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media/image37.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 id="2147483782" r:id="rId2"/>
  </p:sldMasterIdLst>
  <p:notesMasterIdLst>
    <p:notesMasterId r:id="rId29"/>
  </p:notesMasterIdLst>
  <p:handoutMasterIdLst>
    <p:handoutMasterId r:id="rId30"/>
  </p:handoutMasterIdLst>
  <p:sldIdLst>
    <p:sldId id="256" r:id="rId3"/>
    <p:sldId id="470" r:id="rId4"/>
    <p:sldId id="257" r:id="rId5"/>
    <p:sldId id="258" r:id="rId6"/>
    <p:sldId id="259" r:id="rId7"/>
    <p:sldId id="260" r:id="rId8"/>
    <p:sldId id="261" r:id="rId9"/>
    <p:sldId id="262" r:id="rId10"/>
    <p:sldId id="264" r:id="rId11"/>
    <p:sldId id="265" r:id="rId12"/>
    <p:sldId id="471" r:id="rId13"/>
    <p:sldId id="469" r:id="rId14"/>
    <p:sldId id="408" r:id="rId15"/>
    <p:sldId id="415" r:id="rId16"/>
    <p:sldId id="429" r:id="rId17"/>
    <p:sldId id="443" r:id="rId18"/>
    <p:sldId id="445" r:id="rId19"/>
    <p:sldId id="444" r:id="rId20"/>
    <p:sldId id="446" r:id="rId21"/>
    <p:sldId id="447" r:id="rId22"/>
    <p:sldId id="463" r:id="rId23"/>
    <p:sldId id="464" r:id="rId24"/>
    <p:sldId id="462" r:id="rId25"/>
    <p:sldId id="465" r:id="rId26"/>
    <p:sldId id="467" r:id="rId27"/>
    <p:sldId id="468" r:id="rId28"/>
  </p:sldIdLst>
  <p:sldSz cx="9144000" cy="6858000" type="letter"/>
  <p:notesSz cx="7102475" cy="10234613"/>
  <p:custDataLst>
    <p:tags r:id="rId31"/>
  </p:custDataLst>
  <p:kinsoku lang="ja-JP" invalStChars="、。，．・：；？！゛゜ヽヾゝゞ々ー’”）〕］｝〉》」』】°‰′″℃￠％ぁぃぅぇぉっゃゅょゎァィゥェォッャュョヮヵヶ!%),.:;?]}｡｣､･ｧｨｩｪｫｬｭｮｯｰﾞﾟ" invalEndChars="‘“（〔［｛〈《「『【￥＄$([\{｢￡"/>
  <p:defaultTextStyle>
    <a:defPPr>
      <a:defRPr lang="en-US"/>
    </a:defPPr>
    <a:lvl1pPr algn="l" rtl="0" fontAlgn="base">
      <a:spcBef>
        <a:spcPct val="20000"/>
      </a:spcBef>
      <a:spcAft>
        <a:spcPct val="0"/>
      </a:spcAft>
      <a:buClr>
        <a:srgbClr val="FF0000"/>
      </a:buClr>
      <a:buFont typeface="Wingdings" pitchFamily="2" charset="2"/>
      <a:defRPr sz="2800" kern="1200">
        <a:solidFill>
          <a:srgbClr val="FFFF00"/>
        </a:solidFill>
        <a:latin typeface="Times New Roman" pitchFamily="18" charset="0"/>
        <a:ea typeface="+mn-ea"/>
        <a:cs typeface="+mn-cs"/>
      </a:defRPr>
    </a:lvl1pPr>
    <a:lvl2pPr marL="457200" algn="l" rtl="0" fontAlgn="base">
      <a:spcBef>
        <a:spcPct val="20000"/>
      </a:spcBef>
      <a:spcAft>
        <a:spcPct val="0"/>
      </a:spcAft>
      <a:buClr>
        <a:srgbClr val="FF0000"/>
      </a:buClr>
      <a:buFont typeface="Wingdings" pitchFamily="2" charset="2"/>
      <a:defRPr sz="2800" kern="1200">
        <a:solidFill>
          <a:srgbClr val="FFFF00"/>
        </a:solidFill>
        <a:latin typeface="Times New Roman" pitchFamily="18" charset="0"/>
        <a:ea typeface="+mn-ea"/>
        <a:cs typeface="+mn-cs"/>
      </a:defRPr>
    </a:lvl2pPr>
    <a:lvl3pPr marL="914400" algn="l" rtl="0" fontAlgn="base">
      <a:spcBef>
        <a:spcPct val="20000"/>
      </a:spcBef>
      <a:spcAft>
        <a:spcPct val="0"/>
      </a:spcAft>
      <a:buClr>
        <a:srgbClr val="FF0000"/>
      </a:buClr>
      <a:buFont typeface="Wingdings" pitchFamily="2" charset="2"/>
      <a:defRPr sz="2800" kern="1200">
        <a:solidFill>
          <a:srgbClr val="FFFF00"/>
        </a:solidFill>
        <a:latin typeface="Times New Roman" pitchFamily="18" charset="0"/>
        <a:ea typeface="+mn-ea"/>
        <a:cs typeface="+mn-cs"/>
      </a:defRPr>
    </a:lvl3pPr>
    <a:lvl4pPr marL="1371600" algn="l" rtl="0" fontAlgn="base">
      <a:spcBef>
        <a:spcPct val="20000"/>
      </a:spcBef>
      <a:spcAft>
        <a:spcPct val="0"/>
      </a:spcAft>
      <a:buClr>
        <a:srgbClr val="FF0000"/>
      </a:buClr>
      <a:buFont typeface="Wingdings" pitchFamily="2" charset="2"/>
      <a:defRPr sz="2800" kern="1200">
        <a:solidFill>
          <a:srgbClr val="FFFF00"/>
        </a:solidFill>
        <a:latin typeface="Times New Roman" pitchFamily="18" charset="0"/>
        <a:ea typeface="+mn-ea"/>
        <a:cs typeface="+mn-cs"/>
      </a:defRPr>
    </a:lvl4pPr>
    <a:lvl5pPr marL="1828800" algn="l" rtl="0" fontAlgn="base">
      <a:spcBef>
        <a:spcPct val="20000"/>
      </a:spcBef>
      <a:spcAft>
        <a:spcPct val="0"/>
      </a:spcAft>
      <a:buClr>
        <a:srgbClr val="FF0000"/>
      </a:buClr>
      <a:buFont typeface="Wingdings" pitchFamily="2" charset="2"/>
      <a:defRPr sz="2800" kern="1200">
        <a:solidFill>
          <a:srgbClr val="FFFF00"/>
        </a:solidFill>
        <a:latin typeface="Times New Roman" pitchFamily="18" charset="0"/>
        <a:ea typeface="+mn-ea"/>
        <a:cs typeface="+mn-cs"/>
      </a:defRPr>
    </a:lvl5pPr>
    <a:lvl6pPr marL="2286000" algn="l" defTabSz="914400" rtl="0" eaLnBrk="1" latinLnBrk="0" hangingPunct="1">
      <a:defRPr sz="2800" kern="1200">
        <a:solidFill>
          <a:srgbClr val="FFFF00"/>
        </a:solidFill>
        <a:latin typeface="Times New Roman" pitchFamily="18" charset="0"/>
        <a:ea typeface="+mn-ea"/>
        <a:cs typeface="+mn-cs"/>
      </a:defRPr>
    </a:lvl6pPr>
    <a:lvl7pPr marL="2743200" algn="l" defTabSz="914400" rtl="0" eaLnBrk="1" latinLnBrk="0" hangingPunct="1">
      <a:defRPr sz="2800" kern="1200">
        <a:solidFill>
          <a:srgbClr val="FFFF00"/>
        </a:solidFill>
        <a:latin typeface="Times New Roman" pitchFamily="18" charset="0"/>
        <a:ea typeface="+mn-ea"/>
        <a:cs typeface="+mn-cs"/>
      </a:defRPr>
    </a:lvl7pPr>
    <a:lvl8pPr marL="3200400" algn="l" defTabSz="914400" rtl="0" eaLnBrk="1" latinLnBrk="0" hangingPunct="1">
      <a:defRPr sz="2800" kern="1200">
        <a:solidFill>
          <a:srgbClr val="FFFF00"/>
        </a:solidFill>
        <a:latin typeface="Times New Roman" pitchFamily="18" charset="0"/>
        <a:ea typeface="+mn-ea"/>
        <a:cs typeface="+mn-cs"/>
      </a:defRPr>
    </a:lvl8pPr>
    <a:lvl9pPr marL="3657600" algn="l" defTabSz="914400" rtl="0" eaLnBrk="1" latinLnBrk="0" hangingPunct="1">
      <a:defRPr sz="2800" kern="1200">
        <a:solidFill>
          <a:srgbClr val="FFFF00"/>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2">
          <p15:clr>
            <a:srgbClr val="A4A3A4"/>
          </p15:clr>
        </p15:guide>
        <p15:guide id="2" pos="223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D23C60"/>
    <a:srgbClr val="FFFF00"/>
    <a:srgbClr val="6C6CDC"/>
    <a:srgbClr val="FF0000"/>
    <a:srgbClr val="7B96E1"/>
    <a:srgbClr val="FF9900"/>
    <a:srgbClr val="CCFFFF"/>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912" autoAdjust="0"/>
    <p:restoredTop sz="97356" autoAdjust="0"/>
  </p:normalViewPr>
  <p:slideViewPr>
    <p:cSldViewPr snapToGrid="0">
      <p:cViewPr varScale="1">
        <p:scale>
          <a:sx n="122" d="100"/>
          <a:sy n="122" d="100"/>
        </p:scale>
        <p:origin x="216" y="648"/>
      </p:cViewPr>
      <p:guideLst>
        <p:guide orient="horz" pos="2160"/>
        <p:guide pos="2880"/>
      </p:guideLst>
    </p:cSldViewPr>
  </p:slideViewPr>
  <p:outlineViewPr>
    <p:cViewPr>
      <p:scale>
        <a:sx n="33" d="100"/>
        <a:sy n="33" d="100"/>
      </p:scale>
      <p:origin x="0" y="739"/>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3" d="100"/>
          <a:sy n="53" d="100"/>
        </p:scale>
        <p:origin x="-1882" y="-58"/>
      </p:cViewPr>
      <p:guideLst>
        <p:guide orient="horz" pos="3222"/>
        <p:guide pos="223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6632575" y="9809163"/>
            <a:ext cx="403225" cy="306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874" tIns="45131" rIns="91874" bIns="45131" anchor="ctr">
            <a:spAutoFit/>
          </a:bodyPr>
          <a:lstStyle/>
          <a:p>
            <a:pPr algn="r" defTabSz="928688" eaLnBrk="0" hangingPunct="0">
              <a:spcBef>
                <a:spcPct val="0"/>
              </a:spcBef>
              <a:buClrTx/>
              <a:buFontTx/>
              <a:buNone/>
            </a:pPr>
            <a:fld id="{1DE48FEA-D32B-4240-B0A4-4148B56571D5}" type="slidenum">
              <a:rPr lang="en-US" sz="1400">
                <a:solidFill>
                  <a:schemeClr val="tx1"/>
                </a:solidFill>
                <a:latin typeface="Helvetica" pitchFamily="34" charset="0"/>
              </a:rPr>
              <a:pPr algn="r" defTabSz="928688" eaLnBrk="0" hangingPunct="0">
                <a:spcBef>
                  <a:spcPct val="0"/>
                </a:spcBef>
                <a:buClrTx/>
                <a:buFontTx/>
                <a:buNone/>
              </a:pPr>
              <a:t>‹#›</a:t>
            </a:fld>
            <a:endParaRPr lang="en-US" sz="1400">
              <a:solidFill>
                <a:schemeClr val="tx1"/>
              </a:solidFill>
              <a:latin typeface="Helvetica" pitchFamily="34" charset="0"/>
            </a:endParaRPr>
          </a:p>
        </p:txBody>
      </p:sp>
    </p:spTree>
    <p:extLst>
      <p:ext uri="{BB962C8B-B14F-4D97-AF65-F5344CB8AC3E}">
        <p14:creationId xmlns:p14="http://schemas.microsoft.com/office/powerpoint/2010/main" val="19485426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44563" y="4857750"/>
            <a:ext cx="5213350" cy="460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874" tIns="45131" rIns="91874" bIns="45131"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267" name="Rectangle 3"/>
          <p:cNvSpPr>
            <a:spLocks noGrp="1" noRot="1" noChangeAspect="1" noChangeArrowheads="1" noTextEdit="1"/>
          </p:cNvSpPr>
          <p:nvPr>
            <p:ph type="sldImg" idx="2"/>
          </p:nvPr>
        </p:nvSpPr>
        <p:spPr bwMode="auto">
          <a:xfrm>
            <a:off x="1004888" y="776288"/>
            <a:ext cx="5094287" cy="3821112"/>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1268" name="Rectangle 4"/>
          <p:cNvSpPr>
            <a:spLocks noChangeArrowheads="1"/>
          </p:cNvSpPr>
          <p:nvPr/>
        </p:nvSpPr>
        <p:spPr bwMode="auto">
          <a:xfrm>
            <a:off x="6632575" y="9809163"/>
            <a:ext cx="403225" cy="306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874" tIns="45131" rIns="91874" bIns="45131" anchor="ctr">
            <a:spAutoFit/>
          </a:bodyPr>
          <a:lstStyle/>
          <a:p>
            <a:pPr algn="r" defTabSz="928688" eaLnBrk="0" hangingPunct="0">
              <a:spcBef>
                <a:spcPct val="0"/>
              </a:spcBef>
              <a:buClrTx/>
              <a:buFontTx/>
              <a:buNone/>
            </a:pPr>
            <a:fld id="{EFF7EA94-3393-44A5-8E16-2F8A911D88C8}" type="slidenum">
              <a:rPr lang="en-US" sz="1400">
                <a:solidFill>
                  <a:schemeClr val="tx1"/>
                </a:solidFill>
                <a:latin typeface="Helvetica" pitchFamily="34" charset="0"/>
              </a:rPr>
              <a:pPr algn="r" defTabSz="928688" eaLnBrk="0" hangingPunct="0">
                <a:spcBef>
                  <a:spcPct val="0"/>
                </a:spcBef>
                <a:buClrTx/>
                <a:buFontTx/>
                <a:buNone/>
              </a:pPr>
              <a:t>‹#›</a:t>
            </a:fld>
            <a:endParaRPr lang="en-US" sz="1400">
              <a:solidFill>
                <a:schemeClr val="tx1"/>
              </a:solidFill>
              <a:latin typeface="Helvetica" pitchFamily="34" charset="0"/>
            </a:endParaRPr>
          </a:p>
        </p:txBody>
      </p:sp>
    </p:spTree>
    <p:extLst>
      <p:ext uri="{BB962C8B-B14F-4D97-AF65-F5344CB8AC3E}">
        <p14:creationId xmlns:p14="http://schemas.microsoft.com/office/powerpoint/2010/main" val="109136930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Helvetica"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Helvetica"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Helvetica"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Helvetica"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Helvetic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2C58AC0-E432-F548-99F1-B6CEE3FA24D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44752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2C58AC0-E432-F548-99F1-B6CEE3FA24D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58205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it-IT"/>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it-IT"/>
          </a:p>
        </p:txBody>
      </p:sp>
      <p:sp>
        <p:nvSpPr>
          <p:cNvPr id="4" name="Rectangle 1028"/>
          <p:cNvSpPr>
            <a:spLocks noGrp="1" noChangeArrowheads="1"/>
          </p:cNvSpPr>
          <p:nvPr>
            <p:ph type="dt" sz="half" idx="10"/>
          </p:nvPr>
        </p:nvSpPr>
        <p:spPr>
          <a:ln/>
        </p:spPr>
        <p:txBody>
          <a:bodyPr/>
          <a:lstStyle>
            <a:lvl1pPr>
              <a:defRPr/>
            </a:lvl1pPr>
          </a:lstStyle>
          <a:p>
            <a:pPr>
              <a:defRPr/>
            </a:pPr>
            <a:r>
              <a:rPr lang="en-US"/>
              <a:t>Riunione CSN1, Roma, Gennaio 2012</a:t>
            </a:r>
          </a:p>
        </p:txBody>
      </p:sp>
      <p:sp>
        <p:nvSpPr>
          <p:cNvPr id="5" name="Rectangle 1029"/>
          <p:cNvSpPr>
            <a:spLocks noGrp="1" noChangeArrowheads="1"/>
          </p:cNvSpPr>
          <p:nvPr>
            <p:ph type="ftr" sz="quarter" idx="11"/>
          </p:nvPr>
        </p:nvSpPr>
        <p:spPr>
          <a:ln/>
        </p:spPr>
        <p:txBody>
          <a:bodyPr/>
          <a:lstStyle>
            <a:lvl1pPr>
              <a:defRPr/>
            </a:lvl1pPr>
          </a:lstStyle>
          <a:p>
            <a:pPr>
              <a:defRPr/>
            </a:pPr>
            <a:r>
              <a:rPr lang="en-US"/>
              <a:t>F. Bedeschi, INFN-Pisa</a:t>
            </a:r>
          </a:p>
        </p:txBody>
      </p:sp>
      <p:sp>
        <p:nvSpPr>
          <p:cNvPr id="6" name="Rectangle 1039"/>
          <p:cNvSpPr>
            <a:spLocks noGrp="1" noChangeArrowheads="1"/>
          </p:cNvSpPr>
          <p:nvPr>
            <p:ph type="sldNum" sz="quarter" idx="12"/>
          </p:nvPr>
        </p:nvSpPr>
        <p:spPr>
          <a:ln/>
        </p:spPr>
        <p:txBody>
          <a:bodyPr/>
          <a:lstStyle>
            <a:lvl1pPr>
              <a:defRPr/>
            </a:lvl1pPr>
          </a:lstStyle>
          <a:p>
            <a:pPr>
              <a:defRPr/>
            </a:pPr>
            <a:fld id="{05E43473-F57B-45F4-8B18-3E8A60FB6C8D}" type="slidenum">
              <a:rPr lang="en-US"/>
              <a:pPr>
                <a:defRPr/>
              </a:pPr>
              <a:t>‹#›</a:t>
            </a:fld>
            <a:endParaRPr lang="en-US"/>
          </a:p>
        </p:txBody>
      </p:sp>
    </p:spTree>
    <p:extLst>
      <p:ext uri="{BB962C8B-B14F-4D97-AF65-F5344CB8AC3E}">
        <p14:creationId xmlns:p14="http://schemas.microsoft.com/office/powerpoint/2010/main" val="11485688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Rectangle 1028"/>
          <p:cNvSpPr>
            <a:spLocks noGrp="1" noChangeArrowheads="1"/>
          </p:cNvSpPr>
          <p:nvPr>
            <p:ph type="dt" sz="half" idx="10"/>
          </p:nvPr>
        </p:nvSpPr>
        <p:spPr>
          <a:ln/>
        </p:spPr>
        <p:txBody>
          <a:bodyPr/>
          <a:lstStyle>
            <a:lvl1pPr>
              <a:defRPr/>
            </a:lvl1pPr>
          </a:lstStyle>
          <a:p>
            <a:pPr>
              <a:defRPr/>
            </a:pPr>
            <a:r>
              <a:rPr lang="en-US"/>
              <a:t>Riunione CSN1, Roma, Gennaio 2012</a:t>
            </a:r>
          </a:p>
        </p:txBody>
      </p:sp>
      <p:sp>
        <p:nvSpPr>
          <p:cNvPr id="5" name="Rectangle 1029"/>
          <p:cNvSpPr>
            <a:spLocks noGrp="1" noChangeArrowheads="1"/>
          </p:cNvSpPr>
          <p:nvPr>
            <p:ph type="ftr" sz="quarter" idx="11"/>
          </p:nvPr>
        </p:nvSpPr>
        <p:spPr>
          <a:ln/>
        </p:spPr>
        <p:txBody>
          <a:bodyPr/>
          <a:lstStyle>
            <a:lvl1pPr>
              <a:defRPr/>
            </a:lvl1pPr>
          </a:lstStyle>
          <a:p>
            <a:pPr>
              <a:defRPr/>
            </a:pPr>
            <a:r>
              <a:rPr lang="en-US"/>
              <a:t>F. Bedeschi, INFN-Pisa</a:t>
            </a:r>
          </a:p>
        </p:txBody>
      </p:sp>
      <p:sp>
        <p:nvSpPr>
          <p:cNvPr id="6" name="Rectangle 1039"/>
          <p:cNvSpPr>
            <a:spLocks noGrp="1" noChangeArrowheads="1"/>
          </p:cNvSpPr>
          <p:nvPr>
            <p:ph type="sldNum" sz="quarter" idx="12"/>
          </p:nvPr>
        </p:nvSpPr>
        <p:spPr>
          <a:ln/>
        </p:spPr>
        <p:txBody>
          <a:bodyPr/>
          <a:lstStyle>
            <a:lvl1pPr>
              <a:defRPr/>
            </a:lvl1pPr>
          </a:lstStyle>
          <a:p>
            <a:pPr>
              <a:defRPr/>
            </a:pPr>
            <a:fld id="{BF482B7D-78A0-4276-80A3-00FFA2A9B8E3}" type="slidenum">
              <a:rPr lang="en-US"/>
              <a:pPr>
                <a:defRPr/>
              </a:pPr>
              <a:t>‹#›</a:t>
            </a:fld>
            <a:endParaRPr lang="en-US"/>
          </a:p>
        </p:txBody>
      </p:sp>
    </p:spTree>
    <p:extLst>
      <p:ext uri="{BB962C8B-B14F-4D97-AF65-F5344CB8AC3E}">
        <p14:creationId xmlns:p14="http://schemas.microsoft.com/office/powerpoint/2010/main" val="2520026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6813" y="381000"/>
            <a:ext cx="1943100" cy="5280025"/>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417513" y="381000"/>
            <a:ext cx="5676900" cy="52800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Rectangle 1028"/>
          <p:cNvSpPr>
            <a:spLocks noGrp="1" noChangeArrowheads="1"/>
          </p:cNvSpPr>
          <p:nvPr>
            <p:ph type="dt" sz="half" idx="10"/>
          </p:nvPr>
        </p:nvSpPr>
        <p:spPr>
          <a:ln/>
        </p:spPr>
        <p:txBody>
          <a:bodyPr/>
          <a:lstStyle>
            <a:lvl1pPr>
              <a:defRPr/>
            </a:lvl1pPr>
          </a:lstStyle>
          <a:p>
            <a:pPr>
              <a:defRPr/>
            </a:pPr>
            <a:r>
              <a:rPr lang="en-US"/>
              <a:t>Riunione CSN1, Roma, Gennaio 2012</a:t>
            </a:r>
          </a:p>
        </p:txBody>
      </p:sp>
      <p:sp>
        <p:nvSpPr>
          <p:cNvPr id="5" name="Rectangle 1029"/>
          <p:cNvSpPr>
            <a:spLocks noGrp="1" noChangeArrowheads="1"/>
          </p:cNvSpPr>
          <p:nvPr>
            <p:ph type="ftr" sz="quarter" idx="11"/>
          </p:nvPr>
        </p:nvSpPr>
        <p:spPr>
          <a:ln/>
        </p:spPr>
        <p:txBody>
          <a:bodyPr/>
          <a:lstStyle>
            <a:lvl1pPr>
              <a:defRPr/>
            </a:lvl1pPr>
          </a:lstStyle>
          <a:p>
            <a:pPr>
              <a:defRPr/>
            </a:pPr>
            <a:r>
              <a:rPr lang="en-US"/>
              <a:t>F. Bedeschi, INFN-Pisa</a:t>
            </a:r>
          </a:p>
        </p:txBody>
      </p:sp>
      <p:sp>
        <p:nvSpPr>
          <p:cNvPr id="6" name="Rectangle 1039"/>
          <p:cNvSpPr>
            <a:spLocks noGrp="1" noChangeArrowheads="1"/>
          </p:cNvSpPr>
          <p:nvPr>
            <p:ph type="sldNum" sz="quarter" idx="12"/>
          </p:nvPr>
        </p:nvSpPr>
        <p:spPr>
          <a:ln/>
        </p:spPr>
        <p:txBody>
          <a:bodyPr/>
          <a:lstStyle>
            <a:lvl1pPr>
              <a:defRPr/>
            </a:lvl1pPr>
          </a:lstStyle>
          <a:p>
            <a:pPr>
              <a:defRPr/>
            </a:pPr>
            <a:fld id="{087809EE-2BE5-4154-9330-3935167391EE}" type="slidenum">
              <a:rPr lang="en-US"/>
              <a:pPr>
                <a:defRPr/>
              </a:pPr>
              <a:t>‹#›</a:t>
            </a:fld>
            <a:endParaRPr lang="en-US"/>
          </a:p>
        </p:txBody>
      </p:sp>
    </p:spTree>
    <p:extLst>
      <p:ext uri="{BB962C8B-B14F-4D97-AF65-F5344CB8AC3E}">
        <p14:creationId xmlns:p14="http://schemas.microsoft.com/office/powerpoint/2010/main" val="11913860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r>
              <a:rPr lang="en-US"/>
              <a:t>3/23/18</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C467C7-2AAF-254A-9A9B-EA6969ACBE0F}" type="slidenum">
              <a:rPr lang="en-US" smtClean="0"/>
              <a:t>‹#›</a:t>
            </a:fld>
            <a:endParaRPr lang="en-US"/>
          </a:p>
        </p:txBody>
      </p:sp>
    </p:spTree>
    <p:extLst>
      <p:ext uri="{BB962C8B-B14F-4D97-AF65-F5344CB8AC3E}">
        <p14:creationId xmlns:p14="http://schemas.microsoft.com/office/powerpoint/2010/main" val="12727453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3/23/18</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C467C7-2AAF-254A-9A9B-EA6969ACBE0F}" type="slidenum">
              <a:rPr lang="en-US" smtClean="0"/>
              <a:t>‹#›</a:t>
            </a:fld>
            <a:endParaRPr lang="en-US"/>
          </a:p>
        </p:txBody>
      </p:sp>
    </p:spTree>
    <p:extLst>
      <p:ext uri="{BB962C8B-B14F-4D97-AF65-F5344CB8AC3E}">
        <p14:creationId xmlns:p14="http://schemas.microsoft.com/office/powerpoint/2010/main" val="2386538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3/23/18</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C467C7-2AAF-254A-9A9B-EA6969ACBE0F}" type="slidenum">
              <a:rPr lang="en-US" smtClean="0"/>
              <a:t>‹#›</a:t>
            </a:fld>
            <a:endParaRPr lang="en-US"/>
          </a:p>
        </p:txBody>
      </p:sp>
    </p:spTree>
    <p:extLst>
      <p:ext uri="{BB962C8B-B14F-4D97-AF65-F5344CB8AC3E}">
        <p14:creationId xmlns:p14="http://schemas.microsoft.com/office/powerpoint/2010/main" val="13644238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3/23/18</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C467C7-2AAF-254A-9A9B-EA6969ACBE0F}" type="slidenum">
              <a:rPr lang="en-US" smtClean="0"/>
              <a:t>‹#›</a:t>
            </a:fld>
            <a:endParaRPr lang="en-US"/>
          </a:p>
        </p:txBody>
      </p:sp>
    </p:spTree>
    <p:extLst>
      <p:ext uri="{BB962C8B-B14F-4D97-AF65-F5344CB8AC3E}">
        <p14:creationId xmlns:p14="http://schemas.microsoft.com/office/powerpoint/2010/main" val="20701772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3/23/18</a:t>
            </a:r>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C467C7-2AAF-254A-9A9B-EA6969ACBE0F}" type="slidenum">
              <a:rPr lang="en-US" smtClean="0"/>
              <a:t>‹#›</a:t>
            </a:fld>
            <a:endParaRPr lang="en-US"/>
          </a:p>
        </p:txBody>
      </p:sp>
    </p:spTree>
    <p:extLst>
      <p:ext uri="{BB962C8B-B14F-4D97-AF65-F5344CB8AC3E}">
        <p14:creationId xmlns:p14="http://schemas.microsoft.com/office/powerpoint/2010/main" val="27337328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3/23/18</a:t>
            </a:r>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C467C7-2AAF-254A-9A9B-EA6969ACBE0F}" type="slidenum">
              <a:rPr lang="en-US" smtClean="0"/>
              <a:t>‹#›</a:t>
            </a:fld>
            <a:endParaRPr lang="en-US"/>
          </a:p>
        </p:txBody>
      </p:sp>
    </p:spTree>
    <p:extLst>
      <p:ext uri="{BB962C8B-B14F-4D97-AF65-F5344CB8AC3E}">
        <p14:creationId xmlns:p14="http://schemas.microsoft.com/office/powerpoint/2010/main" val="14282379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3/23/18</a:t>
            </a:r>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C467C7-2AAF-254A-9A9B-EA6969ACBE0F}" type="slidenum">
              <a:rPr lang="en-US" smtClean="0"/>
              <a:t>‹#›</a:t>
            </a:fld>
            <a:endParaRPr lang="en-US"/>
          </a:p>
        </p:txBody>
      </p:sp>
    </p:spTree>
    <p:extLst>
      <p:ext uri="{BB962C8B-B14F-4D97-AF65-F5344CB8AC3E}">
        <p14:creationId xmlns:p14="http://schemas.microsoft.com/office/powerpoint/2010/main" val="39439960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3/23/18</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C467C7-2AAF-254A-9A9B-EA6969ACBE0F}" type="slidenum">
              <a:rPr lang="en-US" smtClean="0"/>
              <a:t>‹#›</a:t>
            </a:fld>
            <a:endParaRPr lang="en-US"/>
          </a:p>
        </p:txBody>
      </p:sp>
    </p:spTree>
    <p:extLst>
      <p:ext uri="{BB962C8B-B14F-4D97-AF65-F5344CB8AC3E}">
        <p14:creationId xmlns:p14="http://schemas.microsoft.com/office/powerpoint/2010/main" val="3125536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Rectangle 1028"/>
          <p:cNvSpPr>
            <a:spLocks noGrp="1" noChangeArrowheads="1"/>
          </p:cNvSpPr>
          <p:nvPr>
            <p:ph type="dt" sz="half" idx="10"/>
          </p:nvPr>
        </p:nvSpPr>
        <p:spPr/>
        <p:txBody>
          <a:bodyPr/>
          <a:lstStyle>
            <a:lvl1pPr>
              <a:defRPr/>
            </a:lvl1pPr>
          </a:lstStyle>
          <a:p>
            <a:pPr>
              <a:defRPr/>
            </a:pPr>
            <a:r>
              <a:rPr lang="en-US" dirty="0" err="1"/>
              <a:t>CepC</a:t>
            </a:r>
            <a:r>
              <a:rPr lang="en-US" dirty="0"/>
              <a:t> Int. Workshop, Beijing, Nov. 2019</a:t>
            </a:r>
          </a:p>
        </p:txBody>
      </p:sp>
      <p:sp>
        <p:nvSpPr>
          <p:cNvPr id="5" name="Rectangle 1029"/>
          <p:cNvSpPr>
            <a:spLocks noGrp="1" noChangeArrowheads="1"/>
          </p:cNvSpPr>
          <p:nvPr>
            <p:ph type="ftr" sz="quarter" idx="11"/>
          </p:nvPr>
        </p:nvSpPr>
        <p:spPr/>
        <p:txBody>
          <a:bodyPr/>
          <a:lstStyle>
            <a:lvl1pPr>
              <a:defRPr/>
            </a:lvl1pPr>
          </a:lstStyle>
          <a:p>
            <a:pPr>
              <a:defRPr/>
            </a:pPr>
            <a:r>
              <a:rPr lang="en-US"/>
              <a:t>F. Bedeschi, INFN-Pisa</a:t>
            </a:r>
          </a:p>
        </p:txBody>
      </p:sp>
      <p:sp>
        <p:nvSpPr>
          <p:cNvPr id="6" name="Rectangle 1039"/>
          <p:cNvSpPr>
            <a:spLocks noGrp="1" noChangeArrowheads="1"/>
          </p:cNvSpPr>
          <p:nvPr>
            <p:ph type="sldNum" sz="quarter" idx="12"/>
          </p:nvPr>
        </p:nvSpPr>
        <p:spPr/>
        <p:txBody>
          <a:bodyPr/>
          <a:lstStyle>
            <a:lvl1pPr>
              <a:defRPr/>
            </a:lvl1pPr>
          </a:lstStyle>
          <a:p>
            <a:pPr>
              <a:defRPr/>
            </a:pPr>
            <a:fld id="{2DE9BA46-1C93-4567-A05B-77BEED2B386F}" type="slidenum">
              <a:rPr lang="en-US"/>
              <a:pPr>
                <a:defRPr/>
              </a:pPr>
              <a:t>‹#›</a:t>
            </a:fld>
            <a:endParaRPr lang="en-US"/>
          </a:p>
        </p:txBody>
      </p:sp>
    </p:spTree>
    <p:extLst>
      <p:ext uri="{BB962C8B-B14F-4D97-AF65-F5344CB8AC3E}">
        <p14:creationId xmlns:p14="http://schemas.microsoft.com/office/powerpoint/2010/main" val="32386155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3/23/18</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C467C7-2AAF-254A-9A9B-EA6969ACBE0F}" type="slidenum">
              <a:rPr lang="en-US" smtClean="0"/>
              <a:t>‹#›</a:t>
            </a:fld>
            <a:endParaRPr lang="en-US"/>
          </a:p>
        </p:txBody>
      </p:sp>
    </p:spTree>
    <p:extLst>
      <p:ext uri="{BB962C8B-B14F-4D97-AF65-F5344CB8AC3E}">
        <p14:creationId xmlns:p14="http://schemas.microsoft.com/office/powerpoint/2010/main" val="30368134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3/23/18</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C467C7-2AAF-254A-9A9B-EA6969ACBE0F}" type="slidenum">
              <a:rPr lang="en-US" smtClean="0"/>
              <a:t>‹#›</a:t>
            </a:fld>
            <a:endParaRPr lang="en-US"/>
          </a:p>
        </p:txBody>
      </p:sp>
    </p:spTree>
    <p:extLst>
      <p:ext uri="{BB962C8B-B14F-4D97-AF65-F5344CB8AC3E}">
        <p14:creationId xmlns:p14="http://schemas.microsoft.com/office/powerpoint/2010/main" val="4104586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3/23/18</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C467C7-2AAF-254A-9A9B-EA6969ACBE0F}" type="slidenum">
              <a:rPr lang="en-US" smtClean="0"/>
              <a:t>‹#›</a:t>
            </a:fld>
            <a:endParaRPr lang="en-US"/>
          </a:p>
        </p:txBody>
      </p:sp>
    </p:spTree>
    <p:extLst>
      <p:ext uri="{BB962C8B-B14F-4D97-AF65-F5344CB8AC3E}">
        <p14:creationId xmlns:p14="http://schemas.microsoft.com/office/powerpoint/2010/main" val="3466150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it-I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8"/>
          <p:cNvSpPr>
            <a:spLocks noGrp="1" noChangeArrowheads="1"/>
          </p:cNvSpPr>
          <p:nvPr>
            <p:ph type="dt" sz="half" idx="10"/>
          </p:nvPr>
        </p:nvSpPr>
        <p:spPr>
          <a:ln/>
        </p:spPr>
        <p:txBody>
          <a:bodyPr/>
          <a:lstStyle>
            <a:lvl1pPr>
              <a:defRPr/>
            </a:lvl1pPr>
          </a:lstStyle>
          <a:p>
            <a:pPr>
              <a:defRPr/>
            </a:pPr>
            <a:r>
              <a:rPr lang="en-US"/>
              <a:t>Riunione CSN1, Roma, Gennaio 2012</a:t>
            </a:r>
          </a:p>
        </p:txBody>
      </p:sp>
      <p:sp>
        <p:nvSpPr>
          <p:cNvPr id="5" name="Rectangle 1029"/>
          <p:cNvSpPr>
            <a:spLocks noGrp="1" noChangeArrowheads="1"/>
          </p:cNvSpPr>
          <p:nvPr>
            <p:ph type="ftr" sz="quarter" idx="11"/>
          </p:nvPr>
        </p:nvSpPr>
        <p:spPr>
          <a:ln/>
        </p:spPr>
        <p:txBody>
          <a:bodyPr/>
          <a:lstStyle>
            <a:lvl1pPr>
              <a:defRPr/>
            </a:lvl1pPr>
          </a:lstStyle>
          <a:p>
            <a:pPr>
              <a:defRPr/>
            </a:pPr>
            <a:r>
              <a:rPr lang="en-US"/>
              <a:t>F. Bedeschi, INFN-Pisa</a:t>
            </a:r>
          </a:p>
        </p:txBody>
      </p:sp>
      <p:sp>
        <p:nvSpPr>
          <p:cNvPr id="6" name="Rectangle 1039"/>
          <p:cNvSpPr>
            <a:spLocks noGrp="1" noChangeArrowheads="1"/>
          </p:cNvSpPr>
          <p:nvPr>
            <p:ph type="sldNum" sz="quarter" idx="12"/>
          </p:nvPr>
        </p:nvSpPr>
        <p:spPr>
          <a:ln/>
        </p:spPr>
        <p:txBody>
          <a:bodyPr/>
          <a:lstStyle>
            <a:lvl1pPr>
              <a:defRPr/>
            </a:lvl1pPr>
          </a:lstStyle>
          <a:p>
            <a:pPr>
              <a:defRPr/>
            </a:pPr>
            <a:fld id="{3700A4FC-CE45-4408-A7C8-75C600F5BEC9}" type="slidenum">
              <a:rPr lang="en-US"/>
              <a:pPr>
                <a:defRPr/>
              </a:pPr>
              <a:t>‹#›</a:t>
            </a:fld>
            <a:endParaRPr lang="en-US"/>
          </a:p>
        </p:txBody>
      </p:sp>
    </p:spTree>
    <p:extLst>
      <p:ext uri="{BB962C8B-B14F-4D97-AF65-F5344CB8AC3E}">
        <p14:creationId xmlns:p14="http://schemas.microsoft.com/office/powerpoint/2010/main" val="4177561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417513" y="154622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4379913" y="154622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Rectangle 1028"/>
          <p:cNvSpPr>
            <a:spLocks noGrp="1" noChangeArrowheads="1"/>
          </p:cNvSpPr>
          <p:nvPr>
            <p:ph type="dt" sz="half" idx="10"/>
          </p:nvPr>
        </p:nvSpPr>
        <p:spPr>
          <a:ln/>
        </p:spPr>
        <p:txBody>
          <a:bodyPr/>
          <a:lstStyle>
            <a:lvl1pPr>
              <a:defRPr/>
            </a:lvl1pPr>
          </a:lstStyle>
          <a:p>
            <a:pPr>
              <a:defRPr/>
            </a:pPr>
            <a:r>
              <a:rPr lang="en-US"/>
              <a:t>Riunione CSN1, Roma, Gennaio 2012</a:t>
            </a:r>
          </a:p>
        </p:txBody>
      </p:sp>
      <p:sp>
        <p:nvSpPr>
          <p:cNvPr id="6" name="Rectangle 1029"/>
          <p:cNvSpPr>
            <a:spLocks noGrp="1" noChangeArrowheads="1"/>
          </p:cNvSpPr>
          <p:nvPr>
            <p:ph type="ftr" sz="quarter" idx="11"/>
          </p:nvPr>
        </p:nvSpPr>
        <p:spPr>
          <a:ln/>
        </p:spPr>
        <p:txBody>
          <a:bodyPr/>
          <a:lstStyle>
            <a:lvl1pPr>
              <a:defRPr/>
            </a:lvl1pPr>
          </a:lstStyle>
          <a:p>
            <a:pPr>
              <a:defRPr/>
            </a:pPr>
            <a:r>
              <a:rPr lang="en-US"/>
              <a:t>F. Bedeschi, INFN-Pisa</a:t>
            </a:r>
          </a:p>
        </p:txBody>
      </p:sp>
      <p:sp>
        <p:nvSpPr>
          <p:cNvPr id="7" name="Rectangle 1039"/>
          <p:cNvSpPr>
            <a:spLocks noGrp="1" noChangeArrowheads="1"/>
          </p:cNvSpPr>
          <p:nvPr>
            <p:ph type="sldNum" sz="quarter" idx="12"/>
          </p:nvPr>
        </p:nvSpPr>
        <p:spPr>
          <a:ln/>
        </p:spPr>
        <p:txBody>
          <a:bodyPr/>
          <a:lstStyle>
            <a:lvl1pPr>
              <a:defRPr/>
            </a:lvl1pPr>
          </a:lstStyle>
          <a:p>
            <a:pPr>
              <a:defRPr/>
            </a:pPr>
            <a:fld id="{4A36983D-889A-48A2-A57E-5A7ED2080C75}" type="slidenum">
              <a:rPr lang="en-US"/>
              <a:pPr>
                <a:defRPr/>
              </a:pPr>
              <a:t>‹#›</a:t>
            </a:fld>
            <a:endParaRPr lang="en-US"/>
          </a:p>
        </p:txBody>
      </p:sp>
    </p:spTree>
    <p:extLst>
      <p:ext uri="{BB962C8B-B14F-4D97-AF65-F5344CB8AC3E}">
        <p14:creationId xmlns:p14="http://schemas.microsoft.com/office/powerpoint/2010/main" val="1321212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it-I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Rectangle 1028"/>
          <p:cNvSpPr>
            <a:spLocks noGrp="1" noChangeArrowheads="1"/>
          </p:cNvSpPr>
          <p:nvPr>
            <p:ph type="dt" sz="half" idx="10"/>
          </p:nvPr>
        </p:nvSpPr>
        <p:spPr>
          <a:ln/>
        </p:spPr>
        <p:txBody>
          <a:bodyPr/>
          <a:lstStyle>
            <a:lvl1pPr>
              <a:defRPr/>
            </a:lvl1pPr>
          </a:lstStyle>
          <a:p>
            <a:pPr>
              <a:defRPr/>
            </a:pPr>
            <a:r>
              <a:rPr lang="en-US"/>
              <a:t>Riunione CSN1, Roma, Gennaio 2012</a:t>
            </a:r>
          </a:p>
        </p:txBody>
      </p:sp>
      <p:sp>
        <p:nvSpPr>
          <p:cNvPr id="8" name="Rectangle 1029"/>
          <p:cNvSpPr>
            <a:spLocks noGrp="1" noChangeArrowheads="1"/>
          </p:cNvSpPr>
          <p:nvPr>
            <p:ph type="ftr" sz="quarter" idx="11"/>
          </p:nvPr>
        </p:nvSpPr>
        <p:spPr>
          <a:ln/>
        </p:spPr>
        <p:txBody>
          <a:bodyPr/>
          <a:lstStyle>
            <a:lvl1pPr>
              <a:defRPr/>
            </a:lvl1pPr>
          </a:lstStyle>
          <a:p>
            <a:pPr>
              <a:defRPr/>
            </a:pPr>
            <a:r>
              <a:rPr lang="en-US"/>
              <a:t>F. Bedeschi, INFN-Pisa</a:t>
            </a:r>
          </a:p>
        </p:txBody>
      </p:sp>
      <p:sp>
        <p:nvSpPr>
          <p:cNvPr id="9" name="Rectangle 1039"/>
          <p:cNvSpPr>
            <a:spLocks noGrp="1" noChangeArrowheads="1"/>
          </p:cNvSpPr>
          <p:nvPr>
            <p:ph type="sldNum" sz="quarter" idx="12"/>
          </p:nvPr>
        </p:nvSpPr>
        <p:spPr>
          <a:ln/>
        </p:spPr>
        <p:txBody>
          <a:bodyPr/>
          <a:lstStyle>
            <a:lvl1pPr>
              <a:defRPr/>
            </a:lvl1pPr>
          </a:lstStyle>
          <a:p>
            <a:pPr>
              <a:defRPr/>
            </a:pPr>
            <a:fld id="{4F32FCF3-0441-4725-B23A-9FE456F16102}" type="slidenum">
              <a:rPr lang="en-US"/>
              <a:pPr>
                <a:defRPr/>
              </a:pPr>
              <a:t>‹#›</a:t>
            </a:fld>
            <a:endParaRPr lang="en-US"/>
          </a:p>
        </p:txBody>
      </p:sp>
    </p:spTree>
    <p:extLst>
      <p:ext uri="{BB962C8B-B14F-4D97-AF65-F5344CB8AC3E}">
        <p14:creationId xmlns:p14="http://schemas.microsoft.com/office/powerpoint/2010/main" val="1922124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Rectangle 1028"/>
          <p:cNvSpPr>
            <a:spLocks noGrp="1" noChangeArrowheads="1"/>
          </p:cNvSpPr>
          <p:nvPr>
            <p:ph type="dt" sz="half" idx="10"/>
          </p:nvPr>
        </p:nvSpPr>
        <p:spPr>
          <a:ln/>
        </p:spPr>
        <p:txBody>
          <a:bodyPr/>
          <a:lstStyle>
            <a:lvl1pPr>
              <a:defRPr/>
            </a:lvl1pPr>
          </a:lstStyle>
          <a:p>
            <a:pPr>
              <a:defRPr/>
            </a:pPr>
            <a:r>
              <a:rPr lang="en-US"/>
              <a:t>Riunione CSN1, Roma, Gennaio 2012</a:t>
            </a:r>
          </a:p>
        </p:txBody>
      </p:sp>
      <p:sp>
        <p:nvSpPr>
          <p:cNvPr id="4" name="Rectangle 1029"/>
          <p:cNvSpPr>
            <a:spLocks noGrp="1" noChangeArrowheads="1"/>
          </p:cNvSpPr>
          <p:nvPr>
            <p:ph type="ftr" sz="quarter" idx="11"/>
          </p:nvPr>
        </p:nvSpPr>
        <p:spPr>
          <a:ln/>
        </p:spPr>
        <p:txBody>
          <a:bodyPr/>
          <a:lstStyle>
            <a:lvl1pPr>
              <a:defRPr/>
            </a:lvl1pPr>
          </a:lstStyle>
          <a:p>
            <a:pPr>
              <a:defRPr/>
            </a:pPr>
            <a:r>
              <a:rPr lang="en-US"/>
              <a:t>F. Bedeschi, INFN-Pisa</a:t>
            </a:r>
          </a:p>
        </p:txBody>
      </p:sp>
      <p:sp>
        <p:nvSpPr>
          <p:cNvPr id="5" name="Rectangle 1039"/>
          <p:cNvSpPr>
            <a:spLocks noGrp="1" noChangeArrowheads="1"/>
          </p:cNvSpPr>
          <p:nvPr>
            <p:ph type="sldNum" sz="quarter" idx="12"/>
          </p:nvPr>
        </p:nvSpPr>
        <p:spPr>
          <a:ln/>
        </p:spPr>
        <p:txBody>
          <a:bodyPr/>
          <a:lstStyle>
            <a:lvl1pPr>
              <a:defRPr/>
            </a:lvl1pPr>
          </a:lstStyle>
          <a:p>
            <a:pPr>
              <a:defRPr/>
            </a:pPr>
            <a:fld id="{BC7FED78-110D-4058-8141-1C038787EB1E}" type="slidenum">
              <a:rPr lang="en-US"/>
              <a:pPr>
                <a:defRPr/>
              </a:pPr>
              <a:t>‹#›</a:t>
            </a:fld>
            <a:endParaRPr lang="en-US"/>
          </a:p>
        </p:txBody>
      </p:sp>
    </p:spTree>
    <p:extLst>
      <p:ext uri="{BB962C8B-B14F-4D97-AF65-F5344CB8AC3E}">
        <p14:creationId xmlns:p14="http://schemas.microsoft.com/office/powerpoint/2010/main" val="4055831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8"/>
          <p:cNvSpPr>
            <a:spLocks noGrp="1" noChangeArrowheads="1"/>
          </p:cNvSpPr>
          <p:nvPr>
            <p:ph type="dt" sz="half" idx="10"/>
          </p:nvPr>
        </p:nvSpPr>
        <p:spPr>
          <a:ln/>
        </p:spPr>
        <p:txBody>
          <a:bodyPr/>
          <a:lstStyle>
            <a:lvl1pPr>
              <a:defRPr/>
            </a:lvl1pPr>
          </a:lstStyle>
          <a:p>
            <a:pPr>
              <a:defRPr/>
            </a:pPr>
            <a:r>
              <a:rPr lang="en-US"/>
              <a:t>Riunione CSN1, Roma, Gennaio 2012</a:t>
            </a:r>
          </a:p>
        </p:txBody>
      </p:sp>
      <p:sp>
        <p:nvSpPr>
          <p:cNvPr id="3" name="Rectangle 1029"/>
          <p:cNvSpPr>
            <a:spLocks noGrp="1" noChangeArrowheads="1"/>
          </p:cNvSpPr>
          <p:nvPr>
            <p:ph type="ftr" sz="quarter" idx="11"/>
          </p:nvPr>
        </p:nvSpPr>
        <p:spPr>
          <a:ln/>
        </p:spPr>
        <p:txBody>
          <a:bodyPr/>
          <a:lstStyle>
            <a:lvl1pPr>
              <a:defRPr/>
            </a:lvl1pPr>
          </a:lstStyle>
          <a:p>
            <a:pPr>
              <a:defRPr/>
            </a:pPr>
            <a:r>
              <a:rPr lang="en-US"/>
              <a:t>F. Bedeschi, INFN-Pisa</a:t>
            </a:r>
          </a:p>
        </p:txBody>
      </p:sp>
      <p:sp>
        <p:nvSpPr>
          <p:cNvPr id="4" name="Rectangle 1039"/>
          <p:cNvSpPr>
            <a:spLocks noGrp="1" noChangeArrowheads="1"/>
          </p:cNvSpPr>
          <p:nvPr>
            <p:ph type="sldNum" sz="quarter" idx="12"/>
          </p:nvPr>
        </p:nvSpPr>
        <p:spPr>
          <a:ln/>
        </p:spPr>
        <p:txBody>
          <a:bodyPr/>
          <a:lstStyle>
            <a:lvl1pPr>
              <a:defRPr/>
            </a:lvl1pPr>
          </a:lstStyle>
          <a:p>
            <a:pPr>
              <a:defRPr/>
            </a:pPr>
            <a:fld id="{FB268146-9702-4881-9716-82FB817E82B0}" type="slidenum">
              <a:rPr lang="en-US"/>
              <a:pPr>
                <a:defRPr/>
              </a:pPr>
              <a:t>‹#›</a:t>
            </a:fld>
            <a:endParaRPr lang="en-US"/>
          </a:p>
        </p:txBody>
      </p:sp>
    </p:spTree>
    <p:extLst>
      <p:ext uri="{BB962C8B-B14F-4D97-AF65-F5344CB8AC3E}">
        <p14:creationId xmlns:p14="http://schemas.microsoft.com/office/powerpoint/2010/main" val="2222298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it-I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8"/>
          <p:cNvSpPr>
            <a:spLocks noGrp="1" noChangeArrowheads="1"/>
          </p:cNvSpPr>
          <p:nvPr>
            <p:ph type="dt" sz="half" idx="10"/>
          </p:nvPr>
        </p:nvSpPr>
        <p:spPr>
          <a:ln/>
        </p:spPr>
        <p:txBody>
          <a:bodyPr/>
          <a:lstStyle>
            <a:lvl1pPr>
              <a:defRPr/>
            </a:lvl1pPr>
          </a:lstStyle>
          <a:p>
            <a:pPr>
              <a:defRPr/>
            </a:pPr>
            <a:r>
              <a:rPr lang="en-US"/>
              <a:t>Riunione CSN1, Roma, Gennaio 2012</a:t>
            </a:r>
          </a:p>
        </p:txBody>
      </p:sp>
      <p:sp>
        <p:nvSpPr>
          <p:cNvPr id="6" name="Rectangle 1029"/>
          <p:cNvSpPr>
            <a:spLocks noGrp="1" noChangeArrowheads="1"/>
          </p:cNvSpPr>
          <p:nvPr>
            <p:ph type="ftr" sz="quarter" idx="11"/>
          </p:nvPr>
        </p:nvSpPr>
        <p:spPr>
          <a:ln/>
        </p:spPr>
        <p:txBody>
          <a:bodyPr/>
          <a:lstStyle>
            <a:lvl1pPr>
              <a:defRPr/>
            </a:lvl1pPr>
          </a:lstStyle>
          <a:p>
            <a:pPr>
              <a:defRPr/>
            </a:pPr>
            <a:r>
              <a:rPr lang="en-US"/>
              <a:t>F. Bedeschi, INFN-Pisa</a:t>
            </a:r>
          </a:p>
        </p:txBody>
      </p:sp>
      <p:sp>
        <p:nvSpPr>
          <p:cNvPr id="7" name="Rectangle 1039"/>
          <p:cNvSpPr>
            <a:spLocks noGrp="1" noChangeArrowheads="1"/>
          </p:cNvSpPr>
          <p:nvPr>
            <p:ph type="sldNum" sz="quarter" idx="12"/>
          </p:nvPr>
        </p:nvSpPr>
        <p:spPr>
          <a:ln/>
        </p:spPr>
        <p:txBody>
          <a:bodyPr/>
          <a:lstStyle>
            <a:lvl1pPr>
              <a:defRPr/>
            </a:lvl1pPr>
          </a:lstStyle>
          <a:p>
            <a:pPr>
              <a:defRPr/>
            </a:pPr>
            <a:fld id="{D1DE2ED0-DEFD-4036-A7DE-B1294E58DA91}" type="slidenum">
              <a:rPr lang="en-US"/>
              <a:pPr>
                <a:defRPr/>
              </a:pPr>
              <a:t>‹#›</a:t>
            </a:fld>
            <a:endParaRPr lang="en-US"/>
          </a:p>
        </p:txBody>
      </p:sp>
    </p:spTree>
    <p:extLst>
      <p:ext uri="{BB962C8B-B14F-4D97-AF65-F5344CB8AC3E}">
        <p14:creationId xmlns:p14="http://schemas.microsoft.com/office/powerpoint/2010/main" val="6240253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it-I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8"/>
          <p:cNvSpPr>
            <a:spLocks noGrp="1" noChangeArrowheads="1"/>
          </p:cNvSpPr>
          <p:nvPr>
            <p:ph type="dt" sz="half" idx="10"/>
          </p:nvPr>
        </p:nvSpPr>
        <p:spPr>
          <a:ln/>
        </p:spPr>
        <p:txBody>
          <a:bodyPr/>
          <a:lstStyle>
            <a:lvl1pPr>
              <a:defRPr/>
            </a:lvl1pPr>
          </a:lstStyle>
          <a:p>
            <a:pPr>
              <a:defRPr/>
            </a:pPr>
            <a:r>
              <a:rPr lang="en-US"/>
              <a:t>Riunione CSN1, Roma, Gennaio 2012</a:t>
            </a:r>
          </a:p>
        </p:txBody>
      </p:sp>
      <p:sp>
        <p:nvSpPr>
          <p:cNvPr id="6" name="Rectangle 1029"/>
          <p:cNvSpPr>
            <a:spLocks noGrp="1" noChangeArrowheads="1"/>
          </p:cNvSpPr>
          <p:nvPr>
            <p:ph type="ftr" sz="quarter" idx="11"/>
          </p:nvPr>
        </p:nvSpPr>
        <p:spPr>
          <a:ln/>
        </p:spPr>
        <p:txBody>
          <a:bodyPr/>
          <a:lstStyle>
            <a:lvl1pPr>
              <a:defRPr/>
            </a:lvl1pPr>
          </a:lstStyle>
          <a:p>
            <a:pPr>
              <a:defRPr/>
            </a:pPr>
            <a:r>
              <a:rPr lang="en-US"/>
              <a:t>F. Bedeschi, INFN-Pisa</a:t>
            </a:r>
          </a:p>
        </p:txBody>
      </p:sp>
      <p:sp>
        <p:nvSpPr>
          <p:cNvPr id="7" name="Rectangle 1039"/>
          <p:cNvSpPr>
            <a:spLocks noGrp="1" noChangeArrowheads="1"/>
          </p:cNvSpPr>
          <p:nvPr>
            <p:ph type="sldNum" sz="quarter" idx="12"/>
          </p:nvPr>
        </p:nvSpPr>
        <p:spPr>
          <a:ln/>
        </p:spPr>
        <p:txBody>
          <a:bodyPr/>
          <a:lstStyle>
            <a:lvl1pPr>
              <a:defRPr/>
            </a:lvl1pPr>
          </a:lstStyle>
          <a:p>
            <a:pPr>
              <a:defRPr/>
            </a:pPr>
            <a:fld id="{DB0CB33F-7E9C-4C17-9B5D-742FE626A28A}" type="slidenum">
              <a:rPr lang="en-US"/>
              <a:pPr>
                <a:defRPr/>
              </a:pPr>
              <a:t>‹#›</a:t>
            </a:fld>
            <a:endParaRPr lang="en-US"/>
          </a:p>
        </p:txBody>
      </p:sp>
    </p:spTree>
    <p:extLst>
      <p:ext uri="{BB962C8B-B14F-4D97-AF65-F5344CB8AC3E}">
        <p14:creationId xmlns:p14="http://schemas.microsoft.com/office/powerpoint/2010/main" val="246187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1026"/>
          <p:cNvSpPr>
            <a:spLocks noGrp="1" noChangeArrowheads="1"/>
          </p:cNvSpPr>
          <p:nvPr>
            <p:ph type="title"/>
          </p:nvPr>
        </p:nvSpPr>
        <p:spPr bwMode="auto">
          <a:xfrm>
            <a:off x="1638300" y="381000"/>
            <a:ext cx="63627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1027"/>
          <p:cNvSpPr>
            <a:spLocks noGrp="1" noChangeArrowheads="1"/>
          </p:cNvSpPr>
          <p:nvPr>
            <p:ph type="body" idx="1"/>
          </p:nvPr>
        </p:nvSpPr>
        <p:spPr bwMode="auto">
          <a:xfrm>
            <a:off x="417513" y="1546225"/>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 </a:t>
            </a:r>
          </a:p>
          <a:p>
            <a:pPr lvl="4"/>
            <a:r>
              <a:rPr lang="en-US" dirty="0"/>
              <a:t>Fifth level</a:t>
            </a:r>
          </a:p>
        </p:txBody>
      </p:sp>
      <p:sp>
        <p:nvSpPr>
          <p:cNvPr id="342020" name="Rectangle 1028"/>
          <p:cNvSpPr>
            <a:spLocks noGrp="1" noChangeArrowheads="1"/>
          </p:cNvSpPr>
          <p:nvPr>
            <p:ph type="dt" sz="half" idx="2"/>
          </p:nvPr>
        </p:nvSpPr>
        <p:spPr bwMode="auto">
          <a:xfrm>
            <a:off x="0" y="6553200"/>
            <a:ext cx="4365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ClrTx/>
              <a:buFontTx/>
              <a:buNone/>
              <a:defRPr sz="1400" b="1">
                <a:solidFill>
                  <a:schemeClr val="bg1"/>
                </a:solidFill>
              </a:defRPr>
            </a:lvl1pPr>
          </a:lstStyle>
          <a:p>
            <a:pPr>
              <a:defRPr/>
            </a:pPr>
            <a:r>
              <a:rPr lang="en-US"/>
              <a:t>Riunione CSN1, Roma, Gennaio 2012</a:t>
            </a:r>
          </a:p>
        </p:txBody>
      </p:sp>
      <p:sp>
        <p:nvSpPr>
          <p:cNvPr id="342021" name="Rectangle 1029"/>
          <p:cNvSpPr>
            <a:spLocks noGrp="1" noChangeArrowheads="1"/>
          </p:cNvSpPr>
          <p:nvPr>
            <p:ph type="ftr" sz="quarter" idx="3"/>
          </p:nvPr>
        </p:nvSpPr>
        <p:spPr bwMode="auto">
          <a:xfrm>
            <a:off x="6248400" y="6553200"/>
            <a:ext cx="2895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spcBef>
                <a:spcPct val="0"/>
              </a:spcBef>
              <a:buClrTx/>
              <a:buFontTx/>
              <a:buNone/>
              <a:defRPr sz="1400" b="1"/>
            </a:lvl1pPr>
          </a:lstStyle>
          <a:p>
            <a:pPr>
              <a:defRPr/>
            </a:pPr>
            <a:r>
              <a:rPr lang="en-US"/>
              <a:t>F. Bedeschi, INFN-Pisa</a:t>
            </a:r>
          </a:p>
        </p:txBody>
      </p:sp>
      <p:pic>
        <p:nvPicPr>
          <p:cNvPr id="1030" name="Picture 1031" descr="blue_line_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04800" y="1219200"/>
            <a:ext cx="8605838"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1038" descr="logoinfn_negative"/>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751763" y="0"/>
            <a:ext cx="1392237"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2031" name="Rectangle 1039"/>
          <p:cNvSpPr>
            <a:spLocks noGrp="1" noChangeArrowheads="1"/>
          </p:cNvSpPr>
          <p:nvPr>
            <p:ph type="sldNum" sz="quarter" idx="4"/>
          </p:nvPr>
        </p:nvSpPr>
        <p:spPr bwMode="auto">
          <a:xfrm>
            <a:off x="4787900" y="6524625"/>
            <a:ext cx="836613"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fontAlgn="ctr" hangingPunct="0">
              <a:spcBef>
                <a:spcPct val="0"/>
              </a:spcBef>
              <a:buClrTx/>
              <a:buFontTx/>
              <a:buNone/>
              <a:defRPr sz="1400">
                <a:solidFill>
                  <a:schemeClr val="bg1"/>
                </a:solidFill>
                <a:latin typeface="Times" pitchFamily="18" charset="0"/>
              </a:defRPr>
            </a:lvl1pPr>
          </a:lstStyle>
          <a:p>
            <a:pPr>
              <a:defRPr/>
            </a:pPr>
            <a:fld id="{E9A6701B-A478-4746-B452-F9A66D8A27DA}" type="slidenum">
              <a:rPr lang="en-US"/>
              <a:pPr>
                <a:defRPr/>
              </a:pPr>
              <a:t>‹#›</a:t>
            </a:fld>
            <a:endParaRPr lang="en-US"/>
          </a:p>
        </p:txBody>
      </p:sp>
      <p:pic>
        <p:nvPicPr>
          <p:cNvPr id="4" name="Picture 3"/>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95250" y="0"/>
            <a:ext cx="1524000" cy="1219200"/>
          </a:xfrm>
          <a:prstGeom prst="rect">
            <a:avLst/>
          </a:prstGeom>
        </p:spPr>
      </p:pic>
    </p:spTree>
  </p:cSld>
  <p:clrMap bg1="lt1" tx1="dk1" bg2="lt2" tx2="dk2" accent1="accent1" accent2="accent2" accent3="accent3" accent4="accent4" accent5="accent5" accent6="accent6" hlink="hlink" folHlink="folHlink"/>
  <p:sldLayoutIdLst>
    <p:sldLayoutId id="2147483771" r:id="rId1"/>
    <p:sldLayoutId id="214748378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hdr="0"/>
  <p:txStyles>
    <p:titleStyle>
      <a:lvl1pPr algn="ctr" rtl="0" eaLnBrk="0" fontAlgn="base" hangingPunct="0">
        <a:spcBef>
          <a:spcPct val="0"/>
        </a:spcBef>
        <a:spcAft>
          <a:spcPct val="0"/>
        </a:spcAft>
        <a:defRPr sz="3600">
          <a:solidFill>
            <a:srgbClr val="FFFF00"/>
          </a:solidFill>
          <a:latin typeface="+mj-lt"/>
          <a:ea typeface="+mj-ea"/>
          <a:cs typeface="+mj-cs"/>
        </a:defRPr>
      </a:lvl1pPr>
      <a:lvl2pPr algn="ctr" rtl="0" eaLnBrk="0" fontAlgn="base" hangingPunct="0">
        <a:spcBef>
          <a:spcPct val="0"/>
        </a:spcBef>
        <a:spcAft>
          <a:spcPct val="0"/>
        </a:spcAft>
        <a:defRPr sz="3600">
          <a:solidFill>
            <a:srgbClr val="FFFF00"/>
          </a:solidFill>
          <a:latin typeface="Times New Roman" pitchFamily="18" charset="0"/>
        </a:defRPr>
      </a:lvl2pPr>
      <a:lvl3pPr algn="ctr" rtl="0" eaLnBrk="0" fontAlgn="base" hangingPunct="0">
        <a:spcBef>
          <a:spcPct val="0"/>
        </a:spcBef>
        <a:spcAft>
          <a:spcPct val="0"/>
        </a:spcAft>
        <a:defRPr sz="3600">
          <a:solidFill>
            <a:srgbClr val="FFFF00"/>
          </a:solidFill>
          <a:latin typeface="Times New Roman" pitchFamily="18" charset="0"/>
        </a:defRPr>
      </a:lvl3pPr>
      <a:lvl4pPr algn="ctr" rtl="0" eaLnBrk="0" fontAlgn="base" hangingPunct="0">
        <a:spcBef>
          <a:spcPct val="0"/>
        </a:spcBef>
        <a:spcAft>
          <a:spcPct val="0"/>
        </a:spcAft>
        <a:defRPr sz="3600">
          <a:solidFill>
            <a:srgbClr val="FFFF00"/>
          </a:solidFill>
          <a:latin typeface="Times New Roman" pitchFamily="18" charset="0"/>
        </a:defRPr>
      </a:lvl4pPr>
      <a:lvl5pPr algn="ctr" rtl="0" eaLnBrk="0" fontAlgn="base" hangingPunct="0">
        <a:spcBef>
          <a:spcPct val="0"/>
        </a:spcBef>
        <a:spcAft>
          <a:spcPct val="0"/>
        </a:spcAft>
        <a:defRPr sz="3600">
          <a:solidFill>
            <a:srgbClr val="FFFF00"/>
          </a:solidFill>
          <a:latin typeface="Times New Roman" pitchFamily="18" charset="0"/>
        </a:defRPr>
      </a:lvl5pPr>
      <a:lvl6pPr marL="457200" algn="ctr" rtl="0" fontAlgn="base">
        <a:spcBef>
          <a:spcPct val="0"/>
        </a:spcBef>
        <a:spcAft>
          <a:spcPct val="0"/>
        </a:spcAft>
        <a:defRPr sz="3600">
          <a:solidFill>
            <a:srgbClr val="FFFF00"/>
          </a:solidFill>
          <a:latin typeface="Times New Roman" pitchFamily="18" charset="0"/>
        </a:defRPr>
      </a:lvl6pPr>
      <a:lvl7pPr marL="914400" algn="ctr" rtl="0" fontAlgn="base">
        <a:spcBef>
          <a:spcPct val="0"/>
        </a:spcBef>
        <a:spcAft>
          <a:spcPct val="0"/>
        </a:spcAft>
        <a:defRPr sz="3600">
          <a:solidFill>
            <a:srgbClr val="FFFF00"/>
          </a:solidFill>
          <a:latin typeface="Times New Roman" pitchFamily="18" charset="0"/>
        </a:defRPr>
      </a:lvl7pPr>
      <a:lvl8pPr marL="1371600" algn="ctr" rtl="0" fontAlgn="base">
        <a:spcBef>
          <a:spcPct val="0"/>
        </a:spcBef>
        <a:spcAft>
          <a:spcPct val="0"/>
        </a:spcAft>
        <a:defRPr sz="3600">
          <a:solidFill>
            <a:srgbClr val="FFFF00"/>
          </a:solidFill>
          <a:latin typeface="Times New Roman" pitchFamily="18" charset="0"/>
        </a:defRPr>
      </a:lvl8pPr>
      <a:lvl9pPr marL="1828800" algn="ctr" rtl="0" fontAlgn="base">
        <a:spcBef>
          <a:spcPct val="0"/>
        </a:spcBef>
        <a:spcAft>
          <a:spcPct val="0"/>
        </a:spcAft>
        <a:defRPr sz="3600">
          <a:solidFill>
            <a:srgbClr val="FFFF00"/>
          </a:solidFill>
          <a:latin typeface="Times New Roman" pitchFamily="18" charset="0"/>
        </a:defRPr>
      </a:lvl9pPr>
    </p:titleStyle>
    <p:bodyStyle>
      <a:lvl1pPr marL="342900" indent="-342900" algn="l" rtl="0" eaLnBrk="0" fontAlgn="base" hangingPunct="0">
        <a:spcBef>
          <a:spcPct val="20000"/>
        </a:spcBef>
        <a:spcAft>
          <a:spcPct val="0"/>
        </a:spcAft>
        <a:buClr>
          <a:srgbClr val="FF0000"/>
        </a:buClr>
        <a:buFont typeface="Wingdings" pitchFamily="2" charset="2"/>
        <a:buChar char="v"/>
        <a:defRPr sz="2800">
          <a:solidFill>
            <a:srgbClr val="FFFF00"/>
          </a:solidFill>
          <a:latin typeface="+mn-lt"/>
          <a:ea typeface="+mn-ea"/>
          <a:cs typeface="+mn-cs"/>
        </a:defRPr>
      </a:lvl1pPr>
      <a:lvl2pPr marL="742950" indent="-285750" algn="l" rtl="0" eaLnBrk="0" fontAlgn="base" hangingPunct="0">
        <a:spcBef>
          <a:spcPct val="20000"/>
        </a:spcBef>
        <a:spcAft>
          <a:spcPct val="0"/>
        </a:spcAft>
        <a:buClr>
          <a:srgbClr val="FF0000"/>
        </a:buClr>
        <a:buFont typeface="Wingdings" pitchFamily="2" charset="2"/>
        <a:buChar char="Ø"/>
        <a:defRPr sz="2400">
          <a:solidFill>
            <a:schemeClr val="bg1"/>
          </a:solidFill>
          <a:latin typeface="+mn-lt"/>
        </a:defRPr>
      </a:lvl2pPr>
      <a:lvl3pPr marL="1143000" indent="-228600" algn="l" rtl="0" eaLnBrk="0" fontAlgn="base" hangingPunct="0">
        <a:spcBef>
          <a:spcPct val="20000"/>
        </a:spcBef>
        <a:spcAft>
          <a:spcPct val="0"/>
        </a:spcAft>
        <a:buBlip>
          <a:blip r:embed="rId16"/>
        </a:buBlip>
        <a:defRPr sz="2000">
          <a:solidFill>
            <a:srgbClr val="CCFFFF"/>
          </a:solidFill>
          <a:latin typeface="+mn-lt"/>
        </a:defRPr>
      </a:lvl3pPr>
      <a:lvl4pPr marL="1600200" indent="-228600" algn="l" rtl="0" eaLnBrk="0" fontAlgn="base" hangingPunct="0">
        <a:spcBef>
          <a:spcPct val="20000"/>
        </a:spcBef>
        <a:spcAft>
          <a:spcPct val="0"/>
        </a:spcAft>
        <a:buBlip>
          <a:blip r:embed="rId17"/>
        </a:buBlip>
        <a:defRPr>
          <a:solidFill>
            <a:srgbClr val="FFFF00"/>
          </a:solidFill>
          <a:latin typeface="+mn-lt"/>
        </a:defRPr>
      </a:lvl4pPr>
      <a:lvl5pPr marL="2057400" indent="-228600" algn="l" rtl="0" eaLnBrk="0" fontAlgn="base" hangingPunct="0">
        <a:spcBef>
          <a:spcPct val="20000"/>
        </a:spcBef>
        <a:spcAft>
          <a:spcPct val="0"/>
        </a:spcAft>
        <a:buClr>
          <a:srgbClr val="FF0000"/>
        </a:buClr>
        <a:buFont typeface="Wingdings" pitchFamily="2" charset="2"/>
        <a:buChar char="§"/>
        <a:defRPr sz="1600">
          <a:solidFill>
            <a:schemeClr val="bg1"/>
          </a:solidFill>
          <a:latin typeface="+mn-lt"/>
        </a:defRPr>
      </a:lvl5pPr>
      <a:lvl6pPr marL="2514600" indent="-228600" algn="l" rtl="0" fontAlgn="base">
        <a:spcBef>
          <a:spcPct val="20000"/>
        </a:spcBef>
        <a:spcAft>
          <a:spcPct val="0"/>
        </a:spcAft>
        <a:buClr>
          <a:srgbClr val="FF0000"/>
        </a:buClr>
        <a:buFont typeface="Wingdings" pitchFamily="2" charset="2"/>
        <a:buChar char="§"/>
        <a:defRPr sz="1600">
          <a:solidFill>
            <a:schemeClr val="bg1"/>
          </a:solidFill>
          <a:latin typeface="+mn-lt"/>
        </a:defRPr>
      </a:lvl6pPr>
      <a:lvl7pPr marL="2971800" indent="-228600" algn="l" rtl="0" fontAlgn="base">
        <a:spcBef>
          <a:spcPct val="20000"/>
        </a:spcBef>
        <a:spcAft>
          <a:spcPct val="0"/>
        </a:spcAft>
        <a:buClr>
          <a:srgbClr val="FF0000"/>
        </a:buClr>
        <a:buFont typeface="Wingdings" pitchFamily="2" charset="2"/>
        <a:buChar char="§"/>
        <a:defRPr sz="1600">
          <a:solidFill>
            <a:schemeClr val="bg1"/>
          </a:solidFill>
          <a:latin typeface="+mn-lt"/>
        </a:defRPr>
      </a:lvl7pPr>
      <a:lvl8pPr marL="3429000" indent="-228600" algn="l" rtl="0" fontAlgn="base">
        <a:spcBef>
          <a:spcPct val="20000"/>
        </a:spcBef>
        <a:spcAft>
          <a:spcPct val="0"/>
        </a:spcAft>
        <a:buClr>
          <a:srgbClr val="FF0000"/>
        </a:buClr>
        <a:buFont typeface="Wingdings" pitchFamily="2" charset="2"/>
        <a:buChar char="§"/>
        <a:defRPr sz="1600">
          <a:solidFill>
            <a:schemeClr val="bg1"/>
          </a:solidFill>
          <a:latin typeface="+mn-lt"/>
        </a:defRPr>
      </a:lvl8pPr>
      <a:lvl9pPr marL="3886200" indent="-228600" algn="l" rtl="0" fontAlgn="base">
        <a:spcBef>
          <a:spcPct val="20000"/>
        </a:spcBef>
        <a:spcAft>
          <a:spcPct val="0"/>
        </a:spcAft>
        <a:buClr>
          <a:srgbClr val="FF0000"/>
        </a:buClr>
        <a:buFont typeface="Wingdings" pitchFamily="2" charset="2"/>
        <a:buChar char="§"/>
        <a:defRPr sz="1600">
          <a:solidFill>
            <a:schemeClr val="bg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3/23/18</a:t>
            </a: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FC467C7-2AAF-254A-9A9B-EA6969ACBE0F}" type="slidenum">
              <a:rPr lang="en-US" smtClean="0"/>
              <a:t>‹#›</a:t>
            </a:fld>
            <a:endParaRPr lang="en-US"/>
          </a:p>
        </p:txBody>
      </p:sp>
    </p:spTree>
    <p:extLst>
      <p:ext uri="{BB962C8B-B14F-4D97-AF65-F5344CB8AC3E}">
        <p14:creationId xmlns:p14="http://schemas.microsoft.com/office/powerpoint/2010/main" val="1305264612"/>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hf hdr="0" ft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hyperlink" Target="https://cds.cern.ch/record/2296612/files/LHCC-P-009.pdf" TargetMode="External"/><Relationship Id="rId2" Type="http://schemas.openxmlformats.org/officeDocument/2006/relationships/hyperlink" Target="https://cds.cern.ch/record/2283187/files/CMS-TDR-015.pdf" TargetMode="External"/><Relationship Id="rId1" Type="http://schemas.openxmlformats.org/officeDocument/2006/relationships/slideLayout" Target="../slideLayouts/slideLayout13.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7" Type="http://schemas.openxmlformats.org/officeDocument/2006/relationships/image" Target="../media/image39.emf"/><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jpg"/><Relationship Id="rId4" Type="http://schemas.openxmlformats.org/officeDocument/2006/relationships/image" Target="../media/image160.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13.xml"/><Relationship Id="rId4" Type="http://schemas.openxmlformats.org/officeDocument/2006/relationships/image" Target="../media/image13.jpg"/></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hyperlink" Target="https://docs.google.com/spreadsheets/d/1RF6HSu76mhXcvyqDCXasouaQ_36_GwGsTXfqiddE28g/edit?usp=sharing" TargetMode="Externa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620837"/>
          </a:xfrm>
        </p:spPr>
        <p:txBody>
          <a:bodyPr>
            <a:normAutofit/>
          </a:bodyPr>
          <a:lstStyle/>
          <a:p>
            <a:r>
              <a:rPr lang="en-US" sz="4800" dirty="0"/>
              <a:t>Compilation of Costing Information</a:t>
            </a:r>
            <a:br>
              <a:rPr lang="en-US" dirty="0"/>
            </a:br>
            <a:endParaRPr lang="en-US" dirty="0"/>
          </a:p>
        </p:txBody>
      </p:sp>
      <p:sp>
        <p:nvSpPr>
          <p:cNvPr id="5" name="TextBox 4">
            <a:extLst>
              <a:ext uri="{FF2B5EF4-FFF2-40B4-BE49-F238E27FC236}">
                <a16:creationId xmlns:a16="http://schemas.microsoft.com/office/drawing/2014/main" id="{9159B37E-56CF-3245-8800-DF4EFB02F0B1}"/>
              </a:ext>
            </a:extLst>
          </p:cNvPr>
          <p:cNvSpPr txBox="1"/>
          <p:nvPr/>
        </p:nvSpPr>
        <p:spPr>
          <a:xfrm>
            <a:off x="739665" y="1313793"/>
            <a:ext cx="7952390" cy="5090624"/>
          </a:xfrm>
          <a:prstGeom prst="rect">
            <a:avLst/>
          </a:prstGeom>
          <a:noFill/>
        </p:spPr>
        <p:txBody>
          <a:bodyPr wrap="square" rtlCol="0">
            <a:spAutoFit/>
          </a:bodyPr>
          <a:lstStyle/>
          <a:p>
            <a:r>
              <a:rPr lang="en-US" dirty="0">
                <a:solidFill>
                  <a:schemeClr val="tx1"/>
                </a:solidFill>
              </a:rPr>
              <a:t>Slides taken from previous talks by:</a:t>
            </a:r>
          </a:p>
          <a:p>
            <a:r>
              <a:rPr lang="en-US" dirty="0">
                <a:solidFill>
                  <a:schemeClr val="tx1"/>
                </a:solidFill>
              </a:rPr>
              <a:t>	1) Marco </a:t>
            </a:r>
            <a:r>
              <a:rPr lang="en-US" dirty="0" err="1">
                <a:solidFill>
                  <a:schemeClr val="tx1"/>
                </a:solidFill>
              </a:rPr>
              <a:t>Lucchini</a:t>
            </a:r>
            <a:r>
              <a:rPr lang="en-US" dirty="0">
                <a:solidFill>
                  <a:schemeClr val="tx1"/>
                </a:solidFill>
              </a:rPr>
              <a:t> (3/19)</a:t>
            </a:r>
          </a:p>
          <a:p>
            <a:r>
              <a:rPr lang="en-US" dirty="0">
                <a:solidFill>
                  <a:schemeClr val="tx1"/>
                </a:solidFill>
              </a:rPr>
              <a:t>		- Segmented crystals (front/rear)</a:t>
            </a:r>
          </a:p>
          <a:p>
            <a:r>
              <a:rPr lang="en-US" dirty="0">
                <a:solidFill>
                  <a:schemeClr val="tx1"/>
                </a:solidFill>
              </a:rPr>
              <a:t>		- Timing Layers</a:t>
            </a:r>
          </a:p>
          <a:p>
            <a:r>
              <a:rPr lang="en-US" dirty="0">
                <a:solidFill>
                  <a:schemeClr val="tx1"/>
                </a:solidFill>
              </a:rPr>
              <a:t>		- Dual-Readout on rear</a:t>
            </a:r>
          </a:p>
          <a:p>
            <a:r>
              <a:rPr lang="en-US" dirty="0">
                <a:solidFill>
                  <a:schemeClr val="tx1"/>
                </a:solidFill>
              </a:rPr>
              <a:t>		- Performance of </a:t>
            </a:r>
            <a:r>
              <a:rPr lang="en-US" dirty="0" err="1">
                <a:solidFill>
                  <a:schemeClr val="tx1"/>
                </a:solidFill>
              </a:rPr>
              <a:t>Seg</a:t>
            </a:r>
            <a:r>
              <a:rPr lang="en-US" dirty="0">
                <a:solidFill>
                  <a:schemeClr val="tx1"/>
                </a:solidFill>
              </a:rPr>
              <a:t>. Crystals + Fibers with thicker capillaries (as suggested by F. </a:t>
            </a:r>
            <a:r>
              <a:rPr lang="en-US" dirty="0" err="1">
                <a:solidFill>
                  <a:schemeClr val="tx1"/>
                </a:solidFill>
              </a:rPr>
              <a:t>Bedeschi</a:t>
            </a:r>
            <a:r>
              <a:rPr lang="en-US" dirty="0">
                <a:solidFill>
                  <a:schemeClr val="tx1"/>
                </a:solidFill>
              </a:rPr>
              <a:t>)</a:t>
            </a:r>
          </a:p>
          <a:p>
            <a:r>
              <a:rPr lang="en-US" dirty="0">
                <a:solidFill>
                  <a:schemeClr val="tx1"/>
                </a:solidFill>
              </a:rPr>
              <a:t>	2) Franco </a:t>
            </a:r>
            <a:r>
              <a:rPr lang="en-US" dirty="0" err="1">
                <a:solidFill>
                  <a:schemeClr val="tx1"/>
                </a:solidFill>
              </a:rPr>
              <a:t>Bedeschi</a:t>
            </a:r>
            <a:r>
              <a:rPr lang="en-US" dirty="0">
                <a:solidFill>
                  <a:schemeClr val="tx1"/>
                </a:solidFill>
              </a:rPr>
              <a:t> (11/19)</a:t>
            </a:r>
          </a:p>
          <a:p>
            <a:r>
              <a:rPr lang="en-US" dirty="0">
                <a:solidFill>
                  <a:schemeClr val="tx1"/>
                </a:solidFill>
              </a:rPr>
              <a:t>		- IDEA w/ Brass and Iron tubes</a:t>
            </a:r>
          </a:p>
          <a:p>
            <a:r>
              <a:rPr lang="en-US" dirty="0">
                <a:solidFill>
                  <a:schemeClr val="tx1"/>
                </a:solidFill>
              </a:rPr>
              <a:t>		- With thicker Brass capillaries</a:t>
            </a:r>
          </a:p>
        </p:txBody>
      </p:sp>
    </p:spTree>
    <p:extLst>
      <p:ext uri="{BB962C8B-B14F-4D97-AF65-F5344CB8AC3E}">
        <p14:creationId xmlns:p14="http://schemas.microsoft.com/office/powerpoint/2010/main" val="21019427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84725" y="1326809"/>
            <a:ext cx="5015010" cy="520655"/>
          </a:xfrm>
          <a:prstGeom prst="rect">
            <a:avLst/>
          </a:prstGeom>
        </p:spPr>
        <p:txBody>
          <a:bodyPr vert="horz" wrap="square" lIns="0" tIns="12700" rIns="0" bIns="0" rtlCol="0" anchor="ctr">
            <a:spAutoFit/>
          </a:bodyPr>
          <a:lstStyle/>
          <a:p>
            <a:pPr marL="12700">
              <a:lnSpc>
                <a:spcPct val="100000"/>
              </a:lnSpc>
              <a:spcBef>
                <a:spcPts val="100"/>
              </a:spcBef>
            </a:pPr>
            <a:r>
              <a:rPr b="1" spc="-5" dirty="0">
                <a:latin typeface="Arial"/>
                <a:cs typeface="Arial"/>
              </a:rPr>
              <a:t>Readout</a:t>
            </a:r>
            <a:r>
              <a:rPr b="1" spc="-35" dirty="0">
                <a:latin typeface="Arial"/>
                <a:cs typeface="Arial"/>
              </a:rPr>
              <a:t> </a:t>
            </a:r>
            <a:r>
              <a:rPr spc="-5" dirty="0"/>
              <a:t>of</a:t>
            </a:r>
            <a:r>
              <a:rPr spc="-30" dirty="0"/>
              <a:t> </a:t>
            </a:r>
            <a:r>
              <a:rPr spc="-5" dirty="0"/>
              <a:t>timing</a:t>
            </a:r>
            <a:r>
              <a:rPr spc="-35" dirty="0"/>
              <a:t> </a:t>
            </a:r>
            <a:r>
              <a:rPr spc="-5" dirty="0"/>
              <a:t>layers</a:t>
            </a:r>
          </a:p>
        </p:txBody>
      </p:sp>
      <p:sp>
        <p:nvSpPr>
          <p:cNvPr id="3" name="object 3"/>
          <p:cNvSpPr txBox="1"/>
          <p:nvPr/>
        </p:nvSpPr>
        <p:spPr>
          <a:xfrm>
            <a:off x="490622" y="1881201"/>
            <a:ext cx="5379085" cy="622799"/>
          </a:xfrm>
          <a:prstGeom prst="rect">
            <a:avLst/>
          </a:prstGeom>
        </p:spPr>
        <p:txBody>
          <a:bodyPr vert="horz" wrap="square" lIns="0" tIns="12700" rIns="0" bIns="0" rtlCol="0">
            <a:spAutoFit/>
          </a:bodyPr>
          <a:lstStyle/>
          <a:p>
            <a:pPr marL="363855" marR="5080" indent="-351790">
              <a:lnSpc>
                <a:spcPct val="114599"/>
              </a:lnSpc>
              <a:spcBef>
                <a:spcPts val="100"/>
              </a:spcBef>
              <a:buSzPct val="88888"/>
              <a:buChar char="●"/>
              <a:tabLst>
                <a:tab pos="363855" algn="l"/>
                <a:tab pos="364490" algn="l"/>
              </a:tabLst>
            </a:pPr>
            <a:r>
              <a:rPr sz="1800" spc="-5" dirty="0">
                <a:solidFill>
                  <a:srgbClr val="595959"/>
                </a:solidFill>
                <a:latin typeface="Arial"/>
                <a:cs typeface="Arial"/>
              </a:rPr>
              <a:t>Large experience in SiPM packaging and </a:t>
            </a:r>
            <a:r>
              <a:rPr sz="1800" dirty="0">
                <a:solidFill>
                  <a:srgbClr val="595959"/>
                </a:solidFill>
                <a:latin typeface="Arial"/>
                <a:cs typeface="Arial"/>
              </a:rPr>
              <a:t>readout </a:t>
            </a:r>
            <a:r>
              <a:rPr sz="1800" spc="-490" dirty="0">
                <a:solidFill>
                  <a:srgbClr val="595959"/>
                </a:solidFill>
                <a:latin typeface="Arial"/>
                <a:cs typeface="Arial"/>
              </a:rPr>
              <a:t> </a:t>
            </a:r>
            <a:r>
              <a:rPr sz="1800" spc="-5" dirty="0">
                <a:solidFill>
                  <a:srgbClr val="595959"/>
                </a:solidFill>
                <a:latin typeface="Arial"/>
                <a:cs typeface="Arial"/>
              </a:rPr>
              <a:t>electronics</a:t>
            </a:r>
            <a:r>
              <a:rPr sz="1800" spc="-10" dirty="0">
                <a:solidFill>
                  <a:srgbClr val="595959"/>
                </a:solidFill>
                <a:latin typeface="Arial"/>
                <a:cs typeface="Arial"/>
              </a:rPr>
              <a:t> </a:t>
            </a:r>
            <a:r>
              <a:rPr sz="1800" spc="-5" dirty="0">
                <a:solidFill>
                  <a:srgbClr val="595959"/>
                </a:solidFill>
                <a:latin typeface="Arial"/>
                <a:cs typeface="Arial"/>
              </a:rPr>
              <a:t>within the:</a:t>
            </a:r>
            <a:endParaRPr sz="1800">
              <a:latin typeface="Arial"/>
              <a:cs typeface="Arial"/>
            </a:endParaRPr>
          </a:p>
        </p:txBody>
      </p:sp>
      <p:sp>
        <p:nvSpPr>
          <p:cNvPr id="4" name="object 4"/>
          <p:cNvSpPr txBox="1"/>
          <p:nvPr/>
        </p:nvSpPr>
        <p:spPr>
          <a:xfrm>
            <a:off x="963193" y="2517598"/>
            <a:ext cx="4824730" cy="520700"/>
          </a:xfrm>
          <a:prstGeom prst="rect">
            <a:avLst/>
          </a:prstGeom>
        </p:spPr>
        <p:txBody>
          <a:bodyPr vert="horz" wrap="square" lIns="0" tIns="46990" rIns="0" bIns="0" rtlCol="0">
            <a:spAutoFit/>
          </a:bodyPr>
          <a:lstStyle/>
          <a:p>
            <a:pPr marL="348615" indent="-336550">
              <a:spcBef>
                <a:spcPts val="370"/>
              </a:spcBef>
              <a:buFont typeface="Arial"/>
              <a:buChar char="○"/>
              <a:tabLst>
                <a:tab pos="347980" algn="l"/>
                <a:tab pos="349250" algn="l"/>
              </a:tabLst>
            </a:pPr>
            <a:r>
              <a:rPr sz="1400" b="1" spc="-5" dirty="0">
                <a:solidFill>
                  <a:srgbClr val="595959"/>
                </a:solidFill>
                <a:latin typeface="Arial"/>
                <a:cs typeface="Arial"/>
              </a:rPr>
              <a:t>CMS</a:t>
            </a:r>
            <a:r>
              <a:rPr sz="1400" b="1" spc="-15" dirty="0">
                <a:solidFill>
                  <a:srgbClr val="595959"/>
                </a:solidFill>
                <a:latin typeface="Arial"/>
                <a:cs typeface="Arial"/>
              </a:rPr>
              <a:t> </a:t>
            </a:r>
            <a:r>
              <a:rPr sz="1400" b="1" spc="-5" dirty="0">
                <a:solidFill>
                  <a:srgbClr val="595959"/>
                </a:solidFill>
                <a:latin typeface="Arial"/>
                <a:cs typeface="Arial"/>
              </a:rPr>
              <a:t>EB</a:t>
            </a:r>
            <a:r>
              <a:rPr sz="1400" b="1" spc="-15" dirty="0">
                <a:solidFill>
                  <a:srgbClr val="595959"/>
                </a:solidFill>
                <a:latin typeface="Arial"/>
                <a:cs typeface="Arial"/>
              </a:rPr>
              <a:t> </a:t>
            </a:r>
            <a:r>
              <a:rPr sz="1400" b="1" spc="-5" dirty="0">
                <a:solidFill>
                  <a:srgbClr val="595959"/>
                </a:solidFill>
                <a:latin typeface="Arial"/>
                <a:cs typeface="Arial"/>
              </a:rPr>
              <a:t>Calorimeter</a:t>
            </a:r>
            <a:r>
              <a:rPr sz="1400" b="1" spc="-15" dirty="0">
                <a:solidFill>
                  <a:srgbClr val="595959"/>
                </a:solidFill>
                <a:latin typeface="Arial"/>
                <a:cs typeface="Arial"/>
              </a:rPr>
              <a:t> </a:t>
            </a:r>
            <a:r>
              <a:rPr sz="1400" b="1" spc="-5" dirty="0">
                <a:solidFill>
                  <a:srgbClr val="595959"/>
                </a:solidFill>
                <a:latin typeface="Arial"/>
                <a:cs typeface="Arial"/>
              </a:rPr>
              <a:t>Phase-2</a:t>
            </a:r>
            <a:r>
              <a:rPr sz="1400" b="1" spc="-15" dirty="0">
                <a:solidFill>
                  <a:srgbClr val="595959"/>
                </a:solidFill>
                <a:latin typeface="Arial"/>
                <a:cs typeface="Arial"/>
              </a:rPr>
              <a:t> </a:t>
            </a:r>
            <a:r>
              <a:rPr sz="1400" b="1" spc="-5" dirty="0">
                <a:solidFill>
                  <a:srgbClr val="595959"/>
                </a:solidFill>
                <a:latin typeface="Arial"/>
                <a:cs typeface="Arial"/>
              </a:rPr>
              <a:t>Upgrade</a:t>
            </a:r>
            <a:r>
              <a:rPr sz="1400" b="1" spc="10" dirty="0">
                <a:solidFill>
                  <a:srgbClr val="595959"/>
                </a:solidFill>
                <a:latin typeface="Arial"/>
                <a:cs typeface="Arial"/>
              </a:rPr>
              <a:t> </a:t>
            </a:r>
            <a:r>
              <a:rPr sz="1400" spc="-5" dirty="0">
                <a:solidFill>
                  <a:srgbClr val="595959"/>
                </a:solidFill>
                <a:latin typeface="Arial"/>
                <a:cs typeface="Arial"/>
              </a:rPr>
              <a:t>[</a:t>
            </a:r>
            <a:r>
              <a:rPr sz="1400" u="heavy" spc="-5" dirty="0">
                <a:solidFill>
                  <a:srgbClr val="0097A7"/>
                </a:solidFill>
                <a:uFill>
                  <a:solidFill>
                    <a:srgbClr val="0097A7"/>
                  </a:solidFill>
                </a:uFill>
                <a:latin typeface="Arial"/>
                <a:cs typeface="Arial"/>
                <a:hlinkClick r:id="rId2"/>
              </a:rPr>
              <a:t>TDR</a:t>
            </a:r>
            <a:r>
              <a:rPr sz="1400" spc="-5" dirty="0">
                <a:solidFill>
                  <a:srgbClr val="595959"/>
                </a:solidFill>
                <a:latin typeface="Arial"/>
                <a:cs typeface="Arial"/>
              </a:rPr>
              <a:t>]</a:t>
            </a:r>
            <a:endParaRPr sz="1400">
              <a:latin typeface="Arial"/>
              <a:cs typeface="Arial"/>
            </a:endParaRPr>
          </a:p>
          <a:p>
            <a:pPr marL="348615" indent="-336550">
              <a:spcBef>
                <a:spcPts val="270"/>
              </a:spcBef>
              <a:buFont typeface="Arial"/>
              <a:buChar char="○"/>
              <a:tabLst>
                <a:tab pos="347980" algn="l"/>
                <a:tab pos="349250" algn="l"/>
              </a:tabLst>
            </a:pPr>
            <a:r>
              <a:rPr sz="1400" b="1" spc="-5" dirty="0">
                <a:solidFill>
                  <a:srgbClr val="595959"/>
                </a:solidFill>
                <a:latin typeface="Arial"/>
                <a:cs typeface="Arial"/>
              </a:rPr>
              <a:t>CMS</a:t>
            </a:r>
            <a:r>
              <a:rPr sz="1400" b="1" spc="-15" dirty="0">
                <a:solidFill>
                  <a:srgbClr val="595959"/>
                </a:solidFill>
                <a:latin typeface="Arial"/>
                <a:cs typeface="Arial"/>
              </a:rPr>
              <a:t> </a:t>
            </a:r>
            <a:r>
              <a:rPr sz="1400" b="1" dirty="0">
                <a:solidFill>
                  <a:srgbClr val="595959"/>
                </a:solidFill>
                <a:latin typeface="Arial"/>
                <a:cs typeface="Arial"/>
              </a:rPr>
              <a:t>MTD</a:t>
            </a:r>
            <a:r>
              <a:rPr sz="1400" b="1" spc="-15" dirty="0">
                <a:solidFill>
                  <a:srgbClr val="595959"/>
                </a:solidFill>
                <a:latin typeface="Arial"/>
                <a:cs typeface="Arial"/>
              </a:rPr>
              <a:t> </a:t>
            </a:r>
            <a:r>
              <a:rPr sz="1400" dirty="0">
                <a:solidFill>
                  <a:srgbClr val="595959"/>
                </a:solidFill>
                <a:latin typeface="Arial"/>
                <a:cs typeface="Arial"/>
              </a:rPr>
              <a:t>(Mip</a:t>
            </a:r>
            <a:r>
              <a:rPr sz="1400" spc="-10" dirty="0">
                <a:solidFill>
                  <a:srgbClr val="595959"/>
                </a:solidFill>
                <a:latin typeface="Arial"/>
                <a:cs typeface="Arial"/>
              </a:rPr>
              <a:t> </a:t>
            </a:r>
            <a:r>
              <a:rPr sz="1400" spc="-5" dirty="0">
                <a:solidFill>
                  <a:srgbClr val="595959"/>
                </a:solidFill>
                <a:latin typeface="Arial"/>
                <a:cs typeface="Arial"/>
              </a:rPr>
              <a:t>Timing</a:t>
            </a:r>
            <a:r>
              <a:rPr sz="1400" spc="-15" dirty="0">
                <a:solidFill>
                  <a:srgbClr val="595959"/>
                </a:solidFill>
                <a:latin typeface="Arial"/>
                <a:cs typeface="Arial"/>
              </a:rPr>
              <a:t> </a:t>
            </a:r>
            <a:r>
              <a:rPr sz="1400" spc="-5" dirty="0">
                <a:solidFill>
                  <a:srgbClr val="595959"/>
                </a:solidFill>
                <a:latin typeface="Arial"/>
                <a:cs typeface="Arial"/>
              </a:rPr>
              <a:t>Detector)</a:t>
            </a:r>
            <a:r>
              <a:rPr sz="1400" spc="5" dirty="0">
                <a:solidFill>
                  <a:srgbClr val="595959"/>
                </a:solidFill>
                <a:latin typeface="Arial"/>
                <a:cs typeface="Arial"/>
              </a:rPr>
              <a:t> </a:t>
            </a:r>
            <a:r>
              <a:rPr sz="1400" b="1" spc="-5" dirty="0">
                <a:solidFill>
                  <a:srgbClr val="595959"/>
                </a:solidFill>
                <a:latin typeface="Arial"/>
                <a:cs typeface="Arial"/>
              </a:rPr>
              <a:t>Phase-2</a:t>
            </a:r>
            <a:r>
              <a:rPr sz="1400" b="1" spc="-15" dirty="0">
                <a:solidFill>
                  <a:srgbClr val="595959"/>
                </a:solidFill>
                <a:latin typeface="Arial"/>
                <a:cs typeface="Arial"/>
              </a:rPr>
              <a:t> </a:t>
            </a:r>
            <a:r>
              <a:rPr sz="1400" b="1" spc="-5" dirty="0">
                <a:solidFill>
                  <a:srgbClr val="595959"/>
                </a:solidFill>
                <a:latin typeface="Arial"/>
                <a:cs typeface="Arial"/>
              </a:rPr>
              <a:t>Upgrade</a:t>
            </a:r>
            <a:r>
              <a:rPr sz="1400" b="1" dirty="0">
                <a:solidFill>
                  <a:srgbClr val="595959"/>
                </a:solidFill>
                <a:latin typeface="Arial"/>
                <a:cs typeface="Arial"/>
              </a:rPr>
              <a:t> </a:t>
            </a:r>
            <a:r>
              <a:rPr sz="1400" spc="-5" dirty="0">
                <a:solidFill>
                  <a:srgbClr val="595959"/>
                </a:solidFill>
                <a:latin typeface="Arial"/>
                <a:cs typeface="Arial"/>
              </a:rPr>
              <a:t>[</a:t>
            </a:r>
            <a:r>
              <a:rPr sz="1400" u="heavy" spc="-5" dirty="0">
                <a:solidFill>
                  <a:srgbClr val="0097A7"/>
                </a:solidFill>
                <a:uFill>
                  <a:solidFill>
                    <a:srgbClr val="0097A7"/>
                  </a:solidFill>
                </a:uFill>
                <a:latin typeface="Arial"/>
                <a:cs typeface="Arial"/>
                <a:hlinkClick r:id="rId3"/>
              </a:rPr>
              <a:t>TP</a:t>
            </a:r>
            <a:r>
              <a:rPr sz="1400" spc="-5" dirty="0">
                <a:solidFill>
                  <a:srgbClr val="595959"/>
                </a:solidFill>
                <a:latin typeface="Arial"/>
                <a:cs typeface="Arial"/>
              </a:rPr>
              <a:t>]</a:t>
            </a:r>
            <a:endParaRPr sz="1400">
              <a:latin typeface="Arial"/>
              <a:cs typeface="Arial"/>
            </a:endParaRPr>
          </a:p>
        </p:txBody>
      </p:sp>
      <p:sp>
        <p:nvSpPr>
          <p:cNvPr id="5" name="object 5"/>
          <p:cNvSpPr txBox="1"/>
          <p:nvPr/>
        </p:nvSpPr>
        <p:spPr>
          <a:xfrm>
            <a:off x="490622" y="3176601"/>
            <a:ext cx="5743575" cy="622799"/>
          </a:xfrm>
          <a:prstGeom prst="rect">
            <a:avLst/>
          </a:prstGeom>
        </p:spPr>
        <p:txBody>
          <a:bodyPr vert="horz" wrap="square" lIns="0" tIns="12700" rIns="0" bIns="0" rtlCol="0">
            <a:spAutoFit/>
          </a:bodyPr>
          <a:lstStyle/>
          <a:p>
            <a:pPr marL="363855" marR="5080" indent="-351790">
              <a:lnSpc>
                <a:spcPct val="114599"/>
              </a:lnSpc>
              <a:spcBef>
                <a:spcPts val="100"/>
              </a:spcBef>
              <a:buSzPct val="88888"/>
              <a:buChar char="●"/>
              <a:tabLst>
                <a:tab pos="363855" algn="l"/>
                <a:tab pos="364490" algn="l"/>
              </a:tabLst>
            </a:pPr>
            <a:r>
              <a:rPr sz="1800" spc="-5" dirty="0">
                <a:solidFill>
                  <a:srgbClr val="595959"/>
                </a:solidFill>
                <a:latin typeface="Arial"/>
                <a:cs typeface="Arial"/>
              </a:rPr>
              <a:t>CMS</a:t>
            </a:r>
            <a:r>
              <a:rPr sz="1800" spc="-20" dirty="0">
                <a:solidFill>
                  <a:srgbClr val="595959"/>
                </a:solidFill>
                <a:latin typeface="Arial"/>
                <a:cs typeface="Arial"/>
              </a:rPr>
              <a:t> </a:t>
            </a:r>
            <a:r>
              <a:rPr sz="1800" dirty="0">
                <a:solidFill>
                  <a:srgbClr val="595959"/>
                </a:solidFill>
                <a:latin typeface="Arial"/>
                <a:cs typeface="Arial"/>
              </a:rPr>
              <a:t>MTD</a:t>
            </a:r>
            <a:r>
              <a:rPr sz="1800" spc="-20" dirty="0">
                <a:solidFill>
                  <a:srgbClr val="595959"/>
                </a:solidFill>
                <a:latin typeface="Arial"/>
                <a:cs typeface="Arial"/>
              </a:rPr>
              <a:t> </a:t>
            </a:r>
            <a:r>
              <a:rPr sz="1800" dirty="0">
                <a:solidFill>
                  <a:srgbClr val="595959"/>
                </a:solidFill>
                <a:latin typeface="Arial"/>
                <a:cs typeface="Arial"/>
              </a:rPr>
              <a:t>capitalizing</a:t>
            </a:r>
            <a:r>
              <a:rPr sz="1800" spc="-15" dirty="0">
                <a:solidFill>
                  <a:srgbClr val="595959"/>
                </a:solidFill>
                <a:latin typeface="Arial"/>
                <a:cs typeface="Arial"/>
              </a:rPr>
              <a:t> </a:t>
            </a:r>
            <a:r>
              <a:rPr sz="1800" spc="-5" dirty="0">
                <a:solidFill>
                  <a:srgbClr val="595959"/>
                </a:solidFill>
                <a:latin typeface="Arial"/>
                <a:cs typeface="Arial"/>
              </a:rPr>
              <a:t>ASIC</a:t>
            </a:r>
            <a:r>
              <a:rPr sz="1800" spc="-25" dirty="0">
                <a:solidFill>
                  <a:srgbClr val="595959"/>
                </a:solidFill>
                <a:latin typeface="Arial"/>
                <a:cs typeface="Arial"/>
              </a:rPr>
              <a:t> </a:t>
            </a:r>
            <a:r>
              <a:rPr sz="1800" spc="-5" dirty="0">
                <a:solidFill>
                  <a:srgbClr val="595959"/>
                </a:solidFill>
                <a:latin typeface="Arial"/>
                <a:cs typeface="Arial"/>
              </a:rPr>
              <a:t>developments</a:t>
            </a:r>
            <a:r>
              <a:rPr sz="1800" spc="-15" dirty="0">
                <a:solidFill>
                  <a:srgbClr val="595959"/>
                </a:solidFill>
                <a:latin typeface="Arial"/>
                <a:cs typeface="Arial"/>
              </a:rPr>
              <a:t> </a:t>
            </a:r>
            <a:r>
              <a:rPr sz="1800" spc="-5" dirty="0">
                <a:solidFill>
                  <a:srgbClr val="595959"/>
                </a:solidFill>
                <a:latin typeface="Arial"/>
                <a:cs typeface="Arial"/>
              </a:rPr>
              <a:t>from</a:t>
            </a:r>
            <a:r>
              <a:rPr sz="1800" spc="-20" dirty="0">
                <a:solidFill>
                  <a:srgbClr val="595959"/>
                </a:solidFill>
                <a:latin typeface="Arial"/>
                <a:cs typeface="Arial"/>
              </a:rPr>
              <a:t> </a:t>
            </a:r>
            <a:r>
              <a:rPr sz="1800" spc="-5" dirty="0">
                <a:solidFill>
                  <a:srgbClr val="595959"/>
                </a:solidFill>
                <a:latin typeface="Arial"/>
                <a:cs typeface="Arial"/>
              </a:rPr>
              <a:t>PET </a:t>
            </a:r>
            <a:r>
              <a:rPr sz="1800" spc="-484" dirty="0">
                <a:solidFill>
                  <a:srgbClr val="595959"/>
                </a:solidFill>
                <a:latin typeface="Arial"/>
                <a:cs typeface="Arial"/>
              </a:rPr>
              <a:t> </a:t>
            </a:r>
            <a:r>
              <a:rPr sz="1800" spc="-5" dirty="0">
                <a:solidFill>
                  <a:srgbClr val="595959"/>
                </a:solidFill>
                <a:latin typeface="Arial"/>
                <a:cs typeface="Arial"/>
              </a:rPr>
              <a:t>applications</a:t>
            </a:r>
            <a:r>
              <a:rPr sz="1800" spc="-10" dirty="0">
                <a:solidFill>
                  <a:srgbClr val="595959"/>
                </a:solidFill>
                <a:latin typeface="Arial"/>
                <a:cs typeface="Arial"/>
              </a:rPr>
              <a:t> </a:t>
            </a:r>
            <a:r>
              <a:rPr sz="1800" dirty="0">
                <a:solidFill>
                  <a:srgbClr val="595959"/>
                </a:solidFill>
                <a:latin typeface="Arial"/>
                <a:cs typeface="Arial"/>
              </a:rPr>
              <a:t>(TOFPET2</a:t>
            </a:r>
            <a:r>
              <a:rPr sz="1800" spc="-5" dirty="0">
                <a:solidFill>
                  <a:srgbClr val="595959"/>
                </a:solidFill>
                <a:latin typeface="Arial"/>
                <a:cs typeface="Arial"/>
              </a:rPr>
              <a:t> </a:t>
            </a:r>
            <a:r>
              <a:rPr sz="1800" dirty="0">
                <a:solidFill>
                  <a:srgbClr val="595959"/>
                </a:solidFill>
                <a:latin typeface="Arial"/>
                <a:cs typeface="Arial"/>
              </a:rPr>
              <a:t>chip)</a:t>
            </a:r>
            <a:endParaRPr sz="1800">
              <a:latin typeface="Arial"/>
              <a:cs typeface="Arial"/>
            </a:endParaRPr>
          </a:p>
        </p:txBody>
      </p:sp>
      <p:sp>
        <p:nvSpPr>
          <p:cNvPr id="6" name="object 6"/>
          <p:cNvSpPr txBox="1"/>
          <p:nvPr/>
        </p:nvSpPr>
        <p:spPr>
          <a:xfrm>
            <a:off x="490621" y="3827475"/>
            <a:ext cx="5676900" cy="1528752"/>
          </a:xfrm>
          <a:prstGeom prst="rect">
            <a:avLst/>
          </a:prstGeom>
        </p:spPr>
        <p:txBody>
          <a:bodyPr vert="horz" wrap="square" lIns="0" tIns="51435" rIns="0" bIns="0" rtlCol="0">
            <a:spAutoFit/>
          </a:bodyPr>
          <a:lstStyle/>
          <a:p>
            <a:pPr marL="821055" indent="-336550">
              <a:spcBef>
                <a:spcPts val="405"/>
              </a:spcBef>
              <a:buSzPct val="112000"/>
              <a:buChar char="○"/>
              <a:tabLst>
                <a:tab pos="821055" algn="l"/>
                <a:tab pos="821690" algn="l"/>
              </a:tabLst>
            </a:pPr>
            <a:r>
              <a:rPr sz="1250" spc="-5" dirty="0">
                <a:solidFill>
                  <a:srgbClr val="666666"/>
                </a:solidFill>
                <a:latin typeface="Arial"/>
                <a:cs typeface="Arial"/>
              </a:rPr>
              <a:t>Compact,</a:t>
            </a:r>
            <a:r>
              <a:rPr sz="1250" spc="-20" dirty="0">
                <a:solidFill>
                  <a:srgbClr val="666666"/>
                </a:solidFill>
                <a:latin typeface="Arial"/>
                <a:cs typeface="Arial"/>
              </a:rPr>
              <a:t> </a:t>
            </a:r>
            <a:r>
              <a:rPr sz="1250" spc="-5" dirty="0">
                <a:solidFill>
                  <a:srgbClr val="666666"/>
                </a:solidFill>
                <a:latin typeface="Arial"/>
                <a:cs typeface="Arial"/>
              </a:rPr>
              <a:t>64</a:t>
            </a:r>
            <a:r>
              <a:rPr sz="1250" spc="-15" dirty="0">
                <a:solidFill>
                  <a:srgbClr val="666666"/>
                </a:solidFill>
                <a:latin typeface="Arial"/>
                <a:cs typeface="Arial"/>
              </a:rPr>
              <a:t> </a:t>
            </a:r>
            <a:r>
              <a:rPr sz="1250" dirty="0">
                <a:solidFill>
                  <a:srgbClr val="666666"/>
                </a:solidFill>
                <a:latin typeface="Arial"/>
                <a:cs typeface="Arial"/>
              </a:rPr>
              <a:t>channels,</a:t>
            </a:r>
            <a:r>
              <a:rPr sz="1250" spc="-15" dirty="0">
                <a:solidFill>
                  <a:srgbClr val="666666"/>
                </a:solidFill>
                <a:latin typeface="Arial"/>
                <a:cs typeface="Arial"/>
              </a:rPr>
              <a:t> </a:t>
            </a:r>
            <a:r>
              <a:rPr sz="1250" spc="-5" dirty="0">
                <a:solidFill>
                  <a:srgbClr val="666666"/>
                </a:solidFill>
                <a:latin typeface="Arial"/>
                <a:cs typeface="Arial"/>
              </a:rPr>
              <a:t>CMOS</a:t>
            </a:r>
            <a:r>
              <a:rPr sz="1250" spc="-15" dirty="0">
                <a:solidFill>
                  <a:srgbClr val="666666"/>
                </a:solidFill>
                <a:latin typeface="Arial"/>
                <a:cs typeface="Arial"/>
              </a:rPr>
              <a:t> </a:t>
            </a:r>
            <a:r>
              <a:rPr sz="1250" spc="-5" dirty="0">
                <a:solidFill>
                  <a:srgbClr val="666666"/>
                </a:solidFill>
                <a:latin typeface="Arial"/>
                <a:cs typeface="Arial"/>
              </a:rPr>
              <a:t>110</a:t>
            </a:r>
            <a:r>
              <a:rPr sz="1250" spc="-15" dirty="0">
                <a:solidFill>
                  <a:srgbClr val="666666"/>
                </a:solidFill>
                <a:latin typeface="Arial"/>
                <a:cs typeface="Arial"/>
              </a:rPr>
              <a:t> </a:t>
            </a:r>
            <a:r>
              <a:rPr sz="1250" spc="-5" dirty="0">
                <a:solidFill>
                  <a:srgbClr val="666666"/>
                </a:solidFill>
                <a:latin typeface="Arial"/>
                <a:cs typeface="Arial"/>
              </a:rPr>
              <a:t>nm</a:t>
            </a:r>
            <a:r>
              <a:rPr sz="1250" spc="-15" dirty="0">
                <a:solidFill>
                  <a:srgbClr val="666666"/>
                </a:solidFill>
                <a:latin typeface="Arial"/>
                <a:cs typeface="Arial"/>
              </a:rPr>
              <a:t> </a:t>
            </a:r>
            <a:r>
              <a:rPr sz="1250" spc="-5" dirty="0">
                <a:solidFill>
                  <a:srgbClr val="666666"/>
                </a:solidFill>
                <a:latin typeface="Arial"/>
                <a:cs typeface="Arial"/>
              </a:rPr>
              <a:t>technology</a:t>
            </a:r>
            <a:endParaRPr sz="1250">
              <a:latin typeface="Arial"/>
              <a:cs typeface="Arial"/>
            </a:endParaRPr>
          </a:p>
          <a:p>
            <a:pPr marL="821055" indent="-325120">
              <a:spcBef>
                <a:spcPts val="305"/>
              </a:spcBef>
              <a:buChar char="○"/>
              <a:tabLst>
                <a:tab pos="821055" algn="l"/>
                <a:tab pos="821690" algn="l"/>
              </a:tabLst>
            </a:pPr>
            <a:r>
              <a:rPr sz="1250" spc="-5" dirty="0">
                <a:solidFill>
                  <a:srgbClr val="666666"/>
                </a:solidFill>
                <a:latin typeface="Arial"/>
                <a:cs typeface="Arial"/>
              </a:rPr>
              <a:t>Amplifier,</a:t>
            </a:r>
            <a:r>
              <a:rPr sz="1250" spc="-10" dirty="0">
                <a:solidFill>
                  <a:srgbClr val="666666"/>
                </a:solidFill>
                <a:latin typeface="Arial"/>
                <a:cs typeface="Arial"/>
              </a:rPr>
              <a:t> </a:t>
            </a:r>
            <a:r>
              <a:rPr sz="1250" spc="-5" dirty="0">
                <a:solidFill>
                  <a:srgbClr val="666666"/>
                </a:solidFill>
                <a:latin typeface="Arial"/>
                <a:cs typeface="Arial"/>
              </a:rPr>
              <a:t>discriminators</a:t>
            </a:r>
            <a:r>
              <a:rPr sz="1250" spc="-10" dirty="0">
                <a:solidFill>
                  <a:srgbClr val="666666"/>
                </a:solidFill>
                <a:latin typeface="Arial"/>
                <a:cs typeface="Arial"/>
              </a:rPr>
              <a:t> </a:t>
            </a:r>
            <a:r>
              <a:rPr sz="1250" spc="-5" dirty="0">
                <a:solidFill>
                  <a:srgbClr val="666666"/>
                </a:solidFill>
                <a:latin typeface="Arial"/>
                <a:cs typeface="Arial"/>
              </a:rPr>
              <a:t>and</a:t>
            </a:r>
            <a:r>
              <a:rPr sz="1250" spc="-10" dirty="0">
                <a:solidFill>
                  <a:srgbClr val="666666"/>
                </a:solidFill>
                <a:latin typeface="Arial"/>
                <a:cs typeface="Arial"/>
              </a:rPr>
              <a:t> </a:t>
            </a:r>
            <a:r>
              <a:rPr sz="1250" dirty="0">
                <a:solidFill>
                  <a:srgbClr val="666666"/>
                </a:solidFill>
                <a:latin typeface="Arial"/>
                <a:cs typeface="Arial"/>
              </a:rPr>
              <a:t>a</a:t>
            </a:r>
            <a:r>
              <a:rPr sz="1250" spc="-10" dirty="0">
                <a:solidFill>
                  <a:srgbClr val="666666"/>
                </a:solidFill>
                <a:latin typeface="Arial"/>
                <a:cs typeface="Arial"/>
              </a:rPr>
              <a:t> </a:t>
            </a:r>
            <a:r>
              <a:rPr sz="1250" spc="-5" dirty="0">
                <a:solidFill>
                  <a:srgbClr val="666666"/>
                </a:solidFill>
                <a:latin typeface="Arial"/>
                <a:cs typeface="Arial"/>
              </a:rPr>
              <a:t>TDC</a:t>
            </a:r>
            <a:r>
              <a:rPr sz="1250" spc="-10" dirty="0">
                <a:solidFill>
                  <a:srgbClr val="666666"/>
                </a:solidFill>
                <a:latin typeface="Arial"/>
                <a:cs typeface="Arial"/>
              </a:rPr>
              <a:t> </a:t>
            </a:r>
            <a:r>
              <a:rPr sz="1250" spc="-5" dirty="0">
                <a:solidFill>
                  <a:srgbClr val="666666"/>
                </a:solidFill>
                <a:latin typeface="Arial"/>
                <a:cs typeface="Arial"/>
              </a:rPr>
              <a:t>with</a:t>
            </a:r>
            <a:r>
              <a:rPr sz="1250" spc="-10" dirty="0">
                <a:solidFill>
                  <a:srgbClr val="666666"/>
                </a:solidFill>
                <a:latin typeface="Arial"/>
                <a:cs typeface="Arial"/>
              </a:rPr>
              <a:t> </a:t>
            </a:r>
            <a:r>
              <a:rPr sz="1250" spc="-5" dirty="0">
                <a:solidFill>
                  <a:srgbClr val="666666"/>
                </a:solidFill>
                <a:latin typeface="Arial"/>
                <a:cs typeface="Arial"/>
              </a:rPr>
              <a:t>20 ps</a:t>
            </a:r>
            <a:r>
              <a:rPr sz="1250" spc="-10" dirty="0">
                <a:solidFill>
                  <a:srgbClr val="666666"/>
                </a:solidFill>
                <a:latin typeface="Arial"/>
                <a:cs typeface="Arial"/>
              </a:rPr>
              <a:t> </a:t>
            </a:r>
            <a:r>
              <a:rPr sz="1250" spc="-5" dirty="0">
                <a:solidFill>
                  <a:srgbClr val="666666"/>
                </a:solidFill>
                <a:latin typeface="Arial"/>
                <a:cs typeface="Arial"/>
              </a:rPr>
              <a:t>time</a:t>
            </a:r>
            <a:r>
              <a:rPr sz="1250" spc="-10" dirty="0">
                <a:solidFill>
                  <a:srgbClr val="666666"/>
                </a:solidFill>
                <a:latin typeface="Arial"/>
                <a:cs typeface="Arial"/>
              </a:rPr>
              <a:t> </a:t>
            </a:r>
            <a:r>
              <a:rPr sz="1250" spc="-5" dirty="0">
                <a:solidFill>
                  <a:srgbClr val="666666"/>
                </a:solidFill>
                <a:latin typeface="Arial"/>
                <a:cs typeface="Arial"/>
              </a:rPr>
              <a:t>binning</a:t>
            </a:r>
            <a:r>
              <a:rPr sz="1250" spc="-10" dirty="0">
                <a:solidFill>
                  <a:srgbClr val="666666"/>
                </a:solidFill>
                <a:latin typeface="Arial"/>
                <a:cs typeface="Arial"/>
              </a:rPr>
              <a:t> </a:t>
            </a:r>
            <a:r>
              <a:rPr sz="1250" spc="-5" dirty="0">
                <a:solidFill>
                  <a:srgbClr val="666666"/>
                </a:solidFill>
                <a:latin typeface="Arial"/>
                <a:cs typeface="Arial"/>
              </a:rPr>
              <a:t>for</a:t>
            </a:r>
            <a:r>
              <a:rPr sz="1250" spc="-10" dirty="0">
                <a:solidFill>
                  <a:srgbClr val="666666"/>
                </a:solidFill>
                <a:latin typeface="Arial"/>
                <a:cs typeface="Arial"/>
              </a:rPr>
              <a:t> </a:t>
            </a:r>
            <a:r>
              <a:rPr sz="1250" spc="-5" dirty="0">
                <a:solidFill>
                  <a:srgbClr val="666666"/>
                </a:solidFill>
                <a:latin typeface="Arial"/>
                <a:cs typeface="Arial"/>
              </a:rPr>
              <a:t>timing</a:t>
            </a:r>
            <a:endParaRPr sz="1250">
              <a:latin typeface="Arial"/>
              <a:cs typeface="Arial"/>
            </a:endParaRPr>
          </a:p>
          <a:p>
            <a:pPr marL="821055" indent="-325120">
              <a:spcBef>
                <a:spcPts val="225"/>
              </a:spcBef>
              <a:buChar char="○"/>
              <a:tabLst>
                <a:tab pos="821055" algn="l"/>
                <a:tab pos="821690" algn="l"/>
              </a:tabLst>
            </a:pPr>
            <a:r>
              <a:rPr sz="1250" spc="-5" dirty="0">
                <a:solidFill>
                  <a:srgbClr val="666666"/>
                </a:solidFill>
                <a:latin typeface="Arial"/>
                <a:cs typeface="Arial"/>
              </a:rPr>
              <a:t>Amplifier,</a:t>
            </a:r>
            <a:r>
              <a:rPr sz="1250" spc="-15" dirty="0">
                <a:solidFill>
                  <a:srgbClr val="666666"/>
                </a:solidFill>
                <a:latin typeface="Arial"/>
                <a:cs typeface="Arial"/>
              </a:rPr>
              <a:t> </a:t>
            </a:r>
            <a:r>
              <a:rPr sz="1250" dirty="0">
                <a:solidFill>
                  <a:srgbClr val="666666"/>
                </a:solidFill>
                <a:latin typeface="Arial"/>
                <a:cs typeface="Arial"/>
              </a:rPr>
              <a:t>charge</a:t>
            </a:r>
            <a:r>
              <a:rPr sz="1250" spc="-10" dirty="0">
                <a:solidFill>
                  <a:srgbClr val="666666"/>
                </a:solidFill>
                <a:latin typeface="Arial"/>
                <a:cs typeface="Arial"/>
              </a:rPr>
              <a:t> </a:t>
            </a:r>
            <a:r>
              <a:rPr sz="1250" spc="-5" dirty="0">
                <a:solidFill>
                  <a:srgbClr val="666666"/>
                </a:solidFill>
                <a:latin typeface="Arial"/>
                <a:cs typeface="Arial"/>
              </a:rPr>
              <a:t>integrator</a:t>
            </a:r>
            <a:r>
              <a:rPr sz="1250" spc="-15" dirty="0">
                <a:solidFill>
                  <a:srgbClr val="666666"/>
                </a:solidFill>
                <a:latin typeface="Arial"/>
                <a:cs typeface="Arial"/>
              </a:rPr>
              <a:t> </a:t>
            </a:r>
            <a:r>
              <a:rPr sz="1250" spc="-5" dirty="0">
                <a:solidFill>
                  <a:srgbClr val="666666"/>
                </a:solidFill>
                <a:latin typeface="Arial"/>
                <a:cs typeface="Arial"/>
              </a:rPr>
              <a:t>and</a:t>
            </a:r>
            <a:r>
              <a:rPr sz="1250" spc="-10" dirty="0">
                <a:solidFill>
                  <a:srgbClr val="666666"/>
                </a:solidFill>
                <a:latin typeface="Arial"/>
                <a:cs typeface="Arial"/>
              </a:rPr>
              <a:t> </a:t>
            </a:r>
            <a:r>
              <a:rPr sz="1250" spc="-5" dirty="0">
                <a:solidFill>
                  <a:srgbClr val="666666"/>
                </a:solidFill>
                <a:latin typeface="Arial"/>
                <a:cs typeface="Arial"/>
              </a:rPr>
              <a:t>10-bit</a:t>
            </a:r>
            <a:r>
              <a:rPr sz="1250" spc="-15" dirty="0">
                <a:solidFill>
                  <a:srgbClr val="666666"/>
                </a:solidFill>
                <a:latin typeface="Arial"/>
                <a:cs typeface="Arial"/>
              </a:rPr>
              <a:t> </a:t>
            </a:r>
            <a:r>
              <a:rPr sz="1250" spc="-5" dirty="0">
                <a:solidFill>
                  <a:srgbClr val="666666"/>
                </a:solidFill>
                <a:latin typeface="Arial"/>
                <a:cs typeface="Arial"/>
              </a:rPr>
              <a:t>ADC</a:t>
            </a:r>
            <a:r>
              <a:rPr sz="1250" spc="-10" dirty="0">
                <a:solidFill>
                  <a:srgbClr val="666666"/>
                </a:solidFill>
                <a:latin typeface="Arial"/>
                <a:cs typeface="Arial"/>
              </a:rPr>
              <a:t> </a:t>
            </a:r>
            <a:r>
              <a:rPr sz="1250" spc="-5" dirty="0">
                <a:solidFill>
                  <a:srgbClr val="666666"/>
                </a:solidFill>
                <a:latin typeface="Arial"/>
                <a:cs typeface="Arial"/>
              </a:rPr>
              <a:t>for</a:t>
            </a:r>
            <a:r>
              <a:rPr sz="1250" spc="-10" dirty="0">
                <a:solidFill>
                  <a:srgbClr val="666666"/>
                </a:solidFill>
                <a:latin typeface="Arial"/>
                <a:cs typeface="Arial"/>
              </a:rPr>
              <a:t> </a:t>
            </a:r>
            <a:r>
              <a:rPr sz="1250" spc="-5" dirty="0">
                <a:solidFill>
                  <a:srgbClr val="666666"/>
                </a:solidFill>
                <a:latin typeface="Arial"/>
                <a:cs typeface="Arial"/>
              </a:rPr>
              <a:t>energy</a:t>
            </a:r>
            <a:r>
              <a:rPr sz="1250" spc="-15" dirty="0">
                <a:solidFill>
                  <a:srgbClr val="666666"/>
                </a:solidFill>
                <a:latin typeface="Arial"/>
                <a:cs typeface="Arial"/>
              </a:rPr>
              <a:t> </a:t>
            </a:r>
            <a:r>
              <a:rPr sz="1250" dirty="0">
                <a:solidFill>
                  <a:srgbClr val="666666"/>
                </a:solidFill>
                <a:latin typeface="Arial"/>
                <a:cs typeface="Arial"/>
              </a:rPr>
              <a:t>measurement</a:t>
            </a:r>
            <a:endParaRPr sz="1250">
              <a:latin typeface="Arial"/>
              <a:cs typeface="Arial"/>
            </a:endParaRPr>
          </a:p>
          <a:p>
            <a:pPr>
              <a:lnSpc>
                <a:spcPct val="100000"/>
              </a:lnSpc>
            </a:pPr>
            <a:endParaRPr sz="1350">
              <a:latin typeface="Arial"/>
              <a:cs typeface="Arial"/>
            </a:endParaRPr>
          </a:p>
          <a:p>
            <a:pPr marL="363855" indent="-351790">
              <a:buClr>
                <a:srgbClr val="666666"/>
              </a:buClr>
              <a:buSzPct val="88888"/>
              <a:buChar char="●"/>
              <a:tabLst>
                <a:tab pos="363855" algn="l"/>
                <a:tab pos="364490" algn="l"/>
              </a:tabLst>
            </a:pPr>
            <a:r>
              <a:rPr sz="1800" spc="-5" dirty="0">
                <a:solidFill>
                  <a:srgbClr val="595959"/>
                </a:solidFill>
                <a:latin typeface="Arial"/>
                <a:cs typeface="Arial"/>
              </a:rPr>
              <a:t>Compact</a:t>
            </a:r>
            <a:r>
              <a:rPr sz="1800" spc="-25" dirty="0">
                <a:solidFill>
                  <a:srgbClr val="595959"/>
                </a:solidFill>
                <a:latin typeface="Arial"/>
                <a:cs typeface="Arial"/>
              </a:rPr>
              <a:t> </a:t>
            </a:r>
            <a:r>
              <a:rPr sz="1800" dirty="0">
                <a:solidFill>
                  <a:srgbClr val="595959"/>
                </a:solidFill>
                <a:latin typeface="Arial"/>
                <a:cs typeface="Arial"/>
              </a:rPr>
              <a:t>readout</a:t>
            </a:r>
            <a:r>
              <a:rPr sz="1800" spc="-20" dirty="0">
                <a:solidFill>
                  <a:srgbClr val="595959"/>
                </a:solidFill>
                <a:latin typeface="Arial"/>
                <a:cs typeface="Arial"/>
              </a:rPr>
              <a:t> </a:t>
            </a:r>
            <a:r>
              <a:rPr sz="1800" spc="-5" dirty="0">
                <a:solidFill>
                  <a:srgbClr val="595959"/>
                </a:solidFill>
                <a:latin typeface="Arial"/>
                <a:cs typeface="Arial"/>
              </a:rPr>
              <a:t>for</a:t>
            </a:r>
            <a:r>
              <a:rPr sz="1800" spc="-20" dirty="0">
                <a:solidFill>
                  <a:srgbClr val="595959"/>
                </a:solidFill>
                <a:latin typeface="Arial"/>
                <a:cs typeface="Arial"/>
              </a:rPr>
              <a:t> </a:t>
            </a:r>
            <a:r>
              <a:rPr sz="1800" spc="-5" dirty="0">
                <a:solidFill>
                  <a:srgbClr val="595959"/>
                </a:solidFill>
                <a:latin typeface="Arial"/>
                <a:cs typeface="Arial"/>
              </a:rPr>
              <a:t>CMS</a:t>
            </a:r>
            <a:r>
              <a:rPr sz="1800" spc="-25" dirty="0">
                <a:solidFill>
                  <a:srgbClr val="595959"/>
                </a:solidFill>
                <a:latin typeface="Arial"/>
                <a:cs typeface="Arial"/>
              </a:rPr>
              <a:t> </a:t>
            </a:r>
            <a:r>
              <a:rPr sz="1800" dirty="0">
                <a:solidFill>
                  <a:srgbClr val="595959"/>
                </a:solidFill>
                <a:latin typeface="Arial"/>
                <a:cs typeface="Arial"/>
              </a:rPr>
              <a:t>MTD</a:t>
            </a:r>
            <a:endParaRPr sz="1800">
              <a:latin typeface="Arial"/>
              <a:cs typeface="Arial"/>
            </a:endParaRPr>
          </a:p>
          <a:p>
            <a:pPr marL="821055" lvl="1" indent="-336550">
              <a:spcBef>
                <a:spcPts val="330"/>
              </a:spcBef>
              <a:buChar char="○"/>
              <a:tabLst>
                <a:tab pos="821055" algn="l"/>
                <a:tab pos="821690" algn="l"/>
              </a:tabLst>
            </a:pPr>
            <a:r>
              <a:rPr sz="1400" spc="-5" dirty="0">
                <a:solidFill>
                  <a:srgbClr val="595959"/>
                </a:solidFill>
                <a:latin typeface="Arial"/>
                <a:cs typeface="Arial"/>
              </a:rPr>
              <a:t>Full</a:t>
            </a:r>
            <a:r>
              <a:rPr sz="1400" spc="-15" dirty="0">
                <a:solidFill>
                  <a:srgbClr val="595959"/>
                </a:solidFill>
                <a:latin typeface="Arial"/>
                <a:cs typeface="Arial"/>
              </a:rPr>
              <a:t> </a:t>
            </a:r>
            <a:r>
              <a:rPr sz="1400" spc="-5" dirty="0">
                <a:solidFill>
                  <a:srgbClr val="595959"/>
                </a:solidFill>
                <a:latin typeface="Arial"/>
                <a:cs typeface="Arial"/>
              </a:rPr>
              <a:t>detector</a:t>
            </a:r>
            <a:r>
              <a:rPr sz="1400" spc="-15" dirty="0">
                <a:solidFill>
                  <a:srgbClr val="595959"/>
                </a:solidFill>
                <a:latin typeface="Arial"/>
                <a:cs typeface="Arial"/>
              </a:rPr>
              <a:t> </a:t>
            </a:r>
            <a:r>
              <a:rPr sz="1400" spc="-5" dirty="0">
                <a:solidFill>
                  <a:srgbClr val="595959"/>
                </a:solidFill>
                <a:latin typeface="Arial"/>
                <a:cs typeface="Arial"/>
              </a:rPr>
              <a:t>layer</a:t>
            </a:r>
            <a:r>
              <a:rPr sz="1400" spc="-15" dirty="0">
                <a:solidFill>
                  <a:srgbClr val="595959"/>
                </a:solidFill>
                <a:latin typeface="Arial"/>
                <a:cs typeface="Arial"/>
              </a:rPr>
              <a:t> </a:t>
            </a:r>
            <a:r>
              <a:rPr sz="1400" spc="-5" dirty="0">
                <a:solidFill>
                  <a:srgbClr val="595959"/>
                </a:solidFill>
                <a:latin typeface="Arial"/>
                <a:cs typeface="Arial"/>
              </a:rPr>
              <a:t>fits</a:t>
            </a:r>
            <a:r>
              <a:rPr sz="1400" spc="-10" dirty="0">
                <a:solidFill>
                  <a:srgbClr val="595959"/>
                </a:solidFill>
                <a:latin typeface="Arial"/>
                <a:cs typeface="Arial"/>
              </a:rPr>
              <a:t> </a:t>
            </a:r>
            <a:r>
              <a:rPr sz="1400" spc="-5" dirty="0">
                <a:solidFill>
                  <a:srgbClr val="595959"/>
                </a:solidFill>
                <a:latin typeface="Arial"/>
                <a:cs typeface="Arial"/>
              </a:rPr>
              <a:t>within</a:t>
            </a:r>
            <a:r>
              <a:rPr sz="1400" spc="-15" dirty="0">
                <a:solidFill>
                  <a:srgbClr val="595959"/>
                </a:solidFill>
                <a:latin typeface="Arial"/>
                <a:cs typeface="Arial"/>
              </a:rPr>
              <a:t> </a:t>
            </a:r>
            <a:r>
              <a:rPr sz="1400" spc="-5" dirty="0">
                <a:solidFill>
                  <a:srgbClr val="595959"/>
                </a:solidFill>
                <a:latin typeface="Arial"/>
                <a:cs typeface="Arial"/>
              </a:rPr>
              <a:t>2.5</a:t>
            </a:r>
            <a:r>
              <a:rPr sz="1400" spc="-15" dirty="0">
                <a:solidFill>
                  <a:srgbClr val="595959"/>
                </a:solidFill>
                <a:latin typeface="Arial"/>
                <a:cs typeface="Arial"/>
              </a:rPr>
              <a:t> </a:t>
            </a:r>
            <a:r>
              <a:rPr sz="1400" dirty="0">
                <a:solidFill>
                  <a:srgbClr val="595959"/>
                </a:solidFill>
                <a:latin typeface="Arial"/>
                <a:cs typeface="Arial"/>
              </a:rPr>
              <a:t>cm</a:t>
            </a:r>
            <a:r>
              <a:rPr sz="1400" spc="-10" dirty="0">
                <a:solidFill>
                  <a:srgbClr val="595959"/>
                </a:solidFill>
                <a:latin typeface="Arial"/>
                <a:cs typeface="Arial"/>
              </a:rPr>
              <a:t> </a:t>
            </a:r>
            <a:r>
              <a:rPr sz="1400" spc="-5" dirty="0">
                <a:solidFill>
                  <a:srgbClr val="595959"/>
                </a:solidFill>
                <a:latin typeface="Arial"/>
                <a:cs typeface="Arial"/>
              </a:rPr>
              <a:t>thickness</a:t>
            </a:r>
            <a:endParaRPr sz="1400">
              <a:latin typeface="Arial"/>
              <a:cs typeface="Arial"/>
            </a:endParaRPr>
          </a:p>
        </p:txBody>
      </p:sp>
      <p:sp>
        <p:nvSpPr>
          <p:cNvPr id="7" name="object 7"/>
          <p:cNvSpPr txBox="1"/>
          <p:nvPr/>
        </p:nvSpPr>
        <p:spPr>
          <a:xfrm>
            <a:off x="1435675" y="5240859"/>
            <a:ext cx="3104515" cy="444500"/>
          </a:xfrm>
          <a:prstGeom prst="rect">
            <a:avLst/>
          </a:prstGeom>
        </p:spPr>
        <p:txBody>
          <a:bodyPr vert="horz" wrap="square" lIns="0" tIns="39369" rIns="0" bIns="0" rtlCol="0">
            <a:spAutoFit/>
          </a:bodyPr>
          <a:lstStyle/>
          <a:p>
            <a:pPr marL="332740" indent="-320675">
              <a:spcBef>
                <a:spcPts val="309"/>
              </a:spcBef>
              <a:buChar char="■"/>
              <a:tabLst>
                <a:tab pos="332740" algn="l"/>
                <a:tab pos="333375" algn="l"/>
              </a:tabLst>
            </a:pPr>
            <a:r>
              <a:rPr sz="1200" spc="-5" dirty="0">
                <a:solidFill>
                  <a:srgbClr val="595959"/>
                </a:solidFill>
                <a:latin typeface="Arial"/>
                <a:cs typeface="Arial"/>
              </a:rPr>
              <a:t>~10</a:t>
            </a:r>
            <a:r>
              <a:rPr sz="1200" spc="-30" dirty="0">
                <a:solidFill>
                  <a:srgbClr val="595959"/>
                </a:solidFill>
                <a:latin typeface="Arial"/>
                <a:cs typeface="Arial"/>
              </a:rPr>
              <a:t> </a:t>
            </a:r>
            <a:r>
              <a:rPr sz="1200" dirty="0">
                <a:solidFill>
                  <a:srgbClr val="595959"/>
                </a:solidFill>
                <a:latin typeface="Arial"/>
                <a:cs typeface="Arial"/>
              </a:rPr>
              <a:t>mm</a:t>
            </a:r>
            <a:r>
              <a:rPr sz="1200" spc="-25" dirty="0">
                <a:solidFill>
                  <a:srgbClr val="595959"/>
                </a:solidFill>
                <a:latin typeface="Arial"/>
                <a:cs typeface="Arial"/>
              </a:rPr>
              <a:t> </a:t>
            </a:r>
            <a:r>
              <a:rPr sz="1200" spc="-5" dirty="0">
                <a:solidFill>
                  <a:srgbClr val="595959"/>
                </a:solidFill>
                <a:latin typeface="Arial"/>
                <a:cs typeface="Arial"/>
              </a:rPr>
              <a:t>for</a:t>
            </a:r>
            <a:r>
              <a:rPr sz="1200" spc="-25" dirty="0">
                <a:solidFill>
                  <a:srgbClr val="595959"/>
                </a:solidFill>
                <a:latin typeface="Arial"/>
                <a:cs typeface="Arial"/>
              </a:rPr>
              <a:t> </a:t>
            </a:r>
            <a:r>
              <a:rPr sz="1200" spc="-5" dirty="0">
                <a:solidFill>
                  <a:srgbClr val="595959"/>
                </a:solidFill>
                <a:latin typeface="Arial"/>
                <a:cs typeface="Arial"/>
              </a:rPr>
              <a:t>electronics</a:t>
            </a:r>
            <a:endParaRPr sz="1200">
              <a:latin typeface="Arial"/>
              <a:cs typeface="Arial"/>
            </a:endParaRPr>
          </a:p>
          <a:p>
            <a:pPr marL="332740" indent="-320675">
              <a:spcBef>
                <a:spcPts val="209"/>
              </a:spcBef>
              <a:buChar char="■"/>
              <a:tabLst>
                <a:tab pos="332740" algn="l"/>
                <a:tab pos="333375" algn="l"/>
              </a:tabLst>
            </a:pPr>
            <a:r>
              <a:rPr sz="1200" spc="-5" dirty="0">
                <a:solidFill>
                  <a:srgbClr val="595959"/>
                </a:solidFill>
                <a:latin typeface="Arial"/>
                <a:cs typeface="Arial"/>
              </a:rPr>
              <a:t>~5</a:t>
            </a:r>
            <a:r>
              <a:rPr sz="1200" spc="-15" dirty="0">
                <a:solidFill>
                  <a:srgbClr val="595959"/>
                </a:solidFill>
                <a:latin typeface="Arial"/>
                <a:cs typeface="Arial"/>
              </a:rPr>
              <a:t> </a:t>
            </a:r>
            <a:r>
              <a:rPr sz="1200" dirty="0">
                <a:solidFill>
                  <a:srgbClr val="595959"/>
                </a:solidFill>
                <a:latin typeface="Arial"/>
                <a:cs typeface="Arial"/>
              </a:rPr>
              <a:t>mm</a:t>
            </a:r>
            <a:r>
              <a:rPr sz="1200" spc="-15" dirty="0">
                <a:solidFill>
                  <a:srgbClr val="595959"/>
                </a:solidFill>
                <a:latin typeface="Arial"/>
                <a:cs typeface="Arial"/>
              </a:rPr>
              <a:t> </a:t>
            </a:r>
            <a:r>
              <a:rPr sz="1200" spc="-5" dirty="0">
                <a:solidFill>
                  <a:srgbClr val="595959"/>
                </a:solidFill>
                <a:latin typeface="Arial"/>
                <a:cs typeface="Arial"/>
              </a:rPr>
              <a:t>for</a:t>
            </a:r>
            <a:r>
              <a:rPr sz="1200" spc="-15" dirty="0">
                <a:solidFill>
                  <a:srgbClr val="595959"/>
                </a:solidFill>
                <a:latin typeface="Arial"/>
                <a:cs typeface="Arial"/>
              </a:rPr>
              <a:t> </a:t>
            </a:r>
            <a:r>
              <a:rPr sz="1200" dirty="0">
                <a:solidFill>
                  <a:srgbClr val="595959"/>
                </a:solidFill>
                <a:latin typeface="Arial"/>
                <a:cs typeface="Arial"/>
              </a:rPr>
              <a:t>cooling</a:t>
            </a:r>
            <a:r>
              <a:rPr sz="1200" spc="-15" dirty="0">
                <a:solidFill>
                  <a:srgbClr val="595959"/>
                </a:solidFill>
                <a:latin typeface="Arial"/>
                <a:cs typeface="Arial"/>
              </a:rPr>
              <a:t> </a:t>
            </a:r>
            <a:r>
              <a:rPr sz="1200" dirty="0">
                <a:solidFill>
                  <a:srgbClr val="595959"/>
                </a:solidFill>
                <a:latin typeface="Arial"/>
                <a:cs typeface="Arial"/>
              </a:rPr>
              <a:t>(Al</a:t>
            </a:r>
            <a:r>
              <a:rPr sz="1200" spc="-15" dirty="0">
                <a:solidFill>
                  <a:srgbClr val="595959"/>
                </a:solidFill>
                <a:latin typeface="Arial"/>
                <a:cs typeface="Arial"/>
              </a:rPr>
              <a:t> </a:t>
            </a:r>
            <a:r>
              <a:rPr sz="1200" spc="-5" dirty="0">
                <a:solidFill>
                  <a:srgbClr val="595959"/>
                </a:solidFill>
                <a:latin typeface="Arial"/>
                <a:cs typeface="Arial"/>
              </a:rPr>
              <a:t>plate</a:t>
            </a:r>
            <a:r>
              <a:rPr sz="1200" spc="-15" dirty="0">
                <a:solidFill>
                  <a:srgbClr val="595959"/>
                </a:solidFill>
                <a:latin typeface="Arial"/>
                <a:cs typeface="Arial"/>
              </a:rPr>
              <a:t> </a:t>
            </a:r>
            <a:r>
              <a:rPr sz="1200" dirty="0">
                <a:solidFill>
                  <a:srgbClr val="595959"/>
                </a:solidFill>
                <a:latin typeface="Arial"/>
                <a:cs typeface="Arial"/>
              </a:rPr>
              <a:t>+</a:t>
            </a:r>
            <a:r>
              <a:rPr sz="1200" spc="-15" dirty="0">
                <a:solidFill>
                  <a:srgbClr val="595959"/>
                </a:solidFill>
                <a:latin typeface="Arial"/>
                <a:cs typeface="Arial"/>
              </a:rPr>
              <a:t> </a:t>
            </a:r>
            <a:r>
              <a:rPr sz="1200" spc="-5" dirty="0">
                <a:solidFill>
                  <a:srgbClr val="595959"/>
                </a:solidFill>
                <a:latin typeface="Arial"/>
                <a:cs typeface="Arial"/>
              </a:rPr>
              <a:t>CO2</a:t>
            </a:r>
            <a:r>
              <a:rPr sz="1200" spc="-10" dirty="0">
                <a:solidFill>
                  <a:srgbClr val="595959"/>
                </a:solidFill>
                <a:latin typeface="Arial"/>
                <a:cs typeface="Arial"/>
              </a:rPr>
              <a:t> </a:t>
            </a:r>
            <a:r>
              <a:rPr sz="1200" spc="-5" dirty="0">
                <a:solidFill>
                  <a:srgbClr val="595959"/>
                </a:solidFill>
                <a:latin typeface="Arial"/>
                <a:cs typeface="Arial"/>
              </a:rPr>
              <a:t>pipes)</a:t>
            </a:r>
            <a:endParaRPr sz="1200">
              <a:latin typeface="Arial"/>
              <a:cs typeface="Arial"/>
            </a:endParaRPr>
          </a:p>
        </p:txBody>
      </p:sp>
      <p:pic>
        <p:nvPicPr>
          <p:cNvPr id="8" name="object 8"/>
          <p:cNvPicPr/>
          <p:nvPr/>
        </p:nvPicPr>
        <p:blipFill>
          <a:blip r:embed="rId4" cstate="print"/>
          <a:stretch>
            <a:fillRect/>
          </a:stretch>
        </p:blipFill>
        <p:spPr>
          <a:xfrm>
            <a:off x="6152576" y="2016150"/>
            <a:ext cx="2846725" cy="1059874"/>
          </a:xfrm>
          <a:prstGeom prst="rect">
            <a:avLst/>
          </a:prstGeom>
        </p:spPr>
      </p:pic>
      <p:sp>
        <p:nvSpPr>
          <p:cNvPr id="9" name="object 9"/>
          <p:cNvSpPr txBox="1"/>
          <p:nvPr/>
        </p:nvSpPr>
        <p:spPr>
          <a:xfrm>
            <a:off x="8320324" y="2016026"/>
            <a:ext cx="673735" cy="802271"/>
          </a:xfrm>
          <a:prstGeom prst="rect">
            <a:avLst/>
          </a:prstGeom>
          <a:solidFill>
            <a:srgbClr val="000000">
              <a:alpha val="51148"/>
            </a:srgbClr>
          </a:solidFill>
        </p:spPr>
        <p:txBody>
          <a:bodyPr vert="horz" wrap="square" lIns="0" tIns="81280" rIns="0" bIns="0" rtlCol="0">
            <a:spAutoFit/>
          </a:bodyPr>
          <a:lstStyle/>
          <a:p>
            <a:pPr marL="85725">
              <a:lnSpc>
                <a:spcPts val="1065"/>
              </a:lnSpc>
              <a:spcBef>
                <a:spcPts val="640"/>
              </a:spcBef>
            </a:pPr>
            <a:r>
              <a:rPr sz="900" spc="-5" dirty="0">
                <a:solidFill>
                  <a:srgbClr val="FFFFFF"/>
                </a:solidFill>
                <a:latin typeface="Arial"/>
                <a:cs typeface="Arial"/>
              </a:rPr>
              <a:t>SiPM</a:t>
            </a:r>
            <a:endParaRPr sz="900">
              <a:latin typeface="Arial"/>
              <a:cs typeface="Arial"/>
            </a:endParaRPr>
          </a:p>
          <a:p>
            <a:pPr marL="85725" marR="97790">
              <a:lnSpc>
                <a:spcPts val="1050"/>
              </a:lnSpc>
              <a:spcBef>
                <a:spcPts val="45"/>
              </a:spcBef>
            </a:pPr>
            <a:r>
              <a:rPr sz="900" spc="-5" dirty="0">
                <a:solidFill>
                  <a:srgbClr val="FFFFFF"/>
                </a:solidFill>
                <a:latin typeface="Arial"/>
                <a:cs typeface="Arial"/>
              </a:rPr>
              <a:t>array</a:t>
            </a:r>
            <a:r>
              <a:rPr sz="900" dirty="0">
                <a:solidFill>
                  <a:srgbClr val="FFFFFF"/>
                </a:solidFill>
                <a:latin typeface="Arial"/>
                <a:cs typeface="Arial"/>
              </a:rPr>
              <a:t>s</a:t>
            </a:r>
            <a:r>
              <a:rPr sz="900" spc="-5" dirty="0">
                <a:solidFill>
                  <a:srgbClr val="FFFFFF"/>
                </a:solidFill>
                <a:latin typeface="Arial"/>
                <a:cs typeface="Arial"/>
              </a:rPr>
              <a:t> for  the CMS </a:t>
            </a:r>
            <a:r>
              <a:rPr sz="900" spc="-235" dirty="0">
                <a:solidFill>
                  <a:srgbClr val="FFFFFF"/>
                </a:solidFill>
                <a:latin typeface="Arial"/>
                <a:cs typeface="Arial"/>
              </a:rPr>
              <a:t> </a:t>
            </a:r>
            <a:r>
              <a:rPr sz="900" spc="-5" dirty="0">
                <a:solidFill>
                  <a:srgbClr val="FFFFFF"/>
                </a:solidFill>
                <a:latin typeface="Arial"/>
                <a:cs typeface="Arial"/>
              </a:rPr>
              <a:t>HE/HB</a:t>
            </a:r>
            <a:endParaRPr sz="900">
              <a:latin typeface="Arial"/>
              <a:cs typeface="Arial"/>
            </a:endParaRPr>
          </a:p>
          <a:p>
            <a:pPr marL="85725">
              <a:lnSpc>
                <a:spcPts val="1019"/>
              </a:lnSpc>
            </a:pPr>
            <a:r>
              <a:rPr sz="900" spc="-5" dirty="0">
                <a:solidFill>
                  <a:srgbClr val="FFFFFF"/>
                </a:solidFill>
                <a:latin typeface="Arial"/>
                <a:cs typeface="Arial"/>
              </a:rPr>
              <a:t>upgrade</a:t>
            </a:r>
            <a:endParaRPr sz="900">
              <a:latin typeface="Arial"/>
              <a:cs typeface="Arial"/>
            </a:endParaRPr>
          </a:p>
        </p:txBody>
      </p:sp>
      <p:pic>
        <p:nvPicPr>
          <p:cNvPr id="10" name="object 10"/>
          <p:cNvPicPr/>
          <p:nvPr/>
        </p:nvPicPr>
        <p:blipFill>
          <a:blip r:embed="rId5" cstate="print"/>
          <a:stretch>
            <a:fillRect/>
          </a:stretch>
        </p:blipFill>
        <p:spPr>
          <a:xfrm>
            <a:off x="7018002" y="3258554"/>
            <a:ext cx="1979599" cy="1817300"/>
          </a:xfrm>
          <a:prstGeom prst="rect">
            <a:avLst/>
          </a:prstGeom>
        </p:spPr>
      </p:pic>
      <p:sp>
        <p:nvSpPr>
          <p:cNvPr id="11" name="object 11"/>
          <p:cNvSpPr txBox="1"/>
          <p:nvPr/>
        </p:nvSpPr>
        <p:spPr>
          <a:xfrm>
            <a:off x="7042109" y="3258554"/>
            <a:ext cx="1931670" cy="199414"/>
          </a:xfrm>
          <a:prstGeom prst="rect">
            <a:avLst/>
          </a:prstGeom>
          <a:solidFill>
            <a:srgbClr val="000000">
              <a:alpha val="50379"/>
            </a:srgbClr>
          </a:solidFill>
        </p:spPr>
        <p:txBody>
          <a:bodyPr vert="horz" wrap="square" lIns="0" tIns="45085" rIns="0" bIns="0" rtlCol="0">
            <a:spAutoFit/>
          </a:bodyPr>
          <a:lstStyle/>
          <a:p>
            <a:pPr marL="85725">
              <a:spcBef>
                <a:spcPts val="355"/>
              </a:spcBef>
            </a:pPr>
            <a:r>
              <a:rPr sz="1000" spc="-5" dirty="0">
                <a:solidFill>
                  <a:srgbClr val="FFFFFF"/>
                </a:solidFill>
                <a:latin typeface="Arial"/>
                <a:cs typeface="Arial"/>
              </a:rPr>
              <a:t>TOFPET2</a:t>
            </a:r>
            <a:r>
              <a:rPr sz="1000" spc="-35" dirty="0">
                <a:solidFill>
                  <a:srgbClr val="FFFFFF"/>
                </a:solidFill>
                <a:latin typeface="Arial"/>
                <a:cs typeface="Arial"/>
              </a:rPr>
              <a:t> </a:t>
            </a:r>
            <a:r>
              <a:rPr sz="1000" spc="-5" dirty="0">
                <a:solidFill>
                  <a:srgbClr val="FFFFFF"/>
                </a:solidFill>
                <a:latin typeface="Arial"/>
                <a:cs typeface="Arial"/>
              </a:rPr>
              <a:t>ASIC</a:t>
            </a:r>
            <a:r>
              <a:rPr sz="1000" spc="-35" dirty="0">
                <a:solidFill>
                  <a:srgbClr val="FFFFFF"/>
                </a:solidFill>
                <a:latin typeface="Arial"/>
                <a:cs typeface="Arial"/>
              </a:rPr>
              <a:t> </a:t>
            </a:r>
            <a:r>
              <a:rPr sz="1000" dirty="0">
                <a:solidFill>
                  <a:srgbClr val="FFFFFF"/>
                </a:solidFill>
                <a:latin typeface="Arial"/>
                <a:cs typeface="Arial"/>
              </a:rPr>
              <a:t>chip</a:t>
            </a:r>
            <a:endParaRPr sz="1000">
              <a:latin typeface="Arial"/>
              <a:cs typeface="Arial"/>
            </a:endParaRPr>
          </a:p>
        </p:txBody>
      </p:sp>
      <p:grpSp>
        <p:nvGrpSpPr>
          <p:cNvPr id="12" name="object 12"/>
          <p:cNvGrpSpPr/>
          <p:nvPr/>
        </p:nvGrpSpPr>
        <p:grpSpPr>
          <a:xfrm>
            <a:off x="5910574" y="5064174"/>
            <a:ext cx="3083560" cy="674370"/>
            <a:chOff x="5910574" y="4206924"/>
            <a:chExt cx="3083560" cy="674370"/>
          </a:xfrm>
        </p:grpSpPr>
        <p:pic>
          <p:nvPicPr>
            <p:cNvPr id="13" name="object 13"/>
            <p:cNvPicPr/>
            <p:nvPr/>
          </p:nvPicPr>
          <p:blipFill>
            <a:blip r:embed="rId6" cstate="print"/>
            <a:stretch>
              <a:fillRect/>
            </a:stretch>
          </p:blipFill>
          <p:spPr>
            <a:xfrm>
              <a:off x="5910574" y="4206924"/>
              <a:ext cx="3083249" cy="673974"/>
            </a:xfrm>
            <a:prstGeom prst="rect">
              <a:avLst/>
            </a:prstGeom>
          </p:spPr>
        </p:pic>
        <p:sp>
          <p:nvSpPr>
            <p:cNvPr id="14" name="object 14"/>
            <p:cNvSpPr/>
            <p:nvPr/>
          </p:nvSpPr>
          <p:spPr>
            <a:xfrm>
              <a:off x="5910567" y="4702428"/>
              <a:ext cx="3063240" cy="130810"/>
            </a:xfrm>
            <a:custGeom>
              <a:avLst/>
              <a:gdLst/>
              <a:ahLst/>
              <a:cxnLst/>
              <a:rect l="l" t="t" r="r" b="b"/>
              <a:pathLst>
                <a:path w="3063240" h="130810">
                  <a:moveTo>
                    <a:pt x="3062706" y="126720"/>
                  </a:moveTo>
                  <a:lnTo>
                    <a:pt x="3005505" y="126720"/>
                  </a:lnTo>
                  <a:lnTo>
                    <a:pt x="3005505" y="0"/>
                  </a:lnTo>
                  <a:lnTo>
                    <a:pt x="1557693" y="0"/>
                  </a:lnTo>
                  <a:lnTo>
                    <a:pt x="1557693" y="126720"/>
                  </a:lnTo>
                  <a:lnTo>
                    <a:pt x="1496491" y="126720"/>
                  </a:lnTo>
                  <a:lnTo>
                    <a:pt x="1496491" y="0"/>
                  </a:lnTo>
                  <a:lnTo>
                    <a:pt x="0" y="0"/>
                  </a:lnTo>
                  <a:lnTo>
                    <a:pt x="0" y="126720"/>
                  </a:lnTo>
                  <a:lnTo>
                    <a:pt x="0" y="130200"/>
                  </a:lnTo>
                  <a:lnTo>
                    <a:pt x="3062706" y="130200"/>
                  </a:lnTo>
                  <a:lnTo>
                    <a:pt x="3062706" y="126720"/>
                  </a:lnTo>
                  <a:close/>
                </a:path>
              </a:pathLst>
            </a:custGeom>
            <a:solidFill>
              <a:srgbClr val="0B5394"/>
            </a:solidFill>
          </p:spPr>
          <p:txBody>
            <a:bodyPr wrap="square" lIns="0" tIns="0" rIns="0" bIns="0" rtlCol="0"/>
            <a:lstStyle/>
            <a:p>
              <a:endParaRPr/>
            </a:p>
          </p:txBody>
        </p:sp>
      </p:grpSp>
      <p:sp>
        <p:nvSpPr>
          <p:cNvPr id="15" name="object 15"/>
          <p:cNvSpPr txBox="1"/>
          <p:nvPr/>
        </p:nvSpPr>
        <p:spPr>
          <a:xfrm>
            <a:off x="8072898" y="5546095"/>
            <a:ext cx="567690" cy="135935"/>
          </a:xfrm>
          <a:prstGeom prst="rect">
            <a:avLst/>
          </a:prstGeom>
        </p:spPr>
        <p:txBody>
          <a:bodyPr vert="horz" wrap="square" lIns="0" tIns="12700" rIns="0" bIns="0" rtlCol="0">
            <a:spAutoFit/>
          </a:bodyPr>
          <a:lstStyle/>
          <a:p>
            <a:pPr marL="12700">
              <a:spcBef>
                <a:spcPts val="100"/>
              </a:spcBef>
            </a:pPr>
            <a:r>
              <a:rPr sz="800" dirty="0">
                <a:solidFill>
                  <a:srgbClr val="FFFFFF"/>
                </a:solidFill>
                <a:latin typeface="Arial"/>
                <a:cs typeface="Arial"/>
              </a:rPr>
              <a:t>crystal</a:t>
            </a:r>
            <a:r>
              <a:rPr sz="800" spc="-5" dirty="0">
                <a:solidFill>
                  <a:srgbClr val="FFFFFF"/>
                </a:solidFill>
                <a:latin typeface="Arial"/>
                <a:cs typeface="Arial"/>
              </a:rPr>
              <a:t> layer</a:t>
            </a:r>
            <a:endParaRPr sz="800">
              <a:latin typeface="Arial"/>
              <a:cs typeface="Arial"/>
            </a:endParaRPr>
          </a:p>
        </p:txBody>
      </p:sp>
      <p:grpSp>
        <p:nvGrpSpPr>
          <p:cNvPr id="16" name="object 16"/>
          <p:cNvGrpSpPr/>
          <p:nvPr/>
        </p:nvGrpSpPr>
        <p:grpSpPr>
          <a:xfrm>
            <a:off x="5795379" y="5064724"/>
            <a:ext cx="3259454" cy="638810"/>
            <a:chOff x="5795379" y="4207474"/>
            <a:chExt cx="3259454" cy="638810"/>
          </a:xfrm>
        </p:grpSpPr>
        <p:sp>
          <p:nvSpPr>
            <p:cNvPr id="17" name="object 17"/>
            <p:cNvSpPr/>
            <p:nvPr/>
          </p:nvSpPr>
          <p:spPr>
            <a:xfrm>
              <a:off x="5905326" y="4698944"/>
              <a:ext cx="61594" cy="130810"/>
            </a:xfrm>
            <a:custGeom>
              <a:avLst/>
              <a:gdLst/>
              <a:ahLst/>
              <a:cxnLst/>
              <a:rect l="l" t="t" r="r" b="b"/>
              <a:pathLst>
                <a:path w="61595" h="130810">
                  <a:moveTo>
                    <a:pt x="61199" y="130199"/>
                  </a:moveTo>
                  <a:lnTo>
                    <a:pt x="0" y="130199"/>
                  </a:lnTo>
                  <a:lnTo>
                    <a:pt x="0" y="0"/>
                  </a:lnTo>
                  <a:lnTo>
                    <a:pt x="61199" y="0"/>
                  </a:lnTo>
                  <a:lnTo>
                    <a:pt x="61199" y="130199"/>
                  </a:lnTo>
                  <a:close/>
                </a:path>
              </a:pathLst>
            </a:custGeom>
            <a:solidFill>
              <a:srgbClr val="999999"/>
            </a:solidFill>
          </p:spPr>
          <p:txBody>
            <a:bodyPr wrap="square" lIns="0" tIns="0" rIns="0" bIns="0" rtlCol="0"/>
            <a:lstStyle/>
            <a:p>
              <a:endParaRPr/>
            </a:p>
          </p:txBody>
        </p:sp>
        <p:sp>
          <p:nvSpPr>
            <p:cNvPr id="18" name="object 18"/>
            <p:cNvSpPr/>
            <p:nvPr/>
          </p:nvSpPr>
          <p:spPr>
            <a:xfrm>
              <a:off x="5905326" y="4698944"/>
              <a:ext cx="61594" cy="130810"/>
            </a:xfrm>
            <a:custGeom>
              <a:avLst/>
              <a:gdLst/>
              <a:ahLst/>
              <a:cxnLst/>
              <a:rect l="l" t="t" r="r" b="b"/>
              <a:pathLst>
                <a:path w="61595" h="130810">
                  <a:moveTo>
                    <a:pt x="0" y="0"/>
                  </a:moveTo>
                  <a:lnTo>
                    <a:pt x="61199" y="0"/>
                  </a:lnTo>
                  <a:lnTo>
                    <a:pt x="61199" y="130199"/>
                  </a:lnTo>
                  <a:lnTo>
                    <a:pt x="0" y="130199"/>
                  </a:lnTo>
                  <a:lnTo>
                    <a:pt x="0" y="0"/>
                  </a:lnTo>
                  <a:close/>
                </a:path>
              </a:pathLst>
            </a:custGeom>
            <a:ln w="9524">
              <a:solidFill>
                <a:srgbClr val="595959"/>
              </a:solidFill>
            </a:ln>
          </p:spPr>
          <p:txBody>
            <a:bodyPr wrap="square" lIns="0" tIns="0" rIns="0" bIns="0" rtlCol="0"/>
            <a:lstStyle/>
            <a:p>
              <a:endParaRPr/>
            </a:p>
          </p:txBody>
        </p:sp>
        <p:sp>
          <p:nvSpPr>
            <p:cNvPr id="19" name="object 19"/>
            <p:cNvSpPr/>
            <p:nvPr/>
          </p:nvSpPr>
          <p:spPr>
            <a:xfrm>
              <a:off x="7407064" y="4698944"/>
              <a:ext cx="61594" cy="130810"/>
            </a:xfrm>
            <a:custGeom>
              <a:avLst/>
              <a:gdLst/>
              <a:ahLst/>
              <a:cxnLst/>
              <a:rect l="l" t="t" r="r" b="b"/>
              <a:pathLst>
                <a:path w="61595" h="130810">
                  <a:moveTo>
                    <a:pt x="61199" y="130199"/>
                  </a:moveTo>
                  <a:lnTo>
                    <a:pt x="0" y="130199"/>
                  </a:lnTo>
                  <a:lnTo>
                    <a:pt x="0" y="0"/>
                  </a:lnTo>
                  <a:lnTo>
                    <a:pt x="61199" y="0"/>
                  </a:lnTo>
                  <a:lnTo>
                    <a:pt x="61199" y="130199"/>
                  </a:lnTo>
                  <a:close/>
                </a:path>
              </a:pathLst>
            </a:custGeom>
            <a:solidFill>
              <a:srgbClr val="999999"/>
            </a:solidFill>
          </p:spPr>
          <p:txBody>
            <a:bodyPr wrap="square" lIns="0" tIns="0" rIns="0" bIns="0" rtlCol="0"/>
            <a:lstStyle/>
            <a:p>
              <a:endParaRPr/>
            </a:p>
          </p:txBody>
        </p:sp>
        <p:sp>
          <p:nvSpPr>
            <p:cNvPr id="20" name="object 20"/>
            <p:cNvSpPr/>
            <p:nvPr/>
          </p:nvSpPr>
          <p:spPr>
            <a:xfrm>
              <a:off x="7407064" y="4698944"/>
              <a:ext cx="61594" cy="130810"/>
            </a:xfrm>
            <a:custGeom>
              <a:avLst/>
              <a:gdLst/>
              <a:ahLst/>
              <a:cxnLst/>
              <a:rect l="l" t="t" r="r" b="b"/>
              <a:pathLst>
                <a:path w="61595" h="130810">
                  <a:moveTo>
                    <a:pt x="0" y="0"/>
                  </a:moveTo>
                  <a:lnTo>
                    <a:pt x="61199" y="0"/>
                  </a:lnTo>
                  <a:lnTo>
                    <a:pt x="61199" y="130199"/>
                  </a:lnTo>
                  <a:lnTo>
                    <a:pt x="0" y="130199"/>
                  </a:lnTo>
                  <a:lnTo>
                    <a:pt x="0" y="0"/>
                  </a:lnTo>
                  <a:close/>
                </a:path>
              </a:pathLst>
            </a:custGeom>
            <a:ln w="9524">
              <a:solidFill>
                <a:srgbClr val="595959"/>
              </a:solidFill>
            </a:ln>
          </p:spPr>
          <p:txBody>
            <a:bodyPr wrap="square" lIns="0" tIns="0" rIns="0" bIns="0" rtlCol="0"/>
            <a:lstStyle/>
            <a:p>
              <a:endParaRPr/>
            </a:p>
          </p:txBody>
        </p:sp>
        <p:sp>
          <p:nvSpPr>
            <p:cNvPr id="21" name="object 21"/>
            <p:cNvSpPr/>
            <p:nvPr/>
          </p:nvSpPr>
          <p:spPr>
            <a:xfrm>
              <a:off x="8916084" y="4698944"/>
              <a:ext cx="61594" cy="130810"/>
            </a:xfrm>
            <a:custGeom>
              <a:avLst/>
              <a:gdLst/>
              <a:ahLst/>
              <a:cxnLst/>
              <a:rect l="l" t="t" r="r" b="b"/>
              <a:pathLst>
                <a:path w="61595" h="130810">
                  <a:moveTo>
                    <a:pt x="61199" y="130199"/>
                  </a:moveTo>
                  <a:lnTo>
                    <a:pt x="0" y="130199"/>
                  </a:lnTo>
                  <a:lnTo>
                    <a:pt x="0" y="0"/>
                  </a:lnTo>
                  <a:lnTo>
                    <a:pt x="61199" y="0"/>
                  </a:lnTo>
                  <a:lnTo>
                    <a:pt x="61199" y="130199"/>
                  </a:lnTo>
                  <a:close/>
                </a:path>
              </a:pathLst>
            </a:custGeom>
            <a:solidFill>
              <a:srgbClr val="999999"/>
            </a:solidFill>
          </p:spPr>
          <p:txBody>
            <a:bodyPr wrap="square" lIns="0" tIns="0" rIns="0" bIns="0" rtlCol="0"/>
            <a:lstStyle/>
            <a:p>
              <a:endParaRPr/>
            </a:p>
          </p:txBody>
        </p:sp>
        <p:sp>
          <p:nvSpPr>
            <p:cNvPr id="22" name="object 22"/>
            <p:cNvSpPr/>
            <p:nvPr/>
          </p:nvSpPr>
          <p:spPr>
            <a:xfrm>
              <a:off x="5815874" y="4449999"/>
              <a:ext cx="3161665" cy="379730"/>
            </a:xfrm>
            <a:custGeom>
              <a:avLst/>
              <a:gdLst/>
              <a:ahLst/>
              <a:cxnLst/>
              <a:rect l="l" t="t" r="r" b="b"/>
              <a:pathLst>
                <a:path w="3161665" h="379729">
                  <a:moveTo>
                    <a:pt x="3100209" y="248944"/>
                  </a:moveTo>
                  <a:lnTo>
                    <a:pt x="3161409" y="248944"/>
                  </a:lnTo>
                  <a:lnTo>
                    <a:pt x="3161409" y="379144"/>
                  </a:lnTo>
                  <a:lnTo>
                    <a:pt x="3100209" y="379144"/>
                  </a:lnTo>
                  <a:lnTo>
                    <a:pt x="3100209" y="248944"/>
                  </a:lnTo>
                  <a:close/>
                </a:path>
                <a:path w="3161665" h="379729">
                  <a:moveTo>
                    <a:pt x="0" y="0"/>
                  </a:moveTo>
                  <a:lnTo>
                    <a:pt x="0" y="347699"/>
                  </a:lnTo>
                </a:path>
              </a:pathLst>
            </a:custGeom>
            <a:ln w="9524">
              <a:solidFill>
                <a:srgbClr val="595959"/>
              </a:solidFill>
            </a:ln>
          </p:spPr>
          <p:txBody>
            <a:bodyPr wrap="square" lIns="0" tIns="0" rIns="0" bIns="0" rtlCol="0"/>
            <a:lstStyle/>
            <a:p>
              <a:endParaRPr/>
            </a:p>
          </p:txBody>
        </p:sp>
        <p:sp>
          <p:nvSpPr>
            <p:cNvPr id="23" name="object 23"/>
            <p:cNvSpPr/>
            <p:nvPr/>
          </p:nvSpPr>
          <p:spPr>
            <a:xfrm>
              <a:off x="5800142" y="4406774"/>
              <a:ext cx="31750" cy="43815"/>
            </a:xfrm>
            <a:custGeom>
              <a:avLst/>
              <a:gdLst/>
              <a:ahLst/>
              <a:cxnLst/>
              <a:rect l="l" t="t" r="r" b="b"/>
              <a:pathLst>
                <a:path w="31750" h="43814">
                  <a:moveTo>
                    <a:pt x="31465" y="43225"/>
                  </a:moveTo>
                  <a:lnTo>
                    <a:pt x="0" y="43225"/>
                  </a:lnTo>
                  <a:lnTo>
                    <a:pt x="15732" y="0"/>
                  </a:lnTo>
                  <a:lnTo>
                    <a:pt x="31465" y="43225"/>
                  </a:lnTo>
                  <a:close/>
                </a:path>
              </a:pathLst>
            </a:custGeom>
            <a:solidFill>
              <a:srgbClr val="595959"/>
            </a:solidFill>
          </p:spPr>
          <p:txBody>
            <a:bodyPr wrap="square" lIns="0" tIns="0" rIns="0" bIns="0" rtlCol="0"/>
            <a:lstStyle/>
            <a:p>
              <a:endParaRPr/>
            </a:p>
          </p:txBody>
        </p:sp>
        <p:sp>
          <p:nvSpPr>
            <p:cNvPr id="24" name="object 24"/>
            <p:cNvSpPr/>
            <p:nvPr/>
          </p:nvSpPr>
          <p:spPr>
            <a:xfrm>
              <a:off x="5800142" y="4406774"/>
              <a:ext cx="31750" cy="43815"/>
            </a:xfrm>
            <a:custGeom>
              <a:avLst/>
              <a:gdLst/>
              <a:ahLst/>
              <a:cxnLst/>
              <a:rect l="l" t="t" r="r" b="b"/>
              <a:pathLst>
                <a:path w="31750" h="43814">
                  <a:moveTo>
                    <a:pt x="31465" y="43225"/>
                  </a:moveTo>
                  <a:lnTo>
                    <a:pt x="15732" y="0"/>
                  </a:lnTo>
                  <a:lnTo>
                    <a:pt x="0" y="43225"/>
                  </a:lnTo>
                  <a:lnTo>
                    <a:pt x="31465" y="43225"/>
                  </a:lnTo>
                  <a:close/>
                </a:path>
              </a:pathLst>
            </a:custGeom>
            <a:ln w="9524">
              <a:solidFill>
                <a:srgbClr val="595959"/>
              </a:solidFill>
            </a:ln>
          </p:spPr>
          <p:txBody>
            <a:bodyPr wrap="square" lIns="0" tIns="0" rIns="0" bIns="0" rtlCol="0"/>
            <a:lstStyle/>
            <a:p>
              <a:endParaRPr/>
            </a:p>
          </p:txBody>
        </p:sp>
        <p:sp>
          <p:nvSpPr>
            <p:cNvPr id="25" name="object 25"/>
            <p:cNvSpPr/>
            <p:nvPr/>
          </p:nvSpPr>
          <p:spPr>
            <a:xfrm>
              <a:off x="5800142" y="4797699"/>
              <a:ext cx="31750" cy="43815"/>
            </a:xfrm>
            <a:custGeom>
              <a:avLst/>
              <a:gdLst/>
              <a:ahLst/>
              <a:cxnLst/>
              <a:rect l="l" t="t" r="r" b="b"/>
              <a:pathLst>
                <a:path w="31750" h="43814">
                  <a:moveTo>
                    <a:pt x="15732" y="43225"/>
                  </a:moveTo>
                  <a:lnTo>
                    <a:pt x="0" y="0"/>
                  </a:lnTo>
                  <a:lnTo>
                    <a:pt x="31465" y="0"/>
                  </a:lnTo>
                  <a:lnTo>
                    <a:pt x="15732" y="43225"/>
                  </a:lnTo>
                  <a:close/>
                </a:path>
              </a:pathLst>
            </a:custGeom>
            <a:solidFill>
              <a:srgbClr val="595959"/>
            </a:solidFill>
          </p:spPr>
          <p:txBody>
            <a:bodyPr wrap="square" lIns="0" tIns="0" rIns="0" bIns="0" rtlCol="0"/>
            <a:lstStyle/>
            <a:p>
              <a:endParaRPr/>
            </a:p>
          </p:txBody>
        </p:sp>
        <p:sp>
          <p:nvSpPr>
            <p:cNvPr id="26" name="object 26"/>
            <p:cNvSpPr/>
            <p:nvPr/>
          </p:nvSpPr>
          <p:spPr>
            <a:xfrm>
              <a:off x="5800142" y="4797699"/>
              <a:ext cx="31750" cy="43815"/>
            </a:xfrm>
            <a:custGeom>
              <a:avLst/>
              <a:gdLst/>
              <a:ahLst/>
              <a:cxnLst/>
              <a:rect l="l" t="t" r="r" b="b"/>
              <a:pathLst>
                <a:path w="31750" h="43814">
                  <a:moveTo>
                    <a:pt x="0" y="0"/>
                  </a:moveTo>
                  <a:lnTo>
                    <a:pt x="15732" y="43225"/>
                  </a:lnTo>
                  <a:lnTo>
                    <a:pt x="31465" y="0"/>
                  </a:lnTo>
                  <a:lnTo>
                    <a:pt x="0" y="0"/>
                  </a:lnTo>
                  <a:close/>
                </a:path>
              </a:pathLst>
            </a:custGeom>
            <a:ln w="9524">
              <a:solidFill>
                <a:srgbClr val="595959"/>
              </a:solidFill>
            </a:ln>
          </p:spPr>
          <p:txBody>
            <a:bodyPr wrap="square" lIns="0" tIns="0" rIns="0" bIns="0" rtlCol="0"/>
            <a:lstStyle/>
            <a:p>
              <a:endParaRPr/>
            </a:p>
          </p:txBody>
        </p:sp>
        <p:sp>
          <p:nvSpPr>
            <p:cNvPr id="27" name="object 27"/>
            <p:cNvSpPr/>
            <p:nvPr/>
          </p:nvSpPr>
          <p:spPr>
            <a:xfrm>
              <a:off x="5871524" y="4207474"/>
              <a:ext cx="3183890" cy="222885"/>
            </a:xfrm>
            <a:custGeom>
              <a:avLst/>
              <a:gdLst/>
              <a:ahLst/>
              <a:cxnLst/>
              <a:rect l="l" t="t" r="r" b="b"/>
              <a:pathLst>
                <a:path w="3183890" h="222885">
                  <a:moveTo>
                    <a:pt x="3183299" y="222599"/>
                  </a:moveTo>
                  <a:lnTo>
                    <a:pt x="0" y="222599"/>
                  </a:lnTo>
                  <a:lnTo>
                    <a:pt x="0" y="0"/>
                  </a:lnTo>
                  <a:lnTo>
                    <a:pt x="3183299" y="0"/>
                  </a:lnTo>
                  <a:lnTo>
                    <a:pt x="3183299" y="222599"/>
                  </a:lnTo>
                  <a:close/>
                </a:path>
              </a:pathLst>
            </a:custGeom>
            <a:solidFill>
              <a:srgbClr val="FFFFFF"/>
            </a:solidFill>
          </p:spPr>
          <p:txBody>
            <a:bodyPr wrap="square" lIns="0" tIns="0" rIns="0" bIns="0" rtlCol="0"/>
            <a:lstStyle/>
            <a:p>
              <a:endParaRPr/>
            </a:p>
          </p:txBody>
        </p:sp>
      </p:grpSp>
      <p:sp>
        <p:nvSpPr>
          <p:cNvPr id="28" name="object 28"/>
          <p:cNvSpPr txBox="1"/>
          <p:nvPr/>
        </p:nvSpPr>
        <p:spPr>
          <a:xfrm>
            <a:off x="5399735" y="5380276"/>
            <a:ext cx="389255" cy="135935"/>
          </a:xfrm>
          <a:prstGeom prst="rect">
            <a:avLst/>
          </a:prstGeom>
        </p:spPr>
        <p:txBody>
          <a:bodyPr vert="horz" wrap="square" lIns="0" tIns="12700" rIns="0" bIns="0" rtlCol="0">
            <a:spAutoFit/>
          </a:bodyPr>
          <a:lstStyle/>
          <a:p>
            <a:pPr marL="12700">
              <a:spcBef>
                <a:spcPts val="100"/>
              </a:spcBef>
            </a:pPr>
            <a:r>
              <a:rPr sz="800" spc="-5" dirty="0">
                <a:latin typeface="Arial"/>
                <a:cs typeface="Arial"/>
              </a:rPr>
              <a:t>~2.</a:t>
            </a:r>
            <a:r>
              <a:rPr sz="800" dirty="0">
                <a:latin typeface="Arial"/>
                <a:cs typeface="Arial"/>
              </a:rPr>
              <a:t>5</a:t>
            </a:r>
            <a:r>
              <a:rPr sz="800" spc="-5" dirty="0">
                <a:latin typeface="Arial"/>
                <a:cs typeface="Arial"/>
              </a:rPr>
              <a:t> </a:t>
            </a:r>
            <a:r>
              <a:rPr sz="800" dirty="0">
                <a:latin typeface="Arial"/>
                <a:cs typeface="Arial"/>
              </a:rPr>
              <a:t>cm</a:t>
            </a:r>
            <a:endParaRPr sz="800">
              <a:latin typeface="Arial"/>
              <a:cs typeface="Arial"/>
            </a:endParaRPr>
          </a:p>
        </p:txBody>
      </p:sp>
    </p:spTree>
    <p:extLst>
      <p:ext uri="{BB962C8B-B14F-4D97-AF65-F5344CB8AC3E}">
        <p14:creationId xmlns:p14="http://schemas.microsoft.com/office/powerpoint/2010/main" val="2199762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C15DB-4326-5842-9929-18F6E4CF975E}"/>
              </a:ext>
            </a:extLst>
          </p:cNvPr>
          <p:cNvSpPr>
            <a:spLocks noGrp="1"/>
          </p:cNvSpPr>
          <p:nvPr>
            <p:ph type="title"/>
          </p:nvPr>
        </p:nvSpPr>
        <p:spPr/>
        <p:txBody>
          <a:bodyPr/>
          <a:lstStyle/>
          <a:p>
            <a:r>
              <a:rPr lang="en-US" dirty="0"/>
              <a:t>Fiber Cost Comments from Franco </a:t>
            </a:r>
            <a:r>
              <a:rPr lang="en-US" dirty="0" err="1"/>
              <a:t>Bedeschi</a:t>
            </a:r>
            <a:endParaRPr lang="en-US" dirty="0"/>
          </a:p>
        </p:txBody>
      </p:sp>
      <p:sp>
        <p:nvSpPr>
          <p:cNvPr id="4" name="Date Placeholder 3">
            <a:extLst>
              <a:ext uri="{FF2B5EF4-FFF2-40B4-BE49-F238E27FC236}">
                <a16:creationId xmlns:a16="http://schemas.microsoft.com/office/drawing/2014/main" id="{3EF73704-536F-C84B-9242-3A14C2DB5D9F}"/>
              </a:ext>
            </a:extLst>
          </p:cNvPr>
          <p:cNvSpPr>
            <a:spLocks noGrp="1"/>
          </p:cNvSpPr>
          <p:nvPr>
            <p:ph type="dt" sz="half" idx="10"/>
          </p:nvPr>
        </p:nvSpPr>
        <p:spPr/>
        <p:txBody>
          <a:bodyPr/>
          <a:lstStyle/>
          <a:p>
            <a:r>
              <a:rPr lang="en-US"/>
              <a:t>3/23/18</a:t>
            </a:r>
          </a:p>
        </p:txBody>
      </p:sp>
      <p:sp>
        <p:nvSpPr>
          <p:cNvPr id="5" name="Slide Number Placeholder 4">
            <a:extLst>
              <a:ext uri="{FF2B5EF4-FFF2-40B4-BE49-F238E27FC236}">
                <a16:creationId xmlns:a16="http://schemas.microsoft.com/office/drawing/2014/main" id="{336A9DA1-97FF-434E-AB3F-F8061C77970F}"/>
              </a:ext>
            </a:extLst>
          </p:cNvPr>
          <p:cNvSpPr>
            <a:spLocks noGrp="1"/>
          </p:cNvSpPr>
          <p:nvPr>
            <p:ph type="sldNum" sz="quarter" idx="12"/>
          </p:nvPr>
        </p:nvSpPr>
        <p:spPr/>
        <p:txBody>
          <a:bodyPr/>
          <a:lstStyle/>
          <a:p>
            <a:fld id="{2FC467C7-2AAF-254A-9A9B-EA6969ACBE0F}" type="slidenum">
              <a:rPr lang="en-US" smtClean="0"/>
              <a:t>11</a:t>
            </a:fld>
            <a:endParaRPr lang="en-US"/>
          </a:p>
        </p:txBody>
      </p:sp>
      <p:sp>
        <p:nvSpPr>
          <p:cNvPr id="6" name="TextBox 5">
            <a:extLst>
              <a:ext uri="{FF2B5EF4-FFF2-40B4-BE49-F238E27FC236}">
                <a16:creationId xmlns:a16="http://schemas.microsoft.com/office/drawing/2014/main" id="{83E3DEED-B551-2144-A314-CAA0A69B6A73}"/>
              </a:ext>
            </a:extLst>
          </p:cNvPr>
          <p:cNvSpPr txBox="1"/>
          <p:nvPr/>
        </p:nvSpPr>
        <p:spPr>
          <a:xfrm>
            <a:off x="590550" y="1761362"/>
            <a:ext cx="7924800" cy="3250121"/>
          </a:xfrm>
          <a:prstGeom prst="rect">
            <a:avLst/>
          </a:prstGeom>
          <a:noFill/>
        </p:spPr>
        <p:txBody>
          <a:bodyPr wrap="square" rtlCol="0">
            <a:spAutoFit/>
          </a:bodyPr>
          <a:lstStyle/>
          <a:p>
            <a:r>
              <a:rPr lang="en-US" sz="1800" dirty="0">
                <a:solidFill>
                  <a:schemeClr val="tx1"/>
                </a:solidFill>
              </a:rPr>
              <a:t>If one removes the requirement that the DR calorimeter has to provide a good EM resolution, the sampling fraction can be reduced and correspondingly the costs go down. The degradation of the hadronic resolution should be studied, but I expect it to be much less affected then the EM resolution.</a:t>
            </a:r>
          </a:p>
          <a:p>
            <a:endParaRPr lang="en-US" sz="1800" dirty="0">
              <a:solidFill>
                <a:schemeClr val="tx1"/>
              </a:solidFill>
            </a:endParaRPr>
          </a:p>
          <a:p>
            <a:r>
              <a:rPr lang="en-US" sz="1800" dirty="0">
                <a:solidFill>
                  <a:schemeClr val="tx1"/>
                </a:solidFill>
              </a:rPr>
              <a:t>You'll see that I have already made an exercise to understand the impacts of using thicker tubes with the same fiber size inside. The cost for the baseline detector with 1.5 mm outer diameter tubes is 75 +/- 25  M$. This drops to 50 +/- 20 M$ with 2 mm tubes and 35 +/- 15 M$ for 2.5 mm. Correspondingly the EM resolution goes from 8%/sqrt(E) to 12% and 16% (without including photon statistics contributions).</a:t>
            </a:r>
          </a:p>
        </p:txBody>
      </p:sp>
    </p:spTree>
    <p:extLst>
      <p:ext uri="{BB962C8B-B14F-4D97-AF65-F5344CB8AC3E}">
        <p14:creationId xmlns:p14="http://schemas.microsoft.com/office/powerpoint/2010/main" val="39244486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9B70809-2BDC-3C4D-8390-4977449548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74114"/>
            <a:ext cx="9144000" cy="4865298"/>
          </a:xfrm>
          <a:prstGeom prst="rect">
            <a:avLst/>
          </a:prstGeom>
        </p:spPr>
      </p:pic>
      <p:sp>
        <p:nvSpPr>
          <p:cNvPr id="7" name="Title 1">
            <a:extLst>
              <a:ext uri="{FF2B5EF4-FFF2-40B4-BE49-F238E27FC236}">
                <a16:creationId xmlns:a16="http://schemas.microsoft.com/office/drawing/2014/main" id="{EAA1A47B-7444-534F-AFF8-AE111B317018}"/>
              </a:ext>
            </a:extLst>
          </p:cNvPr>
          <p:cNvSpPr txBox="1">
            <a:spLocks/>
          </p:cNvSpPr>
          <p:nvPr/>
        </p:nvSpPr>
        <p:spPr>
          <a:xfrm>
            <a:off x="628650" y="365126"/>
            <a:ext cx="7886700" cy="1325563"/>
          </a:xfrm>
          <a:prstGeom prst="rect">
            <a:avLst/>
          </a:prstGeom>
        </p:spPr>
        <p:txBody>
          <a:bodyPr vert="horz" lIns="91440" tIns="45720" rIns="91440" bIns="45720" rtlCol="0" anchor="b">
            <a:normAutofit fontScale="77500" lnSpcReduction="20000"/>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fontAlgn="auto">
              <a:spcAft>
                <a:spcPts val="0"/>
              </a:spcAft>
              <a:buClrTx/>
              <a:buFontTx/>
            </a:pPr>
            <a:r>
              <a:rPr lang="en-US" dirty="0"/>
              <a:t>Thickening of Brass capillaries applied to Hybrid Segmented Crystal and Fiber DR Calorimeter</a:t>
            </a:r>
          </a:p>
        </p:txBody>
      </p:sp>
    </p:spTree>
    <p:extLst>
      <p:ext uri="{BB962C8B-B14F-4D97-AF65-F5344CB8AC3E}">
        <p14:creationId xmlns:p14="http://schemas.microsoft.com/office/powerpoint/2010/main" val="11871366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2"/>
          <p:cNvSpPr>
            <a:spLocks noGrp="1" noChangeArrowheads="1"/>
          </p:cNvSpPr>
          <p:nvPr>
            <p:ph type="title"/>
          </p:nvPr>
        </p:nvSpPr>
        <p:spPr>
          <a:xfrm>
            <a:off x="1535013" y="381000"/>
            <a:ext cx="6411951" cy="685800"/>
          </a:xfrm>
        </p:spPr>
        <p:txBody>
          <a:bodyPr/>
          <a:lstStyle/>
          <a:p>
            <a:pPr eaLnBrk="1" hangingPunct="1"/>
            <a:r>
              <a:rPr lang="it-IT" sz="3200" dirty="0"/>
              <a:t>Dual </a:t>
            </a:r>
            <a:r>
              <a:rPr lang="it-IT" sz="3200" dirty="0" err="1"/>
              <a:t>readout</a:t>
            </a:r>
            <a:r>
              <a:rPr lang="it-IT" sz="3200" dirty="0"/>
              <a:t> </a:t>
            </a:r>
            <a:r>
              <a:rPr lang="it-IT" sz="3200" dirty="0" err="1"/>
              <a:t>calorimeter</a:t>
            </a:r>
            <a:endParaRPr lang="en-US" sz="3200" dirty="0"/>
          </a:p>
        </p:txBody>
      </p:sp>
      <p:sp>
        <p:nvSpPr>
          <p:cNvPr id="3078" name="Rectangle 3"/>
          <p:cNvSpPr>
            <a:spLocks noGrp="1" noChangeArrowheads="1"/>
          </p:cNvSpPr>
          <p:nvPr>
            <p:ph idx="1"/>
          </p:nvPr>
        </p:nvSpPr>
        <p:spPr>
          <a:xfrm>
            <a:off x="764398" y="3315824"/>
            <a:ext cx="7328041" cy="2572912"/>
          </a:xfrm>
        </p:spPr>
        <p:txBody>
          <a:bodyPr/>
          <a:lstStyle/>
          <a:p>
            <a:pPr eaLnBrk="1" hangingPunct="1">
              <a:lnSpc>
                <a:spcPct val="80000"/>
              </a:lnSpc>
            </a:pPr>
            <a:r>
              <a:rPr lang="en-US" dirty="0">
                <a:latin typeface="Times New Roman" panose="02020603050405020304" pitchFamily="18" charset="0"/>
                <a:cs typeface="Times New Roman" panose="02020603050405020304" pitchFamily="18" charset="0"/>
              </a:rPr>
              <a:t>Basic geometry</a:t>
            </a:r>
            <a:endParaRPr lang="it-IT" dirty="0">
              <a:latin typeface="Times New Roman" panose="02020603050405020304" pitchFamily="18" charset="0"/>
              <a:cs typeface="Times New Roman" panose="02020603050405020304" pitchFamily="18" charset="0"/>
            </a:endParaRPr>
          </a:p>
          <a:p>
            <a:pPr lvl="1" eaLnBrk="1" hangingPunct="1">
              <a:lnSpc>
                <a:spcPct val="80000"/>
              </a:lnSpc>
            </a:pPr>
            <a:r>
              <a:rPr lang="en-US" dirty="0">
                <a:latin typeface="Times New Roman" panose="02020603050405020304" pitchFamily="18" charset="0"/>
                <a:cs typeface="Times New Roman" panose="02020603050405020304" pitchFamily="18" charset="0"/>
              </a:rPr>
              <a:t>Options</a:t>
            </a:r>
          </a:p>
          <a:p>
            <a:pPr eaLnBrk="1" hangingPunct="1">
              <a:lnSpc>
                <a:spcPct val="80000"/>
              </a:lnSpc>
            </a:pPr>
            <a:r>
              <a:rPr lang="en-US" dirty="0">
                <a:latin typeface="Times New Roman" panose="02020603050405020304" pitchFamily="18" charset="0"/>
                <a:cs typeface="Times New Roman" panose="02020603050405020304" pitchFamily="18" charset="0"/>
              </a:rPr>
              <a:t>Cost evaluation</a:t>
            </a:r>
          </a:p>
          <a:p>
            <a:pPr lvl="1" eaLnBrk="1" hangingPunct="1">
              <a:lnSpc>
                <a:spcPct val="80000"/>
              </a:lnSpc>
            </a:pPr>
            <a:r>
              <a:rPr lang="en-US" dirty="0">
                <a:latin typeface="Times New Roman" panose="02020603050405020304" pitchFamily="18" charset="0"/>
                <a:cs typeface="Times New Roman" panose="02020603050405020304" pitchFamily="18" charset="0"/>
              </a:rPr>
              <a:t>Unit costs</a:t>
            </a:r>
          </a:p>
          <a:p>
            <a:pPr lvl="1" eaLnBrk="1" hangingPunct="1">
              <a:lnSpc>
                <a:spcPct val="80000"/>
              </a:lnSpc>
            </a:pPr>
            <a:r>
              <a:rPr lang="en-US" dirty="0">
                <a:latin typeface="Times New Roman" panose="02020603050405020304" pitchFamily="18" charset="0"/>
                <a:cs typeface="Times New Roman" panose="02020603050405020304" pitchFamily="18" charset="0"/>
              </a:rPr>
              <a:t>Global cost</a:t>
            </a:r>
            <a:endParaRPr lang="it-IT" dirty="0">
              <a:latin typeface="Times New Roman" panose="02020603050405020304" pitchFamily="18" charset="0"/>
              <a:cs typeface="Times New Roman" panose="02020603050405020304" pitchFamily="18" charset="0"/>
            </a:endParaRPr>
          </a:p>
          <a:p>
            <a:pPr eaLnBrk="1" hangingPunct="1">
              <a:lnSpc>
                <a:spcPct val="80000"/>
              </a:lnSpc>
            </a:pPr>
            <a:r>
              <a:rPr lang="en-US" dirty="0">
                <a:latin typeface="Times New Roman" panose="02020603050405020304" pitchFamily="18" charset="0"/>
                <a:cs typeface="Times New Roman" panose="02020603050405020304" pitchFamily="18" charset="0"/>
              </a:rPr>
              <a:t>R&amp;D for cost consolidation</a:t>
            </a:r>
            <a:endParaRPr lang="it-IT" dirty="0">
              <a:latin typeface="Times New Roman" panose="02020603050405020304" pitchFamily="18" charset="0"/>
              <a:cs typeface="Times New Roman" panose="02020603050405020304" pitchFamily="18" charset="0"/>
            </a:endParaRPr>
          </a:p>
        </p:txBody>
      </p:sp>
      <p:sp>
        <p:nvSpPr>
          <p:cNvPr id="3075" name="Footer Placeholder 4"/>
          <p:cNvSpPr>
            <a:spLocks noGrp="1"/>
          </p:cNvSpPr>
          <p:nvPr>
            <p:ph type="ftr" sz="quarter" idx="11"/>
          </p:nvPr>
        </p:nvSpPr>
        <p:spPr>
          <a:noFill/>
        </p:spPr>
        <p:txBody>
          <a:bodyPr/>
          <a:lstStyle>
            <a:lvl1pPr eaLnBrk="0" hangingPunct="0">
              <a:defRPr sz="2800">
                <a:solidFill>
                  <a:srgbClr val="FFFF00"/>
                </a:solidFill>
                <a:latin typeface="Times New Roman" pitchFamily="18" charset="0"/>
              </a:defRPr>
            </a:lvl1pPr>
            <a:lvl2pPr marL="742950" indent="-285750" eaLnBrk="0" hangingPunct="0">
              <a:defRPr sz="2800">
                <a:solidFill>
                  <a:srgbClr val="FFFF00"/>
                </a:solidFill>
                <a:latin typeface="Times New Roman" pitchFamily="18" charset="0"/>
              </a:defRPr>
            </a:lvl2pPr>
            <a:lvl3pPr marL="1143000" indent="-228600" eaLnBrk="0" hangingPunct="0">
              <a:defRPr sz="2800">
                <a:solidFill>
                  <a:srgbClr val="FFFF00"/>
                </a:solidFill>
                <a:latin typeface="Times New Roman" pitchFamily="18" charset="0"/>
              </a:defRPr>
            </a:lvl3pPr>
            <a:lvl4pPr marL="1600200" indent="-228600" eaLnBrk="0" hangingPunct="0">
              <a:defRPr sz="2800">
                <a:solidFill>
                  <a:srgbClr val="FFFF00"/>
                </a:solidFill>
                <a:latin typeface="Times New Roman" pitchFamily="18" charset="0"/>
              </a:defRPr>
            </a:lvl4pPr>
            <a:lvl5pPr marL="2057400" indent="-228600" eaLnBrk="0" hangingPunct="0">
              <a:defRPr sz="2800">
                <a:solidFill>
                  <a:srgbClr val="FFFF00"/>
                </a:solidFill>
                <a:latin typeface="Times New Roman" pitchFamily="18" charset="0"/>
              </a:defRPr>
            </a:lvl5pPr>
            <a:lvl6pPr marL="2514600" indent="-228600" eaLnBrk="0" fontAlgn="base" hangingPunct="0">
              <a:spcBef>
                <a:spcPct val="20000"/>
              </a:spcBef>
              <a:spcAft>
                <a:spcPct val="0"/>
              </a:spcAft>
              <a:buClr>
                <a:srgbClr val="FF0000"/>
              </a:buClr>
              <a:buFont typeface="Wingdings" pitchFamily="2" charset="2"/>
              <a:defRPr sz="2800">
                <a:solidFill>
                  <a:srgbClr val="FFFF00"/>
                </a:solidFill>
                <a:latin typeface="Times New Roman" pitchFamily="18" charset="0"/>
              </a:defRPr>
            </a:lvl6pPr>
            <a:lvl7pPr marL="2971800" indent="-228600" eaLnBrk="0" fontAlgn="base" hangingPunct="0">
              <a:spcBef>
                <a:spcPct val="20000"/>
              </a:spcBef>
              <a:spcAft>
                <a:spcPct val="0"/>
              </a:spcAft>
              <a:buClr>
                <a:srgbClr val="FF0000"/>
              </a:buClr>
              <a:buFont typeface="Wingdings" pitchFamily="2" charset="2"/>
              <a:defRPr sz="2800">
                <a:solidFill>
                  <a:srgbClr val="FFFF00"/>
                </a:solidFill>
                <a:latin typeface="Times New Roman" pitchFamily="18" charset="0"/>
              </a:defRPr>
            </a:lvl7pPr>
            <a:lvl8pPr marL="3429000" indent="-228600" eaLnBrk="0" fontAlgn="base" hangingPunct="0">
              <a:spcBef>
                <a:spcPct val="20000"/>
              </a:spcBef>
              <a:spcAft>
                <a:spcPct val="0"/>
              </a:spcAft>
              <a:buClr>
                <a:srgbClr val="FF0000"/>
              </a:buClr>
              <a:buFont typeface="Wingdings" pitchFamily="2" charset="2"/>
              <a:defRPr sz="2800">
                <a:solidFill>
                  <a:srgbClr val="FFFF00"/>
                </a:solidFill>
                <a:latin typeface="Times New Roman" pitchFamily="18" charset="0"/>
              </a:defRPr>
            </a:lvl8pPr>
            <a:lvl9pPr marL="3886200" indent="-228600" eaLnBrk="0" fontAlgn="base" hangingPunct="0">
              <a:spcBef>
                <a:spcPct val="20000"/>
              </a:spcBef>
              <a:spcAft>
                <a:spcPct val="0"/>
              </a:spcAft>
              <a:buClr>
                <a:srgbClr val="FF0000"/>
              </a:buClr>
              <a:buFont typeface="Wingdings" pitchFamily="2" charset="2"/>
              <a:defRPr sz="2800">
                <a:solidFill>
                  <a:srgbClr val="FFFF00"/>
                </a:solidFill>
                <a:latin typeface="Times New Roman" pitchFamily="18" charset="0"/>
              </a:defRPr>
            </a:lvl9pPr>
          </a:lstStyle>
          <a:p>
            <a:pPr eaLnBrk="1" hangingPunct="1"/>
            <a:r>
              <a:rPr lang="en-US" sz="1400"/>
              <a:t>F. Bedeschi, INFN-Pisa</a:t>
            </a:r>
          </a:p>
        </p:txBody>
      </p:sp>
      <p:sp>
        <p:nvSpPr>
          <p:cNvPr id="3076" name="Slide Number Placeholder 5"/>
          <p:cNvSpPr>
            <a:spLocks noGrp="1"/>
          </p:cNvSpPr>
          <p:nvPr>
            <p:ph type="sldNum" sz="quarter" idx="12"/>
          </p:nvPr>
        </p:nvSpPr>
        <p:spPr>
          <a:noFill/>
        </p:spPr>
        <p:txBody>
          <a:bodyPr/>
          <a:lstStyle>
            <a:lvl1pPr eaLnBrk="0" hangingPunct="0">
              <a:defRPr sz="2800">
                <a:solidFill>
                  <a:srgbClr val="FFFF00"/>
                </a:solidFill>
                <a:latin typeface="Times New Roman" pitchFamily="18" charset="0"/>
              </a:defRPr>
            </a:lvl1pPr>
            <a:lvl2pPr marL="742950" indent="-285750" eaLnBrk="0" hangingPunct="0">
              <a:defRPr sz="2800">
                <a:solidFill>
                  <a:srgbClr val="FFFF00"/>
                </a:solidFill>
                <a:latin typeface="Times New Roman" pitchFamily="18" charset="0"/>
              </a:defRPr>
            </a:lvl2pPr>
            <a:lvl3pPr marL="1143000" indent="-228600" eaLnBrk="0" hangingPunct="0">
              <a:defRPr sz="2800">
                <a:solidFill>
                  <a:srgbClr val="FFFF00"/>
                </a:solidFill>
                <a:latin typeface="Times New Roman" pitchFamily="18" charset="0"/>
              </a:defRPr>
            </a:lvl3pPr>
            <a:lvl4pPr marL="1600200" indent="-228600" eaLnBrk="0" hangingPunct="0">
              <a:defRPr sz="2800">
                <a:solidFill>
                  <a:srgbClr val="FFFF00"/>
                </a:solidFill>
                <a:latin typeface="Times New Roman" pitchFamily="18" charset="0"/>
              </a:defRPr>
            </a:lvl4pPr>
            <a:lvl5pPr marL="2057400" indent="-228600" eaLnBrk="0" hangingPunct="0">
              <a:defRPr sz="2800">
                <a:solidFill>
                  <a:srgbClr val="FFFF00"/>
                </a:solidFill>
                <a:latin typeface="Times New Roman" pitchFamily="18" charset="0"/>
              </a:defRPr>
            </a:lvl5pPr>
            <a:lvl6pPr marL="2514600" indent="-228600" eaLnBrk="0" fontAlgn="base" hangingPunct="0">
              <a:spcBef>
                <a:spcPct val="20000"/>
              </a:spcBef>
              <a:spcAft>
                <a:spcPct val="0"/>
              </a:spcAft>
              <a:buClr>
                <a:srgbClr val="FF0000"/>
              </a:buClr>
              <a:buFont typeface="Wingdings" pitchFamily="2" charset="2"/>
              <a:defRPr sz="2800">
                <a:solidFill>
                  <a:srgbClr val="FFFF00"/>
                </a:solidFill>
                <a:latin typeface="Times New Roman" pitchFamily="18" charset="0"/>
              </a:defRPr>
            </a:lvl6pPr>
            <a:lvl7pPr marL="2971800" indent="-228600" eaLnBrk="0" fontAlgn="base" hangingPunct="0">
              <a:spcBef>
                <a:spcPct val="20000"/>
              </a:spcBef>
              <a:spcAft>
                <a:spcPct val="0"/>
              </a:spcAft>
              <a:buClr>
                <a:srgbClr val="FF0000"/>
              </a:buClr>
              <a:buFont typeface="Wingdings" pitchFamily="2" charset="2"/>
              <a:defRPr sz="2800">
                <a:solidFill>
                  <a:srgbClr val="FFFF00"/>
                </a:solidFill>
                <a:latin typeface="Times New Roman" pitchFamily="18" charset="0"/>
              </a:defRPr>
            </a:lvl7pPr>
            <a:lvl8pPr marL="3429000" indent="-228600" eaLnBrk="0" fontAlgn="base" hangingPunct="0">
              <a:spcBef>
                <a:spcPct val="20000"/>
              </a:spcBef>
              <a:spcAft>
                <a:spcPct val="0"/>
              </a:spcAft>
              <a:buClr>
                <a:srgbClr val="FF0000"/>
              </a:buClr>
              <a:buFont typeface="Wingdings" pitchFamily="2" charset="2"/>
              <a:defRPr sz="2800">
                <a:solidFill>
                  <a:srgbClr val="FFFF00"/>
                </a:solidFill>
                <a:latin typeface="Times New Roman" pitchFamily="18" charset="0"/>
              </a:defRPr>
            </a:lvl8pPr>
            <a:lvl9pPr marL="3886200" indent="-228600" eaLnBrk="0" fontAlgn="base" hangingPunct="0">
              <a:spcBef>
                <a:spcPct val="20000"/>
              </a:spcBef>
              <a:spcAft>
                <a:spcPct val="0"/>
              </a:spcAft>
              <a:buClr>
                <a:srgbClr val="FF0000"/>
              </a:buClr>
              <a:buFont typeface="Wingdings" pitchFamily="2" charset="2"/>
              <a:defRPr sz="2800">
                <a:solidFill>
                  <a:srgbClr val="FFFF00"/>
                </a:solidFill>
                <a:latin typeface="Times New Roman" pitchFamily="18" charset="0"/>
              </a:defRPr>
            </a:lvl9pPr>
          </a:lstStyle>
          <a:p>
            <a:fld id="{2993353F-A909-4581-A173-DEBD44DF0962}" type="slidenum">
              <a:rPr lang="en-US" sz="1400" smtClean="0">
                <a:solidFill>
                  <a:schemeClr val="bg1"/>
                </a:solidFill>
                <a:latin typeface="Times" pitchFamily="18" charset="0"/>
              </a:rPr>
              <a:pPr/>
              <a:t>13</a:t>
            </a:fld>
            <a:endParaRPr lang="en-US" sz="1400">
              <a:solidFill>
                <a:schemeClr val="bg1"/>
              </a:solidFill>
              <a:latin typeface="Times" pitchFamily="18" charset="0"/>
            </a:endParaRPr>
          </a:p>
        </p:txBody>
      </p:sp>
      <p:sp>
        <p:nvSpPr>
          <p:cNvPr id="3079" name="Text Box 4"/>
          <p:cNvSpPr txBox="1">
            <a:spLocks noChangeArrowheads="1"/>
          </p:cNvSpPr>
          <p:nvPr/>
        </p:nvSpPr>
        <p:spPr bwMode="auto">
          <a:xfrm>
            <a:off x="4876800" y="1343025"/>
            <a:ext cx="4166839" cy="904863"/>
          </a:xfrm>
          <a:prstGeom prst="rect">
            <a:avLst/>
          </a:prstGeom>
          <a:solidFill>
            <a:schemeClr val="accent2"/>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533400" indent="-533400" eaLnBrk="0" hangingPunct="0">
              <a:defRPr sz="2800">
                <a:solidFill>
                  <a:srgbClr val="FFFF00"/>
                </a:solidFill>
                <a:latin typeface="Times New Roman" pitchFamily="18" charset="0"/>
              </a:defRPr>
            </a:lvl1pPr>
            <a:lvl2pPr marL="742950" indent="-285750" eaLnBrk="0" hangingPunct="0">
              <a:defRPr sz="2800">
                <a:solidFill>
                  <a:srgbClr val="FFFF00"/>
                </a:solidFill>
                <a:latin typeface="Times New Roman" pitchFamily="18" charset="0"/>
              </a:defRPr>
            </a:lvl2pPr>
            <a:lvl3pPr marL="1143000" indent="-228600" eaLnBrk="0" hangingPunct="0">
              <a:defRPr sz="2800">
                <a:solidFill>
                  <a:srgbClr val="FFFF00"/>
                </a:solidFill>
                <a:latin typeface="Times New Roman" pitchFamily="18" charset="0"/>
              </a:defRPr>
            </a:lvl3pPr>
            <a:lvl4pPr marL="1600200" indent="-228600" eaLnBrk="0" hangingPunct="0">
              <a:defRPr sz="2800">
                <a:solidFill>
                  <a:srgbClr val="FFFF00"/>
                </a:solidFill>
                <a:latin typeface="Times New Roman" pitchFamily="18" charset="0"/>
              </a:defRPr>
            </a:lvl4pPr>
            <a:lvl5pPr marL="2057400" indent="-228600" eaLnBrk="0" hangingPunct="0">
              <a:defRPr sz="2800">
                <a:solidFill>
                  <a:srgbClr val="FFFF00"/>
                </a:solidFill>
                <a:latin typeface="Times New Roman" pitchFamily="18" charset="0"/>
              </a:defRPr>
            </a:lvl5pPr>
            <a:lvl6pPr marL="2514600" indent="-228600" eaLnBrk="0" fontAlgn="base" hangingPunct="0">
              <a:spcBef>
                <a:spcPct val="20000"/>
              </a:spcBef>
              <a:spcAft>
                <a:spcPct val="0"/>
              </a:spcAft>
              <a:buClr>
                <a:srgbClr val="FF0000"/>
              </a:buClr>
              <a:buFont typeface="Wingdings" pitchFamily="2" charset="2"/>
              <a:defRPr sz="2800">
                <a:solidFill>
                  <a:srgbClr val="FFFF00"/>
                </a:solidFill>
                <a:latin typeface="Times New Roman" pitchFamily="18" charset="0"/>
              </a:defRPr>
            </a:lvl6pPr>
            <a:lvl7pPr marL="2971800" indent="-228600" eaLnBrk="0" fontAlgn="base" hangingPunct="0">
              <a:spcBef>
                <a:spcPct val="20000"/>
              </a:spcBef>
              <a:spcAft>
                <a:spcPct val="0"/>
              </a:spcAft>
              <a:buClr>
                <a:srgbClr val="FF0000"/>
              </a:buClr>
              <a:buFont typeface="Wingdings" pitchFamily="2" charset="2"/>
              <a:defRPr sz="2800">
                <a:solidFill>
                  <a:srgbClr val="FFFF00"/>
                </a:solidFill>
                <a:latin typeface="Times New Roman" pitchFamily="18" charset="0"/>
              </a:defRPr>
            </a:lvl7pPr>
            <a:lvl8pPr marL="3429000" indent="-228600" eaLnBrk="0" fontAlgn="base" hangingPunct="0">
              <a:spcBef>
                <a:spcPct val="20000"/>
              </a:spcBef>
              <a:spcAft>
                <a:spcPct val="0"/>
              </a:spcAft>
              <a:buClr>
                <a:srgbClr val="FF0000"/>
              </a:buClr>
              <a:buFont typeface="Wingdings" pitchFamily="2" charset="2"/>
              <a:defRPr sz="2800">
                <a:solidFill>
                  <a:srgbClr val="FFFF00"/>
                </a:solidFill>
                <a:latin typeface="Times New Roman" pitchFamily="18" charset="0"/>
              </a:defRPr>
            </a:lvl8pPr>
            <a:lvl9pPr marL="3886200" indent="-228600" eaLnBrk="0" fontAlgn="base" hangingPunct="0">
              <a:spcBef>
                <a:spcPct val="20000"/>
              </a:spcBef>
              <a:spcAft>
                <a:spcPct val="0"/>
              </a:spcAft>
              <a:buClr>
                <a:srgbClr val="FF0000"/>
              </a:buClr>
              <a:buFont typeface="Wingdings" pitchFamily="2" charset="2"/>
              <a:defRPr sz="2800">
                <a:solidFill>
                  <a:srgbClr val="FFFF00"/>
                </a:solidFill>
                <a:latin typeface="Times New Roman" pitchFamily="18" charset="0"/>
              </a:defRPr>
            </a:lvl9pPr>
          </a:lstStyle>
          <a:p>
            <a:pPr eaLnBrk="1" hangingPunct="1"/>
            <a:r>
              <a:rPr lang="it-IT" sz="2400" u="sng" dirty="0"/>
              <a:t>Franco Bedeschi.</a:t>
            </a:r>
          </a:p>
          <a:p>
            <a:pPr eaLnBrk="1" hangingPunct="1"/>
            <a:r>
              <a:rPr lang="it-IT" sz="2400" dirty="0" err="1">
                <a:solidFill>
                  <a:srgbClr val="CCFFFF"/>
                </a:solidFill>
              </a:rPr>
              <a:t>November</a:t>
            </a:r>
            <a:r>
              <a:rPr lang="it-IT" sz="2400" dirty="0">
                <a:solidFill>
                  <a:srgbClr val="CCFFFF"/>
                </a:solidFill>
              </a:rPr>
              <a:t> 2019</a:t>
            </a:r>
          </a:p>
        </p:txBody>
      </p:sp>
      <p:sp>
        <p:nvSpPr>
          <p:cNvPr id="3080" name="Text Box 5"/>
          <p:cNvSpPr txBox="1">
            <a:spLocks noChangeArrowheads="1"/>
          </p:cNvSpPr>
          <p:nvPr/>
        </p:nvSpPr>
        <p:spPr bwMode="auto">
          <a:xfrm>
            <a:off x="1808399" y="2468026"/>
            <a:ext cx="2404826" cy="707886"/>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533400" indent="-533400" eaLnBrk="0" hangingPunct="0">
              <a:defRPr sz="2800">
                <a:solidFill>
                  <a:srgbClr val="FFFF00"/>
                </a:solidFill>
                <a:latin typeface="Times New Roman" pitchFamily="18" charset="0"/>
              </a:defRPr>
            </a:lvl1pPr>
            <a:lvl2pPr marL="742950" indent="-285750" eaLnBrk="0" hangingPunct="0">
              <a:defRPr sz="2800">
                <a:solidFill>
                  <a:srgbClr val="FFFF00"/>
                </a:solidFill>
                <a:latin typeface="Times New Roman" pitchFamily="18" charset="0"/>
              </a:defRPr>
            </a:lvl2pPr>
            <a:lvl3pPr marL="1143000" indent="-228600" eaLnBrk="0" hangingPunct="0">
              <a:defRPr sz="2800">
                <a:solidFill>
                  <a:srgbClr val="FFFF00"/>
                </a:solidFill>
                <a:latin typeface="Times New Roman" pitchFamily="18" charset="0"/>
              </a:defRPr>
            </a:lvl3pPr>
            <a:lvl4pPr marL="1600200" indent="-228600" eaLnBrk="0" hangingPunct="0">
              <a:defRPr sz="2800">
                <a:solidFill>
                  <a:srgbClr val="FFFF00"/>
                </a:solidFill>
                <a:latin typeface="Times New Roman" pitchFamily="18" charset="0"/>
              </a:defRPr>
            </a:lvl4pPr>
            <a:lvl5pPr marL="2057400" indent="-228600" eaLnBrk="0" hangingPunct="0">
              <a:defRPr sz="2800">
                <a:solidFill>
                  <a:srgbClr val="FFFF00"/>
                </a:solidFill>
                <a:latin typeface="Times New Roman" pitchFamily="18" charset="0"/>
              </a:defRPr>
            </a:lvl5pPr>
            <a:lvl6pPr marL="2514600" indent="-228600" eaLnBrk="0" fontAlgn="base" hangingPunct="0">
              <a:spcBef>
                <a:spcPct val="20000"/>
              </a:spcBef>
              <a:spcAft>
                <a:spcPct val="0"/>
              </a:spcAft>
              <a:buClr>
                <a:srgbClr val="FF0000"/>
              </a:buClr>
              <a:buFont typeface="Wingdings" pitchFamily="2" charset="2"/>
              <a:defRPr sz="2800">
                <a:solidFill>
                  <a:srgbClr val="FFFF00"/>
                </a:solidFill>
                <a:latin typeface="Times New Roman" pitchFamily="18" charset="0"/>
              </a:defRPr>
            </a:lvl6pPr>
            <a:lvl7pPr marL="2971800" indent="-228600" eaLnBrk="0" fontAlgn="base" hangingPunct="0">
              <a:spcBef>
                <a:spcPct val="20000"/>
              </a:spcBef>
              <a:spcAft>
                <a:spcPct val="0"/>
              </a:spcAft>
              <a:buClr>
                <a:srgbClr val="FF0000"/>
              </a:buClr>
              <a:buFont typeface="Wingdings" pitchFamily="2" charset="2"/>
              <a:defRPr sz="2800">
                <a:solidFill>
                  <a:srgbClr val="FFFF00"/>
                </a:solidFill>
                <a:latin typeface="Times New Roman" pitchFamily="18" charset="0"/>
              </a:defRPr>
            </a:lvl7pPr>
            <a:lvl8pPr marL="3429000" indent="-228600" eaLnBrk="0" fontAlgn="base" hangingPunct="0">
              <a:spcBef>
                <a:spcPct val="20000"/>
              </a:spcBef>
              <a:spcAft>
                <a:spcPct val="0"/>
              </a:spcAft>
              <a:buClr>
                <a:srgbClr val="FF0000"/>
              </a:buClr>
              <a:buFont typeface="Wingdings" pitchFamily="2" charset="2"/>
              <a:defRPr sz="2800">
                <a:solidFill>
                  <a:srgbClr val="FFFF00"/>
                </a:solidFill>
                <a:latin typeface="Times New Roman" pitchFamily="18" charset="0"/>
              </a:defRPr>
            </a:lvl8pPr>
            <a:lvl9pPr marL="3886200" indent="-228600" eaLnBrk="0" fontAlgn="base" hangingPunct="0">
              <a:spcBef>
                <a:spcPct val="20000"/>
              </a:spcBef>
              <a:spcAft>
                <a:spcPct val="0"/>
              </a:spcAft>
              <a:buClr>
                <a:srgbClr val="FF0000"/>
              </a:buClr>
              <a:buFont typeface="Wingdings" pitchFamily="2" charset="2"/>
              <a:defRPr sz="2800">
                <a:solidFill>
                  <a:srgbClr val="FFFF00"/>
                </a:solidFill>
                <a:latin typeface="Times New Roman" pitchFamily="18" charset="0"/>
              </a:defRPr>
            </a:lvl9pPr>
          </a:lstStyle>
          <a:p>
            <a:pPr eaLnBrk="1" hangingPunct="1"/>
            <a:r>
              <a:rPr lang="it-IT" sz="4000" u="sng" dirty="0">
                <a:solidFill>
                  <a:srgbClr val="FF0000"/>
                </a:solidFill>
              </a:rPr>
              <a:t>OUTLINE</a:t>
            </a: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IDEA DR geometry</a:t>
            </a:r>
          </a:p>
        </p:txBody>
      </p:sp>
      <p:sp>
        <p:nvSpPr>
          <p:cNvPr id="3" name="Content Placeholder 2"/>
          <p:cNvSpPr>
            <a:spLocks noGrp="1"/>
          </p:cNvSpPr>
          <p:nvPr>
            <p:ph idx="1"/>
          </p:nvPr>
        </p:nvSpPr>
        <p:spPr>
          <a:xfrm>
            <a:off x="319899" y="1713155"/>
            <a:ext cx="3675285" cy="2037956"/>
          </a:xfrm>
        </p:spPr>
        <p:txBody>
          <a:bodyPr/>
          <a:lstStyle/>
          <a:p>
            <a:r>
              <a:rPr lang="en-US" dirty="0"/>
              <a:t>Fiber size &amp; spacing</a:t>
            </a:r>
          </a:p>
          <a:p>
            <a:pPr lvl="1"/>
            <a:r>
              <a:rPr lang="en-US" dirty="0"/>
              <a:t>1.0 mm fibers</a:t>
            </a:r>
          </a:p>
          <a:p>
            <a:pPr lvl="1"/>
            <a:r>
              <a:rPr lang="en-US" dirty="0"/>
              <a:t>0.5 mm absorber</a:t>
            </a:r>
          </a:p>
          <a:p>
            <a:pPr lvl="2"/>
            <a:r>
              <a:rPr lang="en-US" dirty="0"/>
              <a:t>1.5 mm pitch</a:t>
            </a:r>
            <a:endParaRPr lang="it-IT" dirty="0"/>
          </a:p>
        </p:txBody>
      </p:sp>
      <p:sp>
        <p:nvSpPr>
          <p:cNvPr id="5" name="Footer Placeholder 4"/>
          <p:cNvSpPr>
            <a:spLocks noGrp="1"/>
          </p:cNvSpPr>
          <p:nvPr>
            <p:ph type="ftr" sz="quarter" idx="11"/>
          </p:nvPr>
        </p:nvSpPr>
        <p:spPr/>
        <p:txBody>
          <a:bodyPr/>
          <a:lstStyle/>
          <a:p>
            <a:pPr>
              <a:defRPr/>
            </a:pPr>
            <a:r>
              <a:rPr lang="en-US"/>
              <a:t>F. Bedeschi, INFN-Pisa</a:t>
            </a:r>
          </a:p>
        </p:txBody>
      </p:sp>
      <p:sp>
        <p:nvSpPr>
          <p:cNvPr id="6" name="Slide Number Placeholder 5"/>
          <p:cNvSpPr>
            <a:spLocks noGrp="1"/>
          </p:cNvSpPr>
          <p:nvPr>
            <p:ph type="sldNum" sz="quarter" idx="12"/>
          </p:nvPr>
        </p:nvSpPr>
        <p:spPr/>
        <p:txBody>
          <a:bodyPr/>
          <a:lstStyle/>
          <a:p>
            <a:pPr>
              <a:defRPr/>
            </a:pPr>
            <a:fld id="{2DE9BA46-1C93-4567-A05B-77BEED2B386F}" type="slidenum">
              <a:rPr lang="en-US" smtClean="0"/>
              <a:pPr>
                <a:defRPr/>
              </a:pPr>
              <a:t>14</a:t>
            </a:fld>
            <a:endParaRPr lang="en-US"/>
          </a:p>
        </p:txBody>
      </p:sp>
      <p:pic>
        <p:nvPicPr>
          <p:cNvPr id="8" name="Picture 7"/>
          <p:cNvPicPr>
            <a:picLocks noChangeAspect="1"/>
          </p:cNvPicPr>
          <p:nvPr/>
        </p:nvPicPr>
        <p:blipFill>
          <a:blip r:embed="rId2"/>
          <a:stretch>
            <a:fillRect/>
          </a:stretch>
        </p:blipFill>
        <p:spPr>
          <a:xfrm>
            <a:off x="4204754" y="1326435"/>
            <a:ext cx="4830995" cy="4571445"/>
          </a:xfrm>
          <a:prstGeom prst="rect">
            <a:avLst/>
          </a:prstGeom>
        </p:spPr>
      </p:pic>
      <p:grpSp>
        <p:nvGrpSpPr>
          <p:cNvPr id="11" name="Group 10"/>
          <p:cNvGrpSpPr/>
          <p:nvPr/>
        </p:nvGrpSpPr>
        <p:grpSpPr>
          <a:xfrm>
            <a:off x="443699" y="3826396"/>
            <a:ext cx="3341916" cy="1866900"/>
            <a:chOff x="110330" y="3374572"/>
            <a:chExt cx="3341916" cy="1866900"/>
          </a:xfrm>
        </p:grpSpPr>
        <p:pic>
          <p:nvPicPr>
            <p:cNvPr id="9" name="Picture 8"/>
            <p:cNvPicPr>
              <a:picLocks noChangeAspect="1"/>
            </p:cNvPicPr>
            <p:nvPr/>
          </p:nvPicPr>
          <p:blipFill rotWithShape="1">
            <a:blip r:embed="rId3"/>
            <a:srcRect l="8416" t="12937" r="45703" b="13273"/>
            <a:stretch/>
          </p:blipFill>
          <p:spPr>
            <a:xfrm>
              <a:off x="110330" y="3374572"/>
              <a:ext cx="1861458" cy="1866900"/>
            </a:xfrm>
            <a:prstGeom prst="rect">
              <a:avLst/>
            </a:prstGeom>
          </p:spPr>
        </p:pic>
        <p:pic>
          <p:nvPicPr>
            <p:cNvPr id="10" name="Picture 9"/>
            <p:cNvPicPr>
              <a:picLocks noChangeAspect="1"/>
            </p:cNvPicPr>
            <p:nvPr/>
          </p:nvPicPr>
          <p:blipFill rotWithShape="1">
            <a:blip r:embed="rId3"/>
            <a:srcRect l="61273" t="12937" r="2237" b="13273"/>
            <a:stretch/>
          </p:blipFill>
          <p:spPr>
            <a:xfrm>
              <a:off x="1971788" y="3374572"/>
              <a:ext cx="1480458" cy="1866900"/>
            </a:xfrm>
            <a:prstGeom prst="rect">
              <a:avLst/>
            </a:prstGeom>
          </p:spPr>
        </p:pic>
      </p:grpSp>
    </p:spTree>
    <p:extLst>
      <p:ext uri="{BB962C8B-B14F-4D97-AF65-F5344CB8AC3E}">
        <p14:creationId xmlns:p14="http://schemas.microsoft.com/office/powerpoint/2010/main" val="327930501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6995" y="381000"/>
            <a:ext cx="6674005" cy="685800"/>
          </a:xfrm>
        </p:spPr>
        <p:txBody>
          <a:bodyPr/>
          <a:lstStyle/>
          <a:p>
            <a:r>
              <a:rPr lang="en-US" dirty="0"/>
              <a:t>IDEA DR geometry</a:t>
            </a:r>
          </a:p>
        </p:txBody>
      </p:sp>
      <p:sp>
        <p:nvSpPr>
          <p:cNvPr id="3" name="Content Placeholder 2"/>
          <p:cNvSpPr>
            <a:spLocks noGrp="1"/>
          </p:cNvSpPr>
          <p:nvPr>
            <p:ph idx="1"/>
          </p:nvPr>
        </p:nvSpPr>
        <p:spPr>
          <a:xfrm>
            <a:off x="0" y="1384750"/>
            <a:ext cx="3794760" cy="2174269"/>
          </a:xfrm>
        </p:spPr>
        <p:txBody>
          <a:bodyPr/>
          <a:lstStyle/>
          <a:p>
            <a:r>
              <a:rPr lang="en-US" dirty="0"/>
              <a:t>2x75 </a:t>
            </a:r>
            <a:r>
              <a:rPr lang="en-US" dirty="0">
                <a:latin typeface="Symbol" panose="05050102010706020507" pitchFamily="18" charset="2"/>
              </a:rPr>
              <a:t>q </a:t>
            </a:r>
            <a:r>
              <a:rPr lang="en-US" dirty="0">
                <a:latin typeface="+mj-lt"/>
              </a:rPr>
              <a:t>slices</a:t>
            </a:r>
          </a:p>
          <a:p>
            <a:pPr lvl="1"/>
            <a:r>
              <a:rPr lang="en-US" dirty="0"/>
              <a:t>Each split in 36 </a:t>
            </a:r>
            <a:r>
              <a:rPr lang="en-US" dirty="0">
                <a:latin typeface="Symbol" panose="05050102010706020507" pitchFamily="18" charset="2"/>
              </a:rPr>
              <a:t>f</a:t>
            </a:r>
            <a:r>
              <a:rPr lang="en-US" dirty="0"/>
              <a:t> towers</a:t>
            </a:r>
          </a:p>
          <a:p>
            <a:r>
              <a:rPr lang="en-US" dirty="0" err="1">
                <a:latin typeface="Symbol" panose="05050102010706020507" pitchFamily="18" charset="2"/>
              </a:rPr>
              <a:t>Dq</a:t>
            </a:r>
            <a:r>
              <a:rPr lang="en-US" dirty="0"/>
              <a:t> = 1.125º</a:t>
            </a:r>
          </a:p>
          <a:p>
            <a:r>
              <a:rPr lang="en-US" dirty="0" err="1">
                <a:latin typeface="Symbol" panose="05050102010706020507" pitchFamily="18" charset="2"/>
              </a:rPr>
              <a:t>Df</a:t>
            </a:r>
            <a:r>
              <a:rPr lang="en-US" dirty="0"/>
              <a:t> = 10º</a:t>
            </a:r>
          </a:p>
          <a:p>
            <a:endParaRPr lang="en-US" dirty="0"/>
          </a:p>
          <a:p>
            <a:r>
              <a:rPr lang="en-US" dirty="0"/>
              <a:t>Total number of fibers</a:t>
            </a:r>
          </a:p>
          <a:p>
            <a:pPr marL="0" indent="0">
              <a:buNone/>
            </a:pPr>
            <a:r>
              <a:rPr lang="en-US" dirty="0"/>
              <a:t>     130,729,608 ~ 131 M</a:t>
            </a:r>
          </a:p>
          <a:p>
            <a:endParaRPr lang="en-US" dirty="0"/>
          </a:p>
        </p:txBody>
      </p:sp>
      <p:sp>
        <p:nvSpPr>
          <p:cNvPr id="5" name="Footer Placeholder 4"/>
          <p:cNvSpPr>
            <a:spLocks noGrp="1"/>
          </p:cNvSpPr>
          <p:nvPr>
            <p:ph type="ftr" sz="quarter" idx="11"/>
          </p:nvPr>
        </p:nvSpPr>
        <p:spPr/>
        <p:txBody>
          <a:bodyPr/>
          <a:lstStyle/>
          <a:p>
            <a:pPr>
              <a:defRPr/>
            </a:pPr>
            <a:r>
              <a:rPr lang="en-US"/>
              <a:t>F. Bedeschi, INFN-Pisa</a:t>
            </a:r>
          </a:p>
        </p:txBody>
      </p:sp>
      <p:sp>
        <p:nvSpPr>
          <p:cNvPr id="6" name="Slide Number Placeholder 5"/>
          <p:cNvSpPr>
            <a:spLocks noGrp="1"/>
          </p:cNvSpPr>
          <p:nvPr>
            <p:ph type="sldNum" sz="quarter" idx="12"/>
          </p:nvPr>
        </p:nvSpPr>
        <p:spPr/>
        <p:txBody>
          <a:bodyPr/>
          <a:lstStyle/>
          <a:p>
            <a:pPr>
              <a:defRPr/>
            </a:pPr>
            <a:fld id="{2DE9BA46-1C93-4567-A05B-77BEED2B386F}" type="slidenum">
              <a:rPr lang="en-US" smtClean="0"/>
              <a:pPr>
                <a:defRPr/>
              </a:pPr>
              <a:t>15</a:t>
            </a:fld>
            <a:endParaRPr lang="en-US"/>
          </a:p>
        </p:txBody>
      </p:sp>
      <p:pic>
        <p:nvPicPr>
          <p:cNvPr id="7" name="Picture 6"/>
          <p:cNvPicPr>
            <a:picLocks noChangeAspect="1"/>
          </p:cNvPicPr>
          <p:nvPr/>
        </p:nvPicPr>
        <p:blipFill rotWithShape="1">
          <a:blip r:embed="rId2"/>
          <a:srcRect l="10466" r="2655"/>
          <a:stretch/>
        </p:blipFill>
        <p:spPr>
          <a:xfrm>
            <a:off x="3619545" y="1382747"/>
            <a:ext cx="5432796" cy="2680237"/>
          </a:xfrm>
          <a:prstGeom prst="rect">
            <a:avLst/>
          </a:prstGeom>
        </p:spPr>
      </p:pic>
      <p:pic>
        <p:nvPicPr>
          <p:cNvPr id="8" name="Picture 7"/>
          <p:cNvPicPr>
            <a:picLocks noChangeAspect="1"/>
          </p:cNvPicPr>
          <p:nvPr/>
        </p:nvPicPr>
        <p:blipFill rotWithShape="1">
          <a:blip r:embed="rId3"/>
          <a:srcRect l="8462" r="9084"/>
          <a:stretch/>
        </p:blipFill>
        <p:spPr>
          <a:xfrm>
            <a:off x="4069080" y="4062984"/>
            <a:ext cx="4601753" cy="2461641"/>
          </a:xfrm>
          <a:prstGeom prst="rect">
            <a:avLst/>
          </a:prstGeom>
        </p:spPr>
      </p:pic>
    </p:spTree>
    <p:extLst>
      <p:ext uri="{BB962C8B-B14F-4D97-AF65-F5344CB8AC3E}">
        <p14:creationId xmlns:p14="http://schemas.microsoft.com/office/powerpoint/2010/main" val="189280482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 2"/>
          <p:cNvSpPr>
            <a:spLocks noGrp="1"/>
          </p:cNvSpPr>
          <p:nvPr>
            <p:ph type="title"/>
          </p:nvPr>
        </p:nvSpPr>
        <p:spPr/>
        <p:txBody>
          <a:bodyPr/>
          <a:lstStyle/>
          <a:p>
            <a:r>
              <a:rPr lang="en-US" dirty="0"/>
              <a:t>IDEA DR Geometry</a:t>
            </a:r>
          </a:p>
        </p:txBody>
      </p:sp>
      <p:sp>
        <p:nvSpPr>
          <p:cNvPr id="3" name="Content Placeholder 2" descr=" 3"/>
          <p:cNvSpPr>
            <a:spLocks noGrp="1"/>
          </p:cNvSpPr>
          <p:nvPr>
            <p:ph idx="1"/>
          </p:nvPr>
        </p:nvSpPr>
        <p:spPr>
          <a:xfrm>
            <a:off x="115239" y="1289765"/>
            <a:ext cx="4672661" cy="1343707"/>
          </a:xfrm>
        </p:spPr>
        <p:txBody>
          <a:bodyPr/>
          <a:lstStyle/>
          <a:p>
            <a:pPr lvl="0"/>
            <a:r>
              <a:rPr lang="en-US" sz="2400" dirty="0">
                <a:latin typeface="Times New Roman" panose="02020603050405020304" pitchFamily="18" charset="0"/>
              </a:rPr>
              <a:t>Fibers have different lengths</a:t>
            </a:r>
          </a:p>
          <a:p>
            <a:pPr lvl="1"/>
            <a:r>
              <a:rPr lang="en-US" sz="2000" dirty="0">
                <a:latin typeface="Times New Roman" panose="02020603050405020304" pitchFamily="18" charset="0"/>
              </a:rPr>
              <a:t>~35% are 2m long</a:t>
            </a:r>
          </a:p>
          <a:p>
            <a:pPr lvl="1"/>
            <a:r>
              <a:rPr lang="en-US" sz="2000" dirty="0">
                <a:latin typeface="Times New Roman" panose="02020603050405020304" pitchFamily="18" charset="0"/>
              </a:rPr>
              <a:t>~38% are &lt; 1m long</a:t>
            </a:r>
          </a:p>
          <a:p>
            <a:pPr lvl="0"/>
            <a:r>
              <a:rPr lang="en-US" sz="2400" dirty="0">
                <a:latin typeface="Times New Roman" panose="02020603050405020304" pitchFamily="18" charset="0"/>
              </a:rPr>
              <a:t>Total length 166,987 km ~167,000 km</a:t>
            </a:r>
            <a:endParaRPr lang="en-US" sz="2400" dirty="0">
              <a:latin typeface="Symbol" panose="05050102010706020507" pitchFamily="18" charset="2"/>
            </a:endParaRPr>
          </a:p>
        </p:txBody>
      </p:sp>
      <p:sp>
        <p:nvSpPr>
          <p:cNvPr id="4" name="Date Placeholder 3" descr=" 4"/>
          <p:cNvSpPr>
            <a:spLocks noGrp="1"/>
          </p:cNvSpPr>
          <p:nvPr>
            <p:ph type="dt" sz="half" idx="10"/>
          </p:nvPr>
        </p:nvSpPr>
        <p:spPr/>
        <p:txBody>
          <a:bodyPr/>
          <a:lstStyle/>
          <a:p>
            <a:pPr>
              <a:defRPr/>
            </a:pPr>
            <a:r>
              <a:rPr lang="en-US" dirty="0"/>
              <a:t>FCC week, Amsterdam, April 2018</a:t>
            </a:r>
          </a:p>
        </p:txBody>
      </p:sp>
      <p:sp>
        <p:nvSpPr>
          <p:cNvPr id="5" name="Footer Placeholder 4" descr=" 5"/>
          <p:cNvSpPr>
            <a:spLocks noGrp="1"/>
          </p:cNvSpPr>
          <p:nvPr>
            <p:ph type="ftr" sz="quarter" idx="11"/>
          </p:nvPr>
        </p:nvSpPr>
        <p:spPr/>
        <p:txBody>
          <a:bodyPr/>
          <a:lstStyle/>
          <a:p>
            <a:pPr>
              <a:defRPr/>
            </a:pPr>
            <a:r>
              <a:rPr lang="en-US"/>
              <a:t>F. Bedeschi, INFN-Pisa</a:t>
            </a:r>
          </a:p>
        </p:txBody>
      </p:sp>
      <p:sp>
        <p:nvSpPr>
          <p:cNvPr id="6" name="Slide Number Placeholder 5" descr=" 6"/>
          <p:cNvSpPr>
            <a:spLocks noGrp="1"/>
          </p:cNvSpPr>
          <p:nvPr>
            <p:ph type="sldNum" sz="quarter" idx="12"/>
          </p:nvPr>
        </p:nvSpPr>
        <p:spPr/>
        <p:txBody>
          <a:bodyPr/>
          <a:lstStyle/>
          <a:p>
            <a:pPr>
              <a:defRPr/>
            </a:pPr>
            <a:r>
              <a:rPr lang="en-US"/>
              <a:t>4</a:t>
            </a:r>
          </a:p>
        </p:txBody>
      </p:sp>
      <p:pic>
        <p:nvPicPr>
          <p:cNvPr id="14" name="Picture 13"/>
          <p:cNvPicPr>
            <a:picLocks noChangeAspect="1"/>
          </p:cNvPicPr>
          <p:nvPr/>
        </p:nvPicPr>
        <p:blipFill>
          <a:blip r:embed="rId2"/>
          <a:stretch>
            <a:fillRect/>
          </a:stretch>
        </p:blipFill>
        <p:spPr>
          <a:xfrm>
            <a:off x="41037" y="3319272"/>
            <a:ext cx="3593921" cy="3136392"/>
          </a:xfrm>
          <a:prstGeom prst="rect">
            <a:avLst/>
          </a:prstGeom>
        </p:spPr>
      </p:pic>
      <p:pic>
        <p:nvPicPr>
          <p:cNvPr id="15" name="Picture 14"/>
          <p:cNvPicPr>
            <a:picLocks noChangeAspect="1"/>
          </p:cNvPicPr>
          <p:nvPr/>
        </p:nvPicPr>
        <p:blipFill>
          <a:blip r:embed="rId3"/>
          <a:stretch>
            <a:fillRect/>
          </a:stretch>
        </p:blipFill>
        <p:spPr>
          <a:xfrm>
            <a:off x="3675888" y="1752976"/>
            <a:ext cx="5352510" cy="4247782"/>
          </a:xfrm>
          <a:prstGeom prst="rect">
            <a:avLst/>
          </a:prstGeom>
        </p:spPr>
      </p:pic>
      <p:sp>
        <p:nvSpPr>
          <p:cNvPr id="16" name="TextBox 15"/>
          <p:cNvSpPr txBox="1"/>
          <p:nvPr/>
        </p:nvSpPr>
        <p:spPr>
          <a:xfrm>
            <a:off x="1864220" y="5799861"/>
            <a:ext cx="1589538" cy="523220"/>
          </a:xfrm>
          <a:prstGeom prst="rect">
            <a:avLst/>
          </a:prstGeom>
          <a:noFill/>
        </p:spPr>
        <p:txBody>
          <a:bodyPr wrap="none" rtlCol="0">
            <a:spAutoFit/>
          </a:bodyPr>
          <a:lstStyle/>
          <a:p>
            <a:r>
              <a:rPr lang="en-US" b="1" dirty="0">
                <a:solidFill>
                  <a:schemeClr val="tx1"/>
                </a:solidFill>
              </a:rPr>
              <a:t>Tower 75</a:t>
            </a:r>
            <a:endParaRPr lang="it-IT" b="1" dirty="0">
              <a:solidFill>
                <a:schemeClr val="tx1"/>
              </a:solidFill>
            </a:endParaRPr>
          </a:p>
        </p:txBody>
      </p:sp>
    </p:spTree>
    <p:extLst>
      <p:ext uri="{BB962C8B-B14F-4D97-AF65-F5344CB8AC3E}">
        <p14:creationId xmlns:p14="http://schemas.microsoft.com/office/powerpoint/2010/main" val="345519123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IDEA DR fiber grouping</a:t>
            </a:r>
            <a:endParaRPr lang="it-IT" dirty="0"/>
          </a:p>
        </p:txBody>
      </p:sp>
      <p:sp>
        <p:nvSpPr>
          <p:cNvPr id="3" name="Content Placeholder 2"/>
          <p:cNvSpPr>
            <a:spLocks noGrp="1"/>
          </p:cNvSpPr>
          <p:nvPr>
            <p:ph idx="1"/>
          </p:nvPr>
        </p:nvSpPr>
        <p:spPr>
          <a:xfrm>
            <a:off x="0" y="1386840"/>
            <a:ext cx="9144000" cy="1959864"/>
          </a:xfrm>
        </p:spPr>
        <p:txBody>
          <a:bodyPr/>
          <a:lstStyle/>
          <a:p>
            <a:r>
              <a:rPr lang="en-US" dirty="0"/>
              <a:t>Optimal grouping is 8 + 8 = 16 fibers  </a:t>
            </a:r>
            <a:r>
              <a:rPr lang="en-US" dirty="0">
                <a:sym typeface="Wingdings" panose="05000000000000000000" pitchFamily="2" charset="2"/>
              </a:rPr>
              <a:t> 2 readout channels</a:t>
            </a:r>
          </a:p>
          <a:p>
            <a:pPr lvl="1"/>
            <a:r>
              <a:rPr lang="en-US" dirty="0">
                <a:sym typeface="Wingdings" panose="05000000000000000000" pitchFamily="2" charset="2"/>
              </a:rPr>
              <a:t>Granularity is 6 mm x 6 mm</a:t>
            </a:r>
          </a:p>
          <a:p>
            <a:r>
              <a:rPr lang="en-US" dirty="0"/>
              <a:t>Total readout channels: 131 M/8 = 16 M</a:t>
            </a:r>
          </a:p>
        </p:txBody>
      </p:sp>
      <p:sp>
        <p:nvSpPr>
          <p:cNvPr id="5" name="Footer Placeholder 4"/>
          <p:cNvSpPr>
            <a:spLocks noGrp="1"/>
          </p:cNvSpPr>
          <p:nvPr>
            <p:ph type="ftr" sz="quarter" idx="11"/>
          </p:nvPr>
        </p:nvSpPr>
        <p:spPr/>
        <p:txBody>
          <a:bodyPr/>
          <a:lstStyle/>
          <a:p>
            <a:pPr>
              <a:defRPr/>
            </a:pPr>
            <a:r>
              <a:rPr lang="en-US"/>
              <a:t>F. Bedeschi, INFN-Pisa</a:t>
            </a:r>
          </a:p>
        </p:txBody>
      </p:sp>
      <p:sp>
        <p:nvSpPr>
          <p:cNvPr id="6" name="Slide Number Placeholder 5"/>
          <p:cNvSpPr>
            <a:spLocks noGrp="1"/>
          </p:cNvSpPr>
          <p:nvPr>
            <p:ph type="sldNum" sz="quarter" idx="12"/>
          </p:nvPr>
        </p:nvSpPr>
        <p:spPr/>
        <p:txBody>
          <a:bodyPr/>
          <a:lstStyle/>
          <a:p>
            <a:pPr>
              <a:defRPr/>
            </a:pPr>
            <a:fld id="{2DE9BA46-1C93-4567-A05B-77BEED2B386F}" type="slidenum">
              <a:rPr lang="en-US" smtClean="0"/>
              <a:pPr>
                <a:defRPr/>
              </a:pPr>
              <a:t>17</a:t>
            </a:fld>
            <a:endParaRPr lang="en-US"/>
          </a:p>
        </p:txBody>
      </p:sp>
      <p:grpSp>
        <p:nvGrpSpPr>
          <p:cNvPr id="7" name="Group 6"/>
          <p:cNvGrpSpPr/>
          <p:nvPr/>
        </p:nvGrpSpPr>
        <p:grpSpPr>
          <a:xfrm>
            <a:off x="1253490" y="3035808"/>
            <a:ext cx="5631942" cy="3517392"/>
            <a:chOff x="1224572" y="3516836"/>
            <a:chExt cx="4993817" cy="2922423"/>
          </a:xfrm>
        </p:grpSpPr>
        <p:pic>
          <p:nvPicPr>
            <p:cNvPr id="8" name="Picture 7"/>
            <p:cNvPicPr>
              <a:picLocks noChangeAspect="1"/>
            </p:cNvPicPr>
            <p:nvPr/>
          </p:nvPicPr>
          <p:blipFill>
            <a:blip r:embed="rId2"/>
            <a:stretch>
              <a:fillRect/>
            </a:stretch>
          </p:blipFill>
          <p:spPr>
            <a:xfrm>
              <a:off x="1224572" y="3516836"/>
              <a:ext cx="4993817" cy="2922423"/>
            </a:xfrm>
            <a:prstGeom prst="rect">
              <a:avLst/>
            </a:prstGeom>
          </p:spPr>
        </p:pic>
        <p:sp>
          <p:nvSpPr>
            <p:cNvPr id="9" name="Rectangle 8"/>
            <p:cNvSpPr/>
            <p:nvPr/>
          </p:nvSpPr>
          <p:spPr bwMode="auto">
            <a:xfrm>
              <a:off x="1855694" y="4733365"/>
              <a:ext cx="1550894" cy="1541929"/>
            </a:xfrm>
            <a:prstGeom prst="rect">
              <a:avLst/>
            </a:prstGeom>
            <a:noFill/>
            <a:ln w="571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marL="533400" marR="0" indent="-533400" algn="l" defTabSz="914400" rtl="0" eaLnBrk="1" fontAlgn="base" latinLnBrk="0" hangingPunct="1">
                <a:lnSpc>
                  <a:spcPct val="100000"/>
                </a:lnSpc>
                <a:spcBef>
                  <a:spcPct val="20000"/>
                </a:spcBef>
                <a:spcAft>
                  <a:spcPct val="0"/>
                </a:spcAft>
                <a:buClr>
                  <a:srgbClr val="FF0000"/>
                </a:buClr>
                <a:buSzTx/>
                <a:buFont typeface="Wingdings" pitchFamily="2" charset="2"/>
                <a:buNone/>
                <a:tabLst/>
              </a:pPr>
              <a:endParaRPr kumimoji="0" lang="it-IT" sz="2800" b="0" i="0" u="none" strike="noStrike" cap="none" normalizeH="0" baseline="0">
                <a:ln>
                  <a:noFill/>
                </a:ln>
                <a:solidFill>
                  <a:srgbClr val="FFFF00"/>
                </a:solidFill>
                <a:effectLst/>
                <a:latin typeface="Times New Roman" pitchFamily="18" charset="0"/>
              </a:endParaRPr>
            </a:p>
          </p:txBody>
        </p:sp>
      </p:grpSp>
    </p:spTree>
    <p:extLst>
      <p:ext uri="{BB962C8B-B14F-4D97-AF65-F5344CB8AC3E}">
        <p14:creationId xmlns:p14="http://schemas.microsoft.com/office/powerpoint/2010/main" val="156359524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3500" y="247330"/>
            <a:ext cx="6362700" cy="685800"/>
          </a:xfrm>
        </p:spPr>
        <p:txBody>
          <a:bodyPr/>
          <a:lstStyle/>
          <a:p>
            <a:r>
              <a:rPr lang="en-US" dirty="0"/>
              <a:t>IDEA DR fiber grouping. Opt 1 </a:t>
            </a:r>
            <a:endParaRPr lang="it-IT" dirty="0"/>
          </a:p>
        </p:txBody>
      </p:sp>
      <p:sp>
        <p:nvSpPr>
          <p:cNvPr id="3" name="Content Placeholder 2"/>
          <p:cNvSpPr>
            <a:spLocks noGrp="1"/>
          </p:cNvSpPr>
          <p:nvPr>
            <p:ph idx="1"/>
          </p:nvPr>
        </p:nvSpPr>
        <p:spPr>
          <a:xfrm>
            <a:off x="87738" y="1376473"/>
            <a:ext cx="8967592" cy="4114800"/>
          </a:xfrm>
        </p:spPr>
        <p:txBody>
          <a:bodyPr/>
          <a:lstStyle/>
          <a:p>
            <a:r>
              <a:rPr lang="en-US" dirty="0"/>
              <a:t>8 </a:t>
            </a:r>
            <a:r>
              <a:rPr lang="en-US" dirty="0" err="1"/>
              <a:t>SiPM</a:t>
            </a:r>
            <a:r>
              <a:rPr lang="en-US" dirty="0"/>
              <a:t> are summed electronically</a:t>
            </a:r>
          </a:p>
          <a:p>
            <a:pPr lvl="1"/>
            <a:r>
              <a:rPr lang="en-US" dirty="0"/>
              <a:t>Demonstrated with custom board</a:t>
            </a:r>
          </a:p>
          <a:p>
            <a:pPr lvl="1"/>
            <a:r>
              <a:rPr lang="en-US" dirty="0"/>
              <a:t>Investigating use of dedicated chip: MUSIC (made for CTA)</a:t>
            </a:r>
            <a:endParaRPr lang="it-IT" dirty="0"/>
          </a:p>
        </p:txBody>
      </p:sp>
      <p:sp>
        <p:nvSpPr>
          <p:cNvPr id="5" name="Footer Placeholder 4"/>
          <p:cNvSpPr>
            <a:spLocks noGrp="1"/>
          </p:cNvSpPr>
          <p:nvPr>
            <p:ph type="ftr" sz="quarter" idx="11"/>
          </p:nvPr>
        </p:nvSpPr>
        <p:spPr/>
        <p:txBody>
          <a:bodyPr/>
          <a:lstStyle/>
          <a:p>
            <a:pPr>
              <a:defRPr/>
            </a:pPr>
            <a:r>
              <a:rPr lang="en-US"/>
              <a:t>F. Bedeschi, INFN-Pisa</a:t>
            </a:r>
          </a:p>
        </p:txBody>
      </p:sp>
      <p:sp>
        <p:nvSpPr>
          <p:cNvPr id="6" name="Slide Number Placeholder 5"/>
          <p:cNvSpPr>
            <a:spLocks noGrp="1"/>
          </p:cNvSpPr>
          <p:nvPr>
            <p:ph type="sldNum" sz="quarter" idx="12"/>
          </p:nvPr>
        </p:nvSpPr>
        <p:spPr/>
        <p:txBody>
          <a:bodyPr/>
          <a:lstStyle/>
          <a:p>
            <a:pPr>
              <a:defRPr/>
            </a:pPr>
            <a:fld id="{2DE9BA46-1C93-4567-A05B-77BEED2B386F}" type="slidenum">
              <a:rPr lang="en-US" smtClean="0"/>
              <a:pPr>
                <a:defRPr/>
              </a:pPr>
              <a:t>18</a:t>
            </a:fld>
            <a:endParaRPr lang="en-US"/>
          </a:p>
        </p:txBody>
      </p:sp>
      <p:grpSp>
        <p:nvGrpSpPr>
          <p:cNvPr id="8" name="Group 7"/>
          <p:cNvGrpSpPr/>
          <p:nvPr/>
        </p:nvGrpSpPr>
        <p:grpSpPr>
          <a:xfrm>
            <a:off x="4270624" y="2806880"/>
            <a:ext cx="5617172" cy="3623675"/>
            <a:chOff x="5744410" y="4625851"/>
            <a:chExt cx="6743441" cy="4623454"/>
          </a:xfrm>
        </p:grpSpPr>
        <p:pic>
          <p:nvPicPr>
            <p:cNvPr id="9" name="Total.pdf" descr="Total.pdf"/>
            <p:cNvPicPr>
              <a:picLocks noChangeAspect="1"/>
            </p:cNvPicPr>
            <p:nvPr/>
          </p:nvPicPr>
          <p:blipFill>
            <a:blip r:embed="rId2">
              <a:extLst/>
            </a:blip>
            <a:stretch>
              <a:fillRect/>
            </a:stretch>
          </p:blipFill>
          <p:spPr>
            <a:xfrm>
              <a:off x="5744410" y="4625851"/>
              <a:ext cx="5803398" cy="4623454"/>
            </a:xfrm>
            <a:prstGeom prst="rect">
              <a:avLst/>
            </a:prstGeom>
            <a:ln w="12700">
              <a:miter lim="400000"/>
            </a:ln>
          </p:spPr>
        </p:pic>
        <p:grpSp>
          <p:nvGrpSpPr>
            <p:cNvPr id="10" name="Group"/>
            <p:cNvGrpSpPr/>
            <p:nvPr/>
          </p:nvGrpSpPr>
          <p:grpSpPr>
            <a:xfrm>
              <a:off x="8363929" y="5660035"/>
              <a:ext cx="4123922" cy="1399912"/>
              <a:chOff x="-356952" y="12897"/>
              <a:chExt cx="4123920" cy="1399911"/>
            </a:xfrm>
          </p:grpSpPr>
          <p:sp>
            <p:nvSpPr>
              <p:cNvPr id="11" name="Multi-Photon spectrum preserved also with 9…"/>
              <p:cNvSpPr txBox="1"/>
              <p:nvPr/>
            </p:nvSpPr>
            <p:spPr>
              <a:xfrm>
                <a:off x="-256203" y="12897"/>
                <a:ext cx="4023171" cy="139991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noAutofit/>
              </a:bodyPr>
              <a:lstStyle/>
              <a:p>
                <a:pPr>
                  <a:defRPr sz="2000"/>
                </a:pPr>
                <a:r>
                  <a:rPr dirty="0">
                    <a:solidFill>
                      <a:schemeClr val="tx1"/>
                    </a:solidFill>
                  </a:rPr>
                  <a:t>Multi-Photon spectrum preserved also with 9 </a:t>
                </a:r>
              </a:p>
              <a:p>
                <a:pPr>
                  <a:defRPr sz="2000"/>
                </a:pPr>
                <a:r>
                  <a:rPr dirty="0">
                    <a:solidFill>
                      <a:schemeClr val="tx1"/>
                    </a:solidFill>
                  </a:rPr>
                  <a:t>grouped </a:t>
                </a:r>
                <a:r>
                  <a:rPr dirty="0" err="1">
                    <a:solidFill>
                      <a:schemeClr val="tx1"/>
                    </a:solidFill>
                  </a:rPr>
                  <a:t>SiPM</a:t>
                </a:r>
                <a:endParaRPr dirty="0">
                  <a:solidFill>
                    <a:schemeClr val="tx1"/>
                  </a:solidFill>
                </a:endParaRPr>
              </a:p>
            </p:txBody>
          </p:sp>
          <p:sp>
            <p:nvSpPr>
              <p:cNvPr id="12" name="Rounded Rectangle"/>
              <p:cNvSpPr/>
              <p:nvPr/>
            </p:nvSpPr>
            <p:spPr>
              <a:xfrm>
                <a:off x="-356952" y="119991"/>
                <a:ext cx="3124541" cy="1279920"/>
              </a:xfrm>
              <a:prstGeom prst="roundRect">
                <a:avLst>
                  <a:gd name="adj" fmla="val 15280"/>
                </a:avLst>
              </a:prstGeom>
              <a:noFill/>
              <a:ln w="38100" cap="flat">
                <a:solidFill>
                  <a:srgbClr val="941100"/>
                </a:solidFill>
                <a:prstDash val="solid"/>
                <a:miter lim="400000"/>
              </a:ln>
              <a:effectLst/>
            </p:spPr>
            <p:txBody>
              <a:bodyPr wrap="square" lIns="50800" tIns="50800" rIns="50800" bIns="50800" numCol="1" anchor="ctr">
                <a:noAutofit/>
              </a:bodyPr>
              <a:lstStyle/>
              <a:p>
                <a:pPr defTabSz="419100">
                  <a:defRPr sz="2800">
                    <a:solidFill>
                      <a:srgbClr val="232323"/>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pic>
        <p:nvPicPr>
          <p:cNvPr id="13" name="Picture 12"/>
          <p:cNvPicPr>
            <a:picLocks noChangeAspect="1"/>
          </p:cNvPicPr>
          <p:nvPr/>
        </p:nvPicPr>
        <p:blipFill>
          <a:blip r:embed="rId3"/>
          <a:stretch>
            <a:fillRect/>
          </a:stretch>
        </p:blipFill>
        <p:spPr>
          <a:xfrm>
            <a:off x="525937" y="1307593"/>
            <a:ext cx="5241229" cy="1105776"/>
          </a:xfrm>
          <a:prstGeom prst="rect">
            <a:avLst/>
          </a:prstGeom>
        </p:spPr>
      </p:pic>
      <p:pic>
        <p:nvPicPr>
          <p:cNvPr id="14" name="Picture 13"/>
          <p:cNvPicPr>
            <a:picLocks noChangeAspect="1"/>
          </p:cNvPicPr>
          <p:nvPr/>
        </p:nvPicPr>
        <p:blipFill>
          <a:blip r:embed="rId4"/>
          <a:stretch>
            <a:fillRect/>
          </a:stretch>
        </p:blipFill>
        <p:spPr>
          <a:xfrm>
            <a:off x="745052" y="2777621"/>
            <a:ext cx="6033418" cy="3775579"/>
          </a:xfrm>
          <a:prstGeom prst="rect">
            <a:avLst/>
          </a:prstGeom>
        </p:spPr>
      </p:pic>
    </p:spTree>
    <p:extLst>
      <p:ext uri="{BB962C8B-B14F-4D97-AF65-F5344CB8AC3E}">
        <p14:creationId xmlns:p14="http://schemas.microsoft.com/office/powerpoint/2010/main" val="29579733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10" presetClass="exit" presetSubtype="0" fill="hold" nodeType="withEffect">
                                  <p:stCondLst>
                                    <p:cond delay="0"/>
                                  </p:stCondLst>
                                  <p:childTnLst>
                                    <p:animEffect transition="out" filter="fade">
                                      <p:cBhvr>
                                        <p:cTn id="18" dur="500"/>
                                        <p:tgtEl>
                                          <p:spTgt spid="8"/>
                                        </p:tgtEl>
                                      </p:cBhvr>
                                    </p:animEffect>
                                    <p:set>
                                      <p:cBhvr>
                                        <p:cTn id="19"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IDEA DR fiber grouping. Opt 2 </a:t>
            </a:r>
            <a:endParaRPr lang="it-IT" dirty="0"/>
          </a:p>
        </p:txBody>
      </p:sp>
      <p:sp>
        <p:nvSpPr>
          <p:cNvPr id="3" name="Content Placeholder 2"/>
          <p:cNvSpPr>
            <a:spLocks noGrp="1"/>
          </p:cNvSpPr>
          <p:nvPr>
            <p:ph idx="1"/>
          </p:nvPr>
        </p:nvSpPr>
        <p:spPr>
          <a:xfrm>
            <a:off x="94784" y="1278652"/>
            <a:ext cx="8509720" cy="4114800"/>
          </a:xfrm>
        </p:spPr>
        <p:txBody>
          <a:bodyPr/>
          <a:lstStyle/>
          <a:p>
            <a:r>
              <a:rPr lang="en-US" dirty="0"/>
              <a:t>Try using fewer </a:t>
            </a:r>
            <a:r>
              <a:rPr lang="en-US" dirty="0" err="1"/>
              <a:t>SiPM’s</a:t>
            </a:r>
            <a:r>
              <a:rPr lang="en-US" dirty="0"/>
              <a:t> </a:t>
            </a:r>
            <a:r>
              <a:rPr lang="en-US" dirty="0">
                <a:sym typeface="Wingdings" panose="05000000000000000000" pitchFamily="2" charset="2"/>
              </a:rPr>
              <a:t></a:t>
            </a:r>
            <a:r>
              <a:rPr lang="en-US" dirty="0"/>
              <a:t> Save ~57 M </a:t>
            </a:r>
            <a:r>
              <a:rPr lang="en-US" dirty="0" err="1"/>
              <a:t>SiPM</a:t>
            </a:r>
            <a:r>
              <a:rPr lang="en-US" dirty="0"/>
              <a:t> </a:t>
            </a:r>
          </a:p>
          <a:p>
            <a:pPr lvl="1"/>
            <a:r>
              <a:rPr lang="en-US" dirty="0"/>
              <a:t>Treat Cherenkov fibers electronically (low light levels) </a:t>
            </a:r>
          </a:p>
          <a:p>
            <a:pPr lvl="1"/>
            <a:r>
              <a:rPr lang="en-US" dirty="0"/>
              <a:t>Merge Scintillator fibers optically with concentrator cookie</a:t>
            </a:r>
          </a:p>
        </p:txBody>
      </p:sp>
      <p:sp>
        <p:nvSpPr>
          <p:cNvPr id="5" name="Footer Placeholder 4"/>
          <p:cNvSpPr>
            <a:spLocks noGrp="1"/>
          </p:cNvSpPr>
          <p:nvPr>
            <p:ph type="ftr" sz="quarter" idx="11"/>
          </p:nvPr>
        </p:nvSpPr>
        <p:spPr/>
        <p:txBody>
          <a:bodyPr/>
          <a:lstStyle/>
          <a:p>
            <a:pPr>
              <a:defRPr/>
            </a:pPr>
            <a:r>
              <a:rPr lang="en-US" dirty="0"/>
              <a:t>F. </a:t>
            </a:r>
            <a:r>
              <a:rPr lang="en-US" dirty="0" err="1"/>
              <a:t>Bedeschi</a:t>
            </a:r>
            <a:r>
              <a:rPr lang="en-US" dirty="0"/>
              <a:t>, INFN-Pisa</a:t>
            </a:r>
          </a:p>
        </p:txBody>
      </p:sp>
      <p:sp>
        <p:nvSpPr>
          <p:cNvPr id="6" name="Slide Number Placeholder 5"/>
          <p:cNvSpPr>
            <a:spLocks noGrp="1"/>
          </p:cNvSpPr>
          <p:nvPr>
            <p:ph type="sldNum" sz="quarter" idx="12"/>
          </p:nvPr>
        </p:nvSpPr>
        <p:spPr/>
        <p:txBody>
          <a:bodyPr/>
          <a:lstStyle/>
          <a:p>
            <a:pPr>
              <a:defRPr/>
            </a:pPr>
            <a:fld id="{2DE9BA46-1C93-4567-A05B-77BEED2B386F}" type="slidenum">
              <a:rPr lang="en-US" smtClean="0"/>
              <a:pPr>
                <a:defRPr/>
              </a:pPr>
              <a:t>19</a:t>
            </a:fld>
            <a:endParaRPr lang="en-US"/>
          </a:p>
        </p:txBody>
      </p:sp>
      <p:pic>
        <p:nvPicPr>
          <p:cNvPr id="10" name="Immagine 5" descr=" 23"/>
          <p:cNvPicPr>
            <a:picLocks noChangeAspect="1"/>
          </p:cNvPicPr>
          <p:nvPr/>
        </p:nvPicPr>
        <p:blipFill>
          <a:blip r:embed="rId2"/>
          <a:stretch>
            <a:fillRect/>
          </a:stretch>
        </p:blipFill>
        <p:spPr>
          <a:xfrm>
            <a:off x="210312" y="2740910"/>
            <a:ext cx="2537671" cy="2516698"/>
          </a:xfrm>
          <a:prstGeom prst="rect">
            <a:avLst/>
          </a:prstGeom>
        </p:spPr>
      </p:pic>
      <p:sp>
        <p:nvSpPr>
          <p:cNvPr id="11" name="TextBox 10"/>
          <p:cNvSpPr txBox="1"/>
          <p:nvPr/>
        </p:nvSpPr>
        <p:spPr>
          <a:xfrm>
            <a:off x="94784" y="5363609"/>
            <a:ext cx="2834640" cy="1015663"/>
          </a:xfrm>
          <a:prstGeom prst="rect">
            <a:avLst/>
          </a:prstGeom>
          <a:noFill/>
        </p:spPr>
        <p:txBody>
          <a:bodyPr wrap="square" rtlCol="0">
            <a:spAutoFit/>
          </a:bodyPr>
          <a:lstStyle/>
          <a:p>
            <a:r>
              <a:rPr lang="en-US" sz="2000" dirty="0">
                <a:solidFill>
                  <a:schemeClr val="bg1"/>
                </a:solidFill>
              </a:rPr>
              <a:t>Cherenkov fiber </a:t>
            </a:r>
            <a:r>
              <a:rPr lang="en-US" sz="2000" dirty="0" err="1">
                <a:solidFill>
                  <a:schemeClr val="bg1"/>
                </a:solidFill>
              </a:rPr>
              <a:t>SiPM</a:t>
            </a:r>
            <a:r>
              <a:rPr lang="en-US" sz="2000" dirty="0">
                <a:solidFill>
                  <a:schemeClr val="bg1"/>
                </a:solidFill>
              </a:rPr>
              <a:t> board with holes for Scintillating fibers</a:t>
            </a:r>
            <a:endParaRPr lang="it-IT" sz="2000" dirty="0">
              <a:solidFill>
                <a:schemeClr val="bg1"/>
              </a:solidFill>
            </a:endParaRPr>
          </a:p>
        </p:txBody>
      </p:sp>
      <p:pic>
        <p:nvPicPr>
          <p:cNvPr id="12" name="Immagine 7" descr=" 22"/>
          <p:cNvPicPr>
            <a:picLocks noChangeAspect="1"/>
          </p:cNvPicPr>
          <p:nvPr/>
        </p:nvPicPr>
        <p:blipFill>
          <a:blip r:embed="rId3"/>
          <a:stretch>
            <a:fillRect/>
          </a:stretch>
        </p:blipFill>
        <p:spPr>
          <a:xfrm>
            <a:off x="2929424" y="3079262"/>
            <a:ext cx="3727638" cy="2284347"/>
          </a:xfrm>
          <a:prstGeom prst="rect">
            <a:avLst/>
          </a:prstGeom>
        </p:spPr>
      </p:pic>
      <p:sp>
        <p:nvSpPr>
          <p:cNvPr id="13" name="TextBox 12"/>
          <p:cNvSpPr txBox="1"/>
          <p:nvPr/>
        </p:nvSpPr>
        <p:spPr>
          <a:xfrm>
            <a:off x="2794656" y="5446452"/>
            <a:ext cx="2834640" cy="707886"/>
          </a:xfrm>
          <a:prstGeom prst="rect">
            <a:avLst/>
          </a:prstGeom>
          <a:noFill/>
        </p:spPr>
        <p:txBody>
          <a:bodyPr wrap="square" rtlCol="0">
            <a:spAutoFit/>
          </a:bodyPr>
          <a:lstStyle/>
          <a:p>
            <a:r>
              <a:rPr lang="en-US" sz="2000" dirty="0">
                <a:solidFill>
                  <a:schemeClr val="bg1"/>
                </a:solidFill>
              </a:rPr>
              <a:t>Current two layer readout to minimize optical x-talk</a:t>
            </a:r>
            <a:endParaRPr lang="it-IT" sz="2000" dirty="0">
              <a:solidFill>
                <a:schemeClr val="bg1"/>
              </a:solidFill>
            </a:endParaRPr>
          </a:p>
        </p:txBody>
      </p:sp>
      <p:grpSp>
        <p:nvGrpSpPr>
          <p:cNvPr id="37" name="Group 36"/>
          <p:cNvGrpSpPr/>
          <p:nvPr/>
        </p:nvGrpSpPr>
        <p:grpSpPr>
          <a:xfrm>
            <a:off x="7026032" y="2752829"/>
            <a:ext cx="1887202" cy="3626442"/>
            <a:chOff x="7026032" y="2752829"/>
            <a:chExt cx="1887202" cy="3626442"/>
          </a:xfrm>
        </p:grpSpPr>
        <p:sp>
          <p:nvSpPr>
            <p:cNvPr id="34" name="Rectangle 33"/>
            <p:cNvSpPr/>
            <p:nvPr/>
          </p:nvSpPr>
          <p:spPr bwMode="auto">
            <a:xfrm>
              <a:off x="7026032" y="2752829"/>
              <a:ext cx="1887202" cy="3626442"/>
            </a:xfrm>
            <a:prstGeom prst="rect">
              <a:avLst/>
            </a:prstGeom>
            <a:solidFill>
              <a:schemeClr val="bg2">
                <a:lumMod val="40000"/>
                <a:lumOff val="60000"/>
              </a:schemeClr>
            </a:solidFill>
            <a:ln>
              <a:noFill/>
            </a:ln>
            <a:effectLst/>
            <a:extLst/>
          </p:spPr>
          <p:txBody>
            <a:bodyPr vert="horz" wrap="square" lIns="0" tIns="0" rIns="0" bIns="0" numCol="1" rtlCol="0" anchor="t" anchorCtr="0" compatLnSpc="1">
              <a:prstTxWarp prst="textNoShape">
                <a:avLst/>
              </a:prstTxWarp>
            </a:bodyPr>
            <a:lstStyle/>
            <a:p>
              <a:pPr marL="533400" marR="0" indent="-533400" algn="l" defTabSz="914400" rtl="0" eaLnBrk="1" fontAlgn="base" latinLnBrk="0" hangingPunct="1">
                <a:lnSpc>
                  <a:spcPct val="100000"/>
                </a:lnSpc>
                <a:spcBef>
                  <a:spcPct val="20000"/>
                </a:spcBef>
                <a:spcAft>
                  <a:spcPct val="0"/>
                </a:spcAft>
                <a:buClr>
                  <a:srgbClr val="FF0000"/>
                </a:buClr>
                <a:buSzTx/>
                <a:buFont typeface="Wingdings" pitchFamily="2" charset="2"/>
                <a:buNone/>
                <a:tabLst/>
              </a:pPr>
              <a:endParaRPr kumimoji="0" lang="it-IT" sz="2800" b="0" i="0" u="none" strike="noStrike" cap="none" normalizeH="0" baseline="0">
                <a:ln>
                  <a:noFill/>
                </a:ln>
                <a:solidFill>
                  <a:srgbClr val="FFFF00"/>
                </a:solidFill>
                <a:effectLst/>
                <a:latin typeface="Times New Roman" pitchFamily="18" charset="0"/>
              </a:endParaRPr>
            </a:p>
          </p:txBody>
        </p:sp>
        <p:grpSp>
          <p:nvGrpSpPr>
            <p:cNvPr id="14" name="Group 13"/>
            <p:cNvGrpSpPr/>
            <p:nvPr/>
          </p:nvGrpSpPr>
          <p:grpSpPr>
            <a:xfrm>
              <a:off x="7189344" y="2836984"/>
              <a:ext cx="1596602" cy="3542287"/>
              <a:chOff x="1920579" y="1878786"/>
              <a:chExt cx="1993053" cy="4205022"/>
            </a:xfrm>
          </p:grpSpPr>
          <p:cxnSp>
            <p:nvCxnSpPr>
              <p:cNvPr id="15" name="Straight Connector 14"/>
              <p:cNvCxnSpPr/>
              <p:nvPr/>
            </p:nvCxnSpPr>
            <p:spPr bwMode="auto">
              <a:xfrm flipH="1" flipV="1">
                <a:off x="2161794" y="2944368"/>
                <a:ext cx="30162" cy="3139440"/>
              </a:xfrm>
              <a:prstGeom prst="line">
                <a:avLst/>
              </a:prstGeom>
              <a:noFill/>
              <a:ln w="762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Connector 15"/>
              <p:cNvCxnSpPr/>
              <p:nvPr/>
            </p:nvCxnSpPr>
            <p:spPr bwMode="auto">
              <a:xfrm flipV="1">
                <a:off x="2634678" y="2944368"/>
                <a:ext cx="0" cy="3139440"/>
              </a:xfrm>
              <a:prstGeom prst="line">
                <a:avLst/>
              </a:prstGeom>
              <a:noFill/>
              <a:ln w="762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Straight Connector 16"/>
              <p:cNvCxnSpPr/>
              <p:nvPr/>
            </p:nvCxnSpPr>
            <p:spPr bwMode="auto">
              <a:xfrm flipH="1" flipV="1">
                <a:off x="3070224" y="2944368"/>
                <a:ext cx="9144" cy="3139440"/>
              </a:xfrm>
              <a:prstGeom prst="line">
                <a:avLst/>
              </a:prstGeom>
              <a:noFill/>
              <a:ln w="762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Straight Connector 17"/>
              <p:cNvCxnSpPr/>
              <p:nvPr/>
            </p:nvCxnSpPr>
            <p:spPr bwMode="auto">
              <a:xfrm flipV="1">
                <a:off x="3524058" y="2944368"/>
                <a:ext cx="15810" cy="3139440"/>
              </a:xfrm>
              <a:prstGeom prst="line">
                <a:avLst/>
              </a:prstGeom>
              <a:noFill/>
              <a:ln w="762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Connector 18"/>
              <p:cNvCxnSpPr/>
              <p:nvPr/>
            </p:nvCxnSpPr>
            <p:spPr bwMode="auto">
              <a:xfrm flipH="1" flipV="1">
                <a:off x="2390076" y="3779520"/>
                <a:ext cx="9144" cy="2304288"/>
              </a:xfrm>
              <a:prstGeom prst="line">
                <a:avLst/>
              </a:prstGeom>
              <a:noFill/>
              <a:ln w="76200" cap="flat" cmpd="sng" algn="ctr">
                <a:solidFill>
                  <a:srgbClr val="00B0F0"/>
                </a:solidFill>
                <a:prstDash val="solid"/>
                <a:round/>
                <a:headEnd type="none" w="med" len="med"/>
                <a:tailEnd type="none" w="med" len="me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Connector 19"/>
              <p:cNvCxnSpPr/>
              <p:nvPr/>
            </p:nvCxnSpPr>
            <p:spPr bwMode="auto">
              <a:xfrm flipH="1" flipV="1">
                <a:off x="2832798" y="3779520"/>
                <a:ext cx="9144" cy="2304288"/>
              </a:xfrm>
              <a:prstGeom prst="line">
                <a:avLst/>
              </a:prstGeom>
              <a:noFill/>
              <a:ln w="76200" cap="flat" cmpd="sng" algn="ctr">
                <a:solidFill>
                  <a:srgbClr val="00B0F0"/>
                </a:solidFill>
                <a:prstDash val="solid"/>
                <a:round/>
                <a:headEnd type="none" w="med" len="med"/>
                <a:tailEnd type="none" w="med" len="me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Connector 20"/>
              <p:cNvCxnSpPr/>
              <p:nvPr/>
            </p:nvCxnSpPr>
            <p:spPr bwMode="auto">
              <a:xfrm flipH="1" flipV="1">
                <a:off x="3277488" y="3779520"/>
                <a:ext cx="9144" cy="2304288"/>
              </a:xfrm>
              <a:prstGeom prst="line">
                <a:avLst/>
              </a:prstGeom>
              <a:noFill/>
              <a:ln w="76200" cap="flat" cmpd="sng" algn="ctr">
                <a:solidFill>
                  <a:srgbClr val="00B0F0"/>
                </a:solidFill>
                <a:prstDash val="solid"/>
                <a:round/>
                <a:headEnd type="none" w="med" len="med"/>
                <a:tailEnd type="none" w="med" len="me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Connector 21"/>
              <p:cNvCxnSpPr/>
              <p:nvPr/>
            </p:nvCxnSpPr>
            <p:spPr bwMode="auto">
              <a:xfrm flipH="1" flipV="1">
                <a:off x="3722178" y="3779520"/>
                <a:ext cx="9144" cy="2304288"/>
              </a:xfrm>
              <a:prstGeom prst="line">
                <a:avLst/>
              </a:prstGeom>
              <a:noFill/>
              <a:ln w="76200" cap="flat" cmpd="sng" algn="ctr">
                <a:solidFill>
                  <a:srgbClr val="00B0F0"/>
                </a:solidFill>
                <a:prstDash val="solid"/>
                <a:round/>
                <a:headEnd type="none" w="med" len="med"/>
                <a:tailEnd type="none" w="med" len="me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Rectangle 22"/>
              <p:cNvSpPr/>
              <p:nvPr/>
            </p:nvSpPr>
            <p:spPr bwMode="auto">
              <a:xfrm>
                <a:off x="1947672" y="3465576"/>
                <a:ext cx="1965960" cy="313944"/>
              </a:xfrm>
              <a:prstGeom prst="rect">
                <a:avLst/>
              </a:prstGeom>
              <a:solidFill>
                <a:srgbClr val="00B050"/>
              </a:solidFill>
              <a:ln>
                <a:noFill/>
              </a:ln>
              <a:effectLst/>
              <a:extLst/>
            </p:spPr>
            <p:txBody>
              <a:bodyPr vert="horz" wrap="square" lIns="0" tIns="0" rIns="0" bIns="0" numCol="1" rtlCol="0" anchor="t" anchorCtr="0" compatLnSpc="1">
                <a:prstTxWarp prst="textNoShape">
                  <a:avLst/>
                </a:prstTxWarp>
              </a:bodyPr>
              <a:lstStyle/>
              <a:p>
                <a:pPr marL="533400" marR="0" indent="-533400" algn="l" defTabSz="914400" rtl="0" eaLnBrk="1" fontAlgn="base" latinLnBrk="0" hangingPunct="1">
                  <a:lnSpc>
                    <a:spcPct val="100000"/>
                  </a:lnSpc>
                  <a:spcBef>
                    <a:spcPct val="20000"/>
                  </a:spcBef>
                  <a:spcAft>
                    <a:spcPct val="0"/>
                  </a:spcAft>
                  <a:buClr>
                    <a:srgbClr val="FF0000"/>
                  </a:buClr>
                  <a:buSzTx/>
                  <a:buFont typeface="Wingdings" pitchFamily="2" charset="2"/>
                  <a:buNone/>
                  <a:tabLst/>
                </a:pPr>
                <a:endParaRPr kumimoji="0" lang="it-IT" sz="2800" b="0" i="0" u="none" strike="noStrike" cap="none" normalizeH="0" baseline="0">
                  <a:ln>
                    <a:noFill/>
                  </a:ln>
                  <a:solidFill>
                    <a:srgbClr val="FFFF00"/>
                  </a:solidFill>
                  <a:effectLst/>
                  <a:latin typeface="Times New Roman" pitchFamily="18" charset="0"/>
                </a:endParaRPr>
              </a:p>
            </p:txBody>
          </p:sp>
          <p:sp>
            <p:nvSpPr>
              <p:cNvPr id="24" name="Chord 23"/>
              <p:cNvSpPr/>
              <p:nvPr/>
            </p:nvSpPr>
            <p:spPr bwMode="auto">
              <a:xfrm rot="6628412">
                <a:off x="1925006" y="2023005"/>
                <a:ext cx="1833871" cy="1842725"/>
              </a:xfrm>
              <a:prstGeom prst="chord">
                <a:avLst>
                  <a:gd name="adj1" fmla="val 3867675"/>
                  <a:gd name="adj2" fmla="val 15198642"/>
                </a:avLst>
              </a:prstGeom>
              <a:solidFill>
                <a:srgbClr val="6C6CDC"/>
              </a:solidFill>
              <a:ln>
                <a:noFill/>
              </a:ln>
              <a:effectLst/>
              <a:extLst/>
            </p:spPr>
            <p:txBody>
              <a:bodyPr vert="horz" wrap="square" lIns="0" tIns="0" rIns="0" bIns="0" numCol="1" rtlCol="0" anchor="t" anchorCtr="0" compatLnSpc="1">
                <a:prstTxWarp prst="textNoShape">
                  <a:avLst/>
                </a:prstTxWarp>
              </a:bodyPr>
              <a:lstStyle/>
              <a:p>
                <a:pPr marL="533400" marR="0" indent="-533400" algn="l" defTabSz="914400" rtl="0" eaLnBrk="1" fontAlgn="base" latinLnBrk="0" hangingPunct="1">
                  <a:lnSpc>
                    <a:spcPct val="100000"/>
                  </a:lnSpc>
                  <a:spcBef>
                    <a:spcPct val="20000"/>
                  </a:spcBef>
                  <a:spcAft>
                    <a:spcPct val="0"/>
                  </a:spcAft>
                  <a:buClr>
                    <a:srgbClr val="FF0000"/>
                  </a:buClr>
                  <a:buSzTx/>
                  <a:buFont typeface="Wingdings" pitchFamily="2" charset="2"/>
                  <a:buNone/>
                  <a:tabLst/>
                </a:pPr>
                <a:endParaRPr kumimoji="0" lang="it-IT" sz="2800" b="0" i="0" u="none" strike="noStrike" cap="none" normalizeH="0" baseline="0">
                  <a:ln>
                    <a:noFill/>
                  </a:ln>
                  <a:solidFill>
                    <a:srgbClr val="FFFF00"/>
                  </a:solidFill>
                  <a:effectLst/>
                  <a:latin typeface="Times New Roman" pitchFamily="18" charset="0"/>
                </a:endParaRPr>
              </a:p>
            </p:txBody>
          </p:sp>
          <p:cxnSp>
            <p:nvCxnSpPr>
              <p:cNvPr id="25" name="Straight Connector 24"/>
              <p:cNvCxnSpPr/>
              <p:nvPr/>
            </p:nvCxnSpPr>
            <p:spPr bwMode="auto">
              <a:xfrm>
                <a:off x="2930652" y="2002536"/>
                <a:ext cx="618426" cy="1026321"/>
              </a:xfrm>
              <a:prstGeom prst="lin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Connector 25"/>
              <p:cNvCxnSpPr/>
              <p:nvPr/>
            </p:nvCxnSpPr>
            <p:spPr bwMode="auto">
              <a:xfrm flipH="1">
                <a:off x="2654435" y="2101169"/>
                <a:ext cx="233479" cy="927688"/>
              </a:xfrm>
              <a:prstGeom prst="lin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Connector 26"/>
              <p:cNvCxnSpPr/>
              <p:nvPr/>
            </p:nvCxnSpPr>
            <p:spPr bwMode="auto">
              <a:xfrm>
                <a:off x="2911350" y="2101169"/>
                <a:ext cx="158874" cy="907207"/>
              </a:xfrm>
              <a:prstGeom prst="lin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Straight Connector 27"/>
              <p:cNvCxnSpPr/>
              <p:nvPr/>
            </p:nvCxnSpPr>
            <p:spPr bwMode="auto">
              <a:xfrm flipH="1">
                <a:off x="2148720" y="2002536"/>
                <a:ext cx="749556" cy="1005840"/>
              </a:xfrm>
              <a:prstGeom prst="lin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Rectangle 28"/>
              <p:cNvSpPr/>
              <p:nvPr/>
            </p:nvSpPr>
            <p:spPr bwMode="auto">
              <a:xfrm>
                <a:off x="2287398" y="3622548"/>
                <a:ext cx="182880" cy="148255"/>
              </a:xfrm>
              <a:prstGeom prst="rect">
                <a:avLst/>
              </a:prstGeom>
              <a:solidFill>
                <a:srgbClr val="FFFF00"/>
              </a:solidFill>
              <a:ln>
                <a:noFill/>
              </a:ln>
              <a:effectLst/>
              <a:extLst/>
            </p:spPr>
            <p:txBody>
              <a:bodyPr vert="horz" wrap="square" lIns="0" tIns="0" rIns="0" bIns="0" numCol="1" rtlCol="0" anchor="t" anchorCtr="0" compatLnSpc="1">
                <a:prstTxWarp prst="textNoShape">
                  <a:avLst/>
                </a:prstTxWarp>
              </a:bodyPr>
              <a:lstStyle/>
              <a:p>
                <a:pPr marL="533400" marR="0" indent="-533400" algn="l" defTabSz="914400" rtl="0" eaLnBrk="1" fontAlgn="base" latinLnBrk="0" hangingPunct="1">
                  <a:lnSpc>
                    <a:spcPct val="100000"/>
                  </a:lnSpc>
                  <a:spcBef>
                    <a:spcPct val="20000"/>
                  </a:spcBef>
                  <a:spcAft>
                    <a:spcPct val="0"/>
                  </a:spcAft>
                  <a:buClr>
                    <a:srgbClr val="FF0000"/>
                  </a:buClr>
                  <a:buSzTx/>
                  <a:buFont typeface="Wingdings" pitchFamily="2" charset="2"/>
                  <a:buNone/>
                  <a:tabLst/>
                </a:pPr>
                <a:endParaRPr kumimoji="0" lang="it-IT" sz="2800" b="0" i="0" u="none" strike="noStrike" cap="none" normalizeH="0" baseline="0">
                  <a:ln>
                    <a:noFill/>
                  </a:ln>
                  <a:solidFill>
                    <a:srgbClr val="FFFF00"/>
                  </a:solidFill>
                  <a:effectLst/>
                  <a:latin typeface="Times New Roman" pitchFamily="18" charset="0"/>
                </a:endParaRPr>
              </a:p>
            </p:txBody>
          </p:sp>
          <p:sp>
            <p:nvSpPr>
              <p:cNvPr id="30" name="Rectangle 29"/>
              <p:cNvSpPr/>
              <p:nvPr/>
            </p:nvSpPr>
            <p:spPr bwMode="auto">
              <a:xfrm>
                <a:off x="2741414" y="3631265"/>
                <a:ext cx="182880" cy="148255"/>
              </a:xfrm>
              <a:prstGeom prst="rect">
                <a:avLst/>
              </a:prstGeom>
              <a:solidFill>
                <a:srgbClr val="FFFF00"/>
              </a:solidFill>
              <a:ln>
                <a:noFill/>
              </a:ln>
              <a:effectLst/>
              <a:extLst/>
            </p:spPr>
            <p:txBody>
              <a:bodyPr vert="horz" wrap="square" lIns="0" tIns="0" rIns="0" bIns="0" numCol="1" rtlCol="0" anchor="t" anchorCtr="0" compatLnSpc="1">
                <a:prstTxWarp prst="textNoShape">
                  <a:avLst/>
                </a:prstTxWarp>
              </a:bodyPr>
              <a:lstStyle/>
              <a:p>
                <a:pPr marL="533400" marR="0" indent="-533400" algn="l" defTabSz="914400" rtl="0" eaLnBrk="1" fontAlgn="base" latinLnBrk="0" hangingPunct="1">
                  <a:lnSpc>
                    <a:spcPct val="100000"/>
                  </a:lnSpc>
                  <a:spcBef>
                    <a:spcPct val="20000"/>
                  </a:spcBef>
                  <a:spcAft>
                    <a:spcPct val="0"/>
                  </a:spcAft>
                  <a:buClr>
                    <a:srgbClr val="FF0000"/>
                  </a:buClr>
                  <a:buSzTx/>
                  <a:buFont typeface="Wingdings" pitchFamily="2" charset="2"/>
                  <a:buNone/>
                  <a:tabLst/>
                </a:pPr>
                <a:endParaRPr kumimoji="0" lang="it-IT" sz="2800" b="0" i="0" u="none" strike="noStrike" cap="none" normalizeH="0" baseline="0">
                  <a:ln>
                    <a:noFill/>
                  </a:ln>
                  <a:solidFill>
                    <a:srgbClr val="FFFF00"/>
                  </a:solidFill>
                  <a:effectLst/>
                  <a:latin typeface="Times New Roman" pitchFamily="18" charset="0"/>
                </a:endParaRPr>
              </a:p>
            </p:txBody>
          </p:sp>
          <p:sp>
            <p:nvSpPr>
              <p:cNvPr id="31" name="Rectangle 30"/>
              <p:cNvSpPr/>
              <p:nvPr/>
            </p:nvSpPr>
            <p:spPr bwMode="auto">
              <a:xfrm>
                <a:off x="3202083" y="3631265"/>
                <a:ext cx="182880" cy="148255"/>
              </a:xfrm>
              <a:prstGeom prst="rect">
                <a:avLst/>
              </a:prstGeom>
              <a:solidFill>
                <a:srgbClr val="FFFF00"/>
              </a:solidFill>
              <a:ln>
                <a:noFill/>
              </a:ln>
              <a:effectLst/>
              <a:extLst/>
            </p:spPr>
            <p:txBody>
              <a:bodyPr vert="horz" wrap="square" lIns="0" tIns="0" rIns="0" bIns="0" numCol="1" rtlCol="0" anchor="t" anchorCtr="0" compatLnSpc="1">
                <a:prstTxWarp prst="textNoShape">
                  <a:avLst/>
                </a:prstTxWarp>
              </a:bodyPr>
              <a:lstStyle/>
              <a:p>
                <a:pPr marL="533400" marR="0" indent="-533400" algn="l" defTabSz="914400" rtl="0" eaLnBrk="1" fontAlgn="base" latinLnBrk="0" hangingPunct="1">
                  <a:lnSpc>
                    <a:spcPct val="100000"/>
                  </a:lnSpc>
                  <a:spcBef>
                    <a:spcPct val="20000"/>
                  </a:spcBef>
                  <a:spcAft>
                    <a:spcPct val="0"/>
                  </a:spcAft>
                  <a:buClr>
                    <a:srgbClr val="FF0000"/>
                  </a:buClr>
                  <a:buSzTx/>
                  <a:buFont typeface="Wingdings" pitchFamily="2" charset="2"/>
                  <a:buNone/>
                  <a:tabLst/>
                </a:pPr>
                <a:endParaRPr kumimoji="0" lang="it-IT" sz="2800" b="0" i="0" u="none" strike="noStrike" cap="none" normalizeH="0" baseline="0">
                  <a:ln>
                    <a:noFill/>
                  </a:ln>
                  <a:solidFill>
                    <a:srgbClr val="FFFF00"/>
                  </a:solidFill>
                  <a:effectLst/>
                  <a:latin typeface="Times New Roman" pitchFamily="18" charset="0"/>
                </a:endParaRPr>
              </a:p>
            </p:txBody>
          </p:sp>
          <p:sp>
            <p:nvSpPr>
              <p:cNvPr id="32" name="Rectangle 31"/>
              <p:cNvSpPr/>
              <p:nvPr/>
            </p:nvSpPr>
            <p:spPr bwMode="auto">
              <a:xfrm>
                <a:off x="3643917" y="3631887"/>
                <a:ext cx="182880" cy="148255"/>
              </a:xfrm>
              <a:prstGeom prst="rect">
                <a:avLst/>
              </a:prstGeom>
              <a:solidFill>
                <a:srgbClr val="FFFF00"/>
              </a:solidFill>
              <a:ln>
                <a:noFill/>
              </a:ln>
              <a:effectLst/>
              <a:extLst/>
            </p:spPr>
            <p:txBody>
              <a:bodyPr vert="horz" wrap="square" lIns="0" tIns="0" rIns="0" bIns="0" numCol="1" rtlCol="0" anchor="t" anchorCtr="0" compatLnSpc="1">
                <a:prstTxWarp prst="textNoShape">
                  <a:avLst/>
                </a:prstTxWarp>
              </a:bodyPr>
              <a:lstStyle/>
              <a:p>
                <a:pPr marL="533400" marR="0" indent="-533400" algn="l" defTabSz="914400" rtl="0" eaLnBrk="1" fontAlgn="base" latinLnBrk="0" hangingPunct="1">
                  <a:lnSpc>
                    <a:spcPct val="100000"/>
                  </a:lnSpc>
                  <a:spcBef>
                    <a:spcPct val="20000"/>
                  </a:spcBef>
                  <a:spcAft>
                    <a:spcPct val="0"/>
                  </a:spcAft>
                  <a:buClr>
                    <a:srgbClr val="FF0000"/>
                  </a:buClr>
                  <a:buSzTx/>
                  <a:buFont typeface="Wingdings" pitchFamily="2" charset="2"/>
                  <a:buNone/>
                  <a:tabLst/>
                </a:pPr>
                <a:endParaRPr kumimoji="0" lang="it-IT" sz="2800" b="0" i="0" u="none" strike="noStrike" cap="none" normalizeH="0" baseline="0">
                  <a:ln>
                    <a:noFill/>
                  </a:ln>
                  <a:solidFill>
                    <a:srgbClr val="FFFF00"/>
                  </a:solidFill>
                  <a:effectLst/>
                  <a:latin typeface="Times New Roman" pitchFamily="18" charset="0"/>
                </a:endParaRPr>
              </a:p>
            </p:txBody>
          </p:sp>
          <p:sp>
            <p:nvSpPr>
              <p:cNvPr id="33" name="Rectangle 32"/>
              <p:cNvSpPr/>
              <p:nvPr/>
            </p:nvSpPr>
            <p:spPr bwMode="auto">
              <a:xfrm>
                <a:off x="2813373" y="1878786"/>
                <a:ext cx="182880" cy="148255"/>
              </a:xfrm>
              <a:prstGeom prst="rect">
                <a:avLst/>
              </a:prstGeom>
              <a:solidFill>
                <a:srgbClr val="FFFF00"/>
              </a:solidFill>
              <a:ln>
                <a:noFill/>
              </a:ln>
              <a:effectLst/>
              <a:extLst/>
            </p:spPr>
            <p:txBody>
              <a:bodyPr vert="horz" wrap="square" lIns="0" tIns="0" rIns="0" bIns="0" numCol="1" rtlCol="0" anchor="t" anchorCtr="0" compatLnSpc="1">
                <a:prstTxWarp prst="textNoShape">
                  <a:avLst/>
                </a:prstTxWarp>
              </a:bodyPr>
              <a:lstStyle/>
              <a:p>
                <a:pPr marL="533400" marR="0" indent="-533400" algn="l" defTabSz="914400" rtl="0" eaLnBrk="1" fontAlgn="base" latinLnBrk="0" hangingPunct="1">
                  <a:lnSpc>
                    <a:spcPct val="100000"/>
                  </a:lnSpc>
                  <a:spcBef>
                    <a:spcPct val="20000"/>
                  </a:spcBef>
                  <a:spcAft>
                    <a:spcPct val="0"/>
                  </a:spcAft>
                  <a:buClr>
                    <a:srgbClr val="FF0000"/>
                  </a:buClr>
                  <a:buSzTx/>
                  <a:buFont typeface="Wingdings" pitchFamily="2" charset="2"/>
                  <a:buNone/>
                  <a:tabLst/>
                </a:pPr>
                <a:endParaRPr kumimoji="0" lang="it-IT" sz="2800" b="0" i="0" u="none" strike="noStrike" cap="none" normalizeH="0" baseline="0">
                  <a:ln>
                    <a:noFill/>
                  </a:ln>
                  <a:solidFill>
                    <a:srgbClr val="FFFF00"/>
                  </a:solidFill>
                  <a:effectLst/>
                  <a:latin typeface="Times New Roman" pitchFamily="18" charset="0"/>
                </a:endParaRPr>
              </a:p>
            </p:txBody>
          </p:sp>
        </p:grpSp>
      </p:grpSp>
      <p:cxnSp>
        <p:nvCxnSpPr>
          <p:cNvPr id="39" name="Straight Arrow Connector 38"/>
          <p:cNvCxnSpPr/>
          <p:nvPr/>
        </p:nvCxnSpPr>
        <p:spPr bwMode="auto">
          <a:xfrm>
            <a:off x="6314831" y="2633785"/>
            <a:ext cx="1019534" cy="515815"/>
          </a:xfrm>
          <a:prstGeom prst="straightConnector1">
            <a:avLst/>
          </a:prstGeom>
          <a:noFill/>
          <a:ln w="76200" cap="flat" cmpd="sng" algn="ctr">
            <a:solidFill>
              <a:srgbClr val="FF0000"/>
            </a:solidFill>
            <a:prstDash val="solid"/>
            <a:round/>
            <a:headEnd type="none" w="med" len="med"/>
            <a:tailEnd type="triangle" w="med" len="me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23787576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ppt_x"/>
                                          </p:val>
                                        </p:tav>
                                        <p:tav tm="100000">
                                          <p:val>
                                            <p:strVal val="#ppt_x"/>
                                          </p:val>
                                        </p:tav>
                                      </p:tavLst>
                                    </p:anim>
                                    <p:anim calcmode="lin" valueType="num">
                                      <p:cBhvr additive="base">
                                        <p:cTn id="12" dur="500" fill="hold"/>
                                        <p:tgtEl>
                                          <p:spTgt spid="3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623521" y="1543255"/>
            <a:ext cx="6047105" cy="1097288"/>
          </a:xfrm>
          <a:prstGeom prst="rect">
            <a:avLst/>
          </a:prstGeom>
        </p:spPr>
        <p:txBody>
          <a:bodyPr vert="horz" wrap="square" lIns="0" tIns="12700" rIns="0" bIns="0" rtlCol="0" anchor="ctr">
            <a:spAutoFit/>
          </a:bodyPr>
          <a:lstStyle/>
          <a:p>
            <a:pPr marL="34290" marR="5080" indent="-22225">
              <a:lnSpc>
                <a:spcPct val="115199"/>
              </a:lnSpc>
              <a:spcBef>
                <a:spcPts val="100"/>
              </a:spcBef>
            </a:pPr>
            <a:r>
              <a:rPr sz="3200" b="1" spc="-5" dirty="0">
                <a:latin typeface="Arial"/>
                <a:cs typeface="Arial"/>
              </a:rPr>
              <a:t>Cost, channel count and </a:t>
            </a:r>
            <a:r>
              <a:rPr sz="3200" b="1" spc="-10" dirty="0">
                <a:latin typeface="Arial"/>
                <a:cs typeface="Arial"/>
              </a:rPr>
              <a:t>power </a:t>
            </a:r>
            <a:r>
              <a:rPr sz="3200" b="1" spc="-875" dirty="0">
                <a:latin typeface="Arial"/>
                <a:cs typeface="Arial"/>
              </a:rPr>
              <a:t> </a:t>
            </a:r>
            <a:r>
              <a:rPr sz="3200" b="1" spc="-10" dirty="0">
                <a:latin typeface="Arial"/>
                <a:cs typeface="Arial"/>
              </a:rPr>
              <a:t>budget</a:t>
            </a:r>
            <a:r>
              <a:rPr sz="3200" b="1" spc="-35" dirty="0">
                <a:latin typeface="Arial"/>
                <a:cs typeface="Arial"/>
              </a:rPr>
              <a:t> </a:t>
            </a:r>
            <a:r>
              <a:rPr sz="3200" b="1" spc="-5" dirty="0">
                <a:latin typeface="Arial"/>
                <a:cs typeface="Arial"/>
              </a:rPr>
              <a:t>estimates</a:t>
            </a:r>
            <a:r>
              <a:rPr sz="3200" b="1" spc="-30" dirty="0">
                <a:latin typeface="Arial"/>
                <a:cs typeface="Arial"/>
              </a:rPr>
              <a:t> </a:t>
            </a:r>
            <a:r>
              <a:rPr sz="3200" b="1" spc="-5" dirty="0">
                <a:latin typeface="Arial"/>
                <a:cs typeface="Arial"/>
              </a:rPr>
              <a:t>for</a:t>
            </a:r>
            <a:r>
              <a:rPr sz="3200" b="1" spc="-30" dirty="0">
                <a:latin typeface="Arial"/>
                <a:cs typeface="Arial"/>
              </a:rPr>
              <a:t> </a:t>
            </a:r>
            <a:r>
              <a:rPr sz="3200" b="1" spc="-5" dirty="0">
                <a:latin typeface="Arial"/>
                <a:cs typeface="Arial"/>
              </a:rPr>
              <a:t>S-CEPCal</a:t>
            </a:r>
            <a:endParaRPr sz="3200">
              <a:latin typeface="Arial"/>
              <a:cs typeface="Arial"/>
            </a:endParaRPr>
          </a:p>
        </p:txBody>
      </p:sp>
      <p:sp>
        <p:nvSpPr>
          <p:cNvPr id="3" name="object 3"/>
          <p:cNvSpPr txBox="1"/>
          <p:nvPr/>
        </p:nvSpPr>
        <p:spPr>
          <a:xfrm>
            <a:off x="1569695" y="2967832"/>
            <a:ext cx="6151880" cy="1782219"/>
          </a:xfrm>
          <a:prstGeom prst="rect">
            <a:avLst/>
          </a:prstGeom>
        </p:spPr>
        <p:txBody>
          <a:bodyPr vert="horz" wrap="square" lIns="0" tIns="78740" rIns="0" bIns="0" rtlCol="0">
            <a:spAutoFit/>
          </a:bodyPr>
          <a:lstStyle/>
          <a:p>
            <a:pPr marL="7620" algn="ctr">
              <a:spcBef>
                <a:spcPts val="409"/>
              </a:spcBef>
            </a:pPr>
            <a:r>
              <a:rPr sz="1800" spc="-5" dirty="0">
                <a:solidFill>
                  <a:srgbClr val="999999"/>
                </a:solidFill>
                <a:latin typeface="Arial"/>
                <a:cs typeface="Arial"/>
              </a:rPr>
              <a:t>13/03/19</a:t>
            </a:r>
            <a:endParaRPr sz="1800" dirty="0">
              <a:latin typeface="Arial"/>
              <a:cs typeface="Arial"/>
            </a:endParaRPr>
          </a:p>
          <a:p>
            <a:pPr>
              <a:spcBef>
                <a:spcPts val="45"/>
              </a:spcBef>
            </a:pPr>
            <a:endParaRPr sz="1900" dirty="0">
              <a:latin typeface="Arial"/>
              <a:cs typeface="Arial"/>
            </a:endParaRPr>
          </a:p>
          <a:p>
            <a:pPr marL="2540" algn="ctr"/>
            <a:r>
              <a:rPr sz="1800" spc="-5" dirty="0">
                <a:solidFill>
                  <a:srgbClr val="666666"/>
                </a:solidFill>
                <a:latin typeface="Arial"/>
                <a:cs typeface="Arial"/>
              </a:rPr>
              <a:t>Sarah</a:t>
            </a:r>
            <a:r>
              <a:rPr sz="1800" spc="-20" dirty="0">
                <a:solidFill>
                  <a:srgbClr val="666666"/>
                </a:solidFill>
                <a:latin typeface="Arial"/>
                <a:cs typeface="Arial"/>
              </a:rPr>
              <a:t> </a:t>
            </a:r>
            <a:r>
              <a:rPr sz="1800" spc="-5" dirty="0">
                <a:solidFill>
                  <a:srgbClr val="666666"/>
                </a:solidFill>
                <a:latin typeface="Arial"/>
                <a:cs typeface="Arial"/>
              </a:rPr>
              <a:t>Eno²,</a:t>
            </a:r>
            <a:r>
              <a:rPr sz="1800" spc="20" dirty="0">
                <a:solidFill>
                  <a:srgbClr val="666666"/>
                </a:solidFill>
                <a:latin typeface="Arial"/>
                <a:cs typeface="Arial"/>
              </a:rPr>
              <a:t> </a:t>
            </a:r>
            <a:r>
              <a:rPr sz="1800" b="1" dirty="0">
                <a:solidFill>
                  <a:srgbClr val="666666"/>
                </a:solidFill>
                <a:latin typeface="Arial"/>
                <a:cs typeface="Arial"/>
              </a:rPr>
              <a:t>Marco</a:t>
            </a:r>
            <a:r>
              <a:rPr sz="1800" b="1" spc="-15" dirty="0">
                <a:solidFill>
                  <a:srgbClr val="666666"/>
                </a:solidFill>
                <a:latin typeface="Arial"/>
                <a:cs typeface="Arial"/>
              </a:rPr>
              <a:t> </a:t>
            </a:r>
            <a:r>
              <a:rPr sz="1800" b="1" spc="-5" dirty="0">
                <a:solidFill>
                  <a:srgbClr val="666666"/>
                </a:solidFill>
                <a:latin typeface="Arial"/>
                <a:cs typeface="Arial"/>
              </a:rPr>
              <a:t>Lucchini</a:t>
            </a:r>
            <a:r>
              <a:rPr sz="1800" b="1" spc="-7" baseline="30092" dirty="0">
                <a:solidFill>
                  <a:srgbClr val="666666"/>
                </a:solidFill>
                <a:latin typeface="Arial"/>
                <a:cs typeface="Arial"/>
              </a:rPr>
              <a:t>1 </a:t>
            </a:r>
            <a:r>
              <a:rPr sz="1800" dirty="0">
                <a:solidFill>
                  <a:srgbClr val="666666"/>
                </a:solidFill>
                <a:latin typeface="Arial"/>
                <a:cs typeface="Arial"/>
              </a:rPr>
              <a:t>,</a:t>
            </a:r>
            <a:r>
              <a:rPr sz="1800" spc="-15" dirty="0">
                <a:solidFill>
                  <a:srgbClr val="666666"/>
                </a:solidFill>
                <a:latin typeface="Arial"/>
                <a:cs typeface="Arial"/>
              </a:rPr>
              <a:t> </a:t>
            </a:r>
            <a:r>
              <a:rPr sz="1800" spc="-5" dirty="0">
                <a:solidFill>
                  <a:srgbClr val="666666"/>
                </a:solidFill>
                <a:latin typeface="Arial"/>
                <a:cs typeface="Arial"/>
              </a:rPr>
              <a:t>Chris</a:t>
            </a:r>
            <a:r>
              <a:rPr sz="1800" spc="-15" dirty="0">
                <a:solidFill>
                  <a:srgbClr val="666666"/>
                </a:solidFill>
                <a:latin typeface="Arial"/>
                <a:cs typeface="Arial"/>
              </a:rPr>
              <a:t> </a:t>
            </a:r>
            <a:r>
              <a:rPr sz="1800" spc="-5" dirty="0">
                <a:solidFill>
                  <a:srgbClr val="666666"/>
                </a:solidFill>
                <a:latin typeface="Arial"/>
                <a:cs typeface="Arial"/>
              </a:rPr>
              <a:t>Tully¹</a:t>
            </a:r>
            <a:endParaRPr sz="1800" dirty="0">
              <a:latin typeface="Arial"/>
              <a:cs typeface="Arial"/>
            </a:endParaRPr>
          </a:p>
          <a:p>
            <a:pPr>
              <a:spcBef>
                <a:spcPts val="20"/>
              </a:spcBef>
            </a:pPr>
            <a:endParaRPr sz="1900" dirty="0">
              <a:latin typeface="Arial"/>
              <a:cs typeface="Arial"/>
            </a:endParaRPr>
          </a:p>
          <a:p>
            <a:pPr marL="1905" algn="ctr">
              <a:lnSpc>
                <a:spcPts val="1664"/>
              </a:lnSpc>
            </a:pPr>
            <a:r>
              <a:rPr sz="1400" dirty="0">
                <a:solidFill>
                  <a:srgbClr val="B7B7B7"/>
                </a:solidFill>
                <a:latin typeface="Arial"/>
                <a:cs typeface="Arial"/>
              </a:rPr>
              <a:t>¹</a:t>
            </a:r>
            <a:r>
              <a:rPr sz="1400" spc="-35" dirty="0">
                <a:solidFill>
                  <a:srgbClr val="B7B7B7"/>
                </a:solidFill>
                <a:latin typeface="Arial"/>
                <a:cs typeface="Arial"/>
              </a:rPr>
              <a:t> </a:t>
            </a:r>
            <a:r>
              <a:rPr sz="1400" spc="-5" dirty="0">
                <a:solidFill>
                  <a:srgbClr val="B7B7B7"/>
                </a:solidFill>
                <a:latin typeface="Arial"/>
                <a:cs typeface="Arial"/>
              </a:rPr>
              <a:t>Princeton</a:t>
            </a:r>
            <a:r>
              <a:rPr sz="1400" spc="-35" dirty="0">
                <a:solidFill>
                  <a:srgbClr val="B7B7B7"/>
                </a:solidFill>
                <a:latin typeface="Arial"/>
                <a:cs typeface="Arial"/>
              </a:rPr>
              <a:t> </a:t>
            </a:r>
            <a:r>
              <a:rPr sz="1400" spc="-5" dirty="0">
                <a:solidFill>
                  <a:srgbClr val="B7B7B7"/>
                </a:solidFill>
                <a:latin typeface="Arial"/>
                <a:cs typeface="Arial"/>
              </a:rPr>
              <a:t>University</a:t>
            </a:r>
            <a:endParaRPr sz="1400" dirty="0">
              <a:latin typeface="Arial"/>
              <a:cs typeface="Arial"/>
            </a:endParaRPr>
          </a:p>
          <a:p>
            <a:pPr marL="3810" algn="ctr">
              <a:lnSpc>
                <a:spcPts val="1664"/>
              </a:lnSpc>
            </a:pPr>
            <a:r>
              <a:rPr sz="1400" dirty="0">
                <a:solidFill>
                  <a:srgbClr val="B7B7B7"/>
                </a:solidFill>
                <a:latin typeface="Arial"/>
                <a:cs typeface="Arial"/>
              </a:rPr>
              <a:t>²</a:t>
            </a:r>
            <a:r>
              <a:rPr sz="1400" spc="-20" dirty="0">
                <a:solidFill>
                  <a:srgbClr val="B7B7B7"/>
                </a:solidFill>
                <a:latin typeface="Arial"/>
                <a:cs typeface="Arial"/>
              </a:rPr>
              <a:t> </a:t>
            </a:r>
            <a:r>
              <a:rPr sz="1400" spc="-5" dirty="0">
                <a:solidFill>
                  <a:srgbClr val="B7B7B7"/>
                </a:solidFill>
                <a:latin typeface="Arial"/>
                <a:cs typeface="Arial"/>
              </a:rPr>
              <a:t>University</a:t>
            </a:r>
            <a:r>
              <a:rPr sz="1400" spc="-20" dirty="0">
                <a:solidFill>
                  <a:srgbClr val="B7B7B7"/>
                </a:solidFill>
                <a:latin typeface="Arial"/>
                <a:cs typeface="Arial"/>
              </a:rPr>
              <a:t> </a:t>
            </a:r>
            <a:r>
              <a:rPr sz="1400" spc="-5" dirty="0">
                <a:solidFill>
                  <a:srgbClr val="B7B7B7"/>
                </a:solidFill>
                <a:latin typeface="Arial"/>
                <a:cs typeface="Arial"/>
              </a:rPr>
              <a:t>of</a:t>
            </a:r>
            <a:r>
              <a:rPr sz="1400" spc="-20" dirty="0">
                <a:solidFill>
                  <a:srgbClr val="B7B7B7"/>
                </a:solidFill>
                <a:latin typeface="Arial"/>
                <a:cs typeface="Arial"/>
              </a:rPr>
              <a:t> </a:t>
            </a:r>
            <a:r>
              <a:rPr sz="1400" dirty="0">
                <a:solidFill>
                  <a:srgbClr val="B7B7B7"/>
                </a:solidFill>
                <a:latin typeface="Arial"/>
                <a:cs typeface="Arial"/>
              </a:rPr>
              <a:t>Maryland,</a:t>
            </a:r>
            <a:r>
              <a:rPr sz="1400" spc="-15" dirty="0">
                <a:solidFill>
                  <a:srgbClr val="B7B7B7"/>
                </a:solidFill>
                <a:latin typeface="Arial"/>
                <a:cs typeface="Arial"/>
              </a:rPr>
              <a:t> </a:t>
            </a:r>
            <a:r>
              <a:rPr sz="1400" spc="-5" dirty="0">
                <a:solidFill>
                  <a:srgbClr val="B7B7B7"/>
                </a:solidFill>
                <a:latin typeface="Arial"/>
                <a:cs typeface="Arial"/>
              </a:rPr>
              <a:t>College</a:t>
            </a:r>
            <a:r>
              <a:rPr sz="1400" spc="-20" dirty="0">
                <a:solidFill>
                  <a:srgbClr val="B7B7B7"/>
                </a:solidFill>
                <a:latin typeface="Arial"/>
                <a:cs typeface="Arial"/>
              </a:rPr>
              <a:t> </a:t>
            </a:r>
            <a:r>
              <a:rPr sz="1400" spc="-5" dirty="0">
                <a:solidFill>
                  <a:srgbClr val="B7B7B7"/>
                </a:solidFill>
                <a:latin typeface="Arial"/>
                <a:cs typeface="Arial"/>
              </a:rPr>
              <a:t>Park</a:t>
            </a:r>
            <a:endParaRPr sz="1400" dirty="0">
              <a:latin typeface="Arial"/>
              <a:cs typeface="Arial"/>
            </a:endParaRPr>
          </a:p>
        </p:txBody>
      </p:sp>
      <p:grpSp>
        <p:nvGrpSpPr>
          <p:cNvPr id="4" name="object 4"/>
          <p:cNvGrpSpPr/>
          <p:nvPr/>
        </p:nvGrpSpPr>
        <p:grpSpPr>
          <a:xfrm>
            <a:off x="3557575" y="5174625"/>
            <a:ext cx="2025014" cy="652780"/>
            <a:chOff x="3557575" y="4317375"/>
            <a:chExt cx="2025014" cy="652780"/>
          </a:xfrm>
        </p:grpSpPr>
        <p:pic>
          <p:nvPicPr>
            <p:cNvPr id="5" name="object 5"/>
            <p:cNvPicPr/>
            <p:nvPr/>
          </p:nvPicPr>
          <p:blipFill>
            <a:blip r:embed="rId2" cstate="print"/>
            <a:stretch>
              <a:fillRect/>
            </a:stretch>
          </p:blipFill>
          <p:spPr>
            <a:xfrm>
              <a:off x="3656662" y="4393575"/>
              <a:ext cx="1925305" cy="516974"/>
            </a:xfrm>
            <a:prstGeom prst="rect">
              <a:avLst/>
            </a:prstGeom>
          </p:spPr>
        </p:pic>
        <p:pic>
          <p:nvPicPr>
            <p:cNvPr id="6" name="object 6"/>
            <p:cNvPicPr/>
            <p:nvPr/>
          </p:nvPicPr>
          <p:blipFill>
            <a:blip r:embed="rId3" cstate="print"/>
            <a:stretch>
              <a:fillRect/>
            </a:stretch>
          </p:blipFill>
          <p:spPr>
            <a:xfrm>
              <a:off x="3557575" y="4317375"/>
              <a:ext cx="521779" cy="652224"/>
            </a:xfrm>
            <a:prstGeom prst="rect">
              <a:avLst/>
            </a:prstGeom>
          </p:spPr>
        </p:pic>
      </p:grpSp>
    </p:spTree>
    <p:extLst>
      <p:ext uri="{BB962C8B-B14F-4D97-AF65-F5344CB8AC3E}">
        <p14:creationId xmlns:p14="http://schemas.microsoft.com/office/powerpoint/2010/main" val="14547408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IDEA DR metal</a:t>
            </a:r>
            <a:endParaRPr lang="it-IT" dirty="0"/>
          </a:p>
        </p:txBody>
      </p:sp>
      <p:sp>
        <p:nvSpPr>
          <p:cNvPr id="3" name="Content Placeholder 2"/>
          <p:cNvSpPr>
            <a:spLocks noGrp="1"/>
          </p:cNvSpPr>
          <p:nvPr>
            <p:ph idx="1"/>
          </p:nvPr>
        </p:nvSpPr>
        <p:spPr>
          <a:xfrm>
            <a:off x="103748" y="1340036"/>
            <a:ext cx="7772400" cy="4114800"/>
          </a:xfrm>
        </p:spPr>
        <p:txBody>
          <a:bodyPr/>
          <a:lstStyle/>
          <a:p>
            <a:r>
              <a:rPr lang="en-US" sz="2400" dirty="0"/>
              <a:t>Current options use capillary tube assembly</a:t>
            </a:r>
          </a:p>
          <a:p>
            <a:pPr lvl="1"/>
            <a:r>
              <a:rPr lang="en-US" sz="2000" dirty="0"/>
              <a:t>Total weight – Iron:      1.1 </a:t>
            </a:r>
            <a:r>
              <a:rPr lang="en-US" sz="2000" dirty="0" err="1"/>
              <a:t>kton</a:t>
            </a:r>
            <a:endParaRPr lang="en-US" sz="2000" dirty="0"/>
          </a:p>
          <a:p>
            <a:pPr lvl="1"/>
            <a:r>
              <a:rPr lang="en-US" sz="2000" dirty="0"/>
              <a:t>Total weight – Copper: 1.2 </a:t>
            </a:r>
            <a:r>
              <a:rPr lang="en-US" sz="2000" dirty="0" err="1"/>
              <a:t>kton</a:t>
            </a:r>
            <a:r>
              <a:rPr lang="en-US" sz="2000" dirty="0"/>
              <a:t> </a:t>
            </a:r>
          </a:p>
          <a:p>
            <a:pPr lvl="1"/>
            <a:endParaRPr lang="it-IT" sz="2000" dirty="0"/>
          </a:p>
        </p:txBody>
      </p:sp>
      <p:sp>
        <p:nvSpPr>
          <p:cNvPr id="5" name="Footer Placeholder 4"/>
          <p:cNvSpPr>
            <a:spLocks noGrp="1"/>
          </p:cNvSpPr>
          <p:nvPr>
            <p:ph type="ftr" sz="quarter" idx="11"/>
          </p:nvPr>
        </p:nvSpPr>
        <p:spPr/>
        <p:txBody>
          <a:bodyPr/>
          <a:lstStyle/>
          <a:p>
            <a:pPr>
              <a:defRPr/>
            </a:pPr>
            <a:r>
              <a:rPr lang="en-US"/>
              <a:t>F. Bedeschi, INFN-Pisa</a:t>
            </a:r>
          </a:p>
        </p:txBody>
      </p:sp>
      <p:sp>
        <p:nvSpPr>
          <p:cNvPr id="6" name="Slide Number Placeholder 5"/>
          <p:cNvSpPr>
            <a:spLocks noGrp="1"/>
          </p:cNvSpPr>
          <p:nvPr>
            <p:ph type="sldNum" sz="quarter" idx="12"/>
          </p:nvPr>
        </p:nvSpPr>
        <p:spPr/>
        <p:txBody>
          <a:bodyPr/>
          <a:lstStyle/>
          <a:p>
            <a:pPr>
              <a:defRPr/>
            </a:pPr>
            <a:fld id="{2DE9BA46-1C93-4567-A05B-77BEED2B386F}" type="slidenum">
              <a:rPr lang="en-US" smtClean="0"/>
              <a:pPr>
                <a:defRPr/>
              </a:pPr>
              <a:t>20</a:t>
            </a:fld>
            <a:endParaRPr lang="en-US"/>
          </a:p>
        </p:txBody>
      </p:sp>
      <mc:AlternateContent xmlns:mc="http://schemas.openxmlformats.org/markup-compatibility/2006" xmlns:a14="http://schemas.microsoft.com/office/drawing/2010/main">
        <mc:Choice Requires="a14">
          <p:sp>
            <p:nvSpPr>
              <p:cNvPr id="9" name="TextBox 8"/>
              <p:cNvSpPr txBox="1"/>
              <p:nvPr/>
            </p:nvSpPr>
            <p:spPr>
              <a:xfrm>
                <a:off x="5633478" y="5928782"/>
                <a:ext cx="722185" cy="429156"/>
              </a:xfrm>
              <a:prstGeom prst="rect">
                <a:avLst/>
              </a:prstGeom>
              <a:noFill/>
            </p:spPr>
            <p:txBody>
              <a:bodyPr wrap="none" rtlCol="0">
                <a:spAutoFit/>
              </a:bodyPr>
              <a:lstStyle/>
              <a:p>
                <a:r>
                  <a:rPr lang="en-US" sz="2000" dirty="0">
                    <a:solidFill>
                      <a:schemeClr val="tx1"/>
                    </a:solidFill>
                  </a:rPr>
                  <a:t>1/</a:t>
                </a:r>
                <a14:m>
                  <m:oMath xmlns:m="http://schemas.openxmlformats.org/officeDocument/2006/math">
                    <m:rad>
                      <m:radPr>
                        <m:degHide m:val="on"/>
                        <m:ctrlPr>
                          <a:rPr lang="en-US" sz="2000" i="1" smtClean="0">
                            <a:solidFill>
                              <a:schemeClr val="tx1"/>
                            </a:solidFill>
                            <a:latin typeface="Cambria Math" panose="02040503050406030204" pitchFamily="18" charset="0"/>
                          </a:rPr>
                        </m:ctrlPr>
                      </m:radPr>
                      <m:deg/>
                      <m:e>
                        <m:r>
                          <a:rPr lang="en-US" sz="2000" b="0" i="1" smtClean="0">
                            <a:solidFill>
                              <a:schemeClr val="tx1"/>
                            </a:solidFill>
                            <a:latin typeface="Cambria Math" panose="02040503050406030204" pitchFamily="18" charset="0"/>
                          </a:rPr>
                          <m:t>𝐸</m:t>
                        </m:r>
                      </m:e>
                    </m:rad>
                  </m:oMath>
                </a14:m>
                <a:endParaRPr lang="it-IT" dirty="0"/>
              </a:p>
            </p:txBody>
          </p:sp>
        </mc:Choice>
        <mc:Fallback xmlns="">
          <p:sp>
            <p:nvSpPr>
              <p:cNvPr id="9" name="TextBox 8"/>
              <p:cNvSpPr txBox="1">
                <a:spLocks noRot="1" noChangeAspect="1" noMove="1" noResize="1" noEditPoints="1" noAdjustHandles="1" noChangeArrowheads="1" noChangeShapeType="1" noTextEdit="1"/>
              </p:cNvSpPr>
              <p:nvPr/>
            </p:nvSpPr>
            <p:spPr>
              <a:xfrm>
                <a:off x="5633478" y="5928782"/>
                <a:ext cx="722185" cy="429156"/>
              </a:xfrm>
              <a:prstGeom prst="rect">
                <a:avLst/>
              </a:prstGeom>
              <a:blipFill>
                <a:blip r:embed="rId4"/>
                <a:stretch>
                  <a:fillRect l="-8403" t="-1429" b="-25714"/>
                </a:stretch>
              </a:blipFill>
            </p:spPr>
            <p:txBody>
              <a:bodyPr/>
              <a:lstStyle/>
              <a:p>
                <a:r>
                  <a:rPr lang="it-IT">
                    <a:noFill/>
                  </a:rPr>
                  <a:t> </a:t>
                </a:r>
              </a:p>
            </p:txBody>
          </p:sp>
        </mc:Fallback>
      </mc:AlternateContent>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9879" y="2800492"/>
            <a:ext cx="3724133" cy="3724133"/>
          </a:xfrm>
          <a:prstGeom prst="rect">
            <a:avLst/>
          </a:prstGeom>
        </p:spPr>
      </p:pic>
      <p:pic>
        <p:nvPicPr>
          <p:cNvPr id="11" name="Picture 10"/>
          <p:cNvPicPr>
            <a:picLocks noChangeAspect="1"/>
          </p:cNvPicPr>
          <p:nvPr/>
        </p:nvPicPr>
        <p:blipFill>
          <a:blip r:embed="rId6"/>
          <a:stretch>
            <a:fillRect/>
          </a:stretch>
        </p:blipFill>
        <p:spPr>
          <a:xfrm>
            <a:off x="6355663" y="1340035"/>
            <a:ext cx="2464325" cy="1839850"/>
          </a:xfrm>
          <a:prstGeom prst="rect">
            <a:avLst/>
          </a:prstGeom>
        </p:spPr>
      </p:pic>
      <p:pic>
        <p:nvPicPr>
          <p:cNvPr id="12" name="Picture 11"/>
          <p:cNvPicPr>
            <a:picLocks noChangeAspect="1"/>
          </p:cNvPicPr>
          <p:nvPr/>
        </p:nvPicPr>
        <p:blipFill>
          <a:blip r:embed="rId7"/>
          <a:stretch>
            <a:fillRect/>
          </a:stretch>
        </p:blipFill>
        <p:spPr>
          <a:xfrm>
            <a:off x="4989512" y="3179885"/>
            <a:ext cx="3992310" cy="3392334"/>
          </a:xfrm>
          <a:prstGeom prst="rect">
            <a:avLst/>
          </a:prstGeom>
        </p:spPr>
      </p:pic>
    </p:spTree>
    <p:extLst>
      <p:ext uri="{BB962C8B-B14F-4D97-AF65-F5344CB8AC3E}">
        <p14:creationId xmlns:p14="http://schemas.microsoft.com/office/powerpoint/2010/main" val="152892396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Readout - </a:t>
            </a:r>
            <a:r>
              <a:rPr lang="en-US" dirty="0" err="1"/>
              <a:t>Citiroc</a:t>
            </a:r>
            <a:endParaRPr lang="it-IT" dirty="0"/>
          </a:p>
        </p:txBody>
      </p:sp>
      <p:sp>
        <p:nvSpPr>
          <p:cNvPr id="3" name="Content Placeholder 2"/>
          <p:cNvSpPr>
            <a:spLocks noGrp="1"/>
          </p:cNvSpPr>
          <p:nvPr>
            <p:ph idx="1"/>
          </p:nvPr>
        </p:nvSpPr>
        <p:spPr>
          <a:xfrm>
            <a:off x="0" y="1399921"/>
            <a:ext cx="9047639" cy="4114800"/>
          </a:xfrm>
        </p:spPr>
        <p:txBody>
          <a:bodyPr/>
          <a:lstStyle/>
          <a:p>
            <a:r>
              <a:rPr lang="en-US" dirty="0"/>
              <a:t>Some options already on the market</a:t>
            </a:r>
          </a:p>
          <a:p>
            <a:pPr lvl="1"/>
            <a:r>
              <a:rPr lang="en-US" dirty="0"/>
              <a:t>CAEN FERS system based on </a:t>
            </a:r>
            <a:r>
              <a:rPr lang="en-US" dirty="0" err="1"/>
              <a:t>Citiroc</a:t>
            </a:r>
            <a:r>
              <a:rPr lang="en-US" dirty="0"/>
              <a:t> </a:t>
            </a:r>
            <a:r>
              <a:rPr lang="en-US" dirty="0">
                <a:sym typeface="Wingdings" panose="05000000000000000000" pitchFamily="2" charset="2"/>
              </a:rPr>
              <a:t> 64 </a:t>
            </a:r>
            <a:r>
              <a:rPr lang="en-US" dirty="0" err="1">
                <a:sym typeface="Wingdings" panose="05000000000000000000" pitchFamily="2" charset="2"/>
              </a:rPr>
              <a:t>ch</a:t>
            </a:r>
            <a:r>
              <a:rPr lang="en-US" dirty="0">
                <a:sym typeface="Wingdings" panose="05000000000000000000" pitchFamily="2" charset="2"/>
              </a:rPr>
              <a:t>/board</a:t>
            </a:r>
          </a:p>
          <a:p>
            <a:pPr marL="457200" lvl="1" indent="0">
              <a:buNone/>
            </a:pPr>
            <a:r>
              <a:rPr lang="en-US" dirty="0">
                <a:sym typeface="Wingdings" panose="05000000000000000000" pitchFamily="2" charset="2"/>
              </a:rPr>
              <a:t>                                                                      16 boards/opt link</a:t>
            </a:r>
          </a:p>
          <a:p>
            <a:pPr marL="457200" lvl="1" indent="0">
              <a:buNone/>
            </a:pPr>
            <a:r>
              <a:rPr lang="en-US" dirty="0">
                <a:sym typeface="Wingdings" panose="05000000000000000000" pitchFamily="2" charset="2"/>
              </a:rPr>
              <a:t>                                                                        4 opt link/concentrator</a:t>
            </a:r>
          </a:p>
          <a:p>
            <a:pPr marL="457200" lvl="1" indent="0">
              <a:buNone/>
            </a:pPr>
            <a:r>
              <a:rPr lang="en-US" dirty="0">
                <a:sym typeface="Wingdings" panose="05000000000000000000" pitchFamily="2" charset="2"/>
              </a:rPr>
              <a:t>                                                                  4096 </a:t>
            </a:r>
            <a:r>
              <a:rPr lang="en-US" dirty="0" err="1">
                <a:sym typeface="Wingdings" panose="05000000000000000000" pitchFamily="2" charset="2"/>
              </a:rPr>
              <a:t>ch</a:t>
            </a:r>
            <a:r>
              <a:rPr lang="en-US" dirty="0">
                <a:sym typeface="Wingdings" panose="05000000000000000000" pitchFamily="2" charset="2"/>
              </a:rPr>
              <a:t>/concentrator</a:t>
            </a:r>
          </a:p>
        </p:txBody>
      </p:sp>
      <p:sp>
        <p:nvSpPr>
          <p:cNvPr id="5" name="Footer Placeholder 4"/>
          <p:cNvSpPr>
            <a:spLocks noGrp="1"/>
          </p:cNvSpPr>
          <p:nvPr>
            <p:ph type="ftr" sz="quarter" idx="11"/>
          </p:nvPr>
        </p:nvSpPr>
        <p:spPr/>
        <p:txBody>
          <a:bodyPr/>
          <a:lstStyle/>
          <a:p>
            <a:pPr>
              <a:defRPr/>
            </a:pPr>
            <a:r>
              <a:rPr lang="en-US"/>
              <a:t>F. Bedeschi, INFN-Pisa</a:t>
            </a:r>
          </a:p>
        </p:txBody>
      </p:sp>
      <p:sp>
        <p:nvSpPr>
          <p:cNvPr id="6" name="Slide Number Placeholder 5"/>
          <p:cNvSpPr>
            <a:spLocks noGrp="1"/>
          </p:cNvSpPr>
          <p:nvPr>
            <p:ph type="sldNum" sz="quarter" idx="12"/>
          </p:nvPr>
        </p:nvSpPr>
        <p:spPr/>
        <p:txBody>
          <a:bodyPr/>
          <a:lstStyle/>
          <a:p>
            <a:pPr>
              <a:defRPr/>
            </a:pPr>
            <a:fld id="{2DE9BA46-1C93-4567-A05B-77BEED2B386F}" type="slidenum">
              <a:rPr lang="en-US" smtClean="0"/>
              <a:pPr>
                <a:defRPr/>
              </a:pPr>
              <a:t>21</a:t>
            </a:fld>
            <a:endParaRPr lang="en-US"/>
          </a:p>
        </p:txBody>
      </p:sp>
      <p:pic>
        <p:nvPicPr>
          <p:cNvPr id="7" name="Immagine 12">
            <a:extLst>
              <a:ext uri="{FF2B5EF4-FFF2-40B4-BE49-F238E27FC236}">
                <a16:creationId xmlns:a16="http://schemas.microsoft.com/office/drawing/2014/main" id="{041C2EE9-A331-854C-830E-C4186890AEB0}"/>
              </a:ext>
            </a:extLst>
          </p:cNvPr>
          <p:cNvPicPr>
            <a:picLocks noChangeAspect="1"/>
          </p:cNvPicPr>
          <p:nvPr/>
        </p:nvPicPr>
        <p:blipFill>
          <a:blip r:embed="rId2"/>
          <a:stretch>
            <a:fillRect/>
          </a:stretch>
        </p:blipFill>
        <p:spPr>
          <a:xfrm>
            <a:off x="206985" y="4553768"/>
            <a:ext cx="4405140" cy="1852392"/>
          </a:xfrm>
          <a:prstGeom prst="rect">
            <a:avLst/>
          </a:prstGeom>
        </p:spPr>
      </p:pic>
      <p:pic>
        <p:nvPicPr>
          <p:cNvPr id="8" name="Immagine 6">
            <a:extLst>
              <a:ext uri="{FF2B5EF4-FFF2-40B4-BE49-F238E27FC236}">
                <a16:creationId xmlns:a16="http://schemas.microsoft.com/office/drawing/2014/main" id="{33B5743B-8451-7547-8B7D-1EF98686832A}"/>
              </a:ext>
            </a:extLst>
          </p:cNvPr>
          <p:cNvPicPr>
            <a:picLocks noChangeAspect="1"/>
          </p:cNvPicPr>
          <p:nvPr/>
        </p:nvPicPr>
        <p:blipFill>
          <a:blip r:embed="rId3"/>
          <a:stretch>
            <a:fillRect/>
          </a:stretch>
        </p:blipFill>
        <p:spPr>
          <a:xfrm rot="5400000">
            <a:off x="1531718" y="1140240"/>
            <a:ext cx="1755673" cy="4405141"/>
          </a:xfrm>
          <a:prstGeom prst="rect">
            <a:avLst/>
          </a:prstGeom>
        </p:spPr>
      </p:pic>
      <p:pic>
        <p:nvPicPr>
          <p:cNvPr id="9" name="Immagine 14">
            <a:extLst>
              <a:ext uri="{FF2B5EF4-FFF2-40B4-BE49-F238E27FC236}">
                <a16:creationId xmlns:a16="http://schemas.microsoft.com/office/drawing/2014/main" id="{E9A8F00F-FF34-CC4D-8F8F-7DED30C8DEA8}"/>
              </a:ext>
            </a:extLst>
          </p:cNvPr>
          <p:cNvPicPr>
            <a:picLocks noChangeAspect="1"/>
          </p:cNvPicPr>
          <p:nvPr/>
        </p:nvPicPr>
        <p:blipFill>
          <a:blip r:embed="rId4"/>
          <a:stretch>
            <a:fillRect/>
          </a:stretch>
        </p:blipFill>
        <p:spPr>
          <a:xfrm>
            <a:off x="4773978" y="3901287"/>
            <a:ext cx="4338402" cy="2538985"/>
          </a:xfrm>
          <a:prstGeom prst="rect">
            <a:avLst/>
          </a:prstGeom>
        </p:spPr>
      </p:pic>
    </p:spTree>
    <p:extLst>
      <p:ext uri="{BB962C8B-B14F-4D97-AF65-F5344CB8AC3E}">
        <p14:creationId xmlns:p14="http://schemas.microsoft.com/office/powerpoint/2010/main" val="1560455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Readout - </a:t>
            </a:r>
            <a:r>
              <a:rPr lang="en-US" dirty="0" err="1"/>
              <a:t>SiREAD</a:t>
            </a:r>
            <a:endParaRPr lang="it-IT" dirty="0"/>
          </a:p>
        </p:txBody>
      </p:sp>
      <p:sp>
        <p:nvSpPr>
          <p:cNvPr id="3" name="Content Placeholder 2"/>
          <p:cNvSpPr>
            <a:spLocks noGrp="1"/>
          </p:cNvSpPr>
          <p:nvPr>
            <p:ph idx="1"/>
          </p:nvPr>
        </p:nvSpPr>
        <p:spPr>
          <a:xfrm>
            <a:off x="0" y="1397387"/>
            <a:ext cx="7772400" cy="4114800"/>
          </a:xfrm>
        </p:spPr>
        <p:txBody>
          <a:bodyPr/>
          <a:lstStyle/>
          <a:p>
            <a:r>
              <a:rPr lang="en-US" dirty="0" err="1"/>
              <a:t>Nalu</a:t>
            </a:r>
            <a:r>
              <a:rPr lang="en-US" dirty="0"/>
              <a:t> Scientific – </a:t>
            </a:r>
            <a:r>
              <a:rPr lang="en-US" dirty="0" err="1"/>
              <a:t>SiREAD</a:t>
            </a:r>
            <a:r>
              <a:rPr lang="en-US" dirty="0"/>
              <a:t> chip</a:t>
            </a:r>
          </a:p>
          <a:p>
            <a:pPr lvl="1"/>
            <a:r>
              <a:rPr lang="en-US" dirty="0"/>
              <a:t>Next version 32 </a:t>
            </a:r>
            <a:r>
              <a:rPr lang="en-US" dirty="0">
                <a:sym typeface="Wingdings" panose="05000000000000000000" pitchFamily="2" charset="2"/>
              </a:rPr>
              <a:t> 64 </a:t>
            </a:r>
            <a:r>
              <a:rPr lang="en-US" dirty="0" err="1">
                <a:sym typeface="Wingdings" panose="05000000000000000000" pitchFamily="2" charset="2"/>
              </a:rPr>
              <a:t>ch</a:t>
            </a:r>
            <a:endParaRPr lang="it-IT" dirty="0"/>
          </a:p>
        </p:txBody>
      </p:sp>
      <p:sp>
        <p:nvSpPr>
          <p:cNvPr id="5" name="Footer Placeholder 4"/>
          <p:cNvSpPr>
            <a:spLocks noGrp="1"/>
          </p:cNvSpPr>
          <p:nvPr>
            <p:ph type="ftr" sz="quarter" idx="11"/>
          </p:nvPr>
        </p:nvSpPr>
        <p:spPr/>
        <p:txBody>
          <a:bodyPr/>
          <a:lstStyle/>
          <a:p>
            <a:pPr>
              <a:defRPr/>
            </a:pPr>
            <a:r>
              <a:rPr lang="en-US"/>
              <a:t>F. Bedeschi, INFN-Pisa</a:t>
            </a:r>
          </a:p>
        </p:txBody>
      </p:sp>
      <p:sp>
        <p:nvSpPr>
          <p:cNvPr id="6" name="Slide Number Placeholder 5"/>
          <p:cNvSpPr>
            <a:spLocks noGrp="1"/>
          </p:cNvSpPr>
          <p:nvPr>
            <p:ph type="sldNum" sz="quarter" idx="12"/>
          </p:nvPr>
        </p:nvSpPr>
        <p:spPr/>
        <p:txBody>
          <a:bodyPr/>
          <a:lstStyle/>
          <a:p>
            <a:pPr>
              <a:defRPr/>
            </a:pPr>
            <a:fld id="{2DE9BA46-1C93-4567-A05B-77BEED2B386F}" type="slidenum">
              <a:rPr lang="en-US" smtClean="0"/>
              <a:pPr>
                <a:defRPr/>
              </a:pPr>
              <a:t>22</a:t>
            </a:fld>
            <a:endParaRPr lang="en-US"/>
          </a:p>
        </p:txBody>
      </p:sp>
      <p:pic>
        <p:nvPicPr>
          <p:cNvPr id="9" name="Picture 8"/>
          <p:cNvPicPr>
            <a:picLocks noChangeAspect="1"/>
          </p:cNvPicPr>
          <p:nvPr/>
        </p:nvPicPr>
        <p:blipFill>
          <a:blip r:embed="rId2"/>
          <a:stretch>
            <a:fillRect/>
          </a:stretch>
        </p:blipFill>
        <p:spPr>
          <a:xfrm>
            <a:off x="3974529" y="1881887"/>
            <a:ext cx="5112165" cy="3353461"/>
          </a:xfrm>
          <a:prstGeom prst="rect">
            <a:avLst/>
          </a:prstGeom>
        </p:spPr>
      </p:pic>
      <p:pic>
        <p:nvPicPr>
          <p:cNvPr id="7" name="Picture 6"/>
          <p:cNvPicPr>
            <a:picLocks noChangeAspect="1"/>
          </p:cNvPicPr>
          <p:nvPr/>
        </p:nvPicPr>
        <p:blipFill>
          <a:blip r:embed="rId3"/>
          <a:stretch>
            <a:fillRect/>
          </a:stretch>
        </p:blipFill>
        <p:spPr>
          <a:xfrm>
            <a:off x="1089257" y="2384652"/>
            <a:ext cx="5770543" cy="4108000"/>
          </a:xfrm>
          <a:prstGeom prst="rect">
            <a:avLst/>
          </a:prstGeom>
        </p:spPr>
      </p:pic>
      <p:pic>
        <p:nvPicPr>
          <p:cNvPr id="13" name="Picture 12"/>
          <p:cNvPicPr>
            <a:picLocks noChangeAspect="1"/>
          </p:cNvPicPr>
          <p:nvPr/>
        </p:nvPicPr>
        <p:blipFill>
          <a:blip r:embed="rId4"/>
          <a:stretch>
            <a:fillRect/>
          </a:stretch>
        </p:blipFill>
        <p:spPr>
          <a:xfrm>
            <a:off x="207911" y="2641275"/>
            <a:ext cx="3558708" cy="3651949"/>
          </a:xfrm>
          <a:prstGeom prst="rect">
            <a:avLst/>
          </a:prstGeom>
        </p:spPr>
      </p:pic>
    </p:spTree>
    <p:extLst>
      <p:ext uri="{BB962C8B-B14F-4D97-AF65-F5344CB8AC3E}">
        <p14:creationId xmlns:p14="http://schemas.microsoft.com/office/powerpoint/2010/main" val="2973156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10" presetClass="exit" presetSubtype="0" fill="hold" nodeType="withEffect">
                                  <p:stCondLst>
                                    <p:cond delay="0"/>
                                  </p:stCondLst>
                                  <p:childTnLst>
                                    <p:animEffect transition="out" filter="fade">
                                      <p:cBhvr>
                                        <p:cTn id="10" dur="500"/>
                                        <p:tgtEl>
                                          <p:spTgt spid="7"/>
                                        </p:tgtEl>
                                      </p:cBhvr>
                                    </p:animEffect>
                                    <p:set>
                                      <p:cBhvr>
                                        <p:cTn id="11" dur="1" fill="hold">
                                          <p:stCondLst>
                                            <p:cond delay="499"/>
                                          </p:stCondLst>
                                        </p:cTn>
                                        <p:tgtEl>
                                          <p:spTgt spid="7"/>
                                        </p:tgtEl>
                                        <p:attrNameLst>
                                          <p:attrName>style.visibility</p:attrName>
                                        </p:attrNameLst>
                                      </p:cBhvr>
                                      <p:to>
                                        <p:strVal val="hidden"/>
                                      </p:to>
                                    </p:set>
                                  </p:childTnLst>
                                </p:cTn>
                              </p:par>
                              <p:par>
                                <p:cTn id="12" presetID="2" presetClass="entr" presetSubtype="4"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Cost assumptions</a:t>
            </a:r>
            <a:endParaRPr lang="it-IT" dirty="0"/>
          </a:p>
        </p:txBody>
      </p:sp>
      <p:sp>
        <p:nvSpPr>
          <p:cNvPr id="3" name="Content Placeholder 2"/>
          <p:cNvSpPr>
            <a:spLocks noGrp="1"/>
          </p:cNvSpPr>
          <p:nvPr>
            <p:ph idx="1"/>
          </p:nvPr>
        </p:nvSpPr>
        <p:spPr>
          <a:xfrm>
            <a:off x="105963" y="1355097"/>
            <a:ext cx="8955741" cy="4114800"/>
          </a:xfrm>
        </p:spPr>
        <p:txBody>
          <a:bodyPr/>
          <a:lstStyle/>
          <a:p>
            <a:r>
              <a:rPr lang="en-US" dirty="0"/>
              <a:t>Metal tubes (Source ALIBABA):</a:t>
            </a:r>
          </a:p>
          <a:p>
            <a:pPr lvl="1"/>
            <a:r>
              <a:rPr lang="en-US" dirty="0"/>
              <a:t>Iron:       2,000 €/ton		[</a:t>
            </a:r>
            <a:r>
              <a:rPr lang="en-US" dirty="0">
                <a:solidFill>
                  <a:srgbClr val="D23C60"/>
                </a:solidFill>
              </a:rPr>
              <a:t>1.1 </a:t>
            </a:r>
            <a:r>
              <a:rPr lang="en-US" dirty="0" err="1">
                <a:solidFill>
                  <a:srgbClr val="D23C60"/>
                </a:solidFill>
              </a:rPr>
              <a:t>kton</a:t>
            </a:r>
            <a:r>
              <a:rPr lang="en-US" dirty="0"/>
              <a:t>]	</a:t>
            </a:r>
            <a:r>
              <a:rPr lang="en-US" b="1" dirty="0">
                <a:solidFill>
                  <a:srgbClr val="92D050"/>
                </a:solidFill>
                <a:sym typeface="Wingdings" panose="05000000000000000000" pitchFamily="2" charset="2"/>
              </a:rPr>
              <a:t>   2.1 M</a:t>
            </a:r>
            <a:r>
              <a:rPr lang="en-US" b="1" dirty="0">
                <a:solidFill>
                  <a:srgbClr val="92D050"/>
                </a:solidFill>
              </a:rPr>
              <a:t>€</a:t>
            </a:r>
          </a:p>
          <a:p>
            <a:pPr lvl="1"/>
            <a:r>
              <a:rPr lang="en-US" dirty="0"/>
              <a:t>Copper:  6,000 €/ton		[</a:t>
            </a:r>
            <a:r>
              <a:rPr lang="en-US" dirty="0">
                <a:solidFill>
                  <a:srgbClr val="D23C60"/>
                </a:solidFill>
              </a:rPr>
              <a:t>1.2 </a:t>
            </a:r>
            <a:r>
              <a:rPr lang="en-US" dirty="0" err="1">
                <a:solidFill>
                  <a:srgbClr val="D23C60"/>
                </a:solidFill>
              </a:rPr>
              <a:t>kton</a:t>
            </a:r>
            <a:r>
              <a:rPr lang="en-US" dirty="0"/>
              <a:t>]	</a:t>
            </a:r>
            <a:r>
              <a:rPr lang="en-US" b="1" dirty="0">
                <a:solidFill>
                  <a:srgbClr val="92D050"/>
                </a:solidFill>
                <a:sym typeface="Wingdings" panose="05000000000000000000" pitchFamily="2" charset="2"/>
              </a:rPr>
              <a:t>   7.3 M</a:t>
            </a:r>
            <a:r>
              <a:rPr lang="en-US" b="1" dirty="0">
                <a:solidFill>
                  <a:srgbClr val="92D050"/>
                </a:solidFill>
              </a:rPr>
              <a:t>€</a:t>
            </a:r>
            <a:endParaRPr lang="en-US" dirty="0"/>
          </a:p>
          <a:p>
            <a:r>
              <a:rPr lang="en-US" dirty="0"/>
              <a:t>Fibers:</a:t>
            </a:r>
          </a:p>
          <a:p>
            <a:pPr lvl="1"/>
            <a:r>
              <a:rPr lang="en-US" dirty="0"/>
              <a:t>Scintillating:	250 €/km	[</a:t>
            </a:r>
            <a:r>
              <a:rPr lang="en-US" dirty="0">
                <a:solidFill>
                  <a:srgbClr val="D23C60"/>
                </a:solidFill>
              </a:rPr>
              <a:t>83,500 km</a:t>
            </a:r>
            <a:r>
              <a:rPr lang="en-US" dirty="0"/>
              <a:t>] 	</a:t>
            </a:r>
            <a:r>
              <a:rPr lang="en-US" b="1" dirty="0">
                <a:solidFill>
                  <a:srgbClr val="92D050"/>
                </a:solidFill>
                <a:sym typeface="Wingdings" panose="05000000000000000000" pitchFamily="2" charset="2"/>
              </a:rPr>
              <a:t>  20.9 M</a:t>
            </a:r>
            <a:r>
              <a:rPr lang="en-US" b="1" dirty="0">
                <a:solidFill>
                  <a:srgbClr val="92D050"/>
                </a:solidFill>
              </a:rPr>
              <a:t>€</a:t>
            </a:r>
            <a:r>
              <a:rPr lang="en-US" dirty="0"/>
              <a:t>	</a:t>
            </a:r>
          </a:p>
          <a:p>
            <a:pPr lvl="1"/>
            <a:r>
              <a:rPr lang="en-US" dirty="0"/>
              <a:t>Clear:		100 €/km	[</a:t>
            </a:r>
            <a:r>
              <a:rPr lang="en-US" dirty="0">
                <a:solidFill>
                  <a:srgbClr val="D23C60"/>
                </a:solidFill>
              </a:rPr>
              <a:t>83,500 km</a:t>
            </a:r>
            <a:r>
              <a:rPr lang="en-US" dirty="0"/>
              <a:t>]	</a:t>
            </a:r>
            <a:r>
              <a:rPr lang="en-US" b="1" dirty="0">
                <a:solidFill>
                  <a:srgbClr val="92D050"/>
                </a:solidFill>
                <a:sym typeface="Wingdings" panose="05000000000000000000" pitchFamily="2" charset="2"/>
              </a:rPr>
              <a:t>    8.3 M</a:t>
            </a:r>
            <a:r>
              <a:rPr lang="en-US" b="1" dirty="0">
                <a:solidFill>
                  <a:srgbClr val="92D050"/>
                </a:solidFill>
              </a:rPr>
              <a:t>€</a:t>
            </a:r>
            <a:endParaRPr lang="en-US" dirty="0"/>
          </a:p>
          <a:p>
            <a:r>
              <a:rPr lang="en-US" dirty="0" err="1"/>
              <a:t>SiPM</a:t>
            </a:r>
            <a:r>
              <a:rPr lang="en-US" dirty="0"/>
              <a:t> (1 mm): 0.30 € each (goal) </a:t>
            </a:r>
            <a:r>
              <a:rPr lang="en-US" dirty="0">
                <a:sym typeface="Wingdings" panose="05000000000000000000" pitchFamily="2" charset="2"/>
              </a:rPr>
              <a:t> 0.1</a:t>
            </a:r>
            <a:r>
              <a:rPr lang="en-US" dirty="0"/>
              <a:t> € each (maybe)</a:t>
            </a:r>
          </a:p>
          <a:p>
            <a:pPr lvl="1"/>
            <a:r>
              <a:rPr lang="en-US" dirty="0"/>
              <a:t>Opt 1: full readout		[</a:t>
            </a:r>
            <a:r>
              <a:rPr lang="en-US" dirty="0">
                <a:solidFill>
                  <a:srgbClr val="D23C60"/>
                </a:solidFill>
              </a:rPr>
              <a:t>131 M</a:t>
            </a:r>
            <a:r>
              <a:rPr lang="en-US" dirty="0"/>
              <a:t>]	</a:t>
            </a:r>
            <a:r>
              <a:rPr lang="en-US" b="1" dirty="0">
                <a:solidFill>
                  <a:srgbClr val="92D050"/>
                </a:solidFill>
                <a:sym typeface="Wingdings" panose="05000000000000000000" pitchFamily="2" charset="2"/>
              </a:rPr>
              <a:t>   39.2 M</a:t>
            </a:r>
            <a:r>
              <a:rPr lang="en-US" b="1" dirty="0">
                <a:solidFill>
                  <a:srgbClr val="92D050"/>
                </a:solidFill>
              </a:rPr>
              <a:t>€</a:t>
            </a:r>
            <a:endParaRPr lang="en-US" dirty="0"/>
          </a:p>
          <a:p>
            <a:pPr lvl="1"/>
            <a:r>
              <a:rPr lang="en-US" dirty="0"/>
              <a:t>Opt 2: optical concentrator	[  </a:t>
            </a:r>
            <a:r>
              <a:rPr lang="en-US" dirty="0">
                <a:solidFill>
                  <a:srgbClr val="D23C60"/>
                </a:solidFill>
              </a:rPr>
              <a:t>73 M</a:t>
            </a:r>
            <a:r>
              <a:rPr lang="en-US" dirty="0"/>
              <a:t>]	</a:t>
            </a:r>
            <a:r>
              <a:rPr lang="en-US" b="1" dirty="0">
                <a:solidFill>
                  <a:srgbClr val="92D050"/>
                </a:solidFill>
                <a:sym typeface="Wingdings" panose="05000000000000000000" pitchFamily="2" charset="2"/>
              </a:rPr>
              <a:t>   22.1 M</a:t>
            </a:r>
            <a:r>
              <a:rPr lang="en-US" b="1" dirty="0">
                <a:solidFill>
                  <a:srgbClr val="92D050"/>
                </a:solidFill>
              </a:rPr>
              <a:t>€</a:t>
            </a:r>
            <a:endParaRPr lang="en-US" dirty="0"/>
          </a:p>
          <a:p>
            <a:r>
              <a:rPr lang="en-US" dirty="0"/>
              <a:t>Readout:</a:t>
            </a:r>
            <a:r>
              <a:rPr lang="it-IT" dirty="0"/>
              <a:t> 1.5 </a:t>
            </a:r>
            <a:r>
              <a:rPr lang="en-US" dirty="0"/>
              <a:t>€/channel (goal)	</a:t>
            </a:r>
            <a:r>
              <a:rPr lang="en-US" sz="2400" dirty="0"/>
              <a:t>[  </a:t>
            </a:r>
            <a:r>
              <a:rPr lang="en-US" sz="2400" dirty="0">
                <a:solidFill>
                  <a:srgbClr val="D23C60"/>
                </a:solidFill>
              </a:rPr>
              <a:t>16 M</a:t>
            </a:r>
            <a:r>
              <a:rPr lang="en-US" sz="2400" dirty="0"/>
              <a:t>]	</a:t>
            </a:r>
            <a:r>
              <a:rPr lang="en-US" sz="2400" b="1" dirty="0">
                <a:solidFill>
                  <a:srgbClr val="92D050"/>
                </a:solidFill>
                <a:sym typeface="Wingdings" panose="05000000000000000000" pitchFamily="2" charset="2"/>
              </a:rPr>
              <a:t>   25.5 M</a:t>
            </a:r>
            <a:r>
              <a:rPr lang="en-US" sz="2400" b="1" dirty="0">
                <a:solidFill>
                  <a:srgbClr val="92D050"/>
                </a:solidFill>
              </a:rPr>
              <a:t>€</a:t>
            </a:r>
          </a:p>
          <a:p>
            <a:pPr lvl="1"/>
            <a:r>
              <a:rPr lang="en-US" sz="2000" dirty="0"/>
              <a:t>Could bring down to 13-15 M€ </a:t>
            </a:r>
          </a:p>
        </p:txBody>
      </p:sp>
      <p:sp>
        <p:nvSpPr>
          <p:cNvPr id="5" name="Footer Placeholder 4"/>
          <p:cNvSpPr>
            <a:spLocks noGrp="1"/>
          </p:cNvSpPr>
          <p:nvPr>
            <p:ph type="ftr" sz="quarter" idx="11"/>
          </p:nvPr>
        </p:nvSpPr>
        <p:spPr/>
        <p:txBody>
          <a:bodyPr/>
          <a:lstStyle/>
          <a:p>
            <a:pPr>
              <a:defRPr/>
            </a:pPr>
            <a:r>
              <a:rPr lang="en-US"/>
              <a:t>F. Bedeschi, INFN-Pisa</a:t>
            </a:r>
          </a:p>
        </p:txBody>
      </p:sp>
      <p:sp>
        <p:nvSpPr>
          <p:cNvPr id="6" name="Slide Number Placeholder 5"/>
          <p:cNvSpPr>
            <a:spLocks noGrp="1"/>
          </p:cNvSpPr>
          <p:nvPr>
            <p:ph type="sldNum" sz="quarter" idx="12"/>
          </p:nvPr>
        </p:nvSpPr>
        <p:spPr/>
        <p:txBody>
          <a:bodyPr/>
          <a:lstStyle/>
          <a:p>
            <a:pPr>
              <a:defRPr/>
            </a:pPr>
            <a:fld id="{2DE9BA46-1C93-4567-A05B-77BEED2B386F}" type="slidenum">
              <a:rPr lang="en-US" smtClean="0"/>
              <a:pPr>
                <a:defRPr/>
              </a:pPr>
              <a:t>23</a:t>
            </a:fld>
            <a:endParaRPr lang="en-US"/>
          </a:p>
        </p:txBody>
      </p:sp>
    </p:spTree>
    <p:extLst>
      <p:ext uri="{BB962C8B-B14F-4D97-AF65-F5344CB8AC3E}">
        <p14:creationId xmlns:p14="http://schemas.microsoft.com/office/powerpoint/2010/main" val="5176791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Cost summary baseline</a:t>
            </a:r>
            <a:endParaRPr lang="it-IT" dirty="0"/>
          </a:p>
        </p:txBody>
      </p:sp>
      <p:sp>
        <p:nvSpPr>
          <p:cNvPr id="3" name="Content Placeholder 2"/>
          <p:cNvSpPr>
            <a:spLocks noGrp="1"/>
          </p:cNvSpPr>
          <p:nvPr>
            <p:ph idx="1"/>
          </p:nvPr>
        </p:nvSpPr>
        <p:spPr>
          <a:xfrm>
            <a:off x="88329" y="1271905"/>
            <a:ext cx="7772400" cy="4114800"/>
          </a:xfrm>
        </p:spPr>
        <p:txBody>
          <a:bodyPr/>
          <a:lstStyle/>
          <a:p>
            <a:r>
              <a:rPr lang="en-US" dirty="0"/>
              <a:t>4 options related to absorber and # </a:t>
            </a:r>
            <a:r>
              <a:rPr lang="en-US" dirty="0" err="1"/>
              <a:t>SiPM</a:t>
            </a:r>
            <a:endParaRPr lang="en-US" dirty="0"/>
          </a:p>
          <a:p>
            <a:endParaRPr lang="en-US" dirty="0"/>
          </a:p>
          <a:p>
            <a:endParaRPr lang="en-US" dirty="0"/>
          </a:p>
          <a:p>
            <a:endParaRPr lang="en-US" dirty="0"/>
          </a:p>
          <a:p>
            <a:endParaRPr lang="en-US" dirty="0"/>
          </a:p>
          <a:p>
            <a:r>
              <a:rPr lang="en-US" dirty="0" err="1"/>
              <a:t>SiPM</a:t>
            </a:r>
            <a:r>
              <a:rPr lang="en-US" dirty="0"/>
              <a:t> </a:t>
            </a:r>
            <a:r>
              <a:rPr lang="en-US" dirty="0">
                <a:sym typeface="Wingdings" panose="05000000000000000000" pitchFamily="2" charset="2"/>
              </a:rPr>
              <a:t> 0.1 </a:t>
            </a:r>
            <a:r>
              <a:rPr lang="en-US" dirty="0"/>
              <a:t>€ each, Readout total 15 M €</a:t>
            </a:r>
          </a:p>
        </p:txBody>
      </p:sp>
      <p:sp>
        <p:nvSpPr>
          <p:cNvPr id="5" name="Footer Placeholder 4"/>
          <p:cNvSpPr>
            <a:spLocks noGrp="1"/>
          </p:cNvSpPr>
          <p:nvPr>
            <p:ph type="ftr" sz="quarter" idx="11"/>
          </p:nvPr>
        </p:nvSpPr>
        <p:spPr/>
        <p:txBody>
          <a:bodyPr/>
          <a:lstStyle/>
          <a:p>
            <a:pPr>
              <a:defRPr/>
            </a:pPr>
            <a:r>
              <a:rPr lang="en-US"/>
              <a:t>F. Bedeschi, INFN-Pisa</a:t>
            </a:r>
          </a:p>
        </p:txBody>
      </p:sp>
      <p:sp>
        <p:nvSpPr>
          <p:cNvPr id="6" name="Slide Number Placeholder 5"/>
          <p:cNvSpPr>
            <a:spLocks noGrp="1"/>
          </p:cNvSpPr>
          <p:nvPr>
            <p:ph type="sldNum" sz="quarter" idx="12"/>
          </p:nvPr>
        </p:nvSpPr>
        <p:spPr/>
        <p:txBody>
          <a:bodyPr/>
          <a:lstStyle/>
          <a:p>
            <a:pPr>
              <a:defRPr/>
            </a:pPr>
            <a:fld id="{2DE9BA46-1C93-4567-A05B-77BEED2B386F}" type="slidenum">
              <a:rPr lang="en-US" smtClean="0"/>
              <a:pPr>
                <a:defRPr/>
              </a:pPr>
              <a:t>24</a:t>
            </a:fld>
            <a:endParaRPr lang="en-US"/>
          </a:p>
        </p:txBody>
      </p:sp>
      <p:pic>
        <p:nvPicPr>
          <p:cNvPr id="7" name="Picture 6"/>
          <p:cNvPicPr>
            <a:picLocks noChangeAspect="1"/>
          </p:cNvPicPr>
          <p:nvPr/>
        </p:nvPicPr>
        <p:blipFill>
          <a:blip r:embed="rId2"/>
          <a:stretch>
            <a:fillRect/>
          </a:stretch>
        </p:blipFill>
        <p:spPr>
          <a:xfrm>
            <a:off x="572961" y="1760698"/>
            <a:ext cx="7287768" cy="2116989"/>
          </a:xfrm>
          <a:prstGeom prst="rect">
            <a:avLst/>
          </a:prstGeom>
        </p:spPr>
      </p:pic>
      <p:pic>
        <p:nvPicPr>
          <p:cNvPr id="9" name="Picture 8"/>
          <p:cNvPicPr>
            <a:picLocks noChangeAspect="1"/>
          </p:cNvPicPr>
          <p:nvPr/>
        </p:nvPicPr>
        <p:blipFill>
          <a:blip r:embed="rId3"/>
          <a:stretch>
            <a:fillRect/>
          </a:stretch>
        </p:blipFill>
        <p:spPr>
          <a:xfrm>
            <a:off x="563593" y="4330782"/>
            <a:ext cx="7297136" cy="2111845"/>
          </a:xfrm>
          <a:prstGeom prst="rect">
            <a:avLst/>
          </a:prstGeom>
        </p:spPr>
      </p:pic>
    </p:spTree>
    <p:extLst>
      <p:ext uri="{BB962C8B-B14F-4D97-AF65-F5344CB8AC3E}">
        <p14:creationId xmlns:p14="http://schemas.microsoft.com/office/powerpoint/2010/main" val="36966912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6550" y="234696"/>
            <a:ext cx="6362700" cy="685800"/>
          </a:xfrm>
        </p:spPr>
        <p:txBody>
          <a:bodyPr/>
          <a:lstStyle/>
          <a:p>
            <a:r>
              <a:rPr lang="en-US" dirty="0"/>
              <a:t>Scaling granularity</a:t>
            </a:r>
            <a:endParaRPr lang="it-IT" dirty="0"/>
          </a:p>
        </p:txBody>
      </p:sp>
      <p:sp>
        <p:nvSpPr>
          <p:cNvPr id="3" name="Content Placeholder 2"/>
          <p:cNvSpPr>
            <a:spLocks noGrp="1"/>
          </p:cNvSpPr>
          <p:nvPr>
            <p:ph idx="1"/>
          </p:nvPr>
        </p:nvSpPr>
        <p:spPr>
          <a:xfrm>
            <a:off x="42926" y="1299337"/>
            <a:ext cx="7772400" cy="4114800"/>
          </a:xfrm>
        </p:spPr>
        <p:txBody>
          <a:bodyPr/>
          <a:lstStyle/>
          <a:p>
            <a:r>
              <a:rPr lang="en-US" dirty="0"/>
              <a:t>Scale by tube diameter (1.5 </a:t>
            </a:r>
            <a:r>
              <a:rPr lang="en-US" dirty="0">
                <a:sym typeface="Wingdings" panose="05000000000000000000" pitchFamily="2" charset="2"/>
              </a:rPr>
              <a:t> 2.5 mm)</a:t>
            </a:r>
          </a:p>
          <a:p>
            <a:pPr lvl="1"/>
            <a:r>
              <a:rPr lang="en-US" dirty="0">
                <a:sym typeface="Wingdings" panose="05000000000000000000" pitchFamily="2" charset="2"/>
              </a:rPr>
              <a:t>All costs but material scale as 1/d^2</a:t>
            </a:r>
            <a:endParaRPr lang="it-IT" dirty="0"/>
          </a:p>
        </p:txBody>
      </p:sp>
      <p:sp>
        <p:nvSpPr>
          <p:cNvPr id="5" name="Footer Placeholder 4"/>
          <p:cNvSpPr>
            <a:spLocks noGrp="1"/>
          </p:cNvSpPr>
          <p:nvPr>
            <p:ph type="ftr" sz="quarter" idx="11"/>
          </p:nvPr>
        </p:nvSpPr>
        <p:spPr/>
        <p:txBody>
          <a:bodyPr/>
          <a:lstStyle/>
          <a:p>
            <a:pPr>
              <a:defRPr/>
            </a:pPr>
            <a:r>
              <a:rPr lang="en-US"/>
              <a:t>F. Bedeschi, INFN-Pisa</a:t>
            </a:r>
          </a:p>
        </p:txBody>
      </p:sp>
      <p:sp>
        <p:nvSpPr>
          <p:cNvPr id="6" name="Slide Number Placeholder 5"/>
          <p:cNvSpPr>
            <a:spLocks noGrp="1"/>
          </p:cNvSpPr>
          <p:nvPr>
            <p:ph type="sldNum" sz="quarter" idx="12"/>
          </p:nvPr>
        </p:nvSpPr>
        <p:spPr/>
        <p:txBody>
          <a:bodyPr/>
          <a:lstStyle/>
          <a:p>
            <a:pPr>
              <a:defRPr/>
            </a:pPr>
            <a:fld id="{2DE9BA46-1C93-4567-A05B-77BEED2B386F}" type="slidenum">
              <a:rPr lang="en-US" smtClean="0"/>
              <a:pPr>
                <a:defRPr/>
              </a:pPr>
              <a:t>25</a:t>
            </a:fld>
            <a:endParaRPr lang="en-US"/>
          </a:p>
        </p:txBody>
      </p:sp>
      <p:grpSp>
        <p:nvGrpSpPr>
          <p:cNvPr id="12" name="Group 11"/>
          <p:cNvGrpSpPr/>
          <p:nvPr/>
        </p:nvGrpSpPr>
        <p:grpSpPr>
          <a:xfrm>
            <a:off x="2530285" y="2315692"/>
            <a:ext cx="6441178" cy="3474267"/>
            <a:chOff x="2182812" y="2283972"/>
            <a:chExt cx="6572631" cy="3958067"/>
          </a:xfrm>
        </p:grpSpPr>
        <p:pic>
          <p:nvPicPr>
            <p:cNvPr id="7" name="Picture 6"/>
            <p:cNvPicPr>
              <a:picLocks noChangeAspect="1"/>
            </p:cNvPicPr>
            <p:nvPr/>
          </p:nvPicPr>
          <p:blipFill>
            <a:blip r:embed="rId2"/>
            <a:stretch>
              <a:fillRect/>
            </a:stretch>
          </p:blipFill>
          <p:spPr>
            <a:xfrm>
              <a:off x="2182812" y="2283972"/>
              <a:ext cx="6572631" cy="3958067"/>
            </a:xfrm>
            <a:prstGeom prst="rect">
              <a:avLst/>
            </a:prstGeom>
          </p:spPr>
        </p:pic>
        <p:sp>
          <p:nvSpPr>
            <p:cNvPr id="8" name="Left Brace 7"/>
            <p:cNvSpPr/>
            <p:nvPr/>
          </p:nvSpPr>
          <p:spPr bwMode="auto">
            <a:xfrm>
              <a:off x="4785626" y="2826133"/>
              <a:ext cx="148396" cy="832104"/>
            </a:xfrm>
            <a:prstGeom prst="leftBrace">
              <a:avLst/>
            </a:prstGeom>
            <a:noFill/>
            <a:ln w="2857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marL="533400" marR="0" indent="-533400" algn="l" defTabSz="914400" rtl="0" eaLnBrk="1" fontAlgn="base" latinLnBrk="0" hangingPunct="1">
                <a:lnSpc>
                  <a:spcPct val="100000"/>
                </a:lnSpc>
                <a:spcBef>
                  <a:spcPct val="20000"/>
                </a:spcBef>
                <a:spcAft>
                  <a:spcPct val="0"/>
                </a:spcAft>
                <a:buClr>
                  <a:srgbClr val="FF0000"/>
                </a:buClr>
                <a:buSzTx/>
                <a:buFont typeface="Wingdings" pitchFamily="2" charset="2"/>
                <a:buNone/>
                <a:tabLst/>
              </a:pPr>
              <a:endParaRPr kumimoji="0" lang="it-IT" sz="2800" b="0" i="0" u="none" strike="noStrike" cap="none" normalizeH="0" baseline="0">
                <a:ln>
                  <a:noFill/>
                </a:ln>
                <a:solidFill>
                  <a:srgbClr val="FFFF00"/>
                </a:solidFill>
                <a:effectLst/>
                <a:latin typeface="Times New Roman" pitchFamily="18" charset="0"/>
              </a:endParaRPr>
            </a:p>
          </p:txBody>
        </p:sp>
        <p:sp>
          <p:nvSpPr>
            <p:cNvPr id="9" name="Left Brace 8"/>
            <p:cNvSpPr/>
            <p:nvPr/>
          </p:nvSpPr>
          <p:spPr bwMode="auto">
            <a:xfrm>
              <a:off x="4778386" y="3811716"/>
              <a:ext cx="155635" cy="460033"/>
            </a:xfrm>
            <a:prstGeom prst="leftBrace">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marL="533400" marR="0" indent="-533400" algn="l" defTabSz="914400" rtl="0" eaLnBrk="1" fontAlgn="base" latinLnBrk="0" hangingPunct="1">
                <a:lnSpc>
                  <a:spcPct val="100000"/>
                </a:lnSpc>
                <a:spcBef>
                  <a:spcPct val="20000"/>
                </a:spcBef>
                <a:spcAft>
                  <a:spcPct val="0"/>
                </a:spcAft>
                <a:buClr>
                  <a:srgbClr val="FF0000"/>
                </a:buClr>
                <a:buSzTx/>
                <a:buFont typeface="Wingdings" pitchFamily="2" charset="2"/>
                <a:buNone/>
                <a:tabLst/>
              </a:pPr>
              <a:endParaRPr kumimoji="0" lang="it-IT" sz="2800" b="0" i="0" u="none" strike="noStrike" cap="none" normalizeH="0" baseline="0">
                <a:ln>
                  <a:noFill/>
                </a:ln>
                <a:solidFill>
                  <a:srgbClr val="FFFF00"/>
                </a:solidFill>
                <a:effectLst/>
                <a:latin typeface="Times New Roman" pitchFamily="18" charset="0"/>
              </a:endParaRPr>
            </a:p>
          </p:txBody>
        </p:sp>
        <p:sp>
          <p:nvSpPr>
            <p:cNvPr id="10" name="TextBox 9"/>
            <p:cNvSpPr txBox="1"/>
            <p:nvPr/>
          </p:nvSpPr>
          <p:spPr>
            <a:xfrm>
              <a:off x="3278017" y="2855767"/>
              <a:ext cx="1417376" cy="523220"/>
            </a:xfrm>
            <a:prstGeom prst="rect">
              <a:avLst/>
            </a:prstGeom>
            <a:noFill/>
          </p:spPr>
          <p:txBody>
            <a:bodyPr wrap="none" rtlCol="0">
              <a:spAutoFit/>
            </a:bodyPr>
            <a:lstStyle/>
            <a:p>
              <a:r>
                <a:rPr lang="en-US" dirty="0">
                  <a:solidFill>
                    <a:schemeClr val="tx1"/>
                  </a:solidFill>
                </a:rPr>
                <a:t>Baseline</a:t>
              </a:r>
              <a:endParaRPr lang="it-IT" dirty="0">
                <a:solidFill>
                  <a:schemeClr val="tx1"/>
                </a:solidFill>
              </a:endParaRPr>
            </a:p>
          </p:txBody>
        </p:sp>
        <p:sp>
          <p:nvSpPr>
            <p:cNvPr id="11" name="TextBox 10"/>
            <p:cNvSpPr txBox="1"/>
            <p:nvPr/>
          </p:nvSpPr>
          <p:spPr>
            <a:xfrm>
              <a:off x="3087725" y="3706812"/>
              <a:ext cx="1697901" cy="523220"/>
            </a:xfrm>
            <a:prstGeom prst="rect">
              <a:avLst/>
            </a:prstGeom>
            <a:noFill/>
          </p:spPr>
          <p:txBody>
            <a:bodyPr wrap="none" rtlCol="0">
              <a:spAutoFit/>
            </a:bodyPr>
            <a:lstStyle/>
            <a:p>
              <a:r>
                <a:rPr lang="en-US" dirty="0">
                  <a:solidFill>
                    <a:srgbClr val="FF0000"/>
                  </a:solidFill>
                </a:rPr>
                <a:t>Optimistic</a:t>
              </a:r>
              <a:endParaRPr lang="it-IT" dirty="0">
                <a:solidFill>
                  <a:srgbClr val="FF0000"/>
                </a:solidFill>
              </a:endParaRPr>
            </a:p>
          </p:txBody>
        </p:sp>
      </p:grpSp>
      <p:pic>
        <p:nvPicPr>
          <p:cNvPr id="14" name="Picture 13"/>
          <p:cNvPicPr>
            <a:picLocks noChangeAspect="1"/>
          </p:cNvPicPr>
          <p:nvPr/>
        </p:nvPicPr>
        <p:blipFill>
          <a:blip r:embed="rId3"/>
          <a:stretch>
            <a:fillRect/>
          </a:stretch>
        </p:blipFill>
        <p:spPr>
          <a:xfrm>
            <a:off x="94139" y="3241971"/>
            <a:ext cx="4961487" cy="3049892"/>
          </a:xfrm>
          <a:prstGeom prst="rect">
            <a:avLst/>
          </a:prstGeom>
        </p:spPr>
      </p:pic>
    </p:spTree>
    <p:extLst>
      <p:ext uri="{BB962C8B-B14F-4D97-AF65-F5344CB8AC3E}">
        <p14:creationId xmlns:p14="http://schemas.microsoft.com/office/powerpoint/2010/main" val="107683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6316717" y="2824078"/>
            <a:ext cx="2457576" cy="1322497"/>
          </a:xfrm>
          <a:prstGeom prst="rect">
            <a:avLst/>
          </a:prstGeom>
        </p:spPr>
      </p:pic>
      <p:sp>
        <p:nvSpPr>
          <p:cNvPr id="2" name="Title 1"/>
          <p:cNvSpPr>
            <a:spLocks noGrp="1"/>
          </p:cNvSpPr>
          <p:nvPr>
            <p:ph type="title"/>
          </p:nvPr>
        </p:nvSpPr>
        <p:spPr/>
        <p:txBody>
          <a:bodyPr/>
          <a:lstStyle/>
          <a:p>
            <a:r>
              <a:rPr lang="en-US" dirty="0"/>
              <a:t>Final comments</a:t>
            </a:r>
            <a:endParaRPr lang="it-IT" dirty="0"/>
          </a:p>
        </p:txBody>
      </p:sp>
      <p:sp>
        <p:nvSpPr>
          <p:cNvPr id="3" name="Content Placeholder 2"/>
          <p:cNvSpPr>
            <a:spLocks noGrp="1"/>
          </p:cNvSpPr>
          <p:nvPr>
            <p:ph idx="1"/>
          </p:nvPr>
        </p:nvSpPr>
        <p:spPr>
          <a:xfrm>
            <a:off x="0" y="1191514"/>
            <a:ext cx="9165400" cy="5119751"/>
          </a:xfrm>
        </p:spPr>
        <p:txBody>
          <a:bodyPr/>
          <a:lstStyle/>
          <a:p>
            <a:r>
              <a:rPr lang="en-US" dirty="0"/>
              <a:t>Total cost &lt; 100 M€</a:t>
            </a:r>
          </a:p>
          <a:p>
            <a:pPr lvl="1"/>
            <a:r>
              <a:rPr lang="en-US" dirty="0"/>
              <a:t>Includes both </a:t>
            </a:r>
            <a:r>
              <a:rPr lang="en-US" dirty="0" err="1"/>
              <a:t>Em</a:t>
            </a:r>
            <a:r>
              <a:rPr lang="en-US" dirty="0"/>
              <a:t> and Had calorimeters</a:t>
            </a:r>
          </a:p>
          <a:p>
            <a:r>
              <a:rPr lang="en-US" dirty="0"/>
              <a:t>Forward/backward made of iron reduce needs for yoke</a:t>
            </a:r>
          </a:p>
          <a:p>
            <a:r>
              <a:rPr lang="en-US" dirty="0"/>
              <a:t>Critical items:</a:t>
            </a:r>
          </a:p>
          <a:p>
            <a:pPr lvl="1"/>
            <a:r>
              <a:rPr lang="en-US" dirty="0" err="1"/>
              <a:t>SiPM</a:t>
            </a:r>
            <a:endParaRPr lang="en-US" dirty="0"/>
          </a:p>
          <a:p>
            <a:pPr lvl="1"/>
            <a:r>
              <a:rPr lang="en-US" dirty="0"/>
              <a:t>Readout electronics</a:t>
            </a:r>
          </a:p>
          <a:p>
            <a:pPr lvl="2"/>
            <a:r>
              <a:rPr lang="en-US" dirty="0"/>
              <a:t>Needs much larger integration ~ 4096 </a:t>
            </a:r>
            <a:r>
              <a:rPr lang="en-US" dirty="0" err="1"/>
              <a:t>ch</a:t>
            </a:r>
            <a:r>
              <a:rPr lang="en-US" dirty="0"/>
              <a:t>/board</a:t>
            </a:r>
          </a:p>
          <a:p>
            <a:pPr lvl="2"/>
            <a:r>
              <a:rPr lang="en-US" dirty="0"/>
              <a:t>Preliminary estimates indicate that total costs of 13-15 M€ could be possible i.e.  &lt; 1 €/</a:t>
            </a:r>
            <a:r>
              <a:rPr lang="en-US" dirty="0" err="1"/>
              <a:t>ch</a:t>
            </a:r>
            <a:endParaRPr lang="en-US" dirty="0"/>
          </a:p>
          <a:p>
            <a:r>
              <a:rPr lang="en-US" dirty="0"/>
              <a:t>Additional savings possible on fibers due to large quantity</a:t>
            </a:r>
          </a:p>
          <a:p>
            <a:r>
              <a:rPr lang="en-US" dirty="0"/>
              <a:t>Sampling fraction/EM resolution drives cost</a:t>
            </a:r>
          </a:p>
        </p:txBody>
      </p:sp>
      <p:sp>
        <p:nvSpPr>
          <p:cNvPr id="5" name="Footer Placeholder 4"/>
          <p:cNvSpPr>
            <a:spLocks noGrp="1"/>
          </p:cNvSpPr>
          <p:nvPr>
            <p:ph type="ftr" sz="quarter" idx="11"/>
          </p:nvPr>
        </p:nvSpPr>
        <p:spPr/>
        <p:txBody>
          <a:bodyPr/>
          <a:lstStyle/>
          <a:p>
            <a:pPr>
              <a:defRPr/>
            </a:pPr>
            <a:r>
              <a:rPr lang="en-US"/>
              <a:t>F. Bedeschi, INFN-Pisa</a:t>
            </a:r>
          </a:p>
        </p:txBody>
      </p:sp>
      <p:sp>
        <p:nvSpPr>
          <p:cNvPr id="6" name="Slide Number Placeholder 5"/>
          <p:cNvSpPr>
            <a:spLocks noGrp="1"/>
          </p:cNvSpPr>
          <p:nvPr>
            <p:ph type="sldNum" sz="quarter" idx="12"/>
          </p:nvPr>
        </p:nvSpPr>
        <p:spPr/>
        <p:txBody>
          <a:bodyPr/>
          <a:lstStyle/>
          <a:p>
            <a:pPr>
              <a:defRPr/>
            </a:pPr>
            <a:fld id="{2DE9BA46-1C93-4567-A05B-77BEED2B386F}" type="slidenum">
              <a:rPr lang="en-US" smtClean="0"/>
              <a:pPr>
                <a:defRPr/>
              </a:pPr>
              <a:t>26</a:t>
            </a:fld>
            <a:endParaRPr lang="en-US"/>
          </a:p>
        </p:txBody>
      </p:sp>
    </p:spTree>
    <p:extLst>
      <p:ext uri="{BB962C8B-B14F-4D97-AF65-F5344CB8AC3E}">
        <p14:creationId xmlns:p14="http://schemas.microsoft.com/office/powerpoint/2010/main" val="3190341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 calcmode="lin" valueType="num">
                                      <p:cBhvr additive="base">
                                        <p:cTn id="3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5" presetID="10" presetClass="exit" presetSubtype="0" fill="hold" nodeType="withEffect">
                                  <p:stCondLst>
                                    <p:cond delay="0"/>
                                  </p:stCondLst>
                                  <p:childTnLst>
                                    <p:animEffect transition="out" filter="fade">
                                      <p:cBhvr>
                                        <p:cTn id="36" dur="500"/>
                                        <p:tgtEl>
                                          <p:spTgt spid="7"/>
                                        </p:tgtEl>
                                      </p:cBhvr>
                                    </p:animEffect>
                                    <p:set>
                                      <p:cBhvr>
                                        <p:cTn id="37" dur="1" fill="hold">
                                          <p:stCondLst>
                                            <p:cond delay="499"/>
                                          </p:stCondLst>
                                        </p:cTn>
                                        <p:tgtEl>
                                          <p:spTgt spid="7"/>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 calcmode="lin" valueType="num">
                                      <p:cBhvr additive="base">
                                        <p:cTn id="4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3">
                                            <p:txEl>
                                              <p:pRg st="9" end="9"/>
                                            </p:txEl>
                                          </p:spTgt>
                                        </p:tgtEl>
                                        <p:attrNameLst>
                                          <p:attrName>style.visibility</p:attrName>
                                        </p:attrNameLst>
                                      </p:cBhvr>
                                      <p:to>
                                        <p:strVal val="visible"/>
                                      </p:to>
                                    </p:set>
                                    <p:anim calcmode="lin" valueType="num">
                                      <p:cBhvr additive="base">
                                        <p:cTn id="48"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84724" y="1250609"/>
            <a:ext cx="4986061" cy="520655"/>
          </a:xfrm>
          <a:prstGeom prst="rect">
            <a:avLst/>
          </a:prstGeom>
        </p:spPr>
        <p:txBody>
          <a:bodyPr vert="horz" wrap="square" lIns="0" tIns="12700" rIns="0" bIns="0" rtlCol="0" anchor="ctr">
            <a:spAutoFit/>
          </a:bodyPr>
          <a:lstStyle/>
          <a:p>
            <a:pPr marL="12700">
              <a:lnSpc>
                <a:spcPct val="100000"/>
              </a:lnSpc>
              <a:spcBef>
                <a:spcPts val="100"/>
              </a:spcBef>
            </a:pPr>
            <a:r>
              <a:rPr spc="-10" dirty="0"/>
              <a:t>S-CEPCal</a:t>
            </a:r>
            <a:r>
              <a:rPr spc="-5" dirty="0"/>
              <a:t> </a:t>
            </a:r>
            <a:r>
              <a:rPr b="1" spc="-5" dirty="0">
                <a:latin typeface="Arial"/>
                <a:cs typeface="Arial"/>
              </a:rPr>
              <a:t>layout</a:t>
            </a:r>
            <a:r>
              <a:rPr b="1" spc="-35" dirty="0">
                <a:latin typeface="Arial"/>
                <a:cs typeface="Arial"/>
              </a:rPr>
              <a:t> </a:t>
            </a:r>
            <a:r>
              <a:rPr spc="-5" dirty="0"/>
              <a:t>overview</a:t>
            </a:r>
          </a:p>
        </p:txBody>
      </p:sp>
      <p:sp>
        <p:nvSpPr>
          <p:cNvPr id="3" name="object 3"/>
          <p:cNvSpPr txBox="1"/>
          <p:nvPr/>
        </p:nvSpPr>
        <p:spPr>
          <a:xfrm>
            <a:off x="414422" y="1884050"/>
            <a:ext cx="6303645" cy="297517"/>
          </a:xfrm>
          <a:prstGeom prst="rect">
            <a:avLst/>
          </a:prstGeom>
        </p:spPr>
        <p:txBody>
          <a:bodyPr vert="horz" wrap="square" lIns="0" tIns="50800" rIns="0" bIns="0" rtlCol="0">
            <a:spAutoFit/>
          </a:bodyPr>
          <a:lstStyle/>
          <a:p>
            <a:pPr marL="363855" indent="-351790">
              <a:spcBef>
                <a:spcPts val="400"/>
              </a:spcBef>
              <a:buFont typeface="Arial"/>
              <a:buChar char="●"/>
              <a:tabLst>
                <a:tab pos="363855" algn="l"/>
                <a:tab pos="364490" algn="l"/>
              </a:tabLst>
            </a:pPr>
            <a:r>
              <a:rPr sz="1600" b="1" spc="-5" dirty="0">
                <a:solidFill>
                  <a:srgbClr val="595959"/>
                </a:solidFill>
                <a:latin typeface="Arial"/>
                <a:cs typeface="Arial"/>
              </a:rPr>
              <a:t>Segmented</a:t>
            </a:r>
            <a:r>
              <a:rPr sz="1600" b="1" spc="-15" dirty="0">
                <a:solidFill>
                  <a:srgbClr val="595959"/>
                </a:solidFill>
                <a:latin typeface="Arial"/>
                <a:cs typeface="Arial"/>
              </a:rPr>
              <a:t> </a:t>
            </a:r>
            <a:r>
              <a:rPr sz="1600" dirty="0">
                <a:solidFill>
                  <a:srgbClr val="595959"/>
                </a:solidFill>
                <a:latin typeface="Arial"/>
                <a:cs typeface="Arial"/>
              </a:rPr>
              <a:t>crystal</a:t>
            </a:r>
            <a:r>
              <a:rPr sz="1600" spc="-20" dirty="0">
                <a:solidFill>
                  <a:srgbClr val="595959"/>
                </a:solidFill>
                <a:latin typeface="Arial"/>
                <a:cs typeface="Arial"/>
              </a:rPr>
              <a:t> </a:t>
            </a:r>
            <a:r>
              <a:rPr sz="1600" spc="-5" dirty="0">
                <a:solidFill>
                  <a:srgbClr val="595959"/>
                </a:solidFill>
                <a:latin typeface="Arial"/>
                <a:cs typeface="Arial"/>
              </a:rPr>
              <a:t>electromagnetic</a:t>
            </a:r>
            <a:r>
              <a:rPr sz="1600" spc="-20" dirty="0">
                <a:solidFill>
                  <a:srgbClr val="595959"/>
                </a:solidFill>
                <a:latin typeface="Arial"/>
                <a:cs typeface="Arial"/>
              </a:rPr>
              <a:t> </a:t>
            </a:r>
            <a:r>
              <a:rPr sz="1600" spc="-5" dirty="0">
                <a:solidFill>
                  <a:srgbClr val="595959"/>
                </a:solidFill>
                <a:latin typeface="Arial"/>
                <a:cs typeface="Arial"/>
              </a:rPr>
              <a:t>precision</a:t>
            </a:r>
            <a:r>
              <a:rPr sz="1600" spc="-20" dirty="0">
                <a:solidFill>
                  <a:srgbClr val="595959"/>
                </a:solidFill>
                <a:latin typeface="Arial"/>
                <a:cs typeface="Arial"/>
              </a:rPr>
              <a:t> </a:t>
            </a:r>
            <a:r>
              <a:rPr sz="1600" dirty="0">
                <a:solidFill>
                  <a:srgbClr val="595959"/>
                </a:solidFill>
                <a:latin typeface="Arial"/>
                <a:cs typeface="Arial"/>
              </a:rPr>
              <a:t>calorimeter</a:t>
            </a:r>
            <a:r>
              <a:rPr sz="1600" spc="-20" dirty="0">
                <a:solidFill>
                  <a:srgbClr val="595959"/>
                </a:solidFill>
                <a:latin typeface="Arial"/>
                <a:cs typeface="Arial"/>
              </a:rPr>
              <a:t> </a:t>
            </a:r>
            <a:r>
              <a:rPr sz="1600" dirty="0">
                <a:solidFill>
                  <a:srgbClr val="595959"/>
                </a:solidFill>
                <a:latin typeface="Arial"/>
                <a:cs typeface="Arial"/>
              </a:rPr>
              <a:t>concept</a:t>
            </a:r>
            <a:endParaRPr sz="1600" dirty="0">
              <a:latin typeface="Arial"/>
              <a:cs typeface="Arial"/>
            </a:endParaRPr>
          </a:p>
        </p:txBody>
      </p:sp>
      <p:sp>
        <p:nvSpPr>
          <p:cNvPr id="4" name="object 4"/>
          <p:cNvSpPr txBox="1"/>
          <p:nvPr/>
        </p:nvSpPr>
        <p:spPr>
          <a:xfrm>
            <a:off x="414421" y="2413713"/>
            <a:ext cx="6054090" cy="854075"/>
          </a:xfrm>
          <a:prstGeom prst="rect">
            <a:avLst/>
          </a:prstGeom>
        </p:spPr>
        <p:txBody>
          <a:bodyPr vert="horz" wrap="square" lIns="0" tIns="45085" rIns="0" bIns="0" rtlCol="0">
            <a:spAutoFit/>
          </a:bodyPr>
          <a:lstStyle/>
          <a:p>
            <a:pPr marL="363855" indent="-351790">
              <a:spcBef>
                <a:spcPts val="355"/>
              </a:spcBef>
              <a:buChar char="●"/>
              <a:tabLst>
                <a:tab pos="363855" algn="l"/>
                <a:tab pos="364490" algn="l"/>
              </a:tabLst>
            </a:pPr>
            <a:r>
              <a:rPr sz="1600" spc="-5" dirty="0">
                <a:solidFill>
                  <a:srgbClr val="595959"/>
                </a:solidFill>
                <a:latin typeface="Arial"/>
                <a:cs typeface="Arial"/>
              </a:rPr>
              <a:t>Combine</a:t>
            </a:r>
            <a:r>
              <a:rPr sz="1600" spc="-15" dirty="0">
                <a:solidFill>
                  <a:srgbClr val="595959"/>
                </a:solidFill>
                <a:latin typeface="Arial"/>
                <a:cs typeface="Arial"/>
              </a:rPr>
              <a:t> </a:t>
            </a:r>
            <a:r>
              <a:rPr sz="1600" spc="-5" dirty="0">
                <a:solidFill>
                  <a:srgbClr val="595959"/>
                </a:solidFill>
                <a:latin typeface="Arial"/>
                <a:cs typeface="Arial"/>
              </a:rPr>
              <a:t>high</a:t>
            </a:r>
            <a:r>
              <a:rPr sz="1600" spc="-15" dirty="0">
                <a:solidFill>
                  <a:srgbClr val="595959"/>
                </a:solidFill>
                <a:latin typeface="Arial"/>
                <a:cs typeface="Arial"/>
              </a:rPr>
              <a:t> </a:t>
            </a:r>
            <a:r>
              <a:rPr sz="1600" dirty="0">
                <a:solidFill>
                  <a:srgbClr val="595959"/>
                </a:solidFill>
                <a:latin typeface="Arial"/>
                <a:cs typeface="Arial"/>
              </a:rPr>
              <a:t>sampling</a:t>
            </a:r>
            <a:r>
              <a:rPr sz="1600" spc="-15" dirty="0">
                <a:solidFill>
                  <a:srgbClr val="595959"/>
                </a:solidFill>
                <a:latin typeface="Arial"/>
                <a:cs typeface="Arial"/>
              </a:rPr>
              <a:t> </a:t>
            </a:r>
            <a:r>
              <a:rPr sz="1600" spc="-5" dirty="0">
                <a:solidFill>
                  <a:srgbClr val="595959"/>
                </a:solidFill>
                <a:latin typeface="Arial"/>
                <a:cs typeface="Arial"/>
              </a:rPr>
              <a:t>fraction</a:t>
            </a:r>
            <a:r>
              <a:rPr sz="1600" spc="-15" dirty="0">
                <a:solidFill>
                  <a:srgbClr val="595959"/>
                </a:solidFill>
                <a:latin typeface="Arial"/>
                <a:cs typeface="Arial"/>
              </a:rPr>
              <a:t> </a:t>
            </a:r>
            <a:r>
              <a:rPr sz="1600" spc="-5" dirty="0">
                <a:solidFill>
                  <a:srgbClr val="595959"/>
                </a:solidFill>
                <a:latin typeface="Arial"/>
                <a:cs typeface="Arial"/>
              </a:rPr>
              <a:t>with</a:t>
            </a:r>
            <a:r>
              <a:rPr sz="1600" spc="-15" dirty="0">
                <a:solidFill>
                  <a:srgbClr val="595959"/>
                </a:solidFill>
                <a:latin typeface="Arial"/>
                <a:cs typeface="Arial"/>
              </a:rPr>
              <a:t> </a:t>
            </a:r>
            <a:r>
              <a:rPr sz="1600" dirty="0">
                <a:solidFill>
                  <a:srgbClr val="595959"/>
                </a:solidFill>
                <a:latin typeface="Arial"/>
                <a:cs typeface="Arial"/>
              </a:rPr>
              <a:t>segmentation</a:t>
            </a:r>
            <a:r>
              <a:rPr sz="1600" spc="-10" dirty="0">
                <a:solidFill>
                  <a:srgbClr val="595959"/>
                </a:solidFill>
                <a:latin typeface="Arial"/>
                <a:cs typeface="Arial"/>
              </a:rPr>
              <a:t> </a:t>
            </a:r>
            <a:r>
              <a:rPr sz="1600" spc="-5" dirty="0">
                <a:solidFill>
                  <a:srgbClr val="595959"/>
                </a:solidFill>
                <a:latin typeface="Arial"/>
                <a:cs typeface="Arial"/>
              </a:rPr>
              <a:t>and</a:t>
            </a:r>
            <a:r>
              <a:rPr sz="1600" spc="-15" dirty="0">
                <a:solidFill>
                  <a:srgbClr val="595959"/>
                </a:solidFill>
                <a:latin typeface="Arial"/>
                <a:cs typeface="Arial"/>
              </a:rPr>
              <a:t> </a:t>
            </a:r>
            <a:r>
              <a:rPr sz="1600" spc="-5" dirty="0">
                <a:solidFill>
                  <a:srgbClr val="595959"/>
                </a:solidFill>
                <a:latin typeface="Arial"/>
                <a:cs typeface="Arial"/>
              </a:rPr>
              <a:t>timing</a:t>
            </a:r>
            <a:endParaRPr sz="1600">
              <a:latin typeface="Arial"/>
              <a:cs typeface="Arial"/>
            </a:endParaRPr>
          </a:p>
          <a:p>
            <a:pPr marL="363855" indent="-351790">
              <a:spcBef>
                <a:spcPts val="254"/>
              </a:spcBef>
              <a:buChar char="●"/>
              <a:tabLst>
                <a:tab pos="363855" algn="l"/>
                <a:tab pos="364490" algn="l"/>
              </a:tabLst>
            </a:pPr>
            <a:r>
              <a:rPr sz="1600" spc="-5" dirty="0">
                <a:solidFill>
                  <a:srgbClr val="595959"/>
                </a:solidFill>
                <a:latin typeface="Arial"/>
                <a:cs typeface="Arial"/>
              </a:rPr>
              <a:t>Very </a:t>
            </a:r>
            <a:r>
              <a:rPr sz="1600" b="1" dirty="0">
                <a:solidFill>
                  <a:srgbClr val="595959"/>
                </a:solidFill>
                <a:latin typeface="Arial"/>
                <a:cs typeface="Arial"/>
              </a:rPr>
              <a:t>flexible</a:t>
            </a:r>
            <a:r>
              <a:rPr sz="1600" b="1" spc="-10" dirty="0">
                <a:solidFill>
                  <a:srgbClr val="595959"/>
                </a:solidFill>
                <a:latin typeface="Arial"/>
                <a:cs typeface="Arial"/>
              </a:rPr>
              <a:t> </a:t>
            </a:r>
            <a:r>
              <a:rPr sz="1600" b="1" spc="-5" dirty="0">
                <a:solidFill>
                  <a:srgbClr val="595959"/>
                </a:solidFill>
                <a:latin typeface="Arial"/>
                <a:cs typeface="Arial"/>
              </a:rPr>
              <a:t>design</a:t>
            </a:r>
            <a:r>
              <a:rPr sz="1600" b="1" spc="-10" dirty="0">
                <a:solidFill>
                  <a:srgbClr val="595959"/>
                </a:solidFill>
                <a:latin typeface="Arial"/>
                <a:cs typeface="Arial"/>
              </a:rPr>
              <a:t> </a:t>
            </a:r>
            <a:r>
              <a:rPr sz="1600" spc="-5" dirty="0">
                <a:solidFill>
                  <a:srgbClr val="595959"/>
                </a:solidFill>
                <a:latin typeface="Arial"/>
                <a:cs typeface="Arial"/>
              </a:rPr>
              <a:t>with</a:t>
            </a:r>
            <a:r>
              <a:rPr sz="1600" spc="-10" dirty="0">
                <a:solidFill>
                  <a:srgbClr val="595959"/>
                </a:solidFill>
                <a:latin typeface="Arial"/>
                <a:cs typeface="Arial"/>
              </a:rPr>
              <a:t> </a:t>
            </a:r>
            <a:r>
              <a:rPr sz="1600" spc="-5" dirty="0">
                <a:solidFill>
                  <a:srgbClr val="595959"/>
                </a:solidFill>
                <a:latin typeface="Arial"/>
                <a:cs typeface="Arial"/>
              </a:rPr>
              <a:t>both</a:t>
            </a:r>
            <a:r>
              <a:rPr sz="1600" spc="-10" dirty="0">
                <a:solidFill>
                  <a:srgbClr val="595959"/>
                </a:solidFill>
                <a:latin typeface="Arial"/>
                <a:cs typeface="Arial"/>
              </a:rPr>
              <a:t> </a:t>
            </a:r>
            <a:r>
              <a:rPr sz="1600" spc="-5" dirty="0">
                <a:solidFill>
                  <a:srgbClr val="595959"/>
                </a:solidFill>
                <a:latin typeface="Arial"/>
                <a:cs typeface="Arial"/>
              </a:rPr>
              <a:t>PFA</a:t>
            </a:r>
            <a:r>
              <a:rPr sz="1600" spc="-15" dirty="0">
                <a:solidFill>
                  <a:srgbClr val="595959"/>
                </a:solidFill>
                <a:latin typeface="Arial"/>
                <a:cs typeface="Arial"/>
              </a:rPr>
              <a:t> </a:t>
            </a:r>
            <a:r>
              <a:rPr sz="1600" spc="-5" dirty="0">
                <a:solidFill>
                  <a:srgbClr val="595959"/>
                </a:solidFill>
                <a:latin typeface="Arial"/>
                <a:cs typeface="Arial"/>
              </a:rPr>
              <a:t>and</a:t>
            </a:r>
            <a:r>
              <a:rPr sz="1600" spc="-10" dirty="0">
                <a:solidFill>
                  <a:srgbClr val="595959"/>
                </a:solidFill>
                <a:latin typeface="Arial"/>
                <a:cs typeface="Arial"/>
              </a:rPr>
              <a:t> </a:t>
            </a:r>
            <a:r>
              <a:rPr sz="1600" spc="-5" dirty="0">
                <a:solidFill>
                  <a:srgbClr val="595959"/>
                </a:solidFill>
                <a:latin typeface="Arial"/>
                <a:cs typeface="Arial"/>
              </a:rPr>
              <a:t>dual</a:t>
            </a:r>
            <a:r>
              <a:rPr sz="1600" spc="-10" dirty="0">
                <a:solidFill>
                  <a:srgbClr val="595959"/>
                </a:solidFill>
                <a:latin typeface="Arial"/>
                <a:cs typeface="Arial"/>
              </a:rPr>
              <a:t> </a:t>
            </a:r>
            <a:r>
              <a:rPr sz="1600" dirty="0">
                <a:solidFill>
                  <a:srgbClr val="595959"/>
                </a:solidFill>
                <a:latin typeface="Arial"/>
                <a:cs typeface="Arial"/>
              </a:rPr>
              <a:t>read-out</a:t>
            </a:r>
            <a:r>
              <a:rPr sz="1600" spc="-15" dirty="0">
                <a:solidFill>
                  <a:srgbClr val="595959"/>
                </a:solidFill>
                <a:latin typeface="Arial"/>
                <a:cs typeface="Arial"/>
              </a:rPr>
              <a:t> </a:t>
            </a:r>
            <a:r>
              <a:rPr sz="1600" spc="-5" dirty="0">
                <a:solidFill>
                  <a:srgbClr val="595959"/>
                </a:solidFill>
                <a:latin typeface="Arial"/>
                <a:cs typeface="Arial"/>
              </a:rPr>
              <a:t>potential</a:t>
            </a:r>
            <a:endParaRPr sz="1600">
              <a:latin typeface="Arial"/>
              <a:cs typeface="Arial"/>
            </a:endParaRPr>
          </a:p>
          <a:p>
            <a:pPr marL="363855" indent="-351790">
              <a:spcBef>
                <a:spcPts val="254"/>
              </a:spcBef>
              <a:buFont typeface="Arial"/>
              <a:buChar char="●"/>
              <a:tabLst>
                <a:tab pos="363855" algn="l"/>
                <a:tab pos="364490" algn="l"/>
              </a:tabLst>
            </a:pPr>
            <a:r>
              <a:rPr sz="1600" b="1" spc="-5" dirty="0">
                <a:solidFill>
                  <a:srgbClr val="595959"/>
                </a:solidFill>
                <a:latin typeface="Arial"/>
                <a:cs typeface="Arial"/>
              </a:rPr>
              <a:t>Room</a:t>
            </a:r>
            <a:r>
              <a:rPr sz="1600" b="1" spc="-20" dirty="0">
                <a:solidFill>
                  <a:srgbClr val="595959"/>
                </a:solidFill>
                <a:latin typeface="Arial"/>
                <a:cs typeface="Arial"/>
              </a:rPr>
              <a:t> </a:t>
            </a:r>
            <a:r>
              <a:rPr sz="1600" b="1" dirty="0">
                <a:solidFill>
                  <a:srgbClr val="595959"/>
                </a:solidFill>
                <a:latin typeface="Arial"/>
                <a:cs typeface="Arial"/>
              </a:rPr>
              <a:t>for</a:t>
            </a:r>
            <a:r>
              <a:rPr sz="1600" b="1" spc="-15" dirty="0">
                <a:solidFill>
                  <a:srgbClr val="595959"/>
                </a:solidFill>
                <a:latin typeface="Arial"/>
                <a:cs typeface="Arial"/>
              </a:rPr>
              <a:t> </a:t>
            </a:r>
            <a:r>
              <a:rPr sz="1600" b="1" spc="-5" dirty="0">
                <a:solidFill>
                  <a:srgbClr val="595959"/>
                </a:solidFill>
                <a:latin typeface="Arial"/>
                <a:cs typeface="Arial"/>
              </a:rPr>
              <a:t>optimization</a:t>
            </a:r>
            <a:r>
              <a:rPr sz="1600" b="1" dirty="0">
                <a:solidFill>
                  <a:srgbClr val="595959"/>
                </a:solidFill>
                <a:latin typeface="Arial"/>
                <a:cs typeface="Arial"/>
              </a:rPr>
              <a:t> </a:t>
            </a:r>
            <a:r>
              <a:rPr sz="1600" spc="-5" dirty="0">
                <a:solidFill>
                  <a:srgbClr val="595959"/>
                </a:solidFill>
                <a:latin typeface="Arial"/>
                <a:cs typeface="Arial"/>
              </a:rPr>
              <a:t>of</a:t>
            </a:r>
            <a:r>
              <a:rPr sz="1600" spc="-15" dirty="0">
                <a:solidFill>
                  <a:srgbClr val="595959"/>
                </a:solidFill>
                <a:latin typeface="Arial"/>
                <a:cs typeface="Arial"/>
              </a:rPr>
              <a:t> </a:t>
            </a:r>
            <a:r>
              <a:rPr sz="1600" spc="-5" dirty="0">
                <a:solidFill>
                  <a:srgbClr val="595959"/>
                </a:solidFill>
                <a:latin typeface="Arial"/>
                <a:cs typeface="Arial"/>
              </a:rPr>
              <a:t>performance</a:t>
            </a:r>
            <a:r>
              <a:rPr sz="1600" spc="-20" dirty="0">
                <a:solidFill>
                  <a:srgbClr val="595959"/>
                </a:solidFill>
                <a:latin typeface="Arial"/>
                <a:cs typeface="Arial"/>
              </a:rPr>
              <a:t> </a:t>
            </a:r>
            <a:r>
              <a:rPr sz="1600" dirty="0">
                <a:solidFill>
                  <a:srgbClr val="595959"/>
                </a:solidFill>
                <a:latin typeface="Arial"/>
                <a:cs typeface="Arial"/>
              </a:rPr>
              <a:t>/</a:t>
            </a:r>
            <a:r>
              <a:rPr sz="1600" spc="-15" dirty="0">
                <a:solidFill>
                  <a:srgbClr val="595959"/>
                </a:solidFill>
                <a:latin typeface="Arial"/>
                <a:cs typeface="Arial"/>
              </a:rPr>
              <a:t> </a:t>
            </a:r>
            <a:r>
              <a:rPr sz="1600" dirty="0">
                <a:solidFill>
                  <a:srgbClr val="595959"/>
                </a:solidFill>
                <a:latin typeface="Arial"/>
                <a:cs typeface="Arial"/>
              </a:rPr>
              <a:t>cost</a:t>
            </a:r>
            <a:endParaRPr sz="1600">
              <a:latin typeface="Arial"/>
              <a:cs typeface="Arial"/>
            </a:endParaRPr>
          </a:p>
        </p:txBody>
      </p:sp>
      <p:grpSp>
        <p:nvGrpSpPr>
          <p:cNvPr id="5" name="object 5"/>
          <p:cNvGrpSpPr/>
          <p:nvPr/>
        </p:nvGrpSpPr>
        <p:grpSpPr>
          <a:xfrm>
            <a:off x="1325786" y="4266188"/>
            <a:ext cx="115570" cy="922655"/>
            <a:chOff x="1325786" y="3408937"/>
            <a:chExt cx="115570" cy="922655"/>
          </a:xfrm>
        </p:grpSpPr>
        <p:sp>
          <p:nvSpPr>
            <p:cNvPr id="6" name="object 6"/>
            <p:cNvSpPr/>
            <p:nvPr/>
          </p:nvSpPr>
          <p:spPr>
            <a:xfrm>
              <a:off x="1330549" y="3413700"/>
              <a:ext cx="106045" cy="913130"/>
            </a:xfrm>
            <a:custGeom>
              <a:avLst/>
              <a:gdLst/>
              <a:ahLst/>
              <a:cxnLst/>
              <a:rect l="l" t="t" r="r" b="b"/>
              <a:pathLst>
                <a:path w="106044" h="913129">
                  <a:moveTo>
                    <a:pt x="105899" y="912599"/>
                  </a:moveTo>
                  <a:lnTo>
                    <a:pt x="0" y="912599"/>
                  </a:lnTo>
                  <a:lnTo>
                    <a:pt x="0" y="0"/>
                  </a:lnTo>
                  <a:lnTo>
                    <a:pt x="105899" y="0"/>
                  </a:lnTo>
                  <a:lnTo>
                    <a:pt x="105899" y="912599"/>
                  </a:lnTo>
                  <a:close/>
                </a:path>
              </a:pathLst>
            </a:custGeom>
            <a:solidFill>
              <a:srgbClr val="434343"/>
            </a:solidFill>
          </p:spPr>
          <p:txBody>
            <a:bodyPr wrap="square" lIns="0" tIns="0" rIns="0" bIns="0" rtlCol="0"/>
            <a:lstStyle/>
            <a:p>
              <a:endParaRPr/>
            </a:p>
          </p:txBody>
        </p:sp>
        <p:sp>
          <p:nvSpPr>
            <p:cNvPr id="7" name="object 7"/>
            <p:cNvSpPr/>
            <p:nvPr/>
          </p:nvSpPr>
          <p:spPr>
            <a:xfrm>
              <a:off x="1330549" y="3413700"/>
              <a:ext cx="106045" cy="913130"/>
            </a:xfrm>
            <a:custGeom>
              <a:avLst/>
              <a:gdLst/>
              <a:ahLst/>
              <a:cxnLst/>
              <a:rect l="l" t="t" r="r" b="b"/>
              <a:pathLst>
                <a:path w="106044" h="913129">
                  <a:moveTo>
                    <a:pt x="0" y="0"/>
                  </a:moveTo>
                  <a:lnTo>
                    <a:pt x="105899" y="0"/>
                  </a:lnTo>
                  <a:lnTo>
                    <a:pt x="105899" y="912599"/>
                  </a:lnTo>
                  <a:lnTo>
                    <a:pt x="0" y="912599"/>
                  </a:lnTo>
                  <a:lnTo>
                    <a:pt x="0" y="0"/>
                  </a:lnTo>
                  <a:close/>
                </a:path>
              </a:pathLst>
            </a:custGeom>
            <a:ln w="9524">
              <a:solidFill>
                <a:srgbClr val="434343"/>
              </a:solidFill>
            </a:ln>
          </p:spPr>
          <p:txBody>
            <a:bodyPr wrap="square" lIns="0" tIns="0" rIns="0" bIns="0" rtlCol="0"/>
            <a:lstStyle/>
            <a:p>
              <a:endParaRPr/>
            </a:p>
          </p:txBody>
        </p:sp>
      </p:grpSp>
      <p:grpSp>
        <p:nvGrpSpPr>
          <p:cNvPr id="8" name="object 8"/>
          <p:cNvGrpSpPr/>
          <p:nvPr/>
        </p:nvGrpSpPr>
        <p:grpSpPr>
          <a:xfrm>
            <a:off x="1546312" y="4438713"/>
            <a:ext cx="179070" cy="583565"/>
            <a:chOff x="1546312" y="3581462"/>
            <a:chExt cx="179070" cy="583565"/>
          </a:xfrm>
        </p:grpSpPr>
        <p:sp>
          <p:nvSpPr>
            <p:cNvPr id="9" name="object 9"/>
            <p:cNvSpPr/>
            <p:nvPr/>
          </p:nvSpPr>
          <p:spPr>
            <a:xfrm>
              <a:off x="1551074" y="3586224"/>
              <a:ext cx="72390" cy="572770"/>
            </a:xfrm>
            <a:custGeom>
              <a:avLst/>
              <a:gdLst/>
              <a:ahLst/>
              <a:cxnLst/>
              <a:rect l="l" t="t" r="r" b="b"/>
              <a:pathLst>
                <a:path w="72390" h="572770">
                  <a:moveTo>
                    <a:pt x="72299" y="572699"/>
                  </a:moveTo>
                  <a:lnTo>
                    <a:pt x="0" y="572699"/>
                  </a:lnTo>
                  <a:lnTo>
                    <a:pt x="0" y="0"/>
                  </a:lnTo>
                  <a:lnTo>
                    <a:pt x="72299" y="0"/>
                  </a:lnTo>
                  <a:lnTo>
                    <a:pt x="72299" y="572699"/>
                  </a:lnTo>
                  <a:close/>
                </a:path>
              </a:pathLst>
            </a:custGeom>
            <a:solidFill>
              <a:srgbClr val="9FC5E7"/>
            </a:solidFill>
          </p:spPr>
          <p:txBody>
            <a:bodyPr wrap="square" lIns="0" tIns="0" rIns="0" bIns="0" rtlCol="0"/>
            <a:lstStyle/>
            <a:p>
              <a:endParaRPr/>
            </a:p>
          </p:txBody>
        </p:sp>
        <p:sp>
          <p:nvSpPr>
            <p:cNvPr id="10" name="object 10"/>
            <p:cNvSpPr/>
            <p:nvPr/>
          </p:nvSpPr>
          <p:spPr>
            <a:xfrm>
              <a:off x="1551074" y="3586224"/>
              <a:ext cx="72390" cy="572770"/>
            </a:xfrm>
            <a:custGeom>
              <a:avLst/>
              <a:gdLst/>
              <a:ahLst/>
              <a:cxnLst/>
              <a:rect l="l" t="t" r="r" b="b"/>
              <a:pathLst>
                <a:path w="72390" h="572770">
                  <a:moveTo>
                    <a:pt x="0" y="0"/>
                  </a:moveTo>
                  <a:lnTo>
                    <a:pt x="72299" y="0"/>
                  </a:lnTo>
                  <a:lnTo>
                    <a:pt x="72299" y="572699"/>
                  </a:lnTo>
                  <a:lnTo>
                    <a:pt x="0" y="572699"/>
                  </a:lnTo>
                  <a:lnTo>
                    <a:pt x="0" y="0"/>
                  </a:lnTo>
                  <a:close/>
                </a:path>
              </a:pathLst>
            </a:custGeom>
            <a:ln w="9524">
              <a:solidFill>
                <a:srgbClr val="595959"/>
              </a:solidFill>
            </a:ln>
          </p:spPr>
          <p:txBody>
            <a:bodyPr wrap="square" lIns="0" tIns="0" rIns="0" bIns="0" rtlCol="0"/>
            <a:lstStyle/>
            <a:p>
              <a:endParaRPr/>
            </a:p>
          </p:txBody>
        </p:sp>
        <p:sp>
          <p:nvSpPr>
            <p:cNvPr id="11" name="object 11"/>
            <p:cNvSpPr/>
            <p:nvPr/>
          </p:nvSpPr>
          <p:spPr>
            <a:xfrm>
              <a:off x="1647824" y="4045127"/>
              <a:ext cx="72390" cy="57785"/>
            </a:xfrm>
            <a:custGeom>
              <a:avLst/>
              <a:gdLst/>
              <a:ahLst/>
              <a:cxnLst/>
              <a:rect l="l" t="t" r="r" b="b"/>
              <a:pathLst>
                <a:path w="72389" h="57785">
                  <a:moveTo>
                    <a:pt x="72299" y="57599"/>
                  </a:moveTo>
                  <a:lnTo>
                    <a:pt x="0" y="57599"/>
                  </a:lnTo>
                  <a:lnTo>
                    <a:pt x="0" y="0"/>
                  </a:lnTo>
                  <a:lnTo>
                    <a:pt x="72299" y="0"/>
                  </a:lnTo>
                  <a:lnTo>
                    <a:pt x="72299" y="57599"/>
                  </a:lnTo>
                  <a:close/>
                </a:path>
              </a:pathLst>
            </a:custGeom>
            <a:solidFill>
              <a:srgbClr val="0B5394"/>
            </a:solidFill>
          </p:spPr>
          <p:txBody>
            <a:bodyPr wrap="square" lIns="0" tIns="0" rIns="0" bIns="0" rtlCol="0"/>
            <a:lstStyle/>
            <a:p>
              <a:endParaRPr/>
            </a:p>
          </p:txBody>
        </p:sp>
        <p:sp>
          <p:nvSpPr>
            <p:cNvPr id="12" name="object 12"/>
            <p:cNvSpPr/>
            <p:nvPr/>
          </p:nvSpPr>
          <p:spPr>
            <a:xfrm>
              <a:off x="1647824" y="4045127"/>
              <a:ext cx="72390" cy="57785"/>
            </a:xfrm>
            <a:custGeom>
              <a:avLst/>
              <a:gdLst/>
              <a:ahLst/>
              <a:cxnLst/>
              <a:rect l="l" t="t" r="r" b="b"/>
              <a:pathLst>
                <a:path w="72389" h="57785">
                  <a:moveTo>
                    <a:pt x="0" y="0"/>
                  </a:moveTo>
                  <a:lnTo>
                    <a:pt x="72299" y="0"/>
                  </a:lnTo>
                  <a:lnTo>
                    <a:pt x="72299" y="57599"/>
                  </a:lnTo>
                  <a:lnTo>
                    <a:pt x="0" y="57599"/>
                  </a:lnTo>
                  <a:lnTo>
                    <a:pt x="0" y="0"/>
                  </a:lnTo>
                  <a:close/>
                </a:path>
              </a:pathLst>
            </a:custGeom>
            <a:ln w="9524">
              <a:solidFill>
                <a:srgbClr val="6FA8DC"/>
              </a:solidFill>
            </a:ln>
          </p:spPr>
          <p:txBody>
            <a:bodyPr wrap="square" lIns="0" tIns="0" rIns="0" bIns="0" rtlCol="0"/>
            <a:lstStyle/>
            <a:p>
              <a:endParaRPr/>
            </a:p>
          </p:txBody>
        </p:sp>
        <p:sp>
          <p:nvSpPr>
            <p:cNvPr id="13" name="object 13"/>
            <p:cNvSpPr/>
            <p:nvPr/>
          </p:nvSpPr>
          <p:spPr>
            <a:xfrm>
              <a:off x="1647824" y="3988979"/>
              <a:ext cx="72390" cy="57785"/>
            </a:xfrm>
            <a:custGeom>
              <a:avLst/>
              <a:gdLst/>
              <a:ahLst/>
              <a:cxnLst/>
              <a:rect l="l" t="t" r="r" b="b"/>
              <a:pathLst>
                <a:path w="72389" h="57785">
                  <a:moveTo>
                    <a:pt x="72299" y="57599"/>
                  </a:moveTo>
                  <a:lnTo>
                    <a:pt x="0" y="57599"/>
                  </a:lnTo>
                  <a:lnTo>
                    <a:pt x="0" y="0"/>
                  </a:lnTo>
                  <a:lnTo>
                    <a:pt x="72299" y="0"/>
                  </a:lnTo>
                  <a:lnTo>
                    <a:pt x="72299" y="57599"/>
                  </a:lnTo>
                  <a:close/>
                </a:path>
              </a:pathLst>
            </a:custGeom>
            <a:solidFill>
              <a:srgbClr val="0B5394"/>
            </a:solidFill>
          </p:spPr>
          <p:txBody>
            <a:bodyPr wrap="square" lIns="0" tIns="0" rIns="0" bIns="0" rtlCol="0"/>
            <a:lstStyle/>
            <a:p>
              <a:endParaRPr/>
            </a:p>
          </p:txBody>
        </p:sp>
        <p:sp>
          <p:nvSpPr>
            <p:cNvPr id="14" name="object 14"/>
            <p:cNvSpPr/>
            <p:nvPr/>
          </p:nvSpPr>
          <p:spPr>
            <a:xfrm>
              <a:off x="1647824" y="3988979"/>
              <a:ext cx="72390" cy="57785"/>
            </a:xfrm>
            <a:custGeom>
              <a:avLst/>
              <a:gdLst/>
              <a:ahLst/>
              <a:cxnLst/>
              <a:rect l="l" t="t" r="r" b="b"/>
              <a:pathLst>
                <a:path w="72389" h="57785">
                  <a:moveTo>
                    <a:pt x="0" y="0"/>
                  </a:moveTo>
                  <a:lnTo>
                    <a:pt x="72299" y="0"/>
                  </a:lnTo>
                  <a:lnTo>
                    <a:pt x="72299" y="57599"/>
                  </a:lnTo>
                  <a:lnTo>
                    <a:pt x="0" y="57599"/>
                  </a:lnTo>
                  <a:lnTo>
                    <a:pt x="0" y="0"/>
                  </a:lnTo>
                  <a:close/>
                </a:path>
              </a:pathLst>
            </a:custGeom>
            <a:ln w="9524">
              <a:solidFill>
                <a:srgbClr val="6FA8DC"/>
              </a:solidFill>
            </a:ln>
          </p:spPr>
          <p:txBody>
            <a:bodyPr wrap="square" lIns="0" tIns="0" rIns="0" bIns="0" rtlCol="0"/>
            <a:lstStyle/>
            <a:p>
              <a:endParaRPr/>
            </a:p>
          </p:txBody>
        </p:sp>
        <p:sp>
          <p:nvSpPr>
            <p:cNvPr id="15" name="object 15"/>
            <p:cNvSpPr/>
            <p:nvPr/>
          </p:nvSpPr>
          <p:spPr>
            <a:xfrm>
              <a:off x="1647824" y="3926148"/>
              <a:ext cx="72390" cy="57785"/>
            </a:xfrm>
            <a:custGeom>
              <a:avLst/>
              <a:gdLst/>
              <a:ahLst/>
              <a:cxnLst/>
              <a:rect l="l" t="t" r="r" b="b"/>
              <a:pathLst>
                <a:path w="72389" h="57785">
                  <a:moveTo>
                    <a:pt x="72299" y="57599"/>
                  </a:moveTo>
                  <a:lnTo>
                    <a:pt x="0" y="57599"/>
                  </a:lnTo>
                  <a:lnTo>
                    <a:pt x="0" y="0"/>
                  </a:lnTo>
                  <a:lnTo>
                    <a:pt x="72299" y="0"/>
                  </a:lnTo>
                  <a:lnTo>
                    <a:pt x="72299" y="57599"/>
                  </a:lnTo>
                  <a:close/>
                </a:path>
              </a:pathLst>
            </a:custGeom>
            <a:solidFill>
              <a:srgbClr val="0B5394"/>
            </a:solidFill>
          </p:spPr>
          <p:txBody>
            <a:bodyPr wrap="square" lIns="0" tIns="0" rIns="0" bIns="0" rtlCol="0"/>
            <a:lstStyle/>
            <a:p>
              <a:endParaRPr/>
            </a:p>
          </p:txBody>
        </p:sp>
        <p:sp>
          <p:nvSpPr>
            <p:cNvPr id="16" name="object 16"/>
            <p:cNvSpPr/>
            <p:nvPr/>
          </p:nvSpPr>
          <p:spPr>
            <a:xfrm>
              <a:off x="1647824" y="3926148"/>
              <a:ext cx="72390" cy="57785"/>
            </a:xfrm>
            <a:custGeom>
              <a:avLst/>
              <a:gdLst/>
              <a:ahLst/>
              <a:cxnLst/>
              <a:rect l="l" t="t" r="r" b="b"/>
              <a:pathLst>
                <a:path w="72389" h="57785">
                  <a:moveTo>
                    <a:pt x="0" y="0"/>
                  </a:moveTo>
                  <a:lnTo>
                    <a:pt x="72299" y="0"/>
                  </a:lnTo>
                  <a:lnTo>
                    <a:pt x="72299" y="57599"/>
                  </a:lnTo>
                  <a:lnTo>
                    <a:pt x="0" y="57599"/>
                  </a:lnTo>
                  <a:lnTo>
                    <a:pt x="0" y="0"/>
                  </a:lnTo>
                  <a:close/>
                </a:path>
              </a:pathLst>
            </a:custGeom>
            <a:ln w="9524">
              <a:solidFill>
                <a:srgbClr val="6FA8DC"/>
              </a:solidFill>
            </a:ln>
          </p:spPr>
          <p:txBody>
            <a:bodyPr wrap="square" lIns="0" tIns="0" rIns="0" bIns="0" rtlCol="0"/>
            <a:lstStyle/>
            <a:p>
              <a:endParaRPr/>
            </a:p>
          </p:txBody>
        </p:sp>
        <p:sp>
          <p:nvSpPr>
            <p:cNvPr id="17" name="object 17"/>
            <p:cNvSpPr/>
            <p:nvPr/>
          </p:nvSpPr>
          <p:spPr>
            <a:xfrm>
              <a:off x="1647824" y="3872674"/>
              <a:ext cx="72390" cy="57785"/>
            </a:xfrm>
            <a:custGeom>
              <a:avLst/>
              <a:gdLst/>
              <a:ahLst/>
              <a:cxnLst/>
              <a:rect l="l" t="t" r="r" b="b"/>
              <a:pathLst>
                <a:path w="72389" h="57785">
                  <a:moveTo>
                    <a:pt x="72299" y="57599"/>
                  </a:moveTo>
                  <a:lnTo>
                    <a:pt x="0" y="57599"/>
                  </a:lnTo>
                  <a:lnTo>
                    <a:pt x="0" y="0"/>
                  </a:lnTo>
                  <a:lnTo>
                    <a:pt x="72299" y="0"/>
                  </a:lnTo>
                  <a:lnTo>
                    <a:pt x="72299" y="57599"/>
                  </a:lnTo>
                  <a:close/>
                </a:path>
              </a:pathLst>
            </a:custGeom>
            <a:solidFill>
              <a:srgbClr val="0B5394"/>
            </a:solidFill>
          </p:spPr>
          <p:txBody>
            <a:bodyPr wrap="square" lIns="0" tIns="0" rIns="0" bIns="0" rtlCol="0"/>
            <a:lstStyle/>
            <a:p>
              <a:endParaRPr/>
            </a:p>
          </p:txBody>
        </p:sp>
        <p:sp>
          <p:nvSpPr>
            <p:cNvPr id="18" name="object 18"/>
            <p:cNvSpPr/>
            <p:nvPr/>
          </p:nvSpPr>
          <p:spPr>
            <a:xfrm>
              <a:off x="1647824" y="3872674"/>
              <a:ext cx="72390" cy="57785"/>
            </a:xfrm>
            <a:custGeom>
              <a:avLst/>
              <a:gdLst/>
              <a:ahLst/>
              <a:cxnLst/>
              <a:rect l="l" t="t" r="r" b="b"/>
              <a:pathLst>
                <a:path w="72389" h="57785">
                  <a:moveTo>
                    <a:pt x="0" y="0"/>
                  </a:moveTo>
                  <a:lnTo>
                    <a:pt x="72299" y="0"/>
                  </a:lnTo>
                  <a:lnTo>
                    <a:pt x="72299" y="57599"/>
                  </a:lnTo>
                  <a:lnTo>
                    <a:pt x="0" y="57599"/>
                  </a:lnTo>
                  <a:lnTo>
                    <a:pt x="0" y="0"/>
                  </a:lnTo>
                  <a:close/>
                </a:path>
              </a:pathLst>
            </a:custGeom>
            <a:ln w="9524">
              <a:solidFill>
                <a:srgbClr val="6FA8DC"/>
              </a:solidFill>
            </a:ln>
          </p:spPr>
          <p:txBody>
            <a:bodyPr wrap="square" lIns="0" tIns="0" rIns="0" bIns="0" rtlCol="0"/>
            <a:lstStyle/>
            <a:p>
              <a:endParaRPr/>
            </a:p>
          </p:txBody>
        </p:sp>
        <p:sp>
          <p:nvSpPr>
            <p:cNvPr id="19" name="object 19"/>
            <p:cNvSpPr/>
            <p:nvPr/>
          </p:nvSpPr>
          <p:spPr>
            <a:xfrm>
              <a:off x="1647824" y="3816527"/>
              <a:ext cx="72390" cy="57785"/>
            </a:xfrm>
            <a:custGeom>
              <a:avLst/>
              <a:gdLst/>
              <a:ahLst/>
              <a:cxnLst/>
              <a:rect l="l" t="t" r="r" b="b"/>
              <a:pathLst>
                <a:path w="72389" h="57785">
                  <a:moveTo>
                    <a:pt x="72299" y="57599"/>
                  </a:moveTo>
                  <a:lnTo>
                    <a:pt x="0" y="57599"/>
                  </a:lnTo>
                  <a:lnTo>
                    <a:pt x="0" y="0"/>
                  </a:lnTo>
                  <a:lnTo>
                    <a:pt x="72299" y="0"/>
                  </a:lnTo>
                  <a:lnTo>
                    <a:pt x="72299" y="57599"/>
                  </a:lnTo>
                  <a:close/>
                </a:path>
              </a:pathLst>
            </a:custGeom>
            <a:solidFill>
              <a:srgbClr val="0B5394"/>
            </a:solidFill>
          </p:spPr>
          <p:txBody>
            <a:bodyPr wrap="square" lIns="0" tIns="0" rIns="0" bIns="0" rtlCol="0"/>
            <a:lstStyle/>
            <a:p>
              <a:endParaRPr/>
            </a:p>
          </p:txBody>
        </p:sp>
        <p:sp>
          <p:nvSpPr>
            <p:cNvPr id="20" name="object 20"/>
            <p:cNvSpPr/>
            <p:nvPr/>
          </p:nvSpPr>
          <p:spPr>
            <a:xfrm>
              <a:off x="1647824" y="3816527"/>
              <a:ext cx="72390" cy="57785"/>
            </a:xfrm>
            <a:custGeom>
              <a:avLst/>
              <a:gdLst/>
              <a:ahLst/>
              <a:cxnLst/>
              <a:rect l="l" t="t" r="r" b="b"/>
              <a:pathLst>
                <a:path w="72389" h="57785">
                  <a:moveTo>
                    <a:pt x="0" y="0"/>
                  </a:moveTo>
                  <a:lnTo>
                    <a:pt x="72299" y="0"/>
                  </a:lnTo>
                  <a:lnTo>
                    <a:pt x="72299" y="57599"/>
                  </a:lnTo>
                  <a:lnTo>
                    <a:pt x="0" y="57599"/>
                  </a:lnTo>
                  <a:lnTo>
                    <a:pt x="0" y="0"/>
                  </a:lnTo>
                  <a:close/>
                </a:path>
              </a:pathLst>
            </a:custGeom>
            <a:ln w="9524">
              <a:solidFill>
                <a:srgbClr val="6FA8DC"/>
              </a:solidFill>
            </a:ln>
          </p:spPr>
          <p:txBody>
            <a:bodyPr wrap="square" lIns="0" tIns="0" rIns="0" bIns="0" rtlCol="0"/>
            <a:lstStyle/>
            <a:p>
              <a:endParaRPr/>
            </a:p>
          </p:txBody>
        </p:sp>
        <p:sp>
          <p:nvSpPr>
            <p:cNvPr id="21" name="object 21"/>
            <p:cNvSpPr/>
            <p:nvPr/>
          </p:nvSpPr>
          <p:spPr>
            <a:xfrm>
              <a:off x="1647824" y="3760379"/>
              <a:ext cx="72390" cy="57785"/>
            </a:xfrm>
            <a:custGeom>
              <a:avLst/>
              <a:gdLst/>
              <a:ahLst/>
              <a:cxnLst/>
              <a:rect l="l" t="t" r="r" b="b"/>
              <a:pathLst>
                <a:path w="72389" h="57785">
                  <a:moveTo>
                    <a:pt x="72299" y="57599"/>
                  </a:moveTo>
                  <a:lnTo>
                    <a:pt x="0" y="57599"/>
                  </a:lnTo>
                  <a:lnTo>
                    <a:pt x="0" y="0"/>
                  </a:lnTo>
                  <a:lnTo>
                    <a:pt x="72299" y="0"/>
                  </a:lnTo>
                  <a:lnTo>
                    <a:pt x="72299" y="57599"/>
                  </a:lnTo>
                  <a:close/>
                </a:path>
              </a:pathLst>
            </a:custGeom>
            <a:solidFill>
              <a:srgbClr val="0B5394"/>
            </a:solidFill>
          </p:spPr>
          <p:txBody>
            <a:bodyPr wrap="square" lIns="0" tIns="0" rIns="0" bIns="0" rtlCol="0"/>
            <a:lstStyle/>
            <a:p>
              <a:endParaRPr/>
            </a:p>
          </p:txBody>
        </p:sp>
        <p:sp>
          <p:nvSpPr>
            <p:cNvPr id="22" name="object 22"/>
            <p:cNvSpPr/>
            <p:nvPr/>
          </p:nvSpPr>
          <p:spPr>
            <a:xfrm>
              <a:off x="1647824" y="3760379"/>
              <a:ext cx="72390" cy="57785"/>
            </a:xfrm>
            <a:custGeom>
              <a:avLst/>
              <a:gdLst/>
              <a:ahLst/>
              <a:cxnLst/>
              <a:rect l="l" t="t" r="r" b="b"/>
              <a:pathLst>
                <a:path w="72389" h="57785">
                  <a:moveTo>
                    <a:pt x="0" y="0"/>
                  </a:moveTo>
                  <a:lnTo>
                    <a:pt x="72299" y="0"/>
                  </a:lnTo>
                  <a:lnTo>
                    <a:pt x="72299" y="57599"/>
                  </a:lnTo>
                  <a:lnTo>
                    <a:pt x="0" y="57599"/>
                  </a:lnTo>
                  <a:lnTo>
                    <a:pt x="0" y="0"/>
                  </a:lnTo>
                  <a:close/>
                </a:path>
              </a:pathLst>
            </a:custGeom>
            <a:ln w="9524">
              <a:solidFill>
                <a:srgbClr val="6FA8DC"/>
              </a:solidFill>
            </a:ln>
          </p:spPr>
          <p:txBody>
            <a:bodyPr wrap="square" lIns="0" tIns="0" rIns="0" bIns="0" rtlCol="0"/>
            <a:lstStyle/>
            <a:p>
              <a:endParaRPr/>
            </a:p>
          </p:txBody>
        </p:sp>
        <p:sp>
          <p:nvSpPr>
            <p:cNvPr id="23" name="object 23"/>
            <p:cNvSpPr/>
            <p:nvPr/>
          </p:nvSpPr>
          <p:spPr>
            <a:xfrm>
              <a:off x="1647824" y="3697548"/>
              <a:ext cx="72390" cy="57785"/>
            </a:xfrm>
            <a:custGeom>
              <a:avLst/>
              <a:gdLst/>
              <a:ahLst/>
              <a:cxnLst/>
              <a:rect l="l" t="t" r="r" b="b"/>
              <a:pathLst>
                <a:path w="72389" h="57785">
                  <a:moveTo>
                    <a:pt x="72299" y="57599"/>
                  </a:moveTo>
                  <a:lnTo>
                    <a:pt x="0" y="57599"/>
                  </a:lnTo>
                  <a:lnTo>
                    <a:pt x="0" y="0"/>
                  </a:lnTo>
                  <a:lnTo>
                    <a:pt x="72299" y="0"/>
                  </a:lnTo>
                  <a:lnTo>
                    <a:pt x="72299" y="57599"/>
                  </a:lnTo>
                  <a:close/>
                </a:path>
              </a:pathLst>
            </a:custGeom>
            <a:solidFill>
              <a:srgbClr val="0B5394"/>
            </a:solidFill>
          </p:spPr>
          <p:txBody>
            <a:bodyPr wrap="square" lIns="0" tIns="0" rIns="0" bIns="0" rtlCol="0"/>
            <a:lstStyle/>
            <a:p>
              <a:endParaRPr/>
            </a:p>
          </p:txBody>
        </p:sp>
        <p:sp>
          <p:nvSpPr>
            <p:cNvPr id="24" name="object 24"/>
            <p:cNvSpPr/>
            <p:nvPr/>
          </p:nvSpPr>
          <p:spPr>
            <a:xfrm>
              <a:off x="1647824" y="3697548"/>
              <a:ext cx="72390" cy="57785"/>
            </a:xfrm>
            <a:custGeom>
              <a:avLst/>
              <a:gdLst/>
              <a:ahLst/>
              <a:cxnLst/>
              <a:rect l="l" t="t" r="r" b="b"/>
              <a:pathLst>
                <a:path w="72389" h="57785">
                  <a:moveTo>
                    <a:pt x="0" y="0"/>
                  </a:moveTo>
                  <a:lnTo>
                    <a:pt x="72299" y="0"/>
                  </a:lnTo>
                  <a:lnTo>
                    <a:pt x="72299" y="57599"/>
                  </a:lnTo>
                  <a:lnTo>
                    <a:pt x="0" y="57599"/>
                  </a:lnTo>
                  <a:lnTo>
                    <a:pt x="0" y="0"/>
                  </a:lnTo>
                  <a:close/>
                </a:path>
              </a:pathLst>
            </a:custGeom>
            <a:ln w="9524">
              <a:solidFill>
                <a:srgbClr val="6FA8DC"/>
              </a:solidFill>
            </a:ln>
          </p:spPr>
          <p:txBody>
            <a:bodyPr wrap="square" lIns="0" tIns="0" rIns="0" bIns="0" rtlCol="0"/>
            <a:lstStyle/>
            <a:p>
              <a:endParaRPr/>
            </a:p>
          </p:txBody>
        </p:sp>
        <p:sp>
          <p:nvSpPr>
            <p:cNvPr id="25" name="object 25"/>
            <p:cNvSpPr/>
            <p:nvPr/>
          </p:nvSpPr>
          <p:spPr>
            <a:xfrm>
              <a:off x="1647824" y="3644074"/>
              <a:ext cx="72390" cy="57785"/>
            </a:xfrm>
            <a:custGeom>
              <a:avLst/>
              <a:gdLst/>
              <a:ahLst/>
              <a:cxnLst/>
              <a:rect l="l" t="t" r="r" b="b"/>
              <a:pathLst>
                <a:path w="72389" h="57785">
                  <a:moveTo>
                    <a:pt x="72299" y="57599"/>
                  </a:moveTo>
                  <a:lnTo>
                    <a:pt x="0" y="57599"/>
                  </a:lnTo>
                  <a:lnTo>
                    <a:pt x="0" y="0"/>
                  </a:lnTo>
                  <a:lnTo>
                    <a:pt x="72299" y="0"/>
                  </a:lnTo>
                  <a:lnTo>
                    <a:pt x="72299" y="57599"/>
                  </a:lnTo>
                  <a:close/>
                </a:path>
              </a:pathLst>
            </a:custGeom>
            <a:solidFill>
              <a:srgbClr val="0B5394"/>
            </a:solidFill>
          </p:spPr>
          <p:txBody>
            <a:bodyPr wrap="square" lIns="0" tIns="0" rIns="0" bIns="0" rtlCol="0"/>
            <a:lstStyle/>
            <a:p>
              <a:endParaRPr/>
            </a:p>
          </p:txBody>
        </p:sp>
        <p:sp>
          <p:nvSpPr>
            <p:cNvPr id="26" name="object 26"/>
            <p:cNvSpPr/>
            <p:nvPr/>
          </p:nvSpPr>
          <p:spPr>
            <a:xfrm>
              <a:off x="1647824" y="3644074"/>
              <a:ext cx="72390" cy="57785"/>
            </a:xfrm>
            <a:custGeom>
              <a:avLst/>
              <a:gdLst/>
              <a:ahLst/>
              <a:cxnLst/>
              <a:rect l="l" t="t" r="r" b="b"/>
              <a:pathLst>
                <a:path w="72389" h="57785">
                  <a:moveTo>
                    <a:pt x="0" y="0"/>
                  </a:moveTo>
                  <a:lnTo>
                    <a:pt x="72299" y="0"/>
                  </a:lnTo>
                  <a:lnTo>
                    <a:pt x="72299" y="57599"/>
                  </a:lnTo>
                  <a:lnTo>
                    <a:pt x="0" y="57599"/>
                  </a:lnTo>
                  <a:lnTo>
                    <a:pt x="0" y="0"/>
                  </a:lnTo>
                  <a:close/>
                </a:path>
              </a:pathLst>
            </a:custGeom>
            <a:ln w="9524">
              <a:solidFill>
                <a:srgbClr val="6FA8DC"/>
              </a:solidFill>
            </a:ln>
          </p:spPr>
          <p:txBody>
            <a:bodyPr wrap="square" lIns="0" tIns="0" rIns="0" bIns="0" rtlCol="0"/>
            <a:lstStyle/>
            <a:p>
              <a:endParaRPr/>
            </a:p>
          </p:txBody>
        </p:sp>
        <p:sp>
          <p:nvSpPr>
            <p:cNvPr id="27" name="object 27"/>
            <p:cNvSpPr/>
            <p:nvPr/>
          </p:nvSpPr>
          <p:spPr>
            <a:xfrm>
              <a:off x="1647824" y="3587927"/>
              <a:ext cx="72390" cy="57785"/>
            </a:xfrm>
            <a:custGeom>
              <a:avLst/>
              <a:gdLst/>
              <a:ahLst/>
              <a:cxnLst/>
              <a:rect l="l" t="t" r="r" b="b"/>
              <a:pathLst>
                <a:path w="72389" h="57785">
                  <a:moveTo>
                    <a:pt x="72299" y="57599"/>
                  </a:moveTo>
                  <a:lnTo>
                    <a:pt x="0" y="57599"/>
                  </a:lnTo>
                  <a:lnTo>
                    <a:pt x="0" y="0"/>
                  </a:lnTo>
                  <a:lnTo>
                    <a:pt x="72299" y="0"/>
                  </a:lnTo>
                  <a:lnTo>
                    <a:pt x="72299" y="57599"/>
                  </a:lnTo>
                  <a:close/>
                </a:path>
              </a:pathLst>
            </a:custGeom>
            <a:solidFill>
              <a:srgbClr val="0B5394"/>
            </a:solidFill>
          </p:spPr>
          <p:txBody>
            <a:bodyPr wrap="square" lIns="0" tIns="0" rIns="0" bIns="0" rtlCol="0"/>
            <a:lstStyle/>
            <a:p>
              <a:endParaRPr/>
            </a:p>
          </p:txBody>
        </p:sp>
        <p:sp>
          <p:nvSpPr>
            <p:cNvPr id="28" name="object 28"/>
            <p:cNvSpPr/>
            <p:nvPr/>
          </p:nvSpPr>
          <p:spPr>
            <a:xfrm>
              <a:off x="1647824" y="3587927"/>
              <a:ext cx="72390" cy="57785"/>
            </a:xfrm>
            <a:custGeom>
              <a:avLst/>
              <a:gdLst/>
              <a:ahLst/>
              <a:cxnLst/>
              <a:rect l="l" t="t" r="r" b="b"/>
              <a:pathLst>
                <a:path w="72389" h="57785">
                  <a:moveTo>
                    <a:pt x="0" y="0"/>
                  </a:moveTo>
                  <a:lnTo>
                    <a:pt x="72299" y="0"/>
                  </a:lnTo>
                  <a:lnTo>
                    <a:pt x="72299" y="57599"/>
                  </a:lnTo>
                  <a:lnTo>
                    <a:pt x="0" y="57599"/>
                  </a:lnTo>
                  <a:lnTo>
                    <a:pt x="0" y="0"/>
                  </a:lnTo>
                  <a:close/>
                </a:path>
              </a:pathLst>
            </a:custGeom>
            <a:ln w="9524">
              <a:solidFill>
                <a:srgbClr val="6FA8DC"/>
              </a:solidFill>
            </a:ln>
          </p:spPr>
          <p:txBody>
            <a:bodyPr wrap="square" lIns="0" tIns="0" rIns="0" bIns="0" rtlCol="0"/>
            <a:lstStyle/>
            <a:p>
              <a:endParaRPr/>
            </a:p>
          </p:txBody>
        </p:sp>
        <p:sp>
          <p:nvSpPr>
            <p:cNvPr id="29" name="object 29"/>
            <p:cNvSpPr/>
            <p:nvPr/>
          </p:nvSpPr>
          <p:spPr>
            <a:xfrm>
              <a:off x="1647824" y="4102502"/>
              <a:ext cx="72390" cy="57785"/>
            </a:xfrm>
            <a:custGeom>
              <a:avLst/>
              <a:gdLst/>
              <a:ahLst/>
              <a:cxnLst/>
              <a:rect l="l" t="t" r="r" b="b"/>
              <a:pathLst>
                <a:path w="72389" h="57785">
                  <a:moveTo>
                    <a:pt x="72299" y="57599"/>
                  </a:moveTo>
                  <a:lnTo>
                    <a:pt x="0" y="57599"/>
                  </a:lnTo>
                  <a:lnTo>
                    <a:pt x="0" y="0"/>
                  </a:lnTo>
                  <a:lnTo>
                    <a:pt x="72299" y="0"/>
                  </a:lnTo>
                  <a:lnTo>
                    <a:pt x="72299" y="57599"/>
                  </a:lnTo>
                  <a:close/>
                </a:path>
              </a:pathLst>
            </a:custGeom>
            <a:solidFill>
              <a:srgbClr val="0B5394"/>
            </a:solidFill>
          </p:spPr>
          <p:txBody>
            <a:bodyPr wrap="square" lIns="0" tIns="0" rIns="0" bIns="0" rtlCol="0"/>
            <a:lstStyle/>
            <a:p>
              <a:endParaRPr/>
            </a:p>
          </p:txBody>
        </p:sp>
        <p:sp>
          <p:nvSpPr>
            <p:cNvPr id="30" name="object 30"/>
            <p:cNvSpPr/>
            <p:nvPr/>
          </p:nvSpPr>
          <p:spPr>
            <a:xfrm>
              <a:off x="1647824" y="4102502"/>
              <a:ext cx="72390" cy="57785"/>
            </a:xfrm>
            <a:custGeom>
              <a:avLst/>
              <a:gdLst/>
              <a:ahLst/>
              <a:cxnLst/>
              <a:rect l="l" t="t" r="r" b="b"/>
              <a:pathLst>
                <a:path w="72389" h="57785">
                  <a:moveTo>
                    <a:pt x="0" y="0"/>
                  </a:moveTo>
                  <a:lnTo>
                    <a:pt x="72299" y="0"/>
                  </a:lnTo>
                  <a:lnTo>
                    <a:pt x="72299" y="57599"/>
                  </a:lnTo>
                  <a:lnTo>
                    <a:pt x="0" y="57599"/>
                  </a:lnTo>
                  <a:lnTo>
                    <a:pt x="0" y="0"/>
                  </a:lnTo>
                  <a:close/>
                </a:path>
              </a:pathLst>
            </a:custGeom>
            <a:ln w="9524">
              <a:solidFill>
                <a:srgbClr val="6FA8DC"/>
              </a:solidFill>
            </a:ln>
          </p:spPr>
          <p:txBody>
            <a:bodyPr wrap="square" lIns="0" tIns="0" rIns="0" bIns="0" rtlCol="0"/>
            <a:lstStyle/>
            <a:p>
              <a:endParaRPr/>
            </a:p>
          </p:txBody>
        </p:sp>
      </p:grpSp>
      <p:grpSp>
        <p:nvGrpSpPr>
          <p:cNvPr id="31" name="object 31"/>
          <p:cNvGrpSpPr/>
          <p:nvPr/>
        </p:nvGrpSpPr>
        <p:grpSpPr>
          <a:xfrm>
            <a:off x="1831366" y="4266188"/>
            <a:ext cx="115570" cy="922655"/>
            <a:chOff x="1831366" y="3408937"/>
            <a:chExt cx="115570" cy="922655"/>
          </a:xfrm>
        </p:grpSpPr>
        <p:sp>
          <p:nvSpPr>
            <p:cNvPr id="32" name="object 32"/>
            <p:cNvSpPr/>
            <p:nvPr/>
          </p:nvSpPr>
          <p:spPr>
            <a:xfrm>
              <a:off x="1836128" y="3413700"/>
              <a:ext cx="106045" cy="913130"/>
            </a:xfrm>
            <a:custGeom>
              <a:avLst/>
              <a:gdLst/>
              <a:ahLst/>
              <a:cxnLst/>
              <a:rect l="l" t="t" r="r" b="b"/>
              <a:pathLst>
                <a:path w="106044" h="913129">
                  <a:moveTo>
                    <a:pt x="105899" y="912599"/>
                  </a:moveTo>
                  <a:lnTo>
                    <a:pt x="0" y="912599"/>
                  </a:lnTo>
                  <a:lnTo>
                    <a:pt x="0" y="0"/>
                  </a:lnTo>
                  <a:lnTo>
                    <a:pt x="105899" y="0"/>
                  </a:lnTo>
                  <a:lnTo>
                    <a:pt x="105899" y="912599"/>
                  </a:lnTo>
                  <a:close/>
                </a:path>
              </a:pathLst>
            </a:custGeom>
            <a:solidFill>
              <a:srgbClr val="434343"/>
            </a:solidFill>
          </p:spPr>
          <p:txBody>
            <a:bodyPr wrap="square" lIns="0" tIns="0" rIns="0" bIns="0" rtlCol="0"/>
            <a:lstStyle/>
            <a:p>
              <a:endParaRPr/>
            </a:p>
          </p:txBody>
        </p:sp>
        <p:sp>
          <p:nvSpPr>
            <p:cNvPr id="33" name="object 33"/>
            <p:cNvSpPr/>
            <p:nvPr/>
          </p:nvSpPr>
          <p:spPr>
            <a:xfrm>
              <a:off x="1836128" y="3413700"/>
              <a:ext cx="106045" cy="913130"/>
            </a:xfrm>
            <a:custGeom>
              <a:avLst/>
              <a:gdLst/>
              <a:ahLst/>
              <a:cxnLst/>
              <a:rect l="l" t="t" r="r" b="b"/>
              <a:pathLst>
                <a:path w="106044" h="913129">
                  <a:moveTo>
                    <a:pt x="0" y="0"/>
                  </a:moveTo>
                  <a:lnTo>
                    <a:pt x="105899" y="0"/>
                  </a:lnTo>
                  <a:lnTo>
                    <a:pt x="105899" y="912599"/>
                  </a:lnTo>
                  <a:lnTo>
                    <a:pt x="0" y="912599"/>
                  </a:lnTo>
                  <a:lnTo>
                    <a:pt x="0" y="0"/>
                  </a:lnTo>
                  <a:close/>
                </a:path>
              </a:pathLst>
            </a:custGeom>
            <a:ln w="9524">
              <a:solidFill>
                <a:srgbClr val="434343"/>
              </a:solidFill>
            </a:ln>
          </p:spPr>
          <p:txBody>
            <a:bodyPr wrap="square" lIns="0" tIns="0" rIns="0" bIns="0" rtlCol="0"/>
            <a:lstStyle/>
            <a:p>
              <a:endParaRPr/>
            </a:p>
          </p:txBody>
        </p:sp>
      </p:grpSp>
      <p:grpSp>
        <p:nvGrpSpPr>
          <p:cNvPr id="34" name="object 34"/>
          <p:cNvGrpSpPr/>
          <p:nvPr/>
        </p:nvGrpSpPr>
        <p:grpSpPr>
          <a:xfrm>
            <a:off x="2054400" y="4266188"/>
            <a:ext cx="115570" cy="922655"/>
            <a:chOff x="2054400" y="3408937"/>
            <a:chExt cx="115570" cy="922655"/>
          </a:xfrm>
        </p:grpSpPr>
        <p:sp>
          <p:nvSpPr>
            <p:cNvPr id="35" name="object 35"/>
            <p:cNvSpPr/>
            <p:nvPr/>
          </p:nvSpPr>
          <p:spPr>
            <a:xfrm>
              <a:off x="2059163" y="3413700"/>
              <a:ext cx="106045" cy="913130"/>
            </a:xfrm>
            <a:custGeom>
              <a:avLst/>
              <a:gdLst/>
              <a:ahLst/>
              <a:cxnLst/>
              <a:rect l="l" t="t" r="r" b="b"/>
              <a:pathLst>
                <a:path w="106044" h="913129">
                  <a:moveTo>
                    <a:pt x="105899" y="912599"/>
                  </a:moveTo>
                  <a:lnTo>
                    <a:pt x="0" y="912599"/>
                  </a:lnTo>
                  <a:lnTo>
                    <a:pt x="0" y="0"/>
                  </a:lnTo>
                  <a:lnTo>
                    <a:pt x="105899" y="0"/>
                  </a:lnTo>
                  <a:lnTo>
                    <a:pt x="105899" y="912599"/>
                  </a:lnTo>
                  <a:close/>
                </a:path>
              </a:pathLst>
            </a:custGeom>
            <a:solidFill>
              <a:srgbClr val="434343"/>
            </a:solidFill>
          </p:spPr>
          <p:txBody>
            <a:bodyPr wrap="square" lIns="0" tIns="0" rIns="0" bIns="0" rtlCol="0"/>
            <a:lstStyle/>
            <a:p>
              <a:endParaRPr/>
            </a:p>
          </p:txBody>
        </p:sp>
        <p:sp>
          <p:nvSpPr>
            <p:cNvPr id="36" name="object 36"/>
            <p:cNvSpPr/>
            <p:nvPr/>
          </p:nvSpPr>
          <p:spPr>
            <a:xfrm>
              <a:off x="2059163" y="3413700"/>
              <a:ext cx="106045" cy="913130"/>
            </a:xfrm>
            <a:custGeom>
              <a:avLst/>
              <a:gdLst/>
              <a:ahLst/>
              <a:cxnLst/>
              <a:rect l="l" t="t" r="r" b="b"/>
              <a:pathLst>
                <a:path w="106044" h="913129">
                  <a:moveTo>
                    <a:pt x="0" y="0"/>
                  </a:moveTo>
                  <a:lnTo>
                    <a:pt x="105899" y="0"/>
                  </a:lnTo>
                  <a:lnTo>
                    <a:pt x="105899" y="912599"/>
                  </a:lnTo>
                  <a:lnTo>
                    <a:pt x="0" y="912599"/>
                  </a:lnTo>
                  <a:lnTo>
                    <a:pt x="0" y="0"/>
                  </a:lnTo>
                  <a:close/>
                </a:path>
              </a:pathLst>
            </a:custGeom>
            <a:ln w="9524">
              <a:solidFill>
                <a:srgbClr val="434343"/>
              </a:solidFill>
            </a:ln>
          </p:spPr>
          <p:txBody>
            <a:bodyPr wrap="square" lIns="0" tIns="0" rIns="0" bIns="0" rtlCol="0"/>
            <a:lstStyle/>
            <a:p>
              <a:endParaRPr/>
            </a:p>
          </p:txBody>
        </p:sp>
      </p:grpSp>
      <p:graphicFrame>
        <p:nvGraphicFramePr>
          <p:cNvPr id="37" name="object 37"/>
          <p:cNvGraphicFramePr>
            <a:graphicFrameLocks noGrp="1"/>
          </p:cNvGraphicFramePr>
          <p:nvPr/>
        </p:nvGraphicFramePr>
        <p:xfrm>
          <a:off x="2305199" y="4452913"/>
          <a:ext cx="1415415" cy="537210"/>
        </p:xfrm>
        <a:graphic>
          <a:graphicData uri="http://schemas.openxmlformats.org/drawingml/2006/table">
            <a:tbl>
              <a:tblPr firstRow="1" bandRow="1">
                <a:tableStyleId>{2D5ABB26-0587-4C30-8999-92F81FD0307C}</a:tableStyleId>
              </a:tblPr>
              <a:tblGrid>
                <a:gridCol w="361950">
                  <a:extLst>
                    <a:ext uri="{9D8B030D-6E8A-4147-A177-3AD203B41FA5}">
                      <a16:colId xmlns:a16="http://schemas.microsoft.com/office/drawing/2014/main" val="20000"/>
                    </a:ext>
                  </a:extLst>
                </a:gridCol>
                <a:gridCol w="1053465">
                  <a:extLst>
                    <a:ext uri="{9D8B030D-6E8A-4147-A177-3AD203B41FA5}">
                      <a16:colId xmlns:a16="http://schemas.microsoft.com/office/drawing/2014/main" val="20001"/>
                    </a:ext>
                  </a:extLst>
                </a:gridCol>
              </a:tblGrid>
              <a:tr h="106680">
                <a:tc>
                  <a:txBody>
                    <a:bodyPr/>
                    <a:lstStyle/>
                    <a:p>
                      <a:pPr>
                        <a:lnSpc>
                          <a:spcPct val="100000"/>
                        </a:lnSpc>
                      </a:pPr>
                      <a:endParaRPr sz="500">
                        <a:latin typeface="Times New Roman"/>
                        <a:cs typeface="Times New Roman"/>
                      </a:endParaRPr>
                    </a:p>
                  </a:txBody>
                  <a:tcPr marL="0" marR="0" marT="0" marB="0">
                    <a:lnL w="9525">
                      <a:solidFill>
                        <a:srgbClr val="595959"/>
                      </a:solidFill>
                      <a:prstDash val="solid"/>
                    </a:lnL>
                    <a:lnR w="19050">
                      <a:solidFill>
                        <a:srgbClr val="595959"/>
                      </a:solidFill>
                      <a:prstDash val="solid"/>
                    </a:lnR>
                    <a:lnT w="9525">
                      <a:solidFill>
                        <a:srgbClr val="595959"/>
                      </a:solidFill>
                      <a:prstDash val="solid"/>
                    </a:lnT>
                    <a:lnB w="12700">
                      <a:solidFill>
                        <a:srgbClr val="595959"/>
                      </a:solidFill>
                      <a:prstDash val="solid"/>
                    </a:lnB>
                    <a:solidFill>
                      <a:srgbClr val="76A5AE"/>
                    </a:solidFill>
                  </a:tcPr>
                </a:tc>
                <a:tc>
                  <a:txBody>
                    <a:bodyPr/>
                    <a:lstStyle/>
                    <a:p>
                      <a:pPr>
                        <a:lnSpc>
                          <a:spcPct val="100000"/>
                        </a:lnSpc>
                      </a:pPr>
                      <a:endParaRPr sz="500">
                        <a:latin typeface="Times New Roman"/>
                        <a:cs typeface="Times New Roman"/>
                      </a:endParaRPr>
                    </a:p>
                  </a:txBody>
                  <a:tcPr marL="0" marR="0" marT="0" marB="0">
                    <a:lnL w="19050">
                      <a:solidFill>
                        <a:srgbClr val="595959"/>
                      </a:solidFill>
                      <a:prstDash val="solid"/>
                    </a:lnL>
                    <a:lnR w="9525">
                      <a:solidFill>
                        <a:srgbClr val="595959"/>
                      </a:solidFill>
                      <a:prstDash val="solid"/>
                    </a:lnR>
                    <a:lnT w="9525">
                      <a:solidFill>
                        <a:srgbClr val="595959"/>
                      </a:solidFill>
                      <a:prstDash val="solid"/>
                    </a:lnT>
                    <a:lnB w="12700">
                      <a:solidFill>
                        <a:srgbClr val="595959"/>
                      </a:solidFill>
                      <a:prstDash val="solid"/>
                    </a:lnB>
                    <a:solidFill>
                      <a:srgbClr val="B6D7A8"/>
                    </a:solidFill>
                  </a:tcPr>
                </a:tc>
                <a:extLst>
                  <a:ext uri="{0D108BD9-81ED-4DB2-BD59-A6C34878D82A}">
                    <a16:rowId xmlns:a16="http://schemas.microsoft.com/office/drawing/2014/main" val="10000"/>
                  </a:ext>
                </a:extLst>
              </a:tr>
              <a:tr h="107950">
                <a:tc>
                  <a:txBody>
                    <a:bodyPr/>
                    <a:lstStyle/>
                    <a:p>
                      <a:pPr>
                        <a:lnSpc>
                          <a:spcPct val="100000"/>
                        </a:lnSpc>
                      </a:pPr>
                      <a:endParaRPr sz="500">
                        <a:latin typeface="Times New Roman"/>
                        <a:cs typeface="Times New Roman"/>
                      </a:endParaRPr>
                    </a:p>
                  </a:txBody>
                  <a:tcPr marL="0" marR="0" marT="0" marB="0">
                    <a:lnL w="9525">
                      <a:solidFill>
                        <a:srgbClr val="595959"/>
                      </a:solidFill>
                      <a:prstDash val="solid"/>
                    </a:lnL>
                    <a:lnR w="19050">
                      <a:solidFill>
                        <a:srgbClr val="595959"/>
                      </a:solidFill>
                      <a:prstDash val="solid"/>
                    </a:lnR>
                    <a:lnT w="12700">
                      <a:solidFill>
                        <a:srgbClr val="595959"/>
                      </a:solidFill>
                      <a:prstDash val="solid"/>
                    </a:lnT>
                    <a:lnB w="12700">
                      <a:solidFill>
                        <a:srgbClr val="595959"/>
                      </a:solidFill>
                      <a:prstDash val="solid"/>
                    </a:lnB>
                    <a:solidFill>
                      <a:srgbClr val="76A5AE"/>
                    </a:solidFill>
                  </a:tcPr>
                </a:tc>
                <a:tc>
                  <a:txBody>
                    <a:bodyPr/>
                    <a:lstStyle/>
                    <a:p>
                      <a:pPr>
                        <a:lnSpc>
                          <a:spcPct val="100000"/>
                        </a:lnSpc>
                      </a:pPr>
                      <a:endParaRPr sz="500">
                        <a:latin typeface="Times New Roman"/>
                        <a:cs typeface="Times New Roman"/>
                      </a:endParaRPr>
                    </a:p>
                  </a:txBody>
                  <a:tcPr marL="0" marR="0" marT="0" marB="0">
                    <a:lnL w="19050">
                      <a:solidFill>
                        <a:srgbClr val="595959"/>
                      </a:solidFill>
                      <a:prstDash val="solid"/>
                    </a:lnL>
                    <a:lnR w="9525">
                      <a:solidFill>
                        <a:srgbClr val="595959"/>
                      </a:solidFill>
                      <a:prstDash val="solid"/>
                    </a:lnR>
                    <a:lnT w="12700">
                      <a:solidFill>
                        <a:srgbClr val="595959"/>
                      </a:solidFill>
                      <a:prstDash val="solid"/>
                    </a:lnT>
                    <a:lnB w="12700">
                      <a:solidFill>
                        <a:srgbClr val="595959"/>
                      </a:solidFill>
                      <a:prstDash val="solid"/>
                    </a:lnB>
                    <a:solidFill>
                      <a:srgbClr val="B6D7A8"/>
                    </a:solidFill>
                  </a:tcPr>
                </a:tc>
                <a:extLst>
                  <a:ext uri="{0D108BD9-81ED-4DB2-BD59-A6C34878D82A}">
                    <a16:rowId xmlns:a16="http://schemas.microsoft.com/office/drawing/2014/main" val="10001"/>
                  </a:ext>
                </a:extLst>
              </a:tr>
              <a:tr h="107950">
                <a:tc>
                  <a:txBody>
                    <a:bodyPr/>
                    <a:lstStyle/>
                    <a:p>
                      <a:pPr>
                        <a:lnSpc>
                          <a:spcPct val="100000"/>
                        </a:lnSpc>
                      </a:pPr>
                      <a:endParaRPr sz="500">
                        <a:latin typeface="Times New Roman"/>
                        <a:cs typeface="Times New Roman"/>
                      </a:endParaRPr>
                    </a:p>
                  </a:txBody>
                  <a:tcPr marL="0" marR="0" marT="0" marB="0">
                    <a:lnL w="9525">
                      <a:solidFill>
                        <a:srgbClr val="595959"/>
                      </a:solidFill>
                      <a:prstDash val="solid"/>
                    </a:lnL>
                    <a:lnR w="19050">
                      <a:solidFill>
                        <a:srgbClr val="595959"/>
                      </a:solidFill>
                      <a:prstDash val="solid"/>
                    </a:lnR>
                    <a:lnT w="12700">
                      <a:solidFill>
                        <a:srgbClr val="595959"/>
                      </a:solidFill>
                      <a:prstDash val="solid"/>
                    </a:lnT>
                    <a:lnB w="12700">
                      <a:solidFill>
                        <a:srgbClr val="595959"/>
                      </a:solidFill>
                      <a:prstDash val="solid"/>
                    </a:lnB>
                    <a:solidFill>
                      <a:srgbClr val="76A5AE"/>
                    </a:solidFill>
                  </a:tcPr>
                </a:tc>
                <a:tc>
                  <a:txBody>
                    <a:bodyPr/>
                    <a:lstStyle/>
                    <a:p>
                      <a:pPr>
                        <a:lnSpc>
                          <a:spcPct val="100000"/>
                        </a:lnSpc>
                      </a:pPr>
                      <a:endParaRPr sz="500">
                        <a:latin typeface="Times New Roman"/>
                        <a:cs typeface="Times New Roman"/>
                      </a:endParaRPr>
                    </a:p>
                  </a:txBody>
                  <a:tcPr marL="0" marR="0" marT="0" marB="0">
                    <a:lnL w="19050">
                      <a:solidFill>
                        <a:srgbClr val="595959"/>
                      </a:solidFill>
                      <a:prstDash val="solid"/>
                    </a:lnL>
                    <a:lnR w="9525">
                      <a:solidFill>
                        <a:srgbClr val="595959"/>
                      </a:solidFill>
                      <a:prstDash val="solid"/>
                    </a:lnR>
                    <a:lnT w="12700">
                      <a:solidFill>
                        <a:srgbClr val="595959"/>
                      </a:solidFill>
                      <a:prstDash val="solid"/>
                    </a:lnT>
                    <a:lnB w="12700">
                      <a:solidFill>
                        <a:srgbClr val="595959"/>
                      </a:solidFill>
                      <a:prstDash val="solid"/>
                    </a:lnB>
                    <a:solidFill>
                      <a:srgbClr val="B6D7A8"/>
                    </a:solidFill>
                  </a:tcPr>
                </a:tc>
                <a:extLst>
                  <a:ext uri="{0D108BD9-81ED-4DB2-BD59-A6C34878D82A}">
                    <a16:rowId xmlns:a16="http://schemas.microsoft.com/office/drawing/2014/main" val="10002"/>
                  </a:ext>
                </a:extLst>
              </a:tr>
              <a:tr h="107950">
                <a:tc>
                  <a:txBody>
                    <a:bodyPr/>
                    <a:lstStyle/>
                    <a:p>
                      <a:pPr>
                        <a:lnSpc>
                          <a:spcPct val="100000"/>
                        </a:lnSpc>
                      </a:pPr>
                      <a:endParaRPr sz="500">
                        <a:latin typeface="Times New Roman"/>
                        <a:cs typeface="Times New Roman"/>
                      </a:endParaRPr>
                    </a:p>
                  </a:txBody>
                  <a:tcPr marL="0" marR="0" marT="0" marB="0">
                    <a:lnL w="9525">
                      <a:solidFill>
                        <a:srgbClr val="595959"/>
                      </a:solidFill>
                      <a:prstDash val="solid"/>
                    </a:lnL>
                    <a:lnR w="19050">
                      <a:solidFill>
                        <a:srgbClr val="595959"/>
                      </a:solidFill>
                      <a:prstDash val="solid"/>
                    </a:lnR>
                    <a:lnT w="12700">
                      <a:solidFill>
                        <a:srgbClr val="595959"/>
                      </a:solidFill>
                      <a:prstDash val="solid"/>
                    </a:lnT>
                    <a:lnB w="12700">
                      <a:solidFill>
                        <a:srgbClr val="595959"/>
                      </a:solidFill>
                      <a:prstDash val="solid"/>
                    </a:lnB>
                    <a:solidFill>
                      <a:srgbClr val="76A5AE"/>
                    </a:solidFill>
                  </a:tcPr>
                </a:tc>
                <a:tc>
                  <a:txBody>
                    <a:bodyPr/>
                    <a:lstStyle/>
                    <a:p>
                      <a:pPr>
                        <a:lnSpc>
                          <a:spcPct val="100000"/>
                        </a:lnSpc>
                      </a:pPr>
                      <a:endParaRPr sz="500">
                        <a:latin typeface="Times New Roman"/>
                        <a:cs typeface="Times New Roman"/>
                      </a:endParaRPr>
                    </a:p>
                  </a:txBody>
                  <a:tcPr marL="0" marR="0" marT="0" marB="0">
                    <a:lnL w="19050">
                      <a:solidFill>
                        <a:srgbClr val="595959"/>
                      </a:solidFill>
                      <a:prstDash val="solid"/>
                    </a:lnL>
                    <a:lnR w="9525">
                      <a:solidFill>
                        <a:srgbClr val="595959"/>
                      </a:solidFill>
                      <a:prstDash val="solid"/>
                    </a:lnR>
                    <a:lnT w="12700">
                      <a:solidFill>
                        <a:srgbClr val="595959"/>
                      </a:solidFill>
                      <a:prstDash val="solid"/>
                    </a:lnT>
                    <a:lnB w="12700">
                      <a:solidFill>
                        <a:srgbClr val="595959"/>
                      </a:solidFill>
                      <a:prstDash val="solid"/>
                    </a:lnB>
                    <a:solidFill>
                      <a:srgbClr val="B6D7A8"/>
                    </a:solidFill>
                  </a:tcPr>
                </a:tc>
                <a:extLst>
                  <a:ext uri="{0D108BD9-81ED-4DB2-BD59-A6C34878D82A}">
                    <a16:rowId xmlns:a16="http://schemas.microsoft.com/office/drawing/2014/main" val="10003"/>
                  </a:ext>
                </a:extLst>
              </a:tr>
              <a:tr h="106680">
                <a:tc>
                  <a:txBody>
                    <a:bodyPr/>
                    <a:lstStyle/>
                    <a:p>
                      <a:pPr>
                        <a:lnSpc>
                          <a:spcPct val="100000"/>
                        </a:lnSpc>
                      </a:pPr>
                      <a:endParaRPr sz="500">
                        <a:latin typeface="Times New Roman"/>
                        <a:cs typeface="Times New Roman"/>
                      </a:endParaRPr>
                    </a:p>
                  </a:txBody>
                  <a:tcPr marL="0" marR="0" marT="0" marB="0">
                    <a:lnL w="9525">
                      <a:solidFill>
                        <a:srgbClr val="595959"/>
                      </a:solidFill>
                      <a:prstDash val="solid"/>
                    </a:lnL>
                    <a:lnR w="19050">
                      <a:solidFill>
                        <a:srgbClr val="595959"/>
                      </a:solidFill>
                      <a:prstDash val="solid"/>
                    </a:lnR>
                    <a:lnT w="12700">
                      <a:solidFill>
                        <a:srgbClr val="595959"/>
                      </a:solidFill>
                      <a:prstDash val="solid"/>
                    </a:lnT>
                    <a:lnB w="9525">
                      <a:solidFill>
                        <a:srgbClr val="595959"/>
                      </a:solidFill>
                      <a:prstDash val="solid"/>
                    </a:lnB>
                    <a:solidFill>
                      <a:srgbClr val="76A5AE"/>
                    </a:solidFill>
                  </a:tcPr>
                </a:tc>
                <a:tc>
                  <a:txBody>
                    <a:bodyPr/>
                    <a:lstStyle/>
                    <a:p>
                      <a:pPr>
                        <a:lnSpc>
                          <a:spcPct val="100000"/>
                        </a:lnSpc>
                      </a:pPr>
                      <a:endParaRPr sz="500">
                        <a:latin typeface="Times New Roman"/>
                        <a:cs typeface="Times New Roman"/>
                      </a:endParaRPr>
                    </a:p>
                  </a:txBody>
                  <a:tcPr marL="0" marR="0" marT="0" marB="0">
                    <a:lnL w="19050">
                      <a:solidFill>
                        <a:srgbClr val="595959"/>
                      </a:solidFill>
                      <a:prstDash val="solid"/>
                    </a:lnL>
                    <a:lnR w="9525">
                      <a:solidFill>
                        <a:srgbClr val="595959"/>
                      </a:solidFill>
                      <a:prstDash val="solid"/>
                    </a:lnR>
                    <a:lnT w="12700">
                      <a:solidFill>
                        <a:srgbClr val="595959"/>
                      </a:solidFill>
                      <a:prstDash val="solid"/>
                    </a:lnT>
                    <a:lnB w="9525">
                      <a:solidFill>
                        <a:srgbClr val="595959"/>
                      </a:solidFill>
                      <a:prstDash val="solid"/>
                    </a:lnB>
                    <a:solidFill>
                      <a:srgbClr val="B6D7A8"/>
                    </a:solidFill>
                  </a:tcPr>
                </a:tc>
                <a:extLst>
                  <a:ext uri="{0D108BD9-81ED-4DB2-BD59-A6C34878D82A}">
                    <a16:rowId xmlns:a16="http://schemas.microsoft.com/office/drawing/2014/main" val="10004"/>
                  </a:ext>
                </a:extLst>
              </a:tr>
            </a:tbl>
          </a:graphicData>
        </a:graphic>
      </p:graphicFrame>
      <p:grpSp>
        <p:nvGrpSpPr>
          <p:cNvPr id="38" name="object 38"/>
          <p:cNvGrpSpPr/>
          <p:nvPr/>
        </p:nvGrpSpPr>
        <p:grpSpPr>
          <a:xfrm>
            <a:off x="3797586" y="4266188"/>
            <a:ext cx="115570" cy="922655"/>
            <a:chOff x="3797586" y="3408937"/>
            <a:chExt cx="115570" cy="922655"/>
          </a:xfrm>
        </p:grpSpPr>
        <p:sp>
          <p:nvSpPr>
            <p:cNvPr id="39" name="object 39"/>
            <p:cNvSpPr/>
            <p:nvPr/>
          </p:nvSpPr>
          <p:spPr>
            <a:xfrm>
              <a:off x="3802348" y="3413700"/>
              <a:ext cx="106045" cy="913130"/>
            </a:xfrm>
            <a:custGeom>
              <a:avLst/>
              <a:gdLst/>
              <a:ahLst/>
              <a:cxnLst/>
              <a:rect l="l" t="t" r="r" b="b"/>
              <a:pathLst>
                <a:path w="106045" h="913129">
                  <a:moveTo>
                    <a:pt x="105899" y="912599"/>
                  </a:moveTo>
                  <a:lnTo>
                    <a:pt x="0" y="912599"/>
                  </a:lnTo>
                  <a:lnTo>
                    <a:pt x="0" y="0"/>
                  </a:lnTo>
                  <a:lnTo>
                    <a:pt x="105899" y="0"/>
                  </a:lnTo>
                  <a:lnTo>
                    <a:pt x="105899" y="912599"/>
                  </a:lnTo>
                  <a:close/>
                </a:path>
              </a:pathLst>
            </a:custGeom>
            <a:solidFill>
              <a:srgbClr val="434343"/>
            </a:solidFill>
          </p:spPr>
          <p:txBody>
            <a:bodyPr wrap="square" lIns="0" tIns="0" rIns="0" bIns="0" rtlCol="0"/>
            <a:lstStyle/>
            <a:p>
              <a:endParaRPr/>
            </a:p>
          </p:txBody>
        </p:sp>
        <p:sp>
          <p:nvSpPr>
            <p:cNvPr id="40" name="object 40"/>
            <p:cNvSpPr/>
            <p:nvPr/>
          </p:nvSpPr>
          <p:spPr>
            <a:xfrm>
              <a:off x="3802348" y="3413700"/>
              <a:ext cx="106045" cy="913130"/>
            </a:xfrm>
            <a:custGeom>
              <a:avLst/>
              <a:gdLst/>
              <a:ahLst/>
              <a:cxnLst/>
              <a:rect l="l" t="t" r="r" b="b"/>
              <a:pathLst>
                <a:path w="106045" h="913129">
                  <a:moveTo>
                    <a:pt x="0" y="0"/>
                  </a:moveTo>
                  <a:lnTo>
                    <a:pt x="105899" y="0"/>
                  </a:lnTo>
                  <a:lnTo>
                    <a:pt x="105899" y="912599"/>
                  </a:lnTo>
                  <a:lnTo>
                    <a:pt x="0" y="912599"/>
                  </a:lnTo>
                  <a:lnTo>
                    <a:pt x="0" y="0"/>
                  </a:lnTo>
                  <a:close/>
                </a:path>
              </a:pathLst>
            </a:custGeom>
            <a:ln w="9524">
              <a:solidFill>
                <a:srgbClr val="434343"/>
              </a:solidFill>
            </a:ln>
          </p:spPr>
          <p:txBody>
            <a:bodyPr wrap="square" lIns="0" tIns="0" rIns="0" bIns="0" rtlCol="0"/>
            <a:lstStyle/>
            <a:p>
              <a:endParaRPr/>
            </a:p>
          </p:txBody>
        </p:sp>
      </p:grpSp>
      <p:sp>
        <p:nvSpPr>
          <p:cNvPr id="41" name="object 41"/>
          <p:cNvSpPr txBox="1"/>
          <p:nvPr/>
        </p:nvSpPr>
        <p:spPr>
          <a:xfrm>
            <a:off x="1424587" y="3883544"/>
            <a:ext cx="446405" cy="330200"/>
          </a:xfrm>
          <a:prstGeom prst="rect">
            <a:avLst/>
          </a:prstGeom>
        </p:spPr>
        <p:txBody>
          <a:bodyPr vert="horz" wrap="square" lIns="0" tIns="12700" rIns="0" bIns="0" rtlCol="0">
            <a:spAutoFit/>
          </a:bodyPr>
          <a:lstStyle/>
          <a:p>
            <a:pPr marL="69215" marR="30480" indent="-31750">
              <a:spcBef>
                <a:spcPts val="100"/>
              </a:spcBef>
            </a:pPr>
            <a:r>
              <a:rPr sz="1000" spc="-5" dirty="0">
                <a:solidFill>
                  <a:srgbClr val="3D85C6"/>
                </a:solidFill>
                <a:latin typeface="Arial"/>
                <a:cs typeface="Arial"/>
              </a:rPr>
              <a:t>T</a:t>
            </a:r>
            <a:r>
              <a:rPr sz="1000" dirty="0">
                <a:solidFill>
                  <a:srgbClr val="3D85C6"/>
                </a:solidFill>
                <a:latin typeface="Arial"/>
                <a:cs typeface="Arial"/>
              </a:rPr>
              <a:t>1</a:t>
            </a:r>
            <a:r>
              <a:rPr sz="1000" spc="-5" dirty="0">
                <a:solidFill>
                  <a:srgbClr val="1B4587"/>
                </a:solidFill>
                <a:latin typeface="Arial"/>
                <a:cs typeface="Arial"/>
              </a:rPr>
              <a:t>+T2  </a:t>
            </a:r>
            <a:r>
              <a:rPr sz="1000" spc="-5" dirty="0">
                <a:solidFill>
                  <a:srgbClr val="063763"/>
                </a:solidFill>
                <a:latin typeface="Arial"/>
                <a:cs typeface="Arial"/>
              </a:rPr>
              <a:t>0.8X</a:t>
            </a:r>
            <a:r>
              <a:rPr sz="975" spc="-7" baseline="-34188" dirty="0">
                <a:solidFill>
                  <a:srgbClr val="063763"/>
                </a:solidFill>
                <a:latin typeface="Arial"/>
                <a:cs typeface="Arial"/>
              </a:rPr>
              <a:t>0</a:t>
            </a:r>
            <a:endParaRPr sz="975" baseline="-34188">
              <a:latin typeface="Arial"/>
              <a:cs typeface="Arial"/>
            </a:endParaRPr>
          </a:p>
        </p:txBody>
      </p:sp>
      <p:sp>
        <p:nvSpPr>
          <p:cNvPr id="42" name="object 42"/>
          <p:cNvSpPr txBox="1"/>
          <p:nvPr/>
        </p:nvSpPr>
        <p:spPr>
          <a:xfrm>
            <a:off x="2373780" y="3886845"/>
            <a:ext cx="278765" cy="330200"/>
          </a:xfrm>
          <a:prstGeom prst="rect">
            <a:avLst/>
          </a:prstGeom>
        </p:spPr>
        <p:txBody>
          <a:bodyPr vert="horz" wrap="square" lIns="0" tIns="12700" rIns="0" bIns="0" rtlCol="0">
            <a:spAutoFit/>
          </a:bodyPr>
          <a:lstStyle/>
          <a:p>
            <a:pPr marL="38100" marR="30480" indent="23495">
              <a:spcBef>
                <a:spcPts val="100"/>
              </a:spcBef>
            </a:pPr>
            <a:r>
              <a:rPr sz="1000" spc="-5" dirty="0">
                <a:solidFill>
                  <a:srgbClr val="45818E"/>
                </a:solidFill>
                <a:latin typeface="Arial"/>
                <a:cs typeface="Arial"/>
              </a:rPr>
              <a:t>E1 </a:t>
            </a:r>
            <a:r>
              <a:rPr sz="1000" spc="-265" dirty="0">
                <a:solidFill>
                  <a:srgbClr val="45818E"/>
                </a:solidFill>
                <a:latin typeface="Arial"/>
                <a:cs typeface="Arial"/>
              </a:rPr>
              <a:t> </a:t>
            </a:r>
            <a:r>
              <a:rPr sz="1000" spc="-5" dirty="0">
                <a:solidFill>
                  <a:srgbClr val="45818E"/>
                </a:solidFill>
                <a:latin typeface="Arial"/>
                <a:cs typeface="Arial"/>
              </a:rPr>
              <a:t>5X</a:t>
            </a:r>
            <a:r>
              <a:rPr sz="975" spc="7" baseline="-34188" dirty="0">
                <a:solidFill>
                  <a:srgbClr val="45818E"/>
                </a:solidFill>
                <a:latin typeface="Arial"/>
                <a:cs typeface="Arial"/>
              </a:rPr>
              <a:t>0</a:t>
            </a:r>
            <a:endParaRPr sz="975" baseline="-34188">
              <a:latin typeface="Arial"/>
              <a:cs typeface="Arial"/>
            </a:endParaRPr>
          </a:p>
        </p:txBody>
      </p:sp>
      <p:sp>
        <p:nvSpPr>
          <p:cNvPr id="43" name="object 43"/>
          <p:cNvSpPr txBox="1"/>
          <p:nvPr/>
        </p:nvSpPr>
        <p:spPr>
          <a:xfrm>
            <a:off x="3068377" y="3886845"/>
            <a:ext cx="349250" cy="330200"/>
          </a:xfrm>
          <a:prstGeom prst="rect">
            <a:avLst/>
          </a:prstGeom>
        </p:spPr>
        <p:txBody>
          <a:bodyPr vert="horz" wrap="square" lIns="0" tIns="12700" rIns="0" bIns="0" rtlCol="0">
            <a:spAutoFit/>
          </a:bodyPr>
          <a:lstStyle/>
          <a:p>
            <a:pPr marL="38100" marR="30480" indent="58419">
              <a:spcBef>
                <a:spcPts val="100"/>
              </a:spcBef>
            </a:pPr>
            <a:r>
              <a:rPr sz="1000" spc="-5" dirty="0">
                <a:solidFill>
                  <a:srgbClr val="37761C"/>
                </a:solidFill>
                <a:latin typeface="Arial"/>
                <a:cs typeface="Arial"/>
              </a:rPr>
              <a:t>E2 </a:t>
            </a:r>
            <a:r>
              <a:rPr sz="1000" dirty="0">
                <a:solidFill>
                  <a:srgbClr val="37761C"/>
                </a:solidFill>
                <a:latin typeface="Arial"/>
                <a:cs typeface="Arial"/>
              </a:rPr>
              <a:t> </a:t>
            </a:r>
            <a:r>
              <a:rPr sz="1000" spc="-5" dirty="0">
                <a:solidFill>
                  <a:srgbClr val="37761C"/>
                </a:solidFill>
                <a:latin typeface="Arial"/>
                <a:cs typeface="Arial"/>
              </a:rPr>
              <a:t>15X</a:t>
            </a:r>
            <a:r>
              <a:rPr sz="975" spc="7" baseline="-34188" dirty="0">
                <a:solidFill>
                  <a:srgbClr val="37761C"/>
                </a:solidFill>
                <a:latin typeface="Arial"/>
                <a:cs typeface="Arial"/>
              </a:rPr>
              <a:t>0</a:t>
            </a:r>
            <a:endParaRPr sz="975" baseline="-34188">
              <a:latin typeface="Arial"/>
              <a:cs typeface="Arial"/>
            </a:endParaRPr>
          </a:p>
        </p:txBody>
      </p:sp>
      <p:pic>
        <p:nvPicPr>
          <p:cNvPr id="44" name="object 44"/>
          <p:cNvPicPr/>
          <p:nvPr/>
        </p:nvPicPr>
        <p:blipFill>
          <a:blip r:embed="rId2" cstate="print"/>
          <a:stretch>
            <a:fillRect/>
          </a:stretch>
        </p:blipFill>
        <p:spPr>
          <a:xfrm>
            <a:off x="5101240" y="4217101"/>
            <a:ext cx="4042761" cy="1707448"/>
          </a:xfrm>
          <a:prstGeom prst="rect">
            <a:avLst/>
          </a:prstGeom>
        </p:spPr>
      </p:pic>
      <p:pic>
        <p:nvPicPr>
          <p:cNvPr id="45" name="object 45"/>
          <p:cNvPicPr/>
          <p:nvPr/>
        </p:nvPicPr>
        <p:blipFill>
          <a:blip r:embed="rId3" cstate="print"/>
          <a:stretch>
            <a:fillRect/>
          </a:stretch>
        </p:blipFill>
        <p:spPr>
          <a:xfrm>
            <a:off x="4964951" y="3220481"/>
            <a:ext cx="4179049" cy="910316"/>
          </a:xfrm>
          <a:prstGeom prst="rect">
            <a:avLst/>
          </a:prstGeom>
        </p:spPr>
      </p:pic>
      <p:sp>
        <p:nvSpPr>
          <p:cNvPr id="46" name="object 46"/>
          <p:cNvSpPr txBox="1"/>
          <p:nvPr/>
        </p:nvSpPr>
        <p:spPr>
          <a:xfrm>
            <a:off x="5741419" y="4115558"/>
            <a:ext cx="1311275" cy="313612"/>
          </a:xfrm>
          <a:prstGeom prst="rect">
            <a:avLst/>
          </a:prstGeom>
        </p:spPr>
        <p:txBody>
          <a:bodyPr vert="horz" wrap="square" lIns="0" tIns="12700" rIns="0" bIns="0" rtlCol="0">
            <a:spAutoFit/>
          </a:bodyPr>
          <a:lstStyle/>
          <a:p>
            <a:pPr marL="107314" indent="-95250">
              <a:lnSpc>
                <a:spcPts val="1065"/>
              </a:lnSpc>
              <a:spcBef>
                <a:spcPts val="100"/>
              </a:spcBef>
              <a:buAutoNum type="arabicPlain"/>
              <a:tabLst>
                <a:tab pos="107950" algn="l"/>
              </a:tabLst>
            </a:pPr>
            <a:r>
              <a:rPr sz="900" spc="-5" dirty="0">
                <a:solidFill>
                  <a:srgbClr val="37761C"/>
                </a:solidFill>
                <a:latin typeface="Arial"/>
                <a:cs typeface="Arial"/>
              </a:rPr>
              <a:t>layer:</a:t>
            </a:r>
            <a:r>
              <a:rPr sz="900" spc="445" dirty="0">
                <a:solidFill>
                  <a:srgbClr val="37761C"/>
                </a:solidFill>
                <a:latin typeface="Arial"/>
                <a:cs typeface="Arial"/>
              </a:rPr>
              <a:t> </a:t>
            </a:r>
            <a:r>
              <a:rPr sz="900" b="1" spc="-5" dirty="0">
                <a:solidFill>
                  <a:srgbClr val="37761C"/>
                </a:solidFill>
                <a:latin typeface="Arial"/>
                <a:cs typeface="Arial"/>
              </a:rPr>
              <a:t>30</a:t>
            </a:r>
            <a:r>
              <a:rPr sz="900" b="1" spc="-20" dirty="0">
                <a:solidFill>
                  <a:srgbClr val="37761C"/>
                </a:solidFill>
                <a:latin typeface="Arial"/>
                <a:cs typeface="Arial"/>
              </a:rPr>
              <a:t> </a:t>
            </a:r>
            <a:r>
              <a:rPr sz="900" b="1" spc="-5" dirty="0">
                <a:solidFill>
                  <a:srgbClr val="37761C"/>
                </a:solidFill>
                <a:latin typeface="Arial"/>
                <a:cs typeface="Arial"/>
              </a:rPr>
              <a:t>ps</a:t>
            </a:r>
            <a:endParaRPr sz="900">
              <a:latin typeface="Arial"/>
              <a:cs typeface="Arial"/>
            </a:endParaRPr>
          </a:p>
          <a:p>
            <a:pPr marL="107314" indent="-95250">
              <a:lnSpc>
                <a:spcPts val="1065"/>
              </a:lnSpc>
              <a:buAutoNum type="arabicPlain"/>
              <a:tabLst>
                <a:tab pos="107950" algn="l"/>
              </a:tabLst>
            </a:pPr>
            <a:r>
              <a:rPr sz="900" spc="-5" dirty="0">
                <a:solidFill>
                  <a:srgbClr val="37761C"/>
                </a:solidFill>
                <a:latin typeface="Arial"/>
                <a:cs typeface="Arial"/>
              </a:rPr>
              <a:t>layers:</a:t>
            </a:r>
            <a:r>
              <a:rPr sz="900" spc="-20" dirty="0">
                <a:solidFill>
                  <a:srgbClr val="37761C"/>
                </a:solidFill>
                <a:latin typeface="Arial"/>
                <a:cs typeface="Arial"/>
              </a:rPr>
              <a:t> </a:t>
            </a:r>
            <a:r>
              <a:rPr sz="900" b="1" spc="-5" dirty="0">
                <a:solidFill>
                  <a:srgbClr val="37761C"/>
                </a:solidFill>
                <a:latin typeface="Arial"/>
                <a:cs typeface="Arial"/>
              </a:rPr>
              <a:t>20</a:t>
            </a:r>
            <a:r>
              <a:rPr sz="900" b="1" spc="-25" dirty="0">
                <a:solidFill>
                  <a:srgbClr val="37761C"/>
                </a:solidFill>
                <a:latin typeface="Arial"/>
                <a:cs typeface="Arial"/>
              </a:rPr>
              <a:t> </a:t>
            </a:r>
            <a:r>
              <a:rPr sz="900" b="1" spc="-5" dirty="0">
                <a:solidFill>
                  <a:srgbClr val="37761C"/>
                </a:solidFill>
                <a:latin typeface="Arial"/>
                <a:cs typeface="Arial"/>
              </a:rPr>
              <a:t>ps</a:t>
            </a:r>
            <a:r>
              <a:rPr sz="900" b="1" spc="-15" dirty="0">
                <a:solidFill>
                  <a:srgbClr val="37761C"/>
                </a:solidFill>
                <a:latin typeface="Arial"/>
                <a:cs typeface="Arial"/>
              </a:rPr>
              <a:t> </a:t>
            </a:r>
            <a:r>
              <a:rPr sz="900" dirty="0">
                <a:solidFill>
                  <a:srgbClr val="37761C"/>
                </a:solidFill>
                <a:latin typeface="Arial"/>
                <a:cs typeface="Arial"/>
              </a:rPr>
              <a:t>+</a:t>
            </a:r>
            <a:r>
              <a:rPr sz="900" spc="-25" dirty="0">
                <a:solidFill>
                  <a:srgbClr val="37761C"/>
                </a:solidFill>
                <a:latin typeface="Arial"/>
                <a:cs typeface="Arial"/>
              </a:rPr>
              <a:t> </a:t>
            </a:r>
            <a:r>
              <a:rPr sz="900" spc="-5" dirty="0">
                <a:solidFill>
                  <a:srgbClr val="37761C"/>
                </a:solidFill>
                <a:latin typeface="Arial"/>
                <a:cs typeface="Arial"/>
              </a:rPr>
              <a:t>tracking</a:t>
            </a:r>
            <a:endParaRPr sz="900">
              <a:latin typeface="Arial"/>
              <a:cs typeface="Arial"/>
            </a:endParaRPr>
          </a:p>
        </p:txBody>
      </p:sp>
      <p:pic>
        <p:nvPicPr>
          <p:cNvPr id="47" name="object 47"/>
          <p:cNvPicPr/>
          <p:nvPr/>
        </p:nvPicPr>
        <p:blipFill>
          <a:blip r:embed="rId4" cstate="print"/>
          <a:stretch>
            <a:fillRect/>
          </a:stretch>
        </p:blipFill>
        <p:spPr>
          <a:xfrm>
            <a:off x="5454754" y="3927268"/>
            <a:ext cx="247364" cy="241893"/>
          </a:xfrm>
          <a:prstGeom prst="rect">
            <a:avLst/>
          </a:prstGeom>
        </p:spPr>
      </p:pic>
      <p:sp>
        <p:nvSpPr>
          <p:cNvPr id="48" name="object 48"/>
          <p:cNvSpPr txBox="1"/>
          <p:nvPr/>
        </p:nvSpPr>
        <p:spPr>
          <a:xfrm>
            <a:off x="7040926" y="2824652"/>
            <a:ext cx="1990725" cy="313612"/>
          </a:xfrm>
          <a:prstGeom prst="rect">
            <a:avLst/>
          </a:prstGeom>
        </p:spPr>
        <p:txBody>
          <a:bodyPr vert="horz" wrap="square" lIns="0" tIns="12700" rIns="0" bIns="0" rtlCol="0">
            <a:spAutoFit/>
          </a:bodyPr>
          <a:lstStyle/>
          <a:p>
            <a:pPr marL="38100">
              <a:lnSpc>
                <a:spcPts val="1065"/>
              </a:lnSpc>
              <a:spcBef>
                <a:spcPts val="100"/>
              </a:spcBef>
            </a:pPr>
            <a:r>
              <a:rPr sz="900" spc="-5" dirty="0">
                <a:solidFill>
                  <a:srgbClr val="1B4587"/>
                </a:solidFill>
                <a:latin typeface="Arial"/>
                <a:cs typeface="Arial"/>
              </a:rPr>
              <a:t>&lt;</a:t>
            </a:r>
            <a:r>
              <a:rPr sz="900" b="1" spc="-5" dirty="0">
                <a:solidFill>
                  <a:srgbClr val="1B4587"/>
                </a:solidFill>
                <a:latin typeface="Arial"/>
                <a:cs typeface="Arial"/>
              </a:rPr>
              <a:t>5%/sqrt(E)</a:t>
            </a:r>
            <a:r>
              <a:rPr sz="900" b="1" spc="-35" dirty="0">
                <a:solidFill>
                  <a:srgbClr val="1B4587"/>
                </a:solidFill>
                <a:latin typeface="Arial"/>
                <a:cs typeface="Arial"/>
              </a:rPr>
              <a:t> </a:t>
            </a:r>
            <a:r>
              <a:rPr sz="900" b="1" dirty="0">
                <a:solidFill>
                  <a:srgbClr val="1B4587"/>
                </a:solidFill>
                <a:latin typeface="Arial"/>
                <a:cs typeface="Arial"/>
              </a:rPr>
              <a:t>+</a:t>
            </a:r>
            <a:r>
              <a:rPr sz="900" b="1" spc="-35" dirty="0">
                <a:solidFill>
                  <a:srgbClr val="1B4587"/>
                </a:solidFill>
                <a:latin typeface="Arial"/>
                <a:cs typeface="Arial"/>
              </a:rPr>
              <a:t> </a:t>
            </a:r>
            <a:r>
              <a:rPr sz="900" b="1" spc="-5" dirty="0">
                <a:solidFill>
                  <a:srgbClr val="1B4587"/>
                </a:solidFill>
                <a:latin typeface="Arial"/>
                <a:cs typeface="Arial"/>
              </a:rPr>
              <a:t>1%</a:t>
            </a:r>
            <a:endParaRPr sz="900">
              <a:latin typeface="Arial"/>
              <a:cs typeface="Arial"/>
            </a:endParaRPr>
          </a:p>
          <a:p>
            <a:pPr marL="38100">
              <a:lnSpc>
                <a:spcPts val="1065"/>
              </a:lnSpc>
            </a:pPr>
            <a:r>
              <a:rPr sz="900" spc="-5" dirty="0">
                <a:solidFill>
                  <a:srgbClr val="1B4587"/>
                </a:solidFill>
                <a:latin typeface="Arial"/>
                <a:cs typeface="Arial"/>
              </a:rPr>
              <a:t>~</a:t>
            </a:r>
            <a:r>
              <a:rPr sz="900" b="1" spc="-5" dirty="0">
                <a:solidFill>
                  <a:srgbClr val="1B4587"/>
                </a:solidFill>
                <a:latin typeface="Arial"/>
                <a:cs typeface="Arial"/>
              </a:rPr>
              <a:t>30</a:t>
            </a:r>
            <a:r>
              <a:rPr sz="900" b="1" spc="-15" dirty="0">
                <a:solidFill>
                  <a:srgbClr val="1B4587"/>
                </a:solidFill>
                <a:latin typeface="Arial"/>
                <a:cs typeface="Arial"/>
              </a:rPr>
              <a:t> </a:t>
            </a:r>
            <a:r>
              <a:rPr sz="900" b="1" spc="-5" dirty="0">
                <a:solidFill>
                  <a:srgbClr val="1B4587"/>
                </a:solidFill>
                <a:latin typeface="Arial"/>
                <a:cs typeface="Arial"/>
              </a:rPr>
              <a:t>ps </a:t>
            </a:r>
            <a:r>
              <a:rPr sz="900" spc="-5" dirty="0">
                <a:solidFill>
                  <a:srgbClr val="1B4587"/>
                </a:solidFill>
                <a:latin typeface="Arial"/>
                <a:cs typeface="Arial"/>
              </a:rPr>
              <a:t>timing</a:t>
            </a:r>
            <a:r>
              <a:rPr sz="900" spc="-15" dirty="0">
                <a:solidFill>
                  <a:srgbClr val="1B4587"/>
                </a:solidFill>
                <a:latin typeface="Arial"/>
                <a:cs typeface="Arial"/>
              </a:rPr>
              <a:t> </a:t>
            </a:r>
            <a:r>
              <a:rPr sz="900" spc="-5" dirty="0">
                <a:solidFill>
                  <a:srgbClr val="1B4587"/>
                </a:solidFill>
                <a:latin typeface="Arial"/>
                <a:cs typeface="Arial"/>
              </a:rPr>
              <a:t>achieved</a:t>
            </a:r>
            <a:r>
              <a:rPr sz="900" spc="-10" dirty="0">
                <a:solidFill>
                  <a:srgbClr val="1B4587"/>
                </a:solidFill>
                <a:latin typeface="Arial"/>
                <a:cs typeface="Arial"/>
              </a:rPr>
              <a:t> </a:t>
            </a:r>
            <a:r>
              <a:rPr sz="900" spc="-5" dirty="0">
                <a:solidFill>
                  <a:srgbClr val="1B4587"/>
                </a:solidFill>
                <a:latin typeface="Arial"/>
                <a:cs typeface="Arial"/>
              </a:rPr>
              <a:t>for</a:t>
            </a:r>
            <a:r>
              <a:rPr sz="900" spc="-15" dirty="0">
                <a:solidFill>
                  <a:srgbClr val="1B4587"/>
                </a:solidFill>
                <a:latin typeface="Arial"/>
                <a:cs typeface="Arial"/>
              </a:rPr>
              <a:t> </a:t>
            </a:r>
            <a:r>
              <a:rPr sz="900" spc="-5" dirty="0">
                <a:solidFill>
                  <a:srgbClr val="1B4587"/>
                </a:solidFill>
                <a:latin typeface="Arial"/>
                <a:cs typeface="Arial"/>
              </a:rPr>
              <a:t>p</a:t>
            </a:r>
            <a:r>
              <a:rPr sz="900" spc="-7" baseline="-32407" dirty="0">
                <a:solidFill>
                  <a:srgbClr val="1B4587"/>
                </a:solidFill>
                <a:latin typeface="Arial"/>
                <a:cs typeface="Arial"/>
              </a:rPr>
              <a:t>T</a:t>
            </a:r>
            <a:r>
              <a:rPr sz="900" spc="-5" dirty="0">
                <a:solidFill>
                  <a:srgbClr val="1B4587"/>
                </a:solidFill>
                <a:latin typeface="Arial"/>
                <a:cs typeface="Arial"/>
              </a:rPr>
              <a:t>&gt;40GeV</a:t>
            </a:r>
            <a:endParaRPr sz="900">
              <a:latin typeface="Arial"/>
              <a:cs typeface="Arial"/>
            </a:endParaRPr>
          </a:p>
        </p:txBody>
      </p:sp>
      <p:sp>
        <p:nvSpPr>
          <p:cNvPr id="49" name="object 49"/>
          <p:cNvSpPr txBox="1"/>
          <p:nvPr/>
        </p:nvSpPr>
        <p:spPr>
          <a:xfrm>
            <a:off x="2115268" y="5499970"/>
            <a:ext cx="872490" cy="166712"/>
          </a:xfrm>
          <a:prstGeom prst="rect">
            <a:avLst/>
          </a:prstGeom>
        </p:spPr>
        <p:txBody>
          <a:bodyPr vert="horz" wrap="square" lIns="0" tIns="12700" rIns="0" bIns="0" rtlCol="0">
            <a:spAutoFit/>
          </a:bodyPr>
          <a:lstStyle/>
          <a:p>
            <a:pPr marL="12700">
              <a:spcBef>
                <a:spcPts val="100"/>
              </a:spcBef>
            </a:pPr>
            <a:r>
              <a:rPr sz="1000" dirty="0">
                <a:solidFill>
                  <a:srgbClr val="666666"/>
                </a:solidFill>
                <a:latin typeface="Arial"/>
                <a:cs typeface="Arial"/>
              </a:rPr>
              <a:t>4</a:t>
            </a:r>
            <a:r>
              <a:rPr sz="1000" spc="-45" dirty="0">
                <a:solidFill>
                  <a:srgbClr val="666666"/>
                </a:solidFill>
                <a:latin typeface="Arial"/>
                <a:cs typeface="Arial"/>
              </a:rPr>
              <a:t> </a:t>
            </a:r>
            <a:r>
              <a:rPr sz="1000" dirty="0">
                <a:solidFill>
                  <a:srgbClr val="666666"/>
                </a:solidFill>
                <a:latin typeface="Arial"/>
                <a:cs typeface="Arial"/>
              </a:rPr>
              <a:t>crystal</a:t>
            </a:r>
            <a:r>
              <a:rPr sz="1000" spc="-45" dirty="0">
                <a:solidFill>
                  <a:srgbClr val="666666"/>
                </a:solidFill>
                <a:latin typeface="Arial"/>
                <a:cs typeface="Arial"/>
              </a:rPr>
              <a:t> </a:t>
            </a:r>
            <a:r>
              <a:rPr sz="1000" spc="-5" dirty="0">
                <a:solidFill>
                  <a:srgbClr val="666666"/>
                </a:solidFill>
                <a:latin typeface="Arial"/>
                <a:cs typeface="Arial"/>
              </a:rPr>
              <a:t>layers</a:t>
            </a:r>
            <a:endParaRPr sz="1000">
              <a:latin typeface="Arial"/>
              <a:cs typeface="Arial"/>
            </a:endParaRPr>
          </a:p>
        </p:txBody>
      </p:sp>
    </p:spTree>
    <p:extLst>
      <p:ext uri="{BB962C8B-B14F-4D97-AF65-F5344CB8AC3E}">
        <p14:creationId xmlns:p14="http://schemas.microsoft.com/office/powerpoint/2010/main" val="31903730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84725" y="1326809"/>
            <a:ext cx="4208296" cy="520655"/>
          </a:xfrm>
          <a:prstGeom prst="rect">
            <a:avLst/>
          </a:prstGeom>
        </p:spPr>
        <p:txBody>
          <a:bodyPr vert="horz" wrap="square" lIns="0" tIns="12700" rIns="0" bIns="0" rtlCol="0" anchor="ctr">
            <a:spAutoFit/>
          </a:bodyPr>
          <a:lstStyle/>
          <a:p>
            <a:pPr marL="12700">
              <a:lnSpc>
                <a:spcPct val="100000"/>
              </a:lnSpc>
              <a:spcBef>
                <a:spcPts val="100"/>
              </a:spcBef>
            </a:pPr>
            <a:r>
              <a:rPr spc="-10" dirty="0"/>
              <a:t>S-CEPCal</a:t>
            </a:r>
            <a:r>
              <a:rPr spc="-40" dirty="0"/>
              <a:t> </a:t>
            </a:r>
            <a:r>
              <a:rPr b="1" spc="-5" dirty="0">
                <a:latin typeface="Arial"/>
                <a:cs typeface="Arial"/>
              </a:rPr>
              <a:t>granularity</a:t>
            </a:r>
          </a:p>
        </p:txBody>
      </p:sp>
      <p:sp>
        <p:nvSpPr>
          <p:cNvPr id="3" name="object 3"/>
          <p:cNvSpPr txBox="1"/>
          <p:nvPr/>
        </p:nvSpPr>
        <p:spPr>
          <a:xfrm>
            <a:off x="465221" y="2036450"/>
            <a:ext cx="6465570" cy="554355"/>
          </a:xfrm>
          <a:prstGeom prst="rect">
            <a:avLst/>
          </a:prstGeom>
        </p:spPr>
        <p:txBody>
          <a:bodyPr vert="horz" wrap="square" lIns="0" tIns="50800" rIns="0" bIns="0" rtlCol="0">
            <a:spAutoFit/>
          </a:bodyPr>
          <a:lstStyle/>
          <a:p>
            <a:pPr marL="389255" indent="-351790">
              <a:spcBef>
                <a:spcPts val="400"/>
              </a:spcBef>
              <a:buFont typeface="Arial"/>
              <a:buChar char="●"/>
              <a:tabLst>
                <a:tab pos="389255" algn="l"/>
                <a:tab pos="389890" algn="l"/>
              </a:tabLst>
            </a:pPr>
            <a:r>
              <a:rPr sz="1600" b="1" dirty="0">
                <a:solidFill>
                  <a:srgbClr val="595959"/>
                </a:solidFill>
                <a:latin typeface="Arial"/>
                <a:cs typeface="Arial"/>
              </a:rPr>
              <a:t>2</a:t>
            </a:r>
            <a:r>
              <a:rPr sz="1600" b="1" spc="-10" dirty="0">
                <a:solidFill>
                  <a:srgbClr val="595959"/>
                </a:solidFill>
                <a:latin typeface="Arial"/>
                <a:cs typeface="Arial"/>
              </a:rPr>
              <a:t> </a:t>
            </a:r>
            <a:r>
              <a:rPr sz="1600" b="1" spc="-5" dirty="0">
                <a:solidFill>
                  <a:srgbClr val="595959"/>
                </a:solidFill>
                <a:latin typeface="Arial"/>
                <a:cs typeface="Arial"/>
              </a:rPr>
              <a:t>TIMING</a:t>
            </a:r>
            <a:r>
              <a:rPr sz="1600" b="1" spc="-10" dirty="0">
                <a:solidFill>
                  <a:srgbClr val="595959"/>
                </a:solidFill>
                <a:latin typeface="Arial"/>
                <a:cs typeface="Arial"/>
              </a:rPr>
              <a:t> </a:t>
            </a:r>
            <a:r>
              <a:rPr sz="1600" b="1" spc="-5" dirty="0">
                <a:solidFill>
                  <a:srgbClr val="595959"/>
                </a:solidFill>
                <a:latin typeface="Arial"/>
                <a:cs typeface="Arial"/>
              </a:rPr>
              <a:t>layers</a:t>
            </a:r>
            <a:r>
              <a:rPr sz="1600" b="1" spc="-10" dirty="0">
                <a:solidFill>
                  <a:srgbClr val="595959"/>
                </a:solidFill>
                <a:latin typeface="Arial"/>
                <a:cs typeface="Arial"/>
              </a:rPr>
              <a:t> </a:t>
            </a:r>
            <a:r>
              <a:rPr sz="1600" b="1" dirty="0">
                <a:solidFill>
                  <a:srgbClr val="595959"/>
                </a:solidFill>
                <a:latin typeface="Arial"/>
                <a:cs typeface="Arial"/>
              </a:rPr>
              <a:t>(T1</a:t>
            </a:r>
            <a:r>
              <a:rPr sz="1600" b="1" spc="-5" dirty="0">
                <a:solidFill>
                  <a:srgbClr val="595959"/>
                </a:solidFill>
                <a:latin typeface="Arial"/>
                <a:cs typeface="Arial"/>
              </a:rPr>
              <a:t> and</a:t>
            </a:r>
            <a:r>
              <a:rPr sz="1600" b="1" spc="-10" dirty="0">
                <a:solidFill>
                  <a:srgbClr val="595959"/>
                </a:solidFill>
                <a:latin typeface="Arial"/>
                <a:cs typeface="Arial"/>
              </a:rPr>
              <a:t> </a:t>
            </a:r>
            <a:r>
              <a:rPr sz="1600" b="1" spc="-5" dirty="0">
                <a:solidFill>
                  <a:srgbClr val="595959"/>
                </a:solidFill>
                <a:latin typeface="Arial"/>
                <a:cs typeface="Arial"/>
              </a:rPr>
              <a:t>T2)</a:t>
            </a:r>
            <a:r>
              <a:rPr sz="1600" b="1" spc="35" dirty="0">
                <a:solidFill>
                  <a:srgbClr val="595959"/>
                </a:solidFill>
                <a:latin typeface="Arial"/>
                <a:cs typeface="Arial"/>
              </a:rPr>
              <a:t> </a:t>
            </a:r>
            <a:r>
              <a:rPr sz="1600" spc="-5" dirty="0">
                <a:solidFill>
                  <a:srgbClr val="595959"/>
                </a:solidFill>
                <a:latin typeface="Arial"/>
                <a:cs typeface="Arial"/>
              </a:rPr>
              <a:t>with</a:t>
            </a:r>
            <a:r>
              <a:rPr sz="1600" spc="-10" dirty="0">
                <a:solidFill>
                  <a:srgbClr val="595959"/>
                </a:solidFill>
                <a:latin typeface="Arial"/>
                <a:cs typeface="Arial"/>
              </a:rPr>
              <a:t> </a:t>
            </a:r>
            <a:r>
              <a:rPr sz="1600" dirty="0">
                <a:solidFill>
                  <a:srgbClr val="595959"/>
                </a:solidFill>
                <a:latin typeface="Arial"/>
                <a:cs typeface="Arial"/>
              </a:rPr>
              <a:t>crystal</a:t>
            </a:r>
            <a:r>
              <a:rPr sz="1600" spc="-5" dirty="0">
                <a:solidFill>
                  <a:srgbClr val="595959"/>
                </a:solidFill>
                <a:latin typeface="Arial"/>
                <a:cs typeface="Arial"/>
              </a:rPr>
              <a:t> bars</a:t>
            </a:r>
            <a:r>
              <a:rPr sz="1600" spc="-10" dirty="0">
                <a:solidFill>
                  <a:srgbClr val="595959"/>
                </a:solidFill>
                <a:latin typeface="Arial"/>
                <a:cs typeface="Arial"/>
              </a:rPr>
              <a:t> </a:t>
            </a:r>
            <a:r>
              <a:rPr sz="1600" spc="-5" dirty="0">
                <a:solidFill>
                  <a:srgbClr val="595959"/>
                </a:solidFill>
                <a:latin typeface="Arial"/>
                <a:cs typeface="Arial"/>
              </a:rPr>
              <a:t>XY</a:t>
            </a:r>
            <a:r>
              <a:rPr sz="1600" spc="-10" dirty="0">
                <a:solidFill>
                  <a:srgbClr val="595959"/>
                </a:solidFill>
                <a:latin typeface="Arial"/>
                <a:cs typeface="Arial"/>
              </a:rPr>
              <a:t> </a:t>
            </a:r>
            <a:r>
              <a:rPr sz="1600" spc="-5" dirty="0">
                <a:solidFill>
                  <a:srgbClr val="595959"/>
                </a:solidFill>
                <a:latin typeface="Arial"/>
                <a:cs typeface="Arial"/>
              </a:rPr>
              <a:t>oriented </a:t>
            </a:r>
            <a:r>
              <a:rPr sz="1600" dirty="0">
                <a:solidFill>
                  <a:srgbClr val="595959"/>
                </a:solidFill>
                <a:latin typeface="Arial"/>
                <a:cs typeface="Arial"/>
              </a:rPr>
              <a:t>-</a:t>
            </a:r>
            <a:r>
              <a:rPr sz="1600" spc="-10" dirty="0">
                <a:solidFill>
                  <a:srgbClr val="595959"/>
                </a:solidFill>
                <a:latin typeface="Arial"/>
                <a:cs typeface="Arial"/>
              </a:rPr>
              <a:t> </a:t>
            </a:r>
            <a:r>
              <a:rPr sz="1600" spc="-5" dirty="0">
                <a:solidFill>
                  <a:srgbClr val="595959"/>
                </a:solidFill>
                <a:latin typeface="Arial"/>
                <a:cs typeface="Arial"/>
              </a:rPr>
              <a:t>0.8</a:t>
            </a:r>
            <a:r>
              <a:rPr sz="1600" spc="-10" dirty="0">
                <a:solidFill>
                  <a:srgbClr val="595959"/>
                </a:solidFill>
                <a:latin typeface="Arial"/>
                <a:cs typeface="Arial"/>
              </a:rPr>
              <a:t> </a:t>
            </a:r>
            <a:r>
              <a:rPr sz="1600" spc="10" dirty="0">
                <a:solidFill>
                  <a:srgbClr val="595959"/>
                </a:solidFill>
                <a:latin typeface="Arial"/>
                <a:cs typeface="Arial"/>
              </a:rPr>
              <a:t>X</a:t>
            </a:r>
            <a:r>
              <a:rPr sz="1575" spc="15" baseline="-31746" dirty="0">
                <a:solidFill>
                  <a:srgbClr val="595959"/>
                </a:solidFill>
                <a:latin typeface="Arial"/>
                <a:cs typeface="Arial"/>
              </a:rPr>
              <a:t>0</a:t>
            </a:r>
            <a:endParaRPr sz="1575" baseline="-31746">
              <a:latin typeface="Arial"/>
              <a:cs typeface="Arial"/>
            </a:endParaRPr>
          </a:p>
          <a:p>
            <a:pPr marL="846455" lvl="1" indent="-336550">
              <a:spcBef>
                <a:spcPts val="260"/>
              </a:spcBef>
              <a:buChar char="○"/>
              <a:tabLst>
                <a:tab pos="846455" algn="l"/>
                <a:tab pos="847090" algn="l"/>
              </a:tabLst>
            </a:pPr>
            <a:r>
              <a:rPr sz="1400" spc="-5" dirty="0">
                <a:solidFill>
                  <a:srgbClr val="595959"/>
                </a:solidFill>
                <a:latin typeface="Arial"/>
                <a:cs typeface="Arial"/>
              </a:rPr>
              <a:t>High</a:t>
            </a:r>
            <a:r>
              <a:rPr sz="1400" spc="-20" dirty="0">
                <a:solidFill>
                  <a:srgbClr val="595959"/>
                </a:solidFill>
                <a:latin typeface="Arial"/>
                <a:cs typeface="Arial"/>
              </a:rPr>
              <a:t> </a:t>
            </a:r>
            <a:r>
              <a:rPr sz="1400" spc="-5" dirty="0">
                <a:solidFill>
                  <a:srgbClr val="595959"/>
                </a:solidFill>
                <a:latin typeface="Arial"/>
                <a:cs typeface="Arial"/>
              </a:rPr>
              <a:t>granularity,</a:t>
            </a:r>
            <a:r>
              <a:rPr sz="1400" spc="-15" dirty="0">
                <a:solidFill>
                  <a:srgbClr val="595959"/>
                </a:solidFill>
                <a:latin typeface="Arial"/>
                <a:cs typeface="Arial"/>
              </a:rPr>
              <a:t> </a:t>
            </a:r>
            <a:r>
              <a:rPr sz="1400" spc="-5" dirty="0">
                <a:solidFill>
                  <a:srgbClr val="595959"/>
                </a:solidFill>
                <a:latin typeface="Arial"/>
                <a:cs typeface="Arial"/>
              </a:rPr>
              <a:t>tracking</a:t>
            </a:r>
            <a:r>
              <a:rPr sz="1400" spc="-15" dirty="0">
                <a:solidFill>
                  <a:srgbClr val="595959"/>
                </a:solidFill>
                <a:latin typeface="Arial"/>
                <a:cs typeface="Arial"/>
              </a:rPr>
              <a:t> </a:t>
            </a:r>
            <a:r>
              <a:rPr sz="1400" dirty="0">
                <a:solidFill>
                  <a:srgbClr val="595959"/>
                </a:solidFill>
                <a:latin typeface="Arial"/>
                <a:cs typeface="Arial"/>
              </a:rPr>
              <a:t>capability</a:t>
            </a:r>
            <a:r>
              <a:rPr sz="1400" spc="-15" dirty="0">
                <a:solidFill>
                  <a:srgbClr val="595959"/>
                </a:solidFill>
                <a:latin typeface="Arial"/>
                <a:cs typeface="Arial"/>
              </a:rPr>
              <a:t> </a:t>
            </a:r>
            <a:r>
              <a:rPr sz="1400" spc="-5" dirty="0">
                <a:solidFill>
                  <a:srgbClr val="595959"/>
                </a:solidFill>
                <a:latin typeface="Arial"/>
                <a:cs typeface="Arial"/>
              </a:rPr>
              <a:t>and</a:t>
            </a:r>
            <a:r>
              <a:rPr sz="1400" spc="-15" dirty="0">
                <a:solidFill>
                  <a:srgbClr val="595959"/>
                </a:solidFill>
                <a:latin typeface="Arial"/>
                <a:cs typeface="Arial"/>
              </a:rPr>
              <a:t> </a:t>
            </a:r>
            <a:r>
              <a:rPr sz="1400" spc="-5" dirty="0">
                <a:solidFill>
                  <a:srgbClr val="595959"/>
                </a:solidFill>
                <a:latin typeface="Arial"/>
                <a:cs typeface="Arial"/>
              </a:rPr>
              <a:t>precision</a:t>
            </a:r>
            <a:r>
              <a:rPr sz="1400" spc="-15" dirty="0">
                <a:solidFill>
                  <a:srgbClr val="595959"/>
                </a:solidFill>
                <a:latin typeface="Arial"/>
                <a:cs typeface="Arial"/>
              </a:rPr>
              <a:t> </a:t>
            </a:r>
            <a:r>
              <a:rPr sz="1400" spc="-5" dirty="0">
                <a:solidFill>
                  <a:srgbClr val="595959"/>
                </a:solidFill>
                <a:latin typeface="Arial"/>
                <a:cs typeface="Arial"/>
              </a:rPr>
              <a:t>timing</a:t>
            </a:r>
            <a:endParaRPr sz="1400">
              <a:latin typeface="Arial"/>
              <a:cs typeface="Arial"/>
            </a:endParaRPr>
          </a:p>
        </p:txBody>
      </p:sp>
      <p:sp>
        <p:nvSpPr>
          <p:cNvPr id="4" name="object 4"/>
          <p:cNvSpPr txBox="1"/>
          <p:nvPr/>
        </p:nvSpPr>
        <p:spPr>
          <a:xfrm>
            <a:off x="963194" y="2565223"/>
            <a:ext cx="5671185" cy="520700"/>
          </a:xfrm>
          <a:prstGeom prst="rect">
            <a:avLst/>
          </a:prstGeom>
        </p:spPr>
        <p:txBody>
          <a:bodyPr vert="horz" wrap="square" lIns="0" tIns="46990" rIns="0" bIns="0" rtlCol="0">
            <a:spAutoFit/>
          </a:bodyPr>
          <a:lstStyle/>
          <a:p>
            <a:pPr marL="348615" indent="-336550">
              <a:spcBef>
                <a:spcPts val="370"/>
              </a:spcBef>
              <a:buChar char="○"/>
              <a:tabLst>
                <a:tab pos="347980" algn="l"/>
                <a:tab pos="349250" algn="l"/>
              </a:tabLst>
            </a:pPr>
            <a:r>
              <a:rPr sz="1400" spc="-5" dirty="0">
                <a:solidFill>
                  <a:srgbClr val="595959"/>
                </a:solidFill>
                <a:latin typeface="Arial"/>
                <a:cs typeface="Arial"/>
              </a:rPr>
              <a:t>Enabled</a:t>
            </a:r>
            <a:r>
              <a:rPr sz="1400" spc="-15" dirty="0">
                <a:solidFill>
                  <a:srgbClr val="595959"/>
                </a:solidFill>
                <a:latin typeface="Arial"/>
                <a:cs typeface="Arial"/>
              </a:rPr>
              <a:t> </a:t>
            </a:r>
            <a:r>
              <a:rPr sz="1400" spc="-5" dirty="0">
                <a:solidFill>
                  <a:srgbClr val="595959"/>
                </a:solidFill>
                <a:latin typeface="Arial"/>
                <a:cs typeface="Arial"/>
              </a:rPr>
              <a:t>by</a:t>
            </a:r>
            <a:r>
              <a:rPr sz="1400" spc="-10" dirty="0">
                <a:solidFill>
                  <a:srgbClr val="595959"/>
                </a:solidFill>
                <a:latin typeface="Arial"/>
                <a:cs typeface="Arial"/>
              </a:rPr>
              <a:t> </a:t>
            </a:r>
            <a:r>
              <a:rPr sz="1400" spc="-5" dirty="0">
                <a:solidFill>
                  <a:srgbClr val="595959"/>
                </a:solidFill>
                <a:latin typeface="Arial"/>
                <a:cs typeface="Arial"/>
              </a:rPr>
              <a:t>fast</a:t>
            </a:r>
            <a:r>
              <a:rPr sz="1400" spc="-10" dirty="0">
                <a:solidFill>
                  <a:srgbClr val="595959"/>
                </a:solidFill>
                <a:latin typeface="Arial"/>
                <a:cs typeface="Arial"/>
              </a:rPr>
              <a:t> </a:t>
            </a:r>
            <a:r>
              <a:rPr sz="1400" spc="-5" dirty="0">
                <a:solidFill>
                  <a:srgbClr val="595959"/>
                </a:solidFill>
                <a:latin typeface="Arial"/>
                <a:cs typeface="Arial"/>
              </a:rPr>
              <a:t>and</a:t>
            </a:r>
            <a:r>
              <a:rPr sz="1400" spc="-10" dirty="0">
                <a:solidFill>
                  <a:srgbClr val="595959"/>
                </a:solidFill>
                <a:latin typeface="Arial"/>
                <a:cs typeface="Arial"/>
              </a:rPr>
              <a:t> </a:t>
            </a:r>
            <a:r>
              <a:rPr sz="1400" spc="-5" dirty="0">
                <a:solidFill>
                  <a:srgbClr val="595959"/>
                </a:solidFill>
                <a:latin typeface="Arial"/>
                <a:cs typeface="Arial"/>
              </a:rPr>
              <a:t>bright</a:t>
            </a:r>
            <a:r>
              <a:rPr sz="1400" spc="-10" dirty="0">
                <a:solidFill>
                  <a:srgbClr val="595959"/>
                </a:solidFill>
                <a:latin typeface="Arial"/>
                <a:cs typeface="Arial"/>
              </a:rPr>
              <a:t> </a:t>
            </a:r>
            <a:r>
              <a:rPr sz="1400" dirty="0">
                <a:solidFill>
                  <a:srgbClr val="595959"/>
                </a:solidFill>
                <a:latin typeface="Arial"/>
                <a:cs typeface="Arial"/>
              </a:rPr>
              <a:t>crystals</a:t>
            </a:r>
            <a:r>
              <a:rPr sz="1400" spc="-10" dirty="0">
                <a:solidFill>
                  <a:srgbClr val="595959"/>
                </a:solidFill>
                <a:latin typeface="Arial"/>
                <a:cs typeface="Arial"/>
              </a:rPr>
              <a:t> </a:t>
            </a:r>
            <a:r>
              <a:rPr sz="1400" spc="-5" dirty="0">
                <a:solidFill>
                  <a:srgbClr val="595959"/>
                </a:solidFill>
                <a:latin typeface="Arial"/>
                <a:cs typeface="Arial"/>
              </a:rPr>
              <a:t>and</a:t>
            </a:r>
            <a:r>
              <a:rPr sz="1400" spc="-10" dirty="0">
                <a:solidFill>
                  <a:srgbClr val="595959"/>
                </a:solidFill>
                <a:latin typeface="Arial"/>
                <a:cs typeface="Arial"/>
              </a:rPr>
              <a:t> </a:t>
            </a:r>
            <a:r>
              <a:rPr sz="1400" spc="-5" dirty="0">
                <a:solidFill>
                  <a:srgbClr val="595959"/>
                </a:solidFill>
                <a:latin typeface="Arial"/>
                <a:cs typeface="Arial"/>
              </a:rPr>
              <a:t>double</a:t>
            </a:r>
            <a:r>
              <a:rPr sz="1400" spc="-10" dirty="0">
                <a:solidFill>
                  <a:srgbClr val="595959"/>
                </a:solidFill>
                <a:latin typeface="Arial"/>
                <a:cs typeface="Arial"/>
              </a:rPr>
              <a:t> </a:t>
            </a:r>
            <a:r>
              <a:rPr sz="1400" spc="-5" dirty="0">
                <a:solidFill>
                  <a:srgbClr val="595959"/>
                </a:solidFill>
                <a:latin typeface="Arial"/>
                <a:cs typeface="Arial"/>
              </a:rPr>
              <a:t>ended</a:t>
            </a:r>
            <a:r>
              <a:rPr sz="1400" spc="-10" dirty="0">
                <a:solidFill>
                  <a:srgbClr val="595959"/>
                </a:solidFill>
                <a:latin typeface="Arial"/>
                <a:cs typeface="Arial"/>
              </a:rPr>
              <a:t> </a:t>
            </a:r>
            <a:r>
              <a:rPr sz="1400" spc="-5" dirty="0">
                <a:solidFill>
                  <a:srgbClr val="595959"/>
                </a:solidFill>
                <a:latin typeface="Arial"/>
                <a:cs typeface="Arial"/>
              </a:rPr>
              <a:t>SiPM</a:t>
            </a:r>
            <a:r>
              <a:rPr sz="1400" spc="-10" dirty="0">
                <a:solidFill>
                  <a:srgbClr val="595959"/>
                </a:solidFill>
                <a:latin typeface="Arial"/>
                <a:cs typeface="Arial"/>
              </a:rPr>
              <a:t> </a:t>
            </a:r>
            <a:r>
              <a:rPr sz="1400" dirty="0">
                <a:solidFill>
                  <a:srgbClr val="595959"/>
                </a:solidFill>
                <a:latin typeface="Arial"/>
                <a:cs typeface="Arial"/>
              </a:rPr>
              <a:t>readout</a:t>
            </a:r>
            <a:endParaRPr sz="1400">
              <a:latin typeface="Arial"/>
              <a:cs typeface="Arial"/>
            </a:endParaRPr>
          </a:p>
          <a:p>
            <a:pPr marL="348615" indent="-336550">
              <a:spcBef>
                <a:spcPts val="270"/>
              </a:spcBef>
              <a:buChar char="○"/>
              <a:tabLst>
                <a:tab pos="347980" algn="l"/>
                <a:tab pos="349250" algn="l"/>
              </a:tabLst>
            </a:pPr>
            <a:r>
              <a:rPr sz="1400" spc="-5" dirty="0">
                <a:solidFill>
                  <a:srgbClr val="595959"/>
                </a:solidFill>
                <a:latin typeface="Arial"/>
                <a:cs typeface="Arial"/>
              </a:rPr>
              <a:t>Crystal</a:t>
            </a:r>
            <a:r>
              <a:rPr sz="1400" spc="-25" dirty="0">
                <a:solidFill>
                  <a:srgbClr val="595959"/>
                </a:solidFill>
                <a:latin typeface="Arial"/>
                <a:cs typeface="Arial"/>
              </a:rPr>
              <a:t> </a:t>
            </a:r>
            <a:r>
              <a:rPr sz="1400" spc="-5" dirty="0">
                <a:solidFill>
                  <a:srgbClr val="595959"/>
                </a:solidFill>
                <a:latin typeface="Arial"/>
                <a:cs typeface="Arial"/>
              </a:rPr>
              <a:t>bar</a:t>
            </a:r>
            <a:r>
              <a:rPr sz="1400" spc="-20" dirty="0">
                <a:solidFill>
                  <a:srgbClr val="595959"/>
                </a:solidFill>
                <a:latin typeface="Arial"/>
                <a:cs typeface="Arial"/>
              </a:rPr>
              <a:t> </a:t>
            </a:r>
            <a:r>
              <a:rPr sz="1400" spc="-5" dirty="0">
                <a:solidFill>
                  <a:srgbClr val="595959"/>
                </a:solidFill>
                <a:latin typeface="Arial"/>
                <a:cs typeface="Arial"/>
              </a:rPr>
              <a:t>length:</a:t>
            </a:r>
            <a:r>
              <a:rPr sz="1400" spc="-20" dirty="0">
                <a:solidFill>
                  <a:srgbClr val="595959"/>
                </a:solidFill>
                <a:latin typeface="Arial"/>
                <a:cs typeface="Arial"/>
              </a:rPr>
              <a:t> </a:t>
            </a:r>
            <a:r>
              <a:rPr sz="1400" spc="-5" dirty="0">
                <a:solidFill>
                  <a:srgbClr val="595959"/>
                </a:solidFill>
                <a:latin typeface="Arial"/>
                <a:cs typeface="Arial"/>
              </a:rPr>
              <a:t>3x3x56</a:t>
            </a:r>
            <a:r>
              <a:rPr sz="1400" spc="-20" dirty="0">
                <a:solidFill>
                  <a:srgbClr val="595959"/>
                </a:solidFill>
                <a:latin typeface="Arial"/>
                <a:cs typeface="Arial"/>
              </a:rPr>
              <a:t> </a:t>
            </a:r>
            <a:r>
              <a:rPr sz="1400" dirty="0">
                <a:solidFill>
                  <a:srgbClr val="595959"/>
                </a:solidFill>
                <a:latin typeface="Arial"/>
                <a:cs typeface="Arial"/>
              </a:rPr>
              <a:t>mm³</a:t>
            </a:r>
            <a:endParaRPr sz="1400">
              <a:latin typeface="Arial"/>
              <a:cs typeface="Arial"/>
            </a:endParaRPr>
          </a:p>
        </p:txBody>
      </p:sp>
      <p:sp>
        <p:nvSpPr>
          <p:cNvPr id="5" name="object 5"/>
          <p:cNvSpPr txBox="1"/>
          <p:nvPr/>
        </p:nvSpPr>
        <p:spPr>
          <a:xfrm>
            <a:off x="452522" y="3073839"/>
            <a:ext cx="5107305" cy="1255472"/>
          </a:xfrm>
          <a:prstGeom prst="rect">
            <a:avLst/>
          </a:prstGeom>
        </p:spPr>
        <p:txBody>
          <a:bodyPr vert="horz" wrap="square" lIns="0" tIns="34290" rIns="0" bIns="0" rtlCol="0">
            <a:spAutoFit/>
          </a:bodyPr>
          <a:lstStyle/>
          <a:p>
            <a:pPr marL="1316355" indent="-321310">
              <a:spcBef>
                <a:spcPts val="270"/>
              </a:spcBef>
              <a:buChar char="■"/>
              <a:tabLst>
                <a:tab pos="1316355" algn="l"/>
                <a:tab pos="1316990" algn="l"/>
              </a:tabLst>
            </a:pPr>
            <a:r>
              <a:rPr sz="1200" spc="-5" dirty="0">
                <a:solidFill>
                  <a:srgbClr val="595959"/>
                </a:solidFill>
                <a:latin typeface="Arial"/>
                <a:cs typeface="Arial"/>
              </a:rPr>
              <a:t>length</a:t>
            </a:r>
            <a:r>
              <a:rPr sz="1200" spc="-15" dirty="0">
                <a:solidFill>
                  <a:srgbClr val="595959"/>
                </a:solidFill>
                <a:latin typeface="Arial"/>
                <a:cs typeface="Arial"/>
              </a:rPr>
              <a:t> </a:t>
            </a:r>
            <a:r>
              <a:rPr sz="1200" spc="-5" dirty="0">
                <a:solidFill>
                  <a:srgbClr val="595959"/>
                </a:solidFill>
                <a:latin typeface="Arial"/>
                <a:cs typeface="Arial"/>
              </a:rPr>
              <a:t>to</a:t>
            </a:r>
            <a:r>
              <a:rPr sz="1200" spc="-10" dirty="0">
                <a:solidFill>
                  <a:srgbClr val="595959"/>
                </a:solidFill>
                <a:latin typeface="Arial"/>
                <a:cs typeface="Arial"/>
              </a:rPr>
              <a:t> </a:t>
            </a:r>
            <a:r>
              <a:rPr sz="1200" spc="-5" dirty="0">
                <a:solidFill>
                  <a:srgbClr val="595959"/>
                </a:solidFill>
                <a:latin typeface="Arial"/>
                <a:cs typeface="Arial"/>
              </a:rPr>
              <a:t>fit</a:t>
            </a:r>
            <a:r>
              <a:rPr sz="1200" spc="-10" dirty="0">
                <a:solidFill>
                  <a:srgbClr val="595959"/>
                </a:solidFill>
                <a:latin typeface="Arial"/>
                <a:cs typeface="Arial"/>
              </a:rPr>
              <a:t> </a:t>
            </a:r>
            <a:r>
              <a:rPr sz="1200" spc="-5" dirty="0">
                <a:solidFill>
                  <a:srgbClr val="595959"/>
                </a:solidFill>
                <a:latin typeface="Arial"/>
                <a:cs typeface="Arial"/>
              </a:rPr>
              <a:t>an</a:t>
            </a:r>
            <a:r>
              <a:rPr sz="1200" spc="-10" dirty="0">
                <a:solidFill>
                  <a:srgbClr val="595959"/>
                </a:solidFill>
                <a:latin typeface="Arial"/>
                <a:cs typeface="Arial"/>
              </a:rPr>
              <a:t> </a:t>
            </a:r>
            <a:r>
              <a:rPr sz="1200" spc="-5" dirty="0">
                <a:solidFill>
                  <a:srgbClr val="595959"/>
                </a:solidFill>
                <a:latin typeface="Arial"/>
                <a:cs typeface="Arial"/>
              </a:rPr>
              <a:t>ECAL</a:t>
            </a:r>
            <a:r>
              <a:rPr sz="1200" spc="-10" dirty="0">
                <a:solidFill>
                  <a:srgbClr val="595959"/>
                </a:solidFill>
                <a:latin typeface="Arial"/>
                <a:cs typeface="Arial"/>
              </a:rPr>
              <a:t> </a:t>
            </a:r>
            <a:r>
              <a:rPr sz="1200" dirty="0">
                <a:solidFill>
                  <a:srgbClr val="595959"/>
                </a:solidFill>
                <a:latin typeface="Arial"/>
                <a:cs typeface="Arial"/>
              </a:rPr>
              <a:t>“module”</a:t>
            </a:r>
            <a:r>
              <a:rPr sz="1200" spc="-10" dirty="0">
                <a:solidFill>
                  <a:srgbClr val="595959"/>
                </a:solidFill>
                <a:latin typeface="Arial"/>
                <a:cs typeface="Arial"/>
              </a:rPr>
              <a:t> </a:t>
            </a:r>
            <a:r>
              <a:rPr sz="1200" spc="-5" dirty="0">
                <a:solidFill>
                  <a:srgbClr val="595959"/>
                </a:solidFill>
                <a:latin typeface="Arial"/>
                <a:cs typeface="Arial"/>
              </a:rPr>
              <a:t>of</a:t>
            </a:r>
            <a:r>
              <a:rPr sz="1200" spc="-15" dirty="0">
                <a:solidFill>
                  <a:srgbClr val="595959"/>
                </a:solidFill>
                <a:latin typeface="Arial"/>
                <a:cs typeface="Arial"/>
              </a:rPr>
              <a:t> </a:t>
            </a:r>
            <a:r>
              <a:rPr sz="1200" spc="-5" dirty="0">
                <a:solidFill>
                  <a:srgbClr val="595959"/>
                </a:solidFill>
                <a:latin typeface="Arial"/>
                <a:cs typeface="Arial"/>
              </a:rPr>
              <a:t>5x5</a:t>
            </a:r>
            <a:r>
              <a:rPr sz="1200" spc="-10" dirty="0">
                <a:solidFill>
                  <a:srgbClr val="595959"/>
                </a:solidFill>
                <a:latin typeface="Arial"/>
                <a:cs typeface="Arial"/>
              </a:rPr>
              <a:t> </a:t>
            </a:r>
            <a:r>
              <a:rPr sz="1200" dirty="0">
                <a:solidFill>
                  <a:srgbClr val="595959"/>
                </a:solidFill>
                <a:latin typeface="Arial"/>
                <a:cs typeface="Arial"/>
              </a:rPr>
              <a:t>1</a:t>
            </a:r>
            <a:r>
              <a:rPr sz="1200" spc="-10" dirty="0">
                <a:solidFill>
                  <a:srgbClr val="595959"/>
                </a:solidFill>
                <a:latin typeface="Arial"/>
                <a:cs typeface="Arial"/>
              </a:rPr>
              <a:t> </a:t>
            </a:r>
            <a:r>
              <a:rPr sz="1200" dirty="0">
                <a:solidFill>
                  <a:srgbClr val="595959"/>
                </a:solidFill>
                <a:latin typeface="Arial"/>
                <a:cs typeface="Arial"/>
              </a:rPr>
              <a:t>cm³</a:t>
            </a:r>
            <a:r>
              <a:rPr sz="1200" spc="-10" dirty="0">
                <a:solidFill>
                  <a:srgbClr val="595959"/>
                </a:solidFill>
                <a:latin typeface="Arial"/>
                <a:cs typeface="Arial"/>
              </a:rPr>
              <a:t> </a:t>
            </a:r>
            <a:r>
              <a:rPr sz="1200" dirty="0">
                <a:solidFill>
                  <a:srgbClr val="595959"/>
                </a:solidFill>
                <a:latin typeface="Arial"/>
                <a:cs typeface="Arial"/>
              </a:rPr>
              <a:t>crystals</a:t>
            </a:r>
            <a:endParaRPr sz="1200">
              <a:latin typeface="Arial"/>
              <a:cs typeface="Arial"/>
            </a:endParaRPr>
          </a:p>
          <a:p>
            <a:pPr marL="1316355" indent="-336550">
              <a:spcBef>
                <a:spcPts val="405"/>
              </a:spcBef>
              <a:buSzPct val="116666"/>
              <a:buChar char="■"/>
              <a:tabLst>
                <a:tab pos="1316355" algn="l"/>
                <a:tab pos="1316990" algn="l"/>
              </a:tabLst>
            </a:pPr>
            <a:r>
              <a:rPr sz="1200" spc="-5" dirty="0">
                <a:solidFill>
                  <a:srgbClr val="595959"/>
                </a:solidFill>
                <a:latin typeface="Arial"/>
                <a:cs typeface="Arial"/>
              </a:rPr>
              <a:t>bars</a:t>
            </a:r>
            <a:r>
              <a:rPr sz="1200" spc="-15" dirty="0">
                <a:solidFill>
                  <a:srgbClr val="595959"/>
                </a:solidFill>
                <a:latin typeface="Arial"/>
                <a:cs typeface="Arial"/>
              </a:rPr>
              <a:t> </a:t>
            </a:r>
            <a:r>
              <a:rPr sz="1200" dirty="0">
                <a:solidFill>
                  <a:srgbClr val="595959"/>
                </a:solidFill>
                <a:latin typeface="Arial"/>
                <a:cs typeface="Arial"/>
              </a:rPr>
              <a:t>could</a:t>
            </a:r>
            <a:r>
              <a:rPr sz="1200" spc="-15" dirty="0">
                <a:solidFill>
                  <a:srgbClr val="595959"/>
                </a:solidFill>
                <a:latin typeface="Arial"/>
                <a:cs typeface="Arial"/>
              </a:rPr>
              <a:t> </a:t>
            </a:r>
            <a:r>
              <a:rPr sz="1200" spc="-5" dirty="0">
                <a:solidFill>
                  <a:srgbClr val="595959"/>
                </a:solidFill>
                <a:latin typeface="Arial"/>
                <a:cs typeface="Arial"/>
              </a:rPr>
              <a:t>be</a:t>
            </a:r>
            <a:r>
              <a:rPr sz="1200" spc="-10" dirty="0">
                <a:solidFill>
                  <a:srgbClr val="595959"/>
                </a:solidFill>
                <a:latin typeface="Arial"/>
                <a:cs typeface="Arial"/>
              </a:rPr>
              <a:t> </a:t>
            </a:r>
            <a:r>
              <a:rPr sz="1200" dirty="0">
                <a:solidFill>
                  <a:srgbClr val="595959"/>
                </a:solidFill>
                <a:latin typeface="Arial"/>
                <a:cs typeface="Arial"/>
              </a:rPr>
              <a:t>made</a:t>
            </a:r>
            <a:r>
              <a:rPr sz="1200" spc="-15" dirty="0">
                <a:solidFill>
                  <a:srgbClr val="595959"/>
                </a:solidFill>
                <a:latin typeface="Arial"/>
                <a:cs typeface="Arial"/>
              </a:rPr>
              <a:t> </a:t>
            </a:r>
            <a:r>
              <a:rPr sz="1200" spc="-5" dirty="0">
                <a:solidFill>
                  <a:srgbClr val="595959"/>
                </a:solidFill>
                <a:latin typeface="Arial"/>
                <a:cs typeface="Arial"/>
              </a:rPr>
              <a:t>longer</a:t>
            </a:r>
            <a:r>
              <a:rPr sz="1200" spc="-15" dirty="0">
                <a:solidFill>
                  <a:srgbClr val="595959"/>
                </a:solidFill>
                <a:latin typeface="Arial"/>
                <a:cs typeface="Arial"/>
              </a:rPr>
              <a:t> </a:t>
            </a:r>
            <a:r>
              <a:rPr sz="1200" spc="-5" dirty="0">
                <a:solidFill>
                  <a:srgbClr val="595959"/>
                </a:solidFill>
                <a:latin typeface="Arial"/>
                <a:cs typeface="Arial"/>
              </a:rPr>
              <a:t>to</a:t>
            </a:r>
            <a:r>
              <a:rPr sz="1200" spc="-10" dirty="0">
                <a:solidFill>
                  <a:srgbClr val="595959"/>
                </a:solidFill>
                <a:latin typeface="Arial"/>
                <a:cs typeface="Arial"/>
              </a:rPr>
              <a:t> </a:t>
            </a:r>
            <a:r>
              <a:rPr sz="1200" spc="-5" dirty="0">
                <a:solidFill>
                  <a:srgbClr val="595959"/>
                </a:solidFill>
                <a:latin typeface="Arial"/>
                <a:cs typeface="Arial"/>
              </a:rPr>
              <a:t>decrease</a:t>
            </a:r>
            <a:r>
              <a:rPr sz="1200" spc="-15" dirty="0">
                <a:solidFill>
                  <a:srgbClr val="595959"/>
                </a:solidFill>
                <a:latin typeface="Arial"/>
                <a:cs typeface="Arial"/>
              </a:rPr>
              <a:t> </a:t>
            </a:r>
            <a:r>
              <a:rPr sz="1200" dirty="0">
                <a:solidFill>
                  <a:srgbClr val="595959"/>
                </a:solidFill>
                <a:latin typeface="Arial"/>
                <a:cs typeface="Arial"/>
              </a:rPr>
              <a:t>channel</a:t>
            </a:r>
            <a:r>
              <a:rPr sz="1200" spc="-15" dirty="0">
                <a:solidFill>
                  <a:srgbClr val="595959"/>
                </a:solidFill>
                <a:latin typeface="Arial"/>
                <a:cs typeface="Arial"/>
              </a:rPr>
              <a:t> </a:t>
            </a:r>
            <a:r>
              <a:rPr sz="1200" dirty="0">
                <a:solidFill>
                  <a:srgbClr val="595959"/>
                </a:solidFill>
                <a:latin typeface="Arial"/>
                <a:cs typeface="Arial"/>
              </a:rPr>
              <a:t>count</a:t>
            </a:r>
            <a:endParaRPr sz="1200">
              <a:latin typeface="Arial"/>
              <a:cs typeface="Arial"/>
            </a:endParaRPr>
          </a:p>
          <a:p>
            <a:pPr>
              <a:spcBef>
                <a:spcPts val="5"/>
              </a:spcBef>
            </a:pPr>
            <a:endParaRPr sz="1950">
              <a:latin typeface="Arial"/>
              <a:cs typeface="Arial"/>
            </a:endParaRPr>
          </a:p>
          <a:p>
            <a:pPr marL="401955" indent="-351790">
              <a:spcBef>
                <a:spcPts val="5"/>
              </a:spcBef>
              <a:buFont typeface="Arial"/>
              <a:buChar char="●"/>
              <a:tabLst>
                <a:tab pos="401955" algn="l"/>
                <a:tab pos="402590" algn="l"/>
              </a:tabLst>
            </a:pPr>
            <a:r>
              <a:rPr sz="1600" b="1" dirty="0">
                <a:solidFill>
                  <a:srgbClr val="595959"/>
                </a:solidFill>
                <a:latin typeface="Arial"/>
                <a:cs typeface="Arial"/>
              </a:rPr>
              <a:t>2</a:t>
            </a:r>
            <a:r>
              <a:rPr sz="1600" b="1" spc="-15" dirty="0">
                <a:solidFill>
                  <a:srgbClr val="595959"/>
                </a:solidFill>
                <a:latin typeface="Arial"/>
                <a:cs typeface="Arial"/>
              </a:rPr>
              <a:t> </a:t>
            </a:r>
            <a:r>
              <a:rPr sz="1600" b="1" spc="-5" dirty="0">
                <a:solidFill>
                  <a:srgbClr val="595959"/>
                </a:solidFill>
                <a:latin typeface="Arial"/>
                <a:cs typeface="Arial"/>
              </a:rPr>
              <a:t>ECAL</a:t>
            </a:r>
            <a:r>
              <a:rPr sz="1600" b="1" spc="-10" dirty="0">
                <a:solidFill>
                  <a:srgbClr val="595959"/>
                </a:solidFill>
                <a:latin typeface="Arial"/>
                <a:cs typeface="Arial"/>
              </a:rPr>
              <a:t> </a:t>
            </a:r>
            <a:r>
              <a:rPr sz="1600" b="1" spc="-5" dirty="0">
                <a:solidFill>
                  <a:srgbClr val="595959"/>
                </a:solidFill>
                <a:latin typeface="Arial"/>
                <a:cs typeface="Arial"/>
              </a:rPr>
              <a:t>layers</a:t>
            </a:r>
            <a:r>
              <a:rPr sz="1600" b="1" spc="-15" dirty="0">
                <a:solidFill>
                  <a:srgbClr val="595959"/>
                </a:solidFill>
                <a:latin typeface="Arial"/>
                <a:cs typeface="Arial"/>
              </a:rPr>
              <a:t> </a:t>
            </a:r>
            <a:r>
              <a:rPr sz="1600" b="1" dirty="0">
                <a:solidFill>
                  <a:srgbClr val="595959"/>
                </a:solidFill>
                <a:latin typeface="Arial"/>
                <a:cs typeface="Arial"/>
              </a:rPr>
              <a:t>(E1</a:t>
            </a:r>
            <a:r>
              <a:rPr sz="1600" b="1" spc="-10" dirty="0">
                <a:solidFill>
                  <a:srgbClr val="595959"/>
                </a:solidFill>
                <a:latin typeface="Arial"/>
                <a:cs typeface="Arial"/>
              </a:rPr>
              <a:t> </a:t>
            </a:r>
            <a:r>
              <a:rPr sz="1600" b="1" spc="-5" dirty="0">
                <a:solidFill>
                  <a:srgbClr val="595959"/>
                </a:solidFill>
                <a:latin typeface="Arial"/>
                <a:cs typeface="Arial"/>
              </a:rPr>
              <a:t>and</a:t>
            </a:r>
            <a:r>
              <a:rPr sz="1600" b="1" spc="-15" dirty="0">
                <a:solidFill>
                  <a:srgbClr val="595959"/>
                </a:solidFill>
                <a:latin typeface="Arial"/>
                <a:cs typeface="Arial"/>
              </a:rPr>
              <a:t> </a:t>
            </a:r>
            <a:r>
              <a:rPr sz="1600" b="1" spc="-5" dirty="0">
                <a:solidFill>
                  <a:srgbClr val="595959"/>
                </a:solidFill>
                <a:latin typeface="Arial"/>
                <a:cs typeface="Arial"/>
              </a:rPr>
              <a:t>E2)</a:t>
            </a:r>
            <a:r>
              <a:rPr sz="1600" b="1" spc="25" dirty="0">
                <a:solidFill>
                  <a:srgbClr val="595959"/>
                </a:solidFill>
                <a:latin typeface="Arial"/>
                <a:cs typeface="Arial"/>
              </a:rPr>
              <a:t> </a:t>
            </a:r>
            <a:r>
              <a:rPr sz="1600" dirty="0">
                <a:solidFill>
                  <a:srgbClr val="595959"/>
                </a:solidFill>
                <a:latin typeface="Arial"/>
                <a:cs typeface="Arial"/>
              </a:rPr>
              <a:t>-</a:t>
            </a:r>
            <a:r>
              <a:rPr sz="1600" spc="-15" dirty="0">
                <a:solidFill>
                  <a:srgbClr val="595959"/>
                </a:solidFill>
                <a:latin typeface="Arial"/>
                <a:cs typeface="Arial"/>
              </a:rPr>
              <a:t> </a:t>
            </a:r>
            <a:r>
              <a:rPr sz="1600" spc="-5" dirty="0">
                <a:solidFill>
                  <a:srgbClr val="595959"/>
                </a:solidFill>
                <a:latin typeface="Arial"/>
                <a:cs typeface="Arial"/>
              </a:rPr>
              <a:t>20</a:t>
            </a:r>
            <a:r>
              <a:rPr sz="1600" spc="-10" dirty="0">
                <a:solidFill>
                  <a:srgbClr val="595959"/>
                </a:solidFill>
                <a:latin typeface="Arial"/>
                <a:cs typeface="Arial"/>
              </a:rPr>
              <a:t> </a:t>
            </a:r>
            <a:r>
              <a:rPr sz="1600" dirty="0">
                <a:solidFill>
                  <a:srgbClr val="595959"/>
                </a:solidFill>
                <a:latin typeface="Arial"/>
                <a:cs typeface="Arial"/>
              </a:rPr>
              <a:t>X</a:t>
            </a:r>
            <a:r>
              <a:rPr sz="1575" baseline="-31746" dirty="0">
                <a:solidFill>
                  <a:srgbClr val="595959"/>
                </a:solidFill>
                <a:latin typeface="Arial"/>
                <a:cs typeface="Arial"/>
              </a:rPr>
              <a:t>0</a:t>
            </a:r>
            <a:endParaRPr sz="1575" baseline="-31746">
              <a:latin typeface="Arial"/>
              <a:cs typeface="Arial"/>
            </a:endParaRPr>
          </a:p>
          <a:p>
            <a:pPr marL="859155" lvl="1" indent="-336550">
              <a:spcBef>
                <a:spcPts val="260"/>
              </a:spcBef>
              <a:buChar char="○"/>
              <a:tabLst>
                <a:tab pos="859155" algn="l"/>
                <a:tab pos="859790" algn="l"/>
              </a:tabLst>
            </a:pPr>
            <a:r>
              <a:rPr sz="1400" spc="-5" dirty="0">
                <a:solidFill>
                  <a:srgbClr val="595959"/>
                </a:solidFill>
                <a:latin typeface="Arial"/>
                <a:cs typeface="Arial"/>
              </a:rPr>
              <a:t>Shower</a:t>
            </a:r>
            <a:r>
              <a:rPr sz="1400" spc="-15" dirty="0">
                <a:solidFill>
                  <a:srgbClr val="595959"/>
                </a:solidFill>
                <a:latin typeface="Arial"/>
                <a:cs typeface="Arial"/>
              </a:rPr>
              <a:t> </a:t>
            </a:r>
            <a:r>
              <a:rPr sz="1400" dirty="0">
                <a:solidFill>
                  <a:srgbClr val="595959"/>
                </a:solidFill>
                <a:latin typeface="Arial"/>
                <a:cs typeface="Arial"/>
              </a:rPr>
              <a:t>Moliere</a:t>
            </a:r>
            <a:r>
              <a:rPr sz="1400" spc="-15" dirty="0">
                <a:solidFill>
                  <a:srgbClr val="595959"/>
                </a:solidFill>
                <a:latin typeface="Arial"/>
                <a:cs typeface="Arial"/>
              </a:rPr>
              <a:t> </a:t>
            </a:r>
            <a:r>
              <a:rPr sz="1400" dirty="0">
                <a:solidFill>
                  <a:srgbClr val="595959"/>
                </a:solidFill>
                <a:latin typeface="Arial"/>
                <a:cs typeface="Arial"/>
              </a:rPr>
              <a:t>radius</a:t>
            </a:r>
            <a:r>
              <a:rPr sz="1400" spc="-10" dirty="0">
                <a:solidFill>
                  <a:srgbClr val="595959"/>
                </a:solidFill>
                <a:latin typeface="Arial"/>
                <a:cs typeface="Arial"/>
              </a:rPr>
              <a:t> </a:t>
            </a:r>
            <a:r>
              <a:rPr sz="1400" spc="-5" dirty="0">
                <a:solidFill>
                  <a:srgbClr val="595959"/>
                </a:solidFill>
                <a:latin typeface="Arial"/>
                <a:cs typeface="Arial"/>
              </a:rPr>
              <a:t>is</a:t>
            </a:r>
            <a:r>
              <a:rPr sz="1400" spc="-15" dirty="0">
                <a:solidFill>
                  <a:srgbClr val="595959"/>
                </a:solidFill>
                <a:latin typeface="Arial"/>
                <a:cs typeface="Arial"/>
              </a:rPr>
              <a:t> </a:t>
            </a:r>
            <a:r>
              <a:rPr sz="1400" dirty="0">
                <a:solidFill>
                  <a:srgbClr val="595959"/>
                </a:solidFill>
                <a:latin typeface="Arial"/>
                <a:cs typeface="Arial"/>
              </a:rPr>
              <a:t>smaller</a:t>
            </a:r>
            <a:r>
              <a:rPr sz="1400" spc="-15" dirty="0">
                <a:solidFill>
                  <a:srgbClr val="595959"/>
                </a:solidFill>
                <a:latin typeface="Arial"/>
                <a:cs typeface="Arial"/>
              </a:rPr>
              <a:t> </a:t>
            </a:r>
            <a:r>
              <a:rPr sz="1400" spc="-5" dirty="0">
                <a:solidFill>
                  <a:srgbClr val="595959"/>
                </a:solidFill>
                <a:latin typeface="Arial"/>
                <a:cs typeface="Arial"/>
              </a:rPr>
              <a:t>in</a:t>
            </a:r>
            <a:r>
              <a:rPr sz="1400" spc="-10" dirty="0">
                <a:solidFill>
                  <a:srgbClr val="595959"/>
                </a:solidFill>
                <a:latin typeface="Arial"/>
                <a:cs typeface="Arial"/>
              </a:rPr>
              <a:t> </a:t>
            </a:r>
            <a:r>
              <a:rPr sz="1400" spc="-5" dirty="0">
                <a:solidFill>
                  <a:srgbClr val="595959"/>
                </a:solidFill>
                <a:latin typeface="Arial"/>
                <a:cs typeface="Arial"/>
              </a:rPr>
              <a:t>the</a:t>
            </a:r>
            <a:r>
              <a:rPr sz="1400" spc="-15" dirty="0">
                <a:solidFill>
                  <a:srgbClr val="595959"/>
                </a:solidFill>
                <a:latin typeface="Arial"/>
                <a:cs typeface="Arial"/>
              </a:rPr>
              <a:t> </a:t>
            </a:r>
            <a:r>
              <a:rPr sz="1400" spc="-5" dirty="0">
                <a:solidFill>
                  <a:srgbClr val="595959"/>
                </a:solidFill>
                <a:latin typeface="Arial"/>
                <a:cs typeface="Arial"/>
              </a:rPr>
              <a:t>front</a:t>
            </a:r>
            <a:r>
              <a:rPr sz="1400" spc="-15" dirty="0">
                <a:solidFill>
                  <a:srgbClr val="595959"/>
                </a:solidFill>
                <a:latin typeface="Arial"/>
                <a:cs typeface="Arial"/>
              </a:rPr>
              <a:t> </a:t>
            </a:r>
            <a:r>
              <a:rPr sz="1400" dirty="0">
                <a:solidFill>
                  <a:srgbClr val="595959"/>
                </a:solidFill>
                <a:latin typeface="Arial"/>
                <a:cs typeface="Arial"/>
              </a:rPr>
              <a:t>segment</a:t>
            </a:r>
            <a:endParaRPr sz="1400">
              <a:latin typeface="Arial"/>
              <a:cs typeface="Arial"/>
            </a:endParaRPr>
          </a:p>
        </p:txBody>
      </p:sp>
      <p:sp>
        <p:nvSpPr>
          <p:cNvPr id="6" name="object 6"/>
          <p:cNvSpPr txBox="1"/>
          <p:nvPr/>
        </p:nvSpPr>
        <p:spPr>
          <a:xfrm>
            <a:off x="963194" y="4302566"/>
            <a:ext cx="5506085" cy="935355"/>
          </a:xfrm>
          <a:prstGeom prst="rect">
            <a:avLst/>
          </a:prstGeom>
        </p:spPr>
        <p:txBody>
          <a:bodyPr vert="horz" wrap="square" lIns="0" tIns="34290" rIns="0" bIns="0" rtlCol="0">
            <a:spAutoFit/>
          </a:bodyPr>
          <a:lstStyle/>
          <a:p>
            <a:pPr marL="805815" indent="-321310">
              <a:spcBef>
                <a:spcPts val="270"/>
              </a:spcBef>
              <a:buChar char="■"/>
              <a:tabLst>
                <a:tab pos="805180" algn="l"/>
                <a:tab pos="806450" algn="l"/>
              </a:tabLst>
            </a:pPr>
            <a:r>
              <a:rPr sz="1200" spc="-5" dirty="0">
                <a:solidFill>
                  <a:srgbClr val="595959"/>
                </a:solidFill>
                <a:latin typeface="Arial"/>
                <a:cs typeface="Arial"/>
              </a:rPr>
              <a:t>good</a:t>
            </a:r>
            <a:r>
              <a:rPr sz="1200" spc="-20" dirty="0">
                <a:solidFill>
                  <a:srgbClr val="595959"/>
                </a:solidFill>
                <a:latin typeface="Arial"/>
                <a:cs typeface="Arial"/>
              </a:rPr>
              <a:t> </a:t>
            </a:r>
            <a:r>
              <a:rPr sz="1200" spc="-5" dirty="0">
                <a:solidFill>
                  <a:srgbClr val="595959"/>
                </a:solidFill>
                <a:latin typeface="Arial"/>
                <a:cs typeface="Arial"/>
              </a:rPr>
              <a:t>for</a:t>
            </a:r>
            <a:r>
              <a:rPr sz="1200" spc="-20" dirty="0">
                <a:solidFill>
                  <a:srgbClr val="595959"/>
                </a:solidFill>
                <a:latin typeface="Arial"/>
                <a:cs typeface="Arial"/>
              </a:rPr>
              <a:t> </a:t>
            </a:r>
            <a:r>
              <a:rPr sz="1200" dirty="0">
                <a:solidFill>
                  <a:srgbClr val="595959"/>
                </a:solidFill>
                <a:latin typeface="Arial"/>
                <a:cs typeface="Arial"/>
              </a:rPr>
              <a:t>shower</a:t>
            </a:r>
            <a:r>
              <a:rPr sz="1200" spc="-15" dirty="0">
                <a:solidFill>
                  <a:srgbClr val="595959"/>
                </a:solidFill>
                <a:latin typeface="Arial"/>
                <a:cs typeface="Arial"/>
              </a:rPr>
              <a:t> </a:t>
            </a:r>
            <a:r>
              <a:rPr sz="1200" spc="-5" dirty="0">
                <a:solidFill>
                  <a:srgbClr val="595959"/>
                </a:solidFill>
                <a:latin typeface="Arial"/>
                <a:cs typeface="Arial"/>
              </a:rPr>
              <a:t>imaging</a:t>
            </a:r>
            <a:r>
              <a:rPr sz="1200" spc="-20" dirty="0">
                <a:solidFill>
                  <a:srgbClr val="595959"/>
                </a:solidFill>
                <a:latin typeface="Arial"/>
                <a:cs typeface="Arial"/>
              </a:rPr>
              <a:t> </a:t>
            </a:r>
            <a:r>
              <a:rPr sz="1200" spc="-5" dirty="0">
                <a:solidFill>
                  <a:srgbClr val="595959"/>
                </a:solidFill>
                <a:latin typeface="Arial"/>
                <a:cs typeface="Arial"/>
              </a:rPr>
              <a:t>and</a:t>
            </a:r>
            <a:r>
              <a:rPr sz="1200" spc="-15" dirty="0">
                <a:solidFill>
                  <a:srgbClr val="595959"/>
                </a:solidFill>
                <a:latin typeface="Arial"/>
                <a:cs typeface="Arial"/>
              </a:rPr>
              <a:t> </a:t>
            </a:r>
            <a:r>
              <a:rPr sz="1200" spc="-5" dirty="0">
                <a:solidFill>
                  <a:srgbClr val="595959"/>
                </a:solidFill>
                <a:latin typeface="Arial"/>
                <a:cs typeface="Arial"/>
              </a:rPr>
              <a:t>PFA</a:t>
            </a:r>
            <a:endParaRPr sz="1200">
              <a:latin typeface="Arial"/>
              <a:cs typeface="Arial"/>
            </a:endParaRPr>
          </a:p>
          <a:p>
            <a:pPr marL="348615" indent="-336550">
              <a:spcBef>
                <a:spcPts val="204"/>
              </a:spcBef>
              <a:buChar char="○"/>
              <a:tabLst>
                <a:tab pos="347980" algn="l"/>
                <a:tab pos="349250" algn="l"/>
              </a:tabLst>
            </a:pPr>
            <a:r>
              <a:rPr sz="1400" spc="-5" dirty="0">
                <a:solidFill>
                  <a:srgbClr val="595959"/>
                </a:solidFill>
                <a:latin typeface="Arial"/>
                <a:cs typeface="Arial"/>
              </a:rPr>
              <a:t>Avoids</a:t>
            </a:r>
            <a:r>
              <a:rPr sz="1400" spc="-15" dirty="0">
                <a:solidFill>
                  <a:srgbClr val="595959"/>
                </a:solidFill>
                <a:latin typeface="Arial"/>
                <a:cs typeface="Arial"/>
              </a:rPr>
              <a:t> </a:t>
            </a:r>
            <a:r>
              <a:rPr sz="1400" spc="-5" dirty="0">
                <a:solidFill>
                  <a:srgbClr val="595959"/>
                </a:solidFill>
                <a:latin typeface="Arial"/>
                <a:cs typeface="Arial"/>
              </a:rPr>
              <a:t>any</a:t>
            </a:r>
            <a:r>
              <a:rPr sz="1400" spc="-15" dirty="0">
                <a:solidFill>
                  <a:srgbClr val="595959"/>
                </a:solidFill>
                <a:latin typeface="Arial"/>
                <a:cs typeface="Arial"/>
              </a:rPr>
              <a:t> </a:t>
            </a:r>
            <a:r>
              <a:rPr sz="1400" spc="-5" dirty="0">
                <a:solidFill>
                  <a:srgbClr val="595959"/>
                </a:solidFill>
                <a:latin typeface="Arial"/>
                <a:cs typeface="Arial"/>
              </a:rPr>
              <a:t>dead</a:t>
            </a:r>
            <a:r>
              <a:rPr sz="1400" spc="-10" dirty="0">
                <a:solidFill>
                  <a:srgbClr val="595959"/>
                </a:solidFill>
                <a:latin typeface="Arial"/>
                <a:cs typeface="Arial"/>
              </a:rPr>
              <a:t> </a:t>
            </a:r>
            <a:r>
              <a:rPr sz="1400" dirty="0">
                <a:solidFill>
                  <a:srgbClr val="595959"/>
                </a:solidFill>
                <a:latin typeface="Arial"/>
                <a:cs typeface="Arial"/>
              </a:rPr>
              <a:t>space</a:t>
            </a:r>
            <a:r>
              <a:rPr sz="1400" spc="-15" dirty="0">
                <a:solidFill>
                  <a:srgbClr val="595959"/>
                </a:solidFill>
                <a:latin typeface="Arial"/>
                <a:cs typeface="Arial"/>
              </a:rPr>
              <a:t> </a:t>
            </a:r>
            <a:r>
              <a:rPr sz="1400" spc="-5" dirty="0">
                <a:solidFill>
                  <a:srgbClr val="595959"/>
                </a:solidFill>
                <a:latin typeface="Arial"/>
                <a:cs typeface="Arial"/>
              </a:rPr>
              <a:t>at</a:t>
            </a:r>
            <a:r>
              <a:rPr sz="1400" spc="-10" dirty="0">
                <a:solidFill>
                  <a:srgbClr val="595959"/>
                </a:solidFill>
                <a:latin typeface="Arial"/>
                <a:cs typeface="Arial"/>
              </a:rPr>
              <a:t> </a:t>
            </a:r>
            <a:r>
              <a:rPr sz="1400" dirty="0">
                <a:solidFill>
                  <a:srgbClr val="595959"/>
                </a:solidFill>
                <a:latin typeface="Arial"/>
                <a:cs typeface="Arial"/>
              </a:rPr>
              <a:t>shower</a:t>
            </a:r>
            <a:r>
              <a:rPr sz="1400" spc="-15" dirty="0">
                <a:solidFill>
                  <a:srgbClr val="595959"/>
                </a:solidFill>
                <a:latin typeface="Arial"/>
                <a:cs typeface="Arial"/>
              </a:rPr>
              <a:t> </a:t>
            </a:r>
            <a:r>
              <a:rPr sz="1400" dirty="0">
                <a:solidFill>
                  <a:srgbClr val="595959"/>
                </a:solidFill>
                <a:latin typeface="Arial"/>
                <a:cs typeface="Arial"/>
              </a:rPr>
              <a:t>maximum</a:t>
            </a:r>
            <a:r>
              <a:rPr sz="1400" spc="-15" dirty="0">
                <a:solidFill>
                  <a:srgbClr val="595959"/>
                </a:solidFill>
                <a:latin typeface="Arial"/>
                <a:cs typeface="Arial"/>
              </a:rPr>
              <a:t> </a:t>
            </a:r>
            <a:r>
              <a:rPr sz="1400" dirty="0">
                <a:solidFill>
                  <a:srgbClr val="595959"/>
                </a:solidFill>
                <a:latin typeface="Arial"/>
                <a:cs typeface="Arial"/>
              </a:rPr>
              <a:t>→</a:t>
            </a:r>
            <a:r>
              <a:rPr sz="1400" spc="-10" dirty="0">
                <a:solidFill>
                  <a:srgbClr val="595959"/>
                </a:solidFill>
                <a:latin typeface="Arial"/>
                <a:cs typeface="Arial"/>
              </a:rPr>
              <a:t> </a:t>
            </a:r>
            <a:r>
              <a:rPr sz="1400" spc="-5" dirty="0">
                <a:solidFill>
                  <a:srgbClr val="595959"/>
                </a:solidFill>
                <a:latin typeface="Arial"/>
                <a:cs typeface="Arial"/>
              </a:rPr>
              <a:t>optimal</a:t>
            </a:r>
            <a:r>
              <a:rPr sz="1400" spc="-15" dirty="0">
                <a:solidFill>
                  <a:srgbClr val="595959"/>
                </a:solidFill>
                <a:latin typeface="Arial"/>
                <a:cs typeface="Arial"/>
              </a:rPr>
              <a:t> </a:t>
            </a:r>
            <a:r>
              <a:rPr sz="1400" dirty="0">
                <a:solidFill>
                  <a:srgbClr val="595959"/>
                </a:solidFill>
                <a:latin typeface="Arial"/>
                <a:cs typeface="Arial"/>
              </a:rPr>
              <a:t>resolution</a:t>
            </a:r>
            <a:endParaRPr sz="1400">
              <a:latin typeface="Arial"/>
              <a:cs typeface="Arial"/>
            </a:endParaRPr>
          </a:p>
          <a:p>
            <a:pPr marL="348615" indent="-336550">
              <a:spcBef>
                <a:spcPts val="270"/>
              </a:spcBef>
              <a:buChar char="○"/>
              <a:tabLst>
                <a:tab pos="347980" algn="l"/>
                <a:tab pos="349250" algn="l"/>
              </a:tabLst>
            </a:pPr>
            <a:r>
              <a:rPr sz="1400" spc="-5" dirty="0">
                <a:solidFill>
                  <a:srgbClr val="595959"/>
                </a:solidFill>
                <a:latin typeface="Arial"/>
                <a:cs typeface="Arial"/>
              </a:rPr>
              <a:t>Transverse</a:t>
            </a:r>
            <a:r>
              <a:rPr sz="1400" spc="-15" dirty="0">
                <a:solidFill>
                  <a:srgbClr val="595959"/>
                </a:solidFill>
                <a:latin typeface="Arial"/>
                <a:cs typeface="Arial"/>
              </a:rPr>
              <a:t> </a:t>
            </a:r>
            <a:r>
              <a:rPr sz="1400" spc="-5" dirty="0">
                <a:solidFill>
                  <a:srgbClr val="595959"/>
                </a:solidFill>
                <a:latin typeface="Arial"/>
                <a:cs typeface="Arial"/>
              </a:rPr>
              <a:t>granularity</a:t>
            </a:r>
            <a:r>
              <a:rPr sz="1400" spc="-10" dirty="0">
                <a:solidFill>
                  <a:srgbClr val="595959"/>
                </a:solidFill>
                <a:latin typeface="Arial"/>
                <a:cs typeface="Arial"/>
              </a:rPr>
              <a:t> </a:t>
            </a:r>
            <a:r>
              <a:rPr sz="1400" spc="-5" dirty="0">
                <a:solidFill>
                  <a:srgbClr val="595959"/>
                </a:solidFill>
                <a:latin typeface="Arial"/>
                <a:cs typeface="Arial"/>
              </a:rPr>
              <a:t>of</a:t>
            </a:r>
            <a:r>
              <a:rPr sz="1400" spc="-15" dirty="0">
                <a:solidFill>
                  <a:srgbClr val="595959"/>
                </a:solidFill>
                <a:latin typeface="Arial"/>
                <a:cs typeface="Arial"/>
              </a:rPr>
              <a:t> </a:t>
            </a:r>
            <a:r>
              <a:rPr sz="1400" spc="-5" dirty="0">
                <a:solidFill>
                  <a:srgbClr val="595959"/>
                </a:solidFill>
                <a:latin typeface="Arial"/>
                <a:cs typeface="Arial"/>
              </a:rPr>
              <a:t>E1</a:t>
            </a:r>
            <a:r>
              <a:rPr sz="1400" spc="-10" dirty="0">
                <a:solidFill>
                  <a:srgbClr val="595959"/>
                </a:solidFill>
                <a:latin typeface="Arial"/>
                <a:cs typeface="Arial"/>
              </a:rPr>
              <a:t> </a:t>
            </a:r>
            <a:r>
              <a:rPr sz="1400" spc="-5" dirty="0">
                <a:solidFill>
                  <a:srgbClr val="595959"/>
                </a:solidFill>
                <a:latin typeface="Arial"/>
                <a:cs typeface="Arial"/>
              </a:rPr>
              <a:t>and</a:t>
            </a:r>
            <a:r>
              <a:rPr sz="1400" spc="-15" dirty="0">
                <a:solidFill>
                  <a:srgbClr val="595959"/>
                </a:solidFill>
                <a:latin typeface="Arial"/>
                <a:cs typeface="Arial"/>
              </a:rPr>
              <a:t> </a:t>
            </a:r>
            <a:r>
              <a:rPr sz="1400" spc="-5" dirty="0">
                <a:solidFill>
                  <a:srgbClr val="595959"/>
                </a:solidFill>
                <a:latin typeface="Arial"/>
                <a:cs typeface="Arial"/>
              </a:rPr>
              <a:t>E2</a:t>
            </a:r>
            <a:r>
              <a:rPr sz="1400" spc="-10" dirty="0">
                <a:solidFill>
                  <a:srgbClr val="595959"/>
                </a:solidFill>
                <a:latin typeface="Arial"/>
                <a:cs typeface="Arial"/>
              </a:rPr>
              <a:t> </a:t>
            </a:r>
            <a:r>
              <a:rPr sz="1400" dirty="0">
                <a:solidFill>
                  <a:srgbClr val="595959"/>
                </a:solidFill>
                <a:latin typeface="Arial"/>
                <a:cs typeface="Arial"/>
              </a:rPr>
              <a:t>could</a:t>
            </a:r>
            <a:r>
              <a:rPr sz="1400" spc="-10" dirty="0">
                <a:solidFill>
                  <a:srgbClr val="595959"/>
                </a:solidFill>
                <a:latin typeface="Arial"/>
                <a:cs typeface="Arial"/>
              </a:rPr>
              <a:t> </a:t>
            </a:r>
            <a:r>
              <a:rPr sz="1400" spc="-5" dirty="0">
                <a:solidFill>
                  <a:srgbClr val="595959"/>
                </a:solidFill>
                <a:latin typeface="Arial"/>
                <a:cs typeface="Arial"/>
              </a:rPr>
              <a:t>be</a:t>
            </a:r>
            <a:r>
              <a:rPr sz="1400" spc="-15" dirty="0">
                <a:solidFill>
                  <a:srgbClr val="595959"/>
                </a:solidFill>
                <a:latin typeface="Arial"/>
                <a:cs typeface="Arial"/>
              </a:rPr>
              <a:t> </a:t>
            </a:r>
            <a:r>
              <a:rPr sz="1400" spc="-5" dirty="0">
                <a:solidFill>
                  <a:srgbClr val="595959"/>
                </a:solidFill>
                <a:latin typeface="Arial"/>
                <a:cs typeface="Arial"/>
              </a:rPr>
              <a:t>optimized</a:t>
            </a:r>
            <a:endParaRPr sz="1400">
              <a:latin typeface="Arial"/>
              <a:cs typeface="Arial"/>
            </a:endParaRPr>
          </a:p>
          <a:p>
            <a:pPr marL="805815" lvl="1" indent="-321310">
              <a:spcBef>
                <a:spcPts val="275"/>
              </a:spcBef>
              <a:buChar char="■"/>
              <a:tabLst>
                <a:tab pos="805180" algn="l"/>
                <a:tab pos="806450" algn="l"/>
              </a:tabLst>
            </a:pPr>
            <a:r>
              <a:rPr sz="1200" spc="-5" dirty="0">
                <a:solidFill>
                  <a:srgbClr val="595959"/>
                </a:solidFill>
                <a:latin typeface="Arial"/>
                <a:cs typeface="Arial"/>
              </a:rPr>
              <a:t>no</a:t>
            </a:r>
            <a:r>
              <a:rPr sz="1200" spc="-15" dirty="0">
                <a:solidFill>
                  <a:srgbClr val="595959"/>
                </a:solidFill>
                <a:latin typeface="Arial"/>
                <a:cs typeface="Arial"/>
              </a:rPr>
              <a:t> </a:t>
            </a:r>
            <a:r>
              <a:rPr sz="1200" spc="-5" dirty="0">
                <a:solidFill>
                  <a:srgbClr val="595959"/>
                </a:solidFill>
                <a:latin typeface="Arial"/>
                <a:cs typeface="Arial"/>
              </a:rPr>
              <a:t>big</a:t>
            </a:r>
            <a:r>
              <a:rPr sz="1200" spc="-10" dirty="0">
                <a:solidFill>
                  <a:srgbClr val="595959"/>
                </a:solidFill>
                <a:latin typeface="Arial"/>
                <a:cs typeface="Arial"/>
              </a:rPr>
              <a:t> </a:t>
            </a:r>
            <a:r>
              <a:rPr sz="1200" spc="-5" dirty="0">
                <a:solidFill>
                  <a:srgbClr val="595959"/>
                </a:solidFill>
                <a:latin typeface="Arial"/>
                <a:cs typeface="Arial"/>
              </a:rPr>
              <a:t>impact</a:t>
            </a:r>
            <a:r>
              <a:rPr sz="1200" spc="-10" dirty="0">
                <a:solidFill>
                  <a:srgbClr val="595959"/>
                </a:solidFill>
                <a:latin typeface="Arial"/>
                <a:cs typeface="Arial"/>
              </a:rPr>
              <a:t> </a:t>
            </a:r>
            <a:r>
              <a:rPr sz="1200" spc="-5" dirty="0">
                <a:solidFill>
                  <a:srgbClr val="595959"/>
                </a:solidFill>
                <a:latin typeface="Arial"/>
                <a:cs typeface="Arial"/>
              </a:rPr>
              <a:t>on</a:t>
            </a:r>
            <a:r>
              <a:rPr sz="1200" spc="-10" dirty="0">
                <a:solidFill>
                  <a:srgbClr val="595959"/>
                </a:solidFill>
                <a:latin typeface="Arial"/>
                <a:cs typeface="Arial"/>
              </a:rPr>
              <a:t> </a:t>
            </a:r>
            <a:r>
              <a:rPr sz="1200" dirty="0">
                <a:solidFill>
                  <a:srgbClr val="595959"/>
                </a:solidFill>
                <a:latin typeface="Arial"/>
                <a:cs typeface="Arial"/>
              </a:rPr>
              <a:t>cost</a:t>
            </a:r>
            <a:r>
              <a:rPr sz="1200" spc="-10" dirty="0">
                <a:solidFill>
                  <a:srgbClr val="595959"/>
                </a:solidFill>
                <a:latin typeface="Arial"/>
                <a:cs typeface="Arial"/>
              </a:rPr>
              <a:t> </a:t>
            </a:r>
            <a:r>
              <a:rPr sz="1200" dirty="0">
                <a:solidFill>
                  <a:srgbClr val="595959"/>
                </a:solidFill>
                <a:latin typeface="Arial"/>
                <a:cs typeface="Arial"/>
              </a:rPr>
              <a:t>since</a:t>
            </a:r>
            <a:r>
              <a:rPr sz="1200" spc="-10" dirty="0">
                <a:solidFill>
                  <a:srgbClr val="595959"/>
                </a:solidFill>
                <a:latin typeface="Arial"/>
                <a:cs typeface="Arial"/>
              </a:rPr>
              <a:t> </a:t>
            </a:r>
            <a:r>
              <a:rPr sz="1200" spc="-5" dirty="0">
                <a:solidFill>
                  <a:srgbClr val="595959"/>
                </a:solidFill>
                <a:latin typeface="Arial"/>
                <a:cs typeface="Arial"/>
              </a:rPr>
              <a:t>the</a:t>
            </a:r>
            <a:r>
              <a:rPr sz="1200" spc="-10" dirty="0">
                <a:solidFill>
                  <a:srgbClr val="595959"/>
                </a:solidFill>
                <a:latin typeface="Arial"/>
                <a:cs typeface="Arial"/>
              </a:rPr>
              <a:t> </a:t>
            </a:r>
            <a:r>
              <a:rPr sz="1200" dirty="0">
                <a:solidFill>
                  <a:srgbClr val="595959"/>
                </a:solidFill>
                <a:latin typeface="Arial"/>
                <a:cs typeface="Arial"/>
              </a:rPr>
              <a:t>crystal</a:t>
            </a:r>
            <a:r>
              <a:rPr sz="1200" spc="-10" dirty="0">
                <a:solidFill>
                  <a:srgbClr val="595959"/>
                </a:solidFill>
                <a:latin typeface="Arial"/>
                <a:cs typeface="Arial"/>
              </a:rPr>
              <a:t> </a:t>
            </a:r>
            <a:r>
              <a:rPr sz="1200" dirty="0">
                <a:solidFill>
                  <a:srgbClr val="595959"/>
                </a:solidFill>
                <a:latin typeface="Arial"/>
                <a:cs typeface="Arial"/>
              </a:rPr>
              <a:t>volume</a:t>
            </a:r>
            <a:r>
              <a:rPr sz="1200" spc="-10" dirty="0">
                <a:solidFill>
                  <a:srgbClr val="595959"/>
                </a:solidFill>
                <a:latin typeface="Arial"/>
                <a:cs typeface="Arial"/>
              </a:rPr>
              <a:t> </a:t>
            </a:r>
            <a:r>
              <a:rPr sz="1200" spc="-5" dirty="0">
                <a:solidFill>
                  <a:srgbClr val="595959"/>
                </a:solidFill>
                <a:latin typeface="Arial"/>
                <a:cs typeface="Arial"/>
              </a:rPr>
              <a:t>would</a:t>
            </a:r>
            <a:r>
              <a:rPr sz="1200" spc="-10" dirty="0">
                <a:solidFill>
                  <a:srgbClr val="595959"/>
                </a:solidFill>
                <a:latin typeface="Arial"/>
                <a:cs typeface="Arial"/>
              </a:rPr>
              <a:t> </a:t>
            </a:r>
            <a:r>
              <a:rPr sz="1200" spc="-5" dirty="0">
                <a:solidFill>
                  <a:srgbClr val="595959"/>
                </a:solidFill>
                <a:latin typeface="Arial"/>
                <a:cs typeface="Arial"/>
              </a:rPr>
              <a:t>be</a:t>
            </a:r>
            <a:r>
              <a:rPr sz="1200" spc="-10" dirty="0">
                <a:solidFill>
                  <a:srgbClr val="595959"/>
                </a:solidFill>
                <a:latin typeface="Arial"/>
                <a:cs typeface="Arial"/>
              </a:rPr>
              <a:t> </a:t>
            </a:r>
            <a:r>
              <a:rPr sz="1200" spc="-5" dirty="0">
                <a:solidFill>
                  <a:srgbClr val="595959"/>
                </a:solidFill>
                <a:latin typeface="Arial"/>
                <a:cs typeface="Arial"/>
              </a:rPr>
              <a:t>unchanged</a:t>
            </a:r>
            <a:endParaRPr sz="1200">
              <a:latin typeface="Arial"/>
              <a:cs typeface="Arial"/>
            </a:endParaRPr>
          </a:p>
        </p:txBody>
      </p:sp>
      <p:grpSp>
        <p:nvGrpSpPr>
          <p:cNvPr id="7" name="object 7"/>
          <p:cNvGrpSpPr/>
          <p:nvPr/>
        </p:nvGrpSpPr>
        <p:grpSpPr>
          <a:xfrm>
            <a:off x="7078553" y="934676"/>
            <a:ext cx="1866264" cy="5032375"/>
            <a:chOff x="7278249" y="77425"/>
            <a:chExt cx="1866264" cy="5032375"/>
          </a:xfrm>
        </p:grpSpPr>
        <p:pic>
          <p:nvPicPr>
            <p:cNvPr id="8" name="object 8"/>
            <p:cNvPicPr/>
            <p:nvPr/>
          </p:nvPicPr>
          <p:blipFill>
            <a:blip r:embed="rId2" cstate="print"/>
            <a:stretch>
              <a:fillRect/>
            </a:stretch>
          </p:blipFill>
          <p:spPr>
            <a:xfrm>
              <a:off x="7328169" y="3386944"/>
              <a:ext cx="1815829" cy="1722235"/>
            </a:xfrm>
            <a:prstGeom prst="rect">
              <a:avLst/>
            </a:prstGeom>
          </p:spPr>
        </p:pic>
        <p:pic>
          <p:nvPicPr>
            <p:cNvPr id="9" name="object 9"/>
            <p:cNvPicPr/>
            <p:nvPr/>
          </p:nvPicPr>
          <p:blipFill>
            <a:blip r:embed="rId3" cstate="print"/>
            <a:stretch>
              <a:fillRect/>
            </a:stretch>
          </p:blipFill>
          <p:spPr>
            <a:xfrm>
              <a:off x="7328169" y="77425"/>
              <a:ext cx="1815829" cy="1593587"/>
            </a:xfrm>
            <a:prstGeom prst="rect">
              <a:avLst/>
            </a:prstGeom>
          </p:spPr>
        </p:pic>
        <p:pic>
          <p:nvPicPr>
            <p:cNvPr id="10" name="object 10"/>
            <p:cNvPicPr/>
            <p:nvPr/>
          </p:nvPicPr>
          <p:blipFill>
            <a:blip r:embed="rId4" cstate="print"/>
            <a:stretch>
              <a:fillRect/>
            </a:stretch>
          </p:blipFill>
          <p:spPr>
            <a:xfrm>
              <a:off x="7278249" y="1600387"/>
              <a:ext cx="1865748" cy="1781496"/>
            </a:xfrm>
            <a:prstGeom prst="rect">
              <a:avLst/>
            </a:prstGeom>
          </p:spPr>
        </p:pic>
      </p:grpSp>
      <p:sp>
        <p:nvSpPr>
          <p:cNvPr id="11" name="object 11"/>
          <p:cNvSpPr txBox="1"/>
          <p:nvPr/>
        </p:nvSpPr>
        <p:spPr>
          <a:xfrm>
            <a:off x="7352857" y="959722"/>
            <a:ext cx="395605" cy="166712"/>
          </a:xfrm>
          <a:prstGeom prst="rect">
            <a:avLst/>
          </a:prstGeom>
        </p:spPr>
        <p:txBody>
          <a:bodyPr vert="horz" wrap="square" lIns="0" tIns="12700" rIns="0" bIns="0" rtlCol="0">
            <a:spAutoFit/>
          </a:bodyPr>
          <a:lstStyle/>
          <a:p>
            <a:pPr marL="12700">
              <a:spcBef>
                <a:spcPts val="100"/>
              </a:spcBef>
            </a:pPr>
            <a:r>
              <a:rPr sz="1000" b="1" spc="-5" dirty="0">
                <a:solidFill>
                  <a:srgbClr val="FF0000"/>
                </a:solidFill>
                <a:latin typeface="Arial"/>
                <a:cs typeface="Arial"/>
              </a:rPr>
              <a:t>T1+T2</a:t>
            </a:r>
            <a:endParaRPr sz="1000">
              <a:latin typeface="Arial"/>
              <a:cs typeface="Arial"/>
            </a:endParaRPr>
          </a:p>
        </p:txBody>
      </p:sp>
      <p:sp>
        <p:nvSpPr>
          <p:cNvPr id="12" name="object 12"/>
          <p:cNvSpPr txBox="1"/>
          <p:nvPr/>
        </p:nvSpPr>
        <p:spPr>
          <a:xfrm>
            <a:off x="7403343" y="2647256"/>
            <a:ext cx="180975" cy="166712"/>
          </a:xfrm>
          <a:prstGeom prst="rect">
            <a:avLst/>
          </a:prstGeom>
        </p:spPr>
        <p:txBody>
          <a:bodyPr vert="horz" wrap="square" lIns="0" tIns="12700" rIns="0" bIns="0" rtlCol="0">
            <a:spAutoFit/>
          </a:bodyPr>
          <a:lstStyle/>
          <a:p>
            <a:pPr marL="12700">
              <a:spcBef>
                <a:spcPts val="100"/>
              </a:spcBef>
            </a:pPr>
            <a:r>
              <a:rPr sz="1000" b="1" spc="-5" dirty="0">
                <a:solidFill>
                  <a:srgbClr val="FF0000"/>
                </a:solidFill>
                <a:latin typeface="Arial"/>
                <a:cs typeface="Arial"/>
              </a:rPr>
              <a:t>E1</a:t>
            </a:r>
            <a:endParaRPr sz="1000">
              <a:latin typeface="Arial"/>
              <a:cs typeface="Arial"/>
            </a:endParaRPr>
          </a:p>
        </p:txBody>
      </p:sp>
      <p:sp>
        <p:nvSpPr>
          <p:cNvPr id="13" name="object 13"/>
          <p:cNvSpPr txBox="1"/>
          <p:nvPr/>
        </p:nvSpPr>
        <p:spPr>
          <a:xfrm>
            <a:off x="7403343" y="4416552"/>
            <a:ext cx="180975" cy="166712"/>
          </a:xfrm>
          <a:prstGeom prst="rect">
            <a:avLst/>
          </a:prstGeom>
        </p:spPr>
        <p:txBody>
          <a:bodyPr vert="horz" wrap="square" lIns="0" tIns="12700" rIns="0" bIns="0" rtlCol="0">
            <a:spAutoFit/>
          </a:bodyPr>
          <a:lstStyle/>
          <a:p>
            <a:pPr marL="12700">
              <a:spcBef>
                <a:spcPts val="100"/>
              </a:spcBef>
            </a:pPr>
            <a:r>
              <a:rPr sz="1000" b="1" spc="-5" dirty="0">
                <a:solidFill>
                  <a:srgbClr val="FF0000"/>
                </a:solidFill>
                <a:latin typeface="Arial"/>
                <a:cs typeface="Arial"/>
              </a:rPr>
              <a:t>E2</a:t>
            </a:r>
            <a:endParaRPr sz="1000">
              <a:latin typeface="Arial"/>
              <a:cs typeface="Arial"/>
            </a:endParaRPr>
          </a:p>
        </p:txBody>
      </p:sp>
    </p:spTree>
    <p:extLst>
      <p:ext uri="{BB962C8B-B14F-4D97-AF65-F5344CB8AC3E}">
        <p14:creationId xmlns:p14="http://schemas.microsoft.com/office/powerpoint/2010/main" val="37225510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84726" y="1326809"/>
            <a:ext cx="4029619" cy="520655"/>
          </a:xfrm>
          <a:prstGeom prst="rect">
            <a:avLst/>
          </a:prstGeom>
        </p:spPr>
        <p:txBody>
          <a:bodyPr vert="horz" wrap="square" lIns="0" tIns="12700" rIns="0" bIns="0" rtlCol="0" anchor="ctr">
            <a:spAutoFit/>
          </a:bodyPr>
          <a:lstStyle/>
          <a:p>
            <a:pPr marL="12700">
              <a:lnSpc>
                <a:spcPct val="100000"/>
              </a:lnSpc>
              <a:spcBef>
                <a:spcPts val="100"/>
              </a:spcBef>
            </a:pPr>
            <a:r>
              <a:rPr spc="-5" dirty="0"/>
              <a:t>Detector</a:t>
            </a:r>
            <a:r>
              <a:rPr spc="-40" dirty="0"/>
              <a:t> </a:t>
            </a:r>
            <a:r>
              <a:rPr b="1" spc="-5" dirty="0">
                <a:latin typeface="Arial"/>
                <a:cs typeface="Arial"/>
              </a:rPr>
              <a:t>cost</a:t>
            </a:r>
            <a:r>
              <a:rPr b="1" spc="-45" dirty="0">
                <a:latin typeface="Arial"/>
                <a:cs typeface="Arial"/>
              </a:rPr>
              <a:t> </a:t>
            </a:r>
            <a:r>
              <a:rPr spc="-5" dirty="0"/>
              <a:t>drivers</a:t>
            </a:r>
          </a:p>
        </p:txBody>
      </p:sp>
      <p:sp>
        <p:nvSpPr>
          <p:cNvPr id="3" name="object 3"/>
          <p:cNvSpPr txBox="1"/>
          <p:nvPr/>
        </p:nvSpPr>
        <p:spPr>
          <a:xfrm>
            <a:off x="475249" y="1997405"/>
            <a:ext cx="1967864" cy="299720"/>
          </a:xfrm>
          <a:prstGeom prst="rect">
            <a:avLst/>
          </a:prstGeom>
        </p:spPr>
        <p:txBody>
          <a:bodyPr vert="horz" wrap="square" lIns="0" tIns="12700" rIns="0" bIns="0" rtlCol="0">
            <a:spAutoFit/>
          </a:bodyPr>
          <a:lstStyle/>
          <a:p>
            <a:pPr marL="379095" indent="-367030">
              <a:spcBef>
                <a:spcPts val="100"/>
              </a:spcBef>
              <a:buFont typeface="Arial"/>
              <a:buChar char="●"/>
              <a:tabLst>
                <a:tab pos="379095" algn="l"/>
                <a:tab pos="379730" algn="l"/>
              </a:tabLst>
            </a:pPr>
            <a:r>
              <a:rPr sz="1800" b="1" spc="-5" dirty="0">
                <a:solidFill>
                  <a:srgbClr val="595959"/>
                </a:solidFill>
                <a:latin typeface="Arial"/>
                <a:cs typeface="Arial"/>
              </a:rPr>
              <a:t>Crystal</a:t>
            </a:r>
            <a:r>
              <a:rPr sz="1800" b="1" spc="-75" dirty="0">
                <a:solidFill>
                  <a:srgbClr val="595959"/>
                </a:solidFill>
                <a:latin typeface="Arial"/>
                <a:cs typeface="Arial"/>
              </a:rPr>
              <a:t> </a:t>
            </a:r>
            <a:r>
              <a:rPr sz="1800" spc="-5" dirty="0">
                <a:solidFill>
                  <a:srgbClr val="595959"/>
                </a:solidFill>
                <a:latin typeface="Arial"/>
                <a:cs typeface="Arial"/>
              </a:rPr>
              <a:t>options</a:t>
            </a:r>
            <a:endParaRPr sz="1800">
              <a:latin typeface="Arial"/>
              <a:cs typeface="Arial"/>
            </a:endParaRPr>
          </a:p>
        </p:txBody>
      </p:sp>
      <p:sp>
        <p:nvSpPr>
          <p:cNvPr id="4" name="object 4"/>
          <p:cNvSpPr txBox="1"/>
          <p:nvPr/>
        </p:nvSpPr>
        <p:spPr>
          <a:xfrm>
            <a:off x="475249" y="2279474"/>
            <a:ext cx="5990590" cy="1330325"/>
          </a:xfrm>
          <a:prstGeom prst="rect">
            <a:avLst/>
          </a:prstGeom>
        </p:spPr>
        <p:txBody>
          <a:bodyPr vert="horz" wrap="square" lIns="0" tIns="46990" rIns="0" bIns="0" rtlCol="0">
            <a:spAutoFit/>
          </a:bodyPr>
          <a:lstStyle/>
          <a:p>
            <a:pPr marL="836294" indent="-336550">
              <a:spcBef>
                <a:spcPts val="370"/>
              </a:spcBef>
              <a:buChar char="○"/>
              <a:tabLst>
                <a:tab pos="836294" algn="l"/>
                <a:tab pos="836930" algn="l"/>
              </a:tabLst>
            </a:pPr>
            <a:r>
              <a:rPr sz="1400" spc="-5" dirty="0">
                <a:solidFill>
                  <a:srgbClr val="595959"/>
                </a:solidFill>
                <a:latin typeface="Arial"/>
                <a:cs typeface="Arial"/>
              </a:rPr>
              <a:t>LYSO:Ce</a:t>
            </a:r>
            <a:r>
              <a:rPr sz="1400" spc="-15" dirty="0">
                <a:solidFill>
                  <a:srgbClr val="595959"/>
                </a:solidFill>
                <a:latin typeface="Arial"/>
                <a:cs typeface="Arial"/>
              </a:rPr>
              <a:t> </a:t>
            </a:r>
            <a:r>
              <a:rPr sz="1400" spc="-5" dirty="0">
                <a:solidFill>
                  <a:srgbClr val="595959"/>
                </a:solidFill>
                <a:latin typeface="Arial"/>
                <a:cs typeface="Arial"/>
              </a:rPr>
              <a:t>for</a:t>
            </a:r>
            <a:r>
              <a:rPr sz="1400" spc="-10" dirty="0">
                <a:solidFill>
                  <a:srgbClr val="595959"/>
                </a:solidFill>
                <a:latin typeface="Arial"/>
                <a:cs typeface="Arial"/>
              </a:rPr>
              <a:t> </a:t>
            </a:r>
            <a:r>
              <a:rPr sz="1400" spc="-5" dirty="0">
                <a:solidFill>
                  <a:srgbClr val="595959"/>
                </a:solidFill>
                <a:latin typeface="Arial"/>
                <a:cs typeface="Arial"/>
              </a:rPr>
              <a:t>timing</a:t>
            </a:r>
            <a:r>
              <a:rPr sz="1400" spc="-10" dirty="0">
                <a:solidFill>
                  <a:srgbClr val="595959"/>
                </a:solidFill>
                <a:latin typeface="Arial"/>
                <a:cs typeface="Arial"/>
              </a:rPr>
              <a:t> </a:t>
            </a:r>
            <a:r>
              <a:rPr sz="1400" spc="-5" dirty="0">
                <a:solidFill>
                  <a:srgbClr val="595959"/>
                </a:solidFill>
                <a:latin typeface="Arial"/>
                <a:cs typeface="Arial"/>
              </a:rPr>
              <a:t>layer</a:t>
            </a:r>
            <a:r>
              <a:rPr sz="1400" spc="-15" dirty="0">
                <a:solidFill>
                  <a:srgbClr val="595959"/>
                </a:solidFill>
                <a:latin typeface="Arial"/>
                <a:cs typeface="Arial"/>
              </a:rPr>
              <a:t> </a:t>
            </a:r>
            <a:r>
              <a:rPr sz="1400" dirty="0">
                <a:solidFill>
                  <a:srgbClr val="595959"/>
                </a:solidFill>
                <a:latin typeface="Arial"/>
                <a:cs typeface="Arial"/>
              </a:rPr>
              <a:t>(optimal</a:t>
            </a:r>
            <a:r>
              <a:rPr sz="1400" spc="-10" dirty="0">
                <a:solidFill>
                  <a:srgbClr val="595959"/>
                </a:solidFill>
                <a:latin typeface="Arial"/>
                <a:cs typeface="Arial"/>
              </a:rPr>
              <a:t> </a:t>
            </a:r>
            <a:r>
              <a:rPr sz="1400" dirty="0">
                <a:solidFill>
                  <a:srgbClr val="595959"/>
                </a:solidFill>
                <a:latin typeface="Arial"/>
                <a:cs typeface="Arial"/>
              </a:rPr>
              <a:t>choice</a:t>
            </a:r>
            <a:r>
              <a:rPr sz="1400" spc="-10" dirty="0">
                <a:solidFill>
                  <a:srgbClr val="595959"/>
                </a:solidFill>
                <a:latin typeface="Arial"/>
                <a:cs typeface="Arial"/>
              </a:rPr>
              <a:t> </a:t>
            </a:r>
            <a:r>
              <a:rPr sz="1400" spc="-5" dirty="0">
                <a:solidFill>
                  <a:srgbClr val="595959"/>
                </a:solidFill>
                <a:latin typeface="Arial"/>
                <a:cs typeface="Arial"/>
              </a:rPr>
              <a:t>for</a:t>
            </a:r>
            <a:r>
              <a:rPr sz="1400" spc="-10" dirty="0">
                <a:solidFill>
                  <a:srgbClr val="595959"/>
                </a:solidFill>
                <a:latin typeface="Arial"/>
                <a:cs typeface="Arial"/>
              </a:rPr>
              <a:t> </a:t>
            </a:r>
            <a:r>
              <a:rPr sz="1400" spc="-5" dirty="0">
                <a:solidFill>
                  <a:srgbClr val="595959"/>
                </a:solidFill>
                <a:latin typeface="Arial"/>
                <a:cs typeface="Arial"/>
              </a:rPr>
              <a:t>the</a:t>
            </a:r>
            <a:r>
              <a:rPr sz="1400" spc="-15" dirty="0">
                <a:solidFill>
                  <a:srgbClr val="595959"/>
                </a:solidFill>
                <a:latin typeface="Arial"/>
                <a:cs typeface="Arial"/>
              </a:rPr>
              <a:t> </a:t>
            </a:r>
            <a:r>
              <a:rPr sz="1400" spc="-5" dirty="0">
                <a:solidFill>
                  <a:srgbClr val="595959"/>
                </a:solidFill>
                <a:latin typeface="Arial"/>
                <a:cs typeface="Arial"/>
              </a:rPr>
              <a:t>CMS</a:t>
            </a:r>
            <a:r>
              <a:rPr sz="1400" spc="-10" dirty="0">
                <a:solidFill>
                  <a:srgbClr val="595959"/>
                </a:solidFill>
                <a:latin typeface="Arial"/>
                <a:cs typeface="Arial"/>
              </a:rPr>
              <a:t> </a:t>
            </a:r>
            <a:r>
              <a:rPr sz="1400" dirty="0">
                <a:solidFill>
                  <a:srgbClr val="595959"/>
                </a:solidFill>
                <a:latin typeface="Arial"/>
                <a:cs typeface="Arial"/>
              </a:rPr>
              <a:t>MTD)</a:t>
            </a:r>
            <a:endParaRPr sz="1400" dirty="0">
              <a:latin typeface="Arial"/>
              <a:cs typeface="Arial"/>
            </a:endParaRPr>
          </a:p>
          <a:p>
            <a:pPr marL="836294" indent="-336550">
              <a:spcBef>
                <a:spcPts val="270"/>
              </a:spcBef>
              <a:buChar char="○"/>
              <a:tabLst>
                <a:tab pos="836294" algn="l"/>
                <a:tab pos="836930" algn="l"/>
              </a:tabLst>
            </a:pPr>
            <a:r>
              <a:rPr sz="1400" spc="-5" dirty="0">
                <a:solidFill>
                  <a:srgbClr val="595959"/>
                </a:solidFill>
                <a:latin typeface="Arial"/>
                <a:cs typeface="Arial"/>
              </a:rPr>
              <a:t>PWO</a:t>
            </a:r>
            <a:r>
              <a:rPr sz="1400" spc="-15" dirty="0">
                <a:solidFill>
                  <a:srgbClr val="595959"/>
                </a:solidFill>
                <a:latin typeface="Arial"/>
                <a:cs typeface="Arial"/>
              </a:rPr>
              <a:t> </a:t>
            </a:r>
            <a:r>
              <a:rPr sz="1400" dirty="0">
                <a:solidFill>
                  <a:srgbClr val="595959"/>
                </a:solidFill>
                <a:latin typeface="Arial"/>
                <a:cs typeface="Arial"/>
              </a:rPr>
              <a:t>(very</a:t>
            </a:r>
            <a:r>
              <a:rPr sz="1400" spc="-10" dirty="0">
                <a:solidFill>
                  <a:srgbClr val="595959"/>
                </a:solidFill>
                <a:latin typeface="Arial"/>
                <a:cs typeface="Arial"/>
              </a:rPr>
              <a:t> </a:t>
            </a:r>
            <a:r>
              <a:rPr sz="1400" dirty="0">
                <a:solidFill>
                  <a:srgbClr val="595959"/>
                </a:solidFill>
                <a:latin typeface="Arial"/>
                <a:cs typeface="Arial"/>
              </a:rPr>
              <a:t>compact</a:t>
            </a:r>
            <a:r>
              <a:rPr sz="1400" spc="-15" dirty="0">
                <a:solidFill>
                  <a:srgbClr val="595959"/>
                </a:solidFill>
                <a:latin typeface="Arial"/>
                <a:cs typeface="Arial"/>
              </a:rPr>
              <a:t> </a:t>
            </a:r>
            <a:r>
              <a:rPr sz="1400" dirty="0">
                <a:solidFill>
                  <a:srgbClr val="595959"/>
                </a:solidFill>
                <a:latin typeface="Arial"/>
                <a:cs typeface="Arial"/>
              </a:rPr>
              <a:t>-</a:t>
            </a:r>
            <a:r>
              <a:rPr sz="1400" spc="-10" dirty="0">
                <a:solidFill>
                  <a:srgbClr val="595959"/>
                </a:solidFill>
                <a:latin typeface="Arial"/>
                <a:cs typeface="Arial"/>
              </a:rPr>
              <a:t> </a:t>
            </a:r>
            <a:r>
              <a:rPr sz="1400" spc="-5" dirty="0">
                <a:solidFill>
                  <a:srgbClr val="595959"/>
                </a:solidFill>
                <a:latin typeface="Arial"/>
                <a:cs typeface="Arial"/>
              </a:rPr>
              <a:t>CMS</a:t>
            </a:r>
            <a:r>
              <a:rPr sz="1400" spc="-15" dirty="0">
                <a:solidFill>
                  <a:srgbClr val="595959"/>
                </a:solidFill>
                <a:latin typeface="Arial"/>
                <a:cs typeface="Arial"/>
              </a:rPr>
              <a:t> </a:t>
            </a:r>
            <a:r>
              <a:rPr sz="1400" spc="-5" dirty="0">
                <a:solidFill>
                  <a:srgbClr val="595959"/>
                </a:solidFill>
                <a:latin typeface="Arial"/>
                <a:cs typeface="Arial"/>
              </a:rPr>
              <a:t>and</a:t>
            </a:r>
            <a:r>
              <a:rPr sz="1400" spc="-10" dirty="0">
                <a:solidFill>
                  <a:srgbClr val="595959"/>
                </a:solidFill>
                <a:latin typeface="Arial"/>
                <a:cs typeface="Arial"/>
              </a:rPr>
              <a:t> </a:t>
            </a:r>
            <a:r>
              <a:rPr sz="1400" spc="-5" dirty="0">
                <a:solidFill>
                  <a:srgbClr val="595959"/>
                </a:solidFill>
                <a:latin typeface="Arial"/>
                <a:cs typeface="Arial"/>
              </a:rPr>
              <a:t>PANDA</a:t>
            </a:r>
            <a:r>
              <a:rPr sz="1400" spc="-15" dirty="0">
                <a:solidFill>
                  <a:srgbClr val="595959"/>
                </a:solidFill>
                <a:latin typeface="Arial"/>
                <a:cs typeface="Arial"/>
              </a:rPr>
              <a:t> </a:t>
            </a:r>
            <a:r>
              <a:rPr sz="1400" spc="-5" dirty="0">
                <a:solidFill>
                  <a:srgbClr val="595959"/>
                </a:solidFill>
                <a:latin typeface="Arial"/>
                <a:cs typeface="Arial"/>
              </a:rPr>
              <a:t>ECALs</a:t>
            </a:r>
            <a:r>
              <a:rPr sz="1400" spc="-10" dirty="0">
                <a:solidFill>
                  <a:srgbClr val="595959"/>
                </a:solidFill>
                <a:latin typeface="Arial"/>
                <a:cs typeface="Arial"/>
              </a:rPr>
              <a:t> </a:t>
            </a:r>
            <a:r>
              <a:rPr sz="1400" spc="-5" dirty="0">
                <a:solidFill>
                  <a:srgbClr val="595959"/>
                </a:solidFill>
                <a:latin typeface="Arial"/>
                <a:cs typeface="Arial"/>
              </a:rPr>
              <a:t>preferred</a:t>
            </a:r>
            <a:r>
              <a:rPr sz="1400" spc="-15" dirty="0">
                <a:solidFill>
                  <a:srgbClr val="595959"/>
                </a:solidFill>
                <a:latin typeface="Arial"/>
                <a:cs typeface="Arial"/>
              </a:rPr>
              <a:t> </a:t>
            </a:r>
            <a:r>
              <a:rPr sz="1400" dirty="0">
                <a:solidFill>
                  <a:srgbClr val="595959"/>
                </a:solidFill>
                <a:latin typeface="Arial"/>
                <a:cs typeface="Arial"/>
              </a:rPr>
              <a:t>choice)</a:t>
            </a:r>
            <a:endParaRPr sz="1400" dirty="0">
              <a:latin typeface="Arial"/>
              <a:cs typeface="Arial"/>
            </a:endParaRPr>
          </a:p>
          <a:p>
            <a:pPr marL="836294" indent="-336550">
              <a:spcBef>
                <a:spcPts val="270"/>
              </a:spcBef>
              <a:buChar char="○"/>
              <a:tabLst>
                <a:tab pos="836294" algn="l"/>
                <a:tab pos="836930" algn="l"/>
              </a:tabLst>
            </a:pPr>
            <a:r>
              <a:rPr sz="1400" dirty="0">
                <a:solidFill>
                  <a:srgbClr val="595959"/>
                </a:solidFill>
                <a:latin typeface="Arial"/>
                <a:cs typeface="Arial"/>
              </a:rPr>
              <a:t>Many</a:t>
            </a:r>
            <a:r>
              <a:rPr sz="1400" spc="-15" dirty="0">
                <a:solidFill>
                  <a:srgbClr val="595959"/>
                </a:solidFill>
                <a:latin typeface="Arial"/>
                <a:cs typeface="Arial"/>
              </a:rPr>
              <a:t> </a:t>
            </a:r>
            <a:r>
              <a:rPr sz="1400" spc="-5" dirty="0">
                <a:solidFill>
                  <a:srgbClr val="595959"/>
                </a:solidFill>
                <a:latin typeface="Arial"/>
                <a:cs typeface="Arial"/>
              </a:rPr>
              <a:t>other</a:t>
            </a:r>
            <a:r>
              <a:rPr sz="1400" spc="-10" dirty="0">
                <a:solidFill>
                  <a:srgbClr val="595959"/>
                </a:solidFill>
                <a:latin typeface="Arial"/>
                <a:cs typeface="Arial"/>
              </a:rPr>
              <a:t> </a:t>
            </a:r>
            <a:r>
              <a:rPr sz="1400" dirty="0">
                <a:solidFill>
                  <a:srgbClr val="595959"/>
                </a:solidFill>
                <a:latin typeface="Arial"/>
                <a:cs typeface="Arial"/>
              </a:rPr>
              <a:t>crystals</a:t>
            </a:r>
            <a:r>
              <a:rPr sz="1400" spc="-15" dirty="0">
                <a:solidFill>
                  <a:srgbClr val="595959"/>
                </a:solidFill>
                <a:latin typeface="Arial"/>
                <a:cs typeface="Arial"/>
              </a:rPr>
              <a:t> </a:t>
            </a:r>
            <a:r>
              <a:rPr sz="1400" spc="-5" dirty="0">
                <a:solidFill>
                  <a:srgbClr val="595959"/>
                </a:solidFill>
                <a:latin typeface="Arial"/>
                <a:cs typeface="Arial"/>
              </a:rPr>
              <a:t>on</a:t>
            </a:r>
            <a:r>
              <a:rPr sz="1400" spc="-10" dirty="0">
                <a:solidFill>
                  <a:srgbClr val="595959"/>
                </a:solidFill>
                <a:latin typeface="Arial"/>
                <a:cs typeface="Arial"/>
              </a:rPr>
              <a:t> </a:t>
            </a:r>
            <a:r>
              <a:rPr sz="1400" spc="-5" dirty="0">
                <a:solidFill>
                  <a:srgbClr val="595959"/>
                </a:solidFill>
                <a:latin typeface="Arial"/>
                <a:cs typeface="Arial"/>
              </a:rPr>
              <a:t>the</a:t>
            </a:r>
            <a:r>
              <a:rPr sz="1400" spc="-15" dirty="0">
                <a:solidFill>
                  <a:srgbClr val="595959"/>
                </a:solidFill>
                <a:latin typeface="Arial"/>
                <a:cs typeface="Arial"/>
              </a:rPr>
              <a:t> </a:t>
            </a:r>
            <a:r>
              <a:rPr sz="1400" dirty="0">
                <a:solidFill>
                  <a:srgbClr val="595959"/>
                </a:solidFill>
                <a:latin typeface="Arial"/>
                <a:cs typeface="Arial"/>
              </a:rPr>
              <a:t>market</a:t>
            </a:r>
            <a:r>
              <a:rPr sz="1400" spc="-10" dirty="0">
                <a:solidFill>
                  <a:srgbClr val="595959"/>
                </a:solidFill>
                <a:latin typeface="Arial"/>
                <a:cs typeface="Arial"/>
              </a:rPr>
              <a:t> </a:t>
            </a:r>
            <a:r>
              <a:rPr sz="1400" dirty="0">
                <a:solidFill>
                  <a:srgbClr val="595959"/>
                </a:solidFill>
                <a:latin typeface="Arial"/>
                <a:cs typeface="Arial"/>
              </a:rPr>
              <a:t>may</a:t>
            </a:r>
            <a:r>
              <a:rPr sz="1400" spc="-15" dirty="0">
                <a:solidFill>
                  <a:srgbClr val="595959"/>
                </a:solidFill>
                <a:latin typeface="Arial"/>
                <a:cs typeface="Arial"/>
              </a:rPr>
              <a:t> </a:t>
            </a:r>
            <a:r>
              <a:rPr sz="1400" spc="-5" dirty="0">
                <a:solidFill>
                  <a:srgbClr val="595959"/>
                </a:solidFill>
                <a:latin typeface="Arial"/>
                <a:cs typeface="Arial"/>
              </a:rPr>
              <a:t>allow</a:t>
            </a:r>
            <a:r>
              <a:rPr sz="1400" spc="-10" dirty="0">
                <a:solidFill>
                  <a:srgbClr val="595959"/>
                </a:solidFill>
                <a:latin typeface="Arial"/>
                <a:cs typeface="Arial"/>
              </a:rPr>
              <a:t> </a:t>
            </a:r>
            <a:r>
              <a:rPr sz="1400" spc="-5" dirty="0">
                <a:solidFill>
                  <a:srgbClr val="595959"/>
                </a:solidFill>
                <a:latin typeface="Arial"/>
                <a:cs typeface="Arial"/>
              </a:rPr>
              <a:t>further</a:t>
            </a:r>
            <a:r>
              <a:rPr sz="1400" spc="-15" dirty="0">
                <a:solidFill>
                  <a:srgbClr val="595959"/>
                </a:solidFill>
                <a:latin typeface="Arial"/>
                <a:cs typeface="Arial"/>
              </a:rPr>
              <a:t> </a:t>
            </a:r>
            <a:r>
              <a:rPr sz="1400" spc="-5" dirty="0">
                <a:solidFill>
                  <a:srgbClr val="595959"/>
                </a:solidFill>
                <a:latin typeface="Arial"/>
                <a:cs typeface="Arial"/>
              </a:rPr>
              <a:t>optimization</a:t>
            </a:r>
            <a:endParaRPr sz="1400" dirty="0">
              <a:latin typeface="Arial"/>
              <a:cs typeface="Arial"/>
            </a:endParaRPr>
          </a:p>
          <a:p>
            <a:pPr marL="379095" indent="-367030">
              <a:spcBef>
                <a:spcPts val="250"/>
              </a:spcBef>
              <a:buChar char="●"/>
              <a:tabLst>
                <a:tab pos="379095" algn="l"/>
                <a:tab pos="379730" algn="l"/>
              </a:tabLst>
            </a:pPr>
            <a:r>
              <a:rPr sz="1800" spc="-5" dirty="0">
                <a:solidFill>
                  <a:srgbClr val="595959"/>
                </a:solidFill>
                <a:latin typeface="Arial"/>
                <a:cs typeface="Arial"/>
              </a:rPr>
              <a:t>Crystal</a:t>
            </a:r>
            <a:r>
              <a:rPr sz="1800" spc="-25" dirty="0">
                <a:solidFill>
                  <a:srgbClr val="595959"/>
                </a:solidFill>
                <a:latin typeface="Arial"/>
                <a:cs typeface="Arial"/>
              </a:rPr>
              <a:t> </a:t>
            </a:r>
            <a:r>
              <a:rPr sz="1800" dirty="0">
                <a:solidFill>
                  <a:srgbClr val="595959"/>
                </a:solidFill>
                <a:latin typeface="Arial"/>
                <a:cs typeface="Arial"/>
              </a:rPr>
              <a:t>costs</a:t>
            </a:r>
            <a:r>
              <a:rPr sz="1800" spc="-20" dirty="0">
                <a:solidFill>
                  <a:srgbClr val="595959"/>
                </a:solidFill>
                <a:latin typeface="Arial"/>
                <a:cs typeface="Arial"/>
              </a:rPr>
              <a:t> </a:t>
            </a:r>
            <a:r>
              <a:rPr sz="1800" spc="-5" dirty="0">
                <a:solidFill>
                  <a:srgbClr val="595959"/>
                </a:solidFill>
                <a:latin typeface="Arial"/>
                <a:cs typeface="Arial"/>
              </a:rPr>
              <a:t>used</a:t>
            </a:r>
            <a:r>
              <a:rPr sz="1800" spc="-20" dirty="0">
                <a:solidFill>
                  <a:srgbClr val="595959"/>
                </a:solidFill>
                <a:latin typeface="Arial"/>
                <a:cs typeface="Arial"/>
              </a:rPr>
              <a:t> </a:t>
            </a:r>
            <a:r>
              <a:rPr sz="1800" spc="-5" dirty="0">
                <a:solidFill>
                  <a:srgbClr val="595959"/>
                </a:solidFill>
                <a:latin typeface="Arial"/>
                <a:cs typeface="Arial"/>
              </a:rPr>
              <a:t>as</a:t>
            </a:r>
            <a:r>
              <a:rPr sz="1800" spc="-25" dirty="0">
                <a:solidFill>
                  <a:srgbClr val="595959"/>
                </a:solidFill>
                <a:latin typeface="Arial"/>
                <a:cs typeface="Arial"/>
              </a:rPr>
              <a:t> </a:t>
            </a:r>
            <a:r>
              <a:rPr sz="1800" dirty="0">
                <a:solidFill>
                  <a:srgbClr val="595959"/>
                </a:solidFill>
                <a:latin typeface="Arial"/>
                <a:cs typeface="Arial"/>
              </a:rPr>
              <a:t>reference</a:t>
            </a:r>
            <a:endParaRPr sz="1800" dirty="0">
              <a:latin typeface="Arial"/>
              <a:cs typeface="Arial"/>
            </a:endParaRPr>
          </a:p>
          <a:p>
            <a:pPr marL="836294" lvl="1" indent="-336550">
              <a:spcBef>
                <a:spcPts val="335"/>
              </a:spcBef>
              <a:buChar char="○"/>
              <a:tabLst>
                <a:tab pos="836294" algn="l"/>
                <a:tab pos="836930" algn="l"/>
              </a:tabLst>
            </a:pPr>
            <a:r>
              <a:rPr sz="1400" spc="-5" dirty="0">
                <a:solidFill>
                  <a:srgbClr val="595959"/>
                </a:solidFill>
                <a:latin typeface="Arial"/>
                <a:cs typeface="Arial"/>
              </a:rPr>
              <a:t>Recent</a:t>
            </a:r>
            <a:r>
              <a:rPr sz="1400" spc="-15" dirty="0">
                <a:solidFill>
                  <a:srgbClr val="595959"/>
                </a:solidFill>
                <a:latin typeface="Arial"/>
                <a:cs typeface="Arial"/>
              </a:rPr>
              <a:t> </a:t>
            </a:r>
            <a:r>
              <a:rPr sz="1400" spc="-5" dirty="0">
                <a:solidFill>
                  <a:srgbClr val="595959"/>
                </a:solidFill>
                <a:latin typeface="Arial"/>
                <a:cs typeface="Arial"/>
              </a:rPr>
              <a:t>quotes</a:t>
            </a:r>
            <a:r>
              <a:rPr sz="1400" spc="-15" dirty="0">
                <a:solidFill>
                  <a:srgbClr val="595959"/>
                </a:solidFill>
                <a:latin typeface="Arial"/>
                <a:cs typeface="Arial"/>
              </a:rPr>
              <a:t> </a:t>
            </a:r>
            <a:r>
              <a:rPr sz="1400" spc="-5" dirty="0">
                <a:solidFill>
                  <a:srgbClr val="595959"/>
                </a:solidFill>
                <a:latin typeface="Arial"/>
                <a:cs typeface="Arial"/>
              </a:rPr>
              <a:t>from</a:t>
            </a:r>
            <a:r>
              <a:rPr sz="1400" spc="-10" dirty="0">
                <a:solidFill>
                  <a:srgbClr val="595959"/>
                </a:solidFill>
                <a:latin typeface="Arial"/>
                <a:cs typeface="Arial"/>
              </a:rPr>
              <a:t> </a:t>
            </a:r>
            <a:r>
              <a:rPr sz="1400" spc="-5" dirty="0">
                <a:solidFill>
                  <a:srgbClr val="595959"/>
                </a:solidFill>
                <a:latin typeface="Arial"/>
                <a:cs typeface="Arial"/>
              </a:rPr>
              <a:t>SIC</a:t>
            </a:r>
            <a:r>
              <a:rPr sz="1400" spc="-15" dirty="0">
                <a:solidFill>
                  <a:srgbClr val="595959"/>
                </a:solidFill>
                <a:latin typeface="Arial"/>
                <a:cs typeface="Arial"/>
              </a:rPr>
              <a:t> </a:t>
            </a:r>
            <a:r>
              <a:rPr sz="1400" spc="-5" dirty="0">
                <a:solidFill>
                  <a:srgbClr val="595959"/>
                </a:solidFill>
                <a:latin typeface="Arial"/>
                <a:cs typeface="Arial"/>
              </a:rPr>
              <a:t>presented</a:t>
            </a:r>
            <a:r>
              <a:rPr sz="1400" spc="-10" dirty="0">
                <a:solidFill>
                  <a:srgbClr val="595959"/>
                </a:solidFill>
                <a:latin typeface="Arial"/>
                <a:cs typeface="Arial"/>
              </a:rPr>
              <a:t> </a:t>
            </a:r>
            <a:r>
              <a:rPr sz="1400" spc="-5" dirty="0">
                <a:solidFill>
                  <a:srgbClr val="595959"/>
                </a:solidFill>
                <a:latin typeface="Arial"/>
                <a:cs typeface="Arial"/>
              </a:rPr>
              <a:t>by</a:t>
            </a:r>
            <a:r>
              <a:rPr lang="en-US" sz="1400" spc="-5" dirty="0">
                <a:solidFill>
                  <a:srgbClr val="595959"/>
                </a:solidFill>
                <a:latin typeface="Arial"/>
                <a:cs typeface="Arial"/>
              </a:rPr>
              <a:t> R. Zhu</a:t>
            </a:r>
            <a:endParaRPr sz="1400" dirty="0">
              <a:latin typeface="Arial"/>
              <a:cs typeface="Arial"/>
            </a:endParaRPr>
          </a:p>
        </p:txBody>
      </p:sp>
      <p:sp>
        <p:nvSpPr>
          <p:cNvPr id="5" name="object 5"/>
          <p:cNvSpPr txBox="1"/>
          <p:nvPr/>
        </p:nvSpPr>
        <p:spPr>
          <a:xfrm>
            <a:off x="1448375" y="3593033"/>
            <a:ext cx="4241165" cy="444500"/>
          </a:xfrm>
          <a:prstGeom prst="rect">
            <a:avLst/>
          </a:prstGeom>
        </p:spPr>
        <p:txBody>
          <a:bodyPr vert="horz" wrap="square" lIns="0" tIns="39369" rIns="0" bIns="0" rtlCol="0">
            <a:spAutoFit/>
          </a:bodyPr>
          <a:lstStyle/>
          <a:p>
            <a:pPr marL="320040" indent="-320675">
              <a:spcBef>
                <a:spcPts val="309"/>
              </a:spcBef>
              <a:buChar char="■"/>
              <a:tabLst>
                <a:tab pos="320040" algn="l"/>
                <a:tab pos="320675" algn="l"/>
              </a:tabLst>
            </a:pPr>
            <a:r>
              <a:rPr sz="1200" b="1" spc="-5" dirty="0">
                <a:solidFill>
                  <a:srgbClr val="595959"/>
                </a:solidFill>
                <a:latin typeface="Arial"/>
                <a:cs typeface="Arial"/>
              </a:rPr>
              <a:t>PWO:</a:t>
            </a:r>
            <a:r>
              <a:rPr sz="1200" b="1" spc="310" dirty="0">
                <a:solidFill>
                  <a:srgbClr val="595959"/>
                </a:solidFill>
                <a:latin typeface="Arial"/>
                <a:cs typeface="Arial"/>
              </a:rPr>
              <a:t> </a:t>
            </a:r>
            <a:r>
              <a:rPr sz="1200" b="1" spc="-5" dirty="0">
                <a:solidFill>
                  <a:srgbClr val="595959"/>
                </a:solidFill>
                <a:latin typeface="Arial"/>
                <a:cs typeface="Arial"/>
              </a:rPr>
              <a:t>~7€</a:t>
            </a:r>
            <a:r>
              <a:rPr sz="1200" b="1" spc="-10" dirty="0">
                <a:solidFill>
                  <a:srgbClr val="595959"/>
                </a:solidFill>
                <a:latin typeface="Arial"/>
                <a:cs typeface="Arial"/>
              </a:rPr>
              <a:t> </a:t>
            </a:r>
            <a:r>
              <a:rPr sz="1200" b="1" spc="-5" dirty="0">
                <a:solidFill>
                  <a:srgbClr val="595959"/>
                </a:solidFill>
                <a:latin typeface="Arial"/>
                <a:cs typeface="Arial"/>
              </a:rPr>
              <a:t>/cc</a:t>
            </a:r>
            <a:r>
              <a:rPr sz="1200" b="1" spc="10" dirty="0">
                <a:solidFill>
                  <a:srgbClr val="595959"/>
                </a:solidFill>
                <a:latin typeface="Arial"/>
                <a:cs typeface="Arial"/>
              </a:rPr>
              <a:t> </a:t>
            </a:r>
            <a:r>
              <a:rPr sz="1200" dirty="0">
                <a:solidFill>
                  <a:srgbClr val="595959"/>
                </a:solidFill>
                <a:latin typeface="Arial"/>
                <a:cs typeface="Arial"/>
              </a:rPr>
              <a:t>(for</a:t>
            </a:r>
            <a:r>
              <a:rPr sz="1200" spc="-10" dirty="0">
                <a:solidFill>
                  <a:srgbClr val="595959"/>
                </a:solidFill>
                <a:latin typeface="Arial"/>
                <a:cs typeface="Arial"/>
              </a:rPr>
              <a:t> </a:t>
            </a:r>
            <a:r>
              <a:rPr sz="1200" spc="-5" dirty="0">
                <a:solidFill>
                  <a:srgbClr val="595959"/>
                </a:solidFill>
                <a:latin typeface="Arial"/>
                <a:cs typeface="Arial"/>
              </a:rPr>
              <a:t>10</a:t>
            </a:r>
            <a:r>
              <a:rPr sz="1200" spc="-15" dirty="0">
                <a:solidFill>
                  <a:srgbClr val="595959"/>
                </a:solidFill>
                <a:latin typeface="Arial"/>
                <a:cs typeface="Arial"/>
              </a:rPr>
              <a:t> </a:t>
            </a:r>
            <a:r>
              <a:rPr sz="1200" dirty="0">
                <a:solidFill>
                  <a:srgbClr val="595959"/>
                </a:solidFill>
                <a:latin typeface="Arial"/>
                <a:cs typeface="Arial"/>
              </a:rPr>
              <a:t>m³,</a:t>
            </a:r>
            <a:r>
              <a:rPr sz="1200" spc="-10" dirty="0">
                <a:solidFill>
                  <a:srgbClr val="595959"/>
                </a:solidFill>
                <a:latin typeface="Arial"/>
                <a:cs typeface="Arial"/>
              </a:rPr>
              <a:t> </a:t>
            </a:r>
            <a:r>
              <a:rPr sz="1200" dirty="0">
                <a:solidFill>
                  <a:srgbClr val="595959"/>
                </a:solidFill>
                <a:latin typeface="Arial"/>
                <a:cs typeface="Arial"/>
              </a:rPr>
              <a:t>cut</a:t>
            </a:r>
            <a:r>
              <a:rPr sz="1200" spc="-15" dirty="0">
                <a:solidFill>
                  <a:srgbClr val="595959"/>
                </a:solidFill>
                <a:latin typeface="Arial"/>
                <a:cs typeface="Arial"/>
              </a:rPr>
              <a:t> </a:t>
            </a:r>
            <a:r>
              <a:rPr sz="1200" spc="-5" dirty="0">
                <a:solidFill>
                  <a:srgbClr val="595959"/>
                </a:solidFill>
                <a:latin typeface="Arial"/>
                <a:cs typeface="Arial"/>
              </a:rPr>
              <a:t>and</a:t>
            </a:r>
            <a:r>
              <a:rPr sz="1200" spc="-10" dirty="0">
                <a:solidFill>
                  <a:srgbClr val="595959"/>
                </a:solidFill>
                <a:latin typeface="Arial"/>
                <a:cs typeface="Arial"/>
              </a:rPr>
              <a:t> </a:t>
            </a:r>
            <a:r>
              <a:rPr sz="1200" spc="-5" dirty="0">
                <a:solidFill>
                  <a:srgbClr val="595959"/>
                </a:solidFill>
                <a:latin typeface="Arial"/>
                <a:cs typeface="Arial"/>
              </a:rPr>
              <a:t>polished)</a:t>
            </a:r>
            <a:endParaRPr sz="1200">
              <a:latin typeface="Arial"/>
              <a:cs typeface="Arial"/>
            </a:endParaRPr>
          </a:p>
          <a:p>
            <a:pPr marL="320040" indent="-320675">
              <a:spcBef>
                <a:spcPts val="209"/>
              </a:spcBef>
              <a:buChar char="■"/>
              <a:tabLst>
                <a:tab pos="320040" algn="l"/>
                <a:tab pos="320675" algn="l"/>
              </a:tabLst>
            </a:pPr>
            <a:r>
              <a:rPr sz="1200" b="1" spc="-5" dirty="0">
                <a:solidFill>
                  <a:srgbClr val="595959"/>
                </a:solidFill>
                <a:latin typeface="Arial"/>
                <a:cs typeface="Arial"/>
              </a:rPr>
              <a:t>LYSO:</a:t>
            </a:r>
            <a:r>
              <a:rPr sz="1200" b="1" spc="-15" dirty="0">
                <a:solidFill>
                  <a:srgbClr val="595959"/>
                </a:solidFill>
                <a:latin typeface="Arial"/>
                <a:cs typeface="Arial"/>
              </a:rPr>
              <a:t> </a:t>
            </a:r>
            <a:r>
              <a:rPr sz="1200" b="1" spc="-5" dirty="0">
                <a:solidFill>
                  <a:srgbClr val="595959"/>
                </a:solidFill>
                <a:latin typeface="Arial"/>
                <a:cs typeface="Arial"/>
              </a:rPr>
              <a:t>~30€</a:t>
            </a:r>
            <a:r>
              <a:rPr sz="1200" b="1" spc="-15" dirty="0">
                <a:solidFill>
                  <a:srgbClr val="595959"/>
                </a:solidFill>
                <a:latin typeface="Arial"/>
                <a:cs typeface="Arial"/>
              </a:rPr>
              <a:t> </a:t>
            </a:r>
            <a:r>
              <a:rPr sz="1200" b="1" spc="-5" dirty="0">
                <a:solidFill>
                  <a:srgbClr val="595959"/>
                </a:solidFill>
                <a:latin typeface="Arial"/>
                <a:cs typeface="Arial"/>
              </a:rPr>
              <a:t>/cc</a:t>
            </a:r>
            <a:r>
              <a:rPr sz="1200" b="1" spc="15" dirty="0">
                <a:solidFill>
                  <a:srgbClr val="595959"/>
                </a:solidFill>
                <a:latin typeface="Arial"/>
                <a:cs typeface="Arial"/>
              </a:rPr>
              <a:t> </a:t>
            </a:r>
            <a:r>
              <a:rPr sz="1200" dirty="0">
                <a:solidFill>
                  <a:srgbClr val="595959"/>
                </a:solidFill>
                <a:latin typeface="Arial"/>
                <a:cs typeface="Arial"/>
              </a:rPr>
              <a:t>(for</a:t>
            </a:r>
            <a:r>
              <a:rPr sz="1200" spc="-15" dirty="0">
                <a:solidFill>
                  <a:srgbClr val="595959"/>
                </a:solidFill>
                <a:latin typeface="Arial"/>
                <a:cs typeface="Arial"/>
              </a:rPr>
              <a:t> </a:t>
            </a:r>
            <a:r>
              <a:rPr sz="1200" dirty="0">
                <a:solidFill>
                  <a:srgbClr val="595959"/>
                </a:solidFill>
                <a:latin typeface="Arial"/>
                <a:cs typeface="Arial"/>
              </a:rPr>
              <a:t>cut,</a:t>
            </a:r>
            <a:r>
              <a:rPr sz="1200" spc="-10" dirty="0">
                <a:solidFill>
                  <a:srgbClr val="595959"/>
                </a:solidFill>
                <a:latin typeface="Arial"/>
                <a:cs typeface="Arial"/>
              </a:rPr>
              <a:t> </a:t>
            </a:r>
            <a:r>
              <a:rPr sz="1200" spc="-5" dirty="0">
                <a:solidFill>
                  <a:srgbClr val="595959"/>
                </a:solidFill>
                <a:latin typeface="Arial"/>
                <a:cs typeface="Arial"/>
              </a:rPr>
              <a:t>polished</a:t>
            </a:r>
            <a:r>
              <a:rPr sz="1200" spc="-15" dirty="0">
                <a:solidFill>
                  <a:srgbClr val="595959"/>
                </a:solidFill>
                <a:latin typeface="Arial"/>
                <a:cs typeface="Arial"/>
              </a:rPr>
              <a:t> </a:t>
            </a:r>
            <a:r>
              <a:rPr sz="1200" spc="-5" dirty="0">
                <a:solidFill>
                  <a:srgbClr val="595959"/>
                </a:solidFill>
                <a:latin typeface="Arial"/>
                <a:cs typeface="Arial"/>
              </a:rPr>
              <a:t>and</a:t>
            </a:r>
            <a:r>
              <a:rPr sz="1200" spc="-15" dirty="0">
                <a:solidFill>
                  <a:srgbClr val="595959"/>
                </a:solidFill>
                <a:latin typeface="Arial"/>
                <a:cs typeface="Arial"/>
              </a:rPr>
              <a:t> </a:t>
            </a:r>
            <a:r>
              <a:rPr sz="1200" spc="-5" dirty="0">
                <a:solidFill>
                  <a:srgbClr val="595959"/>
                </a:solidFill>
                <a:latin typeface="Arial"/>
                <a:cs typeface="Arial"/>
              </a:rPr>
              <a:t>wrapped</a:t>
            </a:r>
            <a:r>
              <a:rPr sz="1200" spc="-10" dirty="0">
                <a:solidFill>
                  <a:srgbClr val="595959"/>
                </a:solidFill>
                <a:latin typeface="Arial"/>
                <a:cs typeface="Arial"/>
              </a:rPr>
              <a:t> </a:t>
            </a:r>
            <a:r>
              <a:rPr sz="1200" spc="-5" dirty="0">
                <a:solidFill>
                  <a:srgbClr val="595959"/>
                </a:solidFill>
                <a:latin typeface="Arial"/>
                <a:cs typeface="Arial"/>
              </a:rPr>
              <a:t>elements)</a:t>
            </a:r>
            <a:endParaRPr sz="1200">
              <a:latin typeface="Arial"/>
              <a:cs typeface="Arial"/>
            </a:endParaRPr>
          </a:p>
        </p:txBody>
      </p:sp>
      <p:sp>
        <p:nvSpPr>
          <p:cNvPr id="6" name="object 6"/>
          <p:cNvSpPr txBox="1"/>
          <p:nvPr/>
        </p:nvSpPr>
        <p:spPr>
          <a:xfrm>
            <a:off x="475249" y="3981709"/>
            <a:ext cx="6318250" cy="1494155"/>
          </a:xfrm>
          <a:prstGeom prst="rect">
            <a:avLst/>
          </a:prstGeom>
        </p:spPr>
        <p:txBody>
          <a:bodyPr vert="horz" wrap="square" lIns="0" tIns="66675" rIns="0" bIns="0" rtlCol="0">
            <a:spAutoFit/>
          </a:bodyPr>
          <a:lstStyle/>
          <a:p>
            <a:pPr marL="379095" indent="-367030">
              <a:spcBef>
                <a:spcPts val="525"/>
              </a:spcBef>
              <a:buChar char="●"/>
              <a:tabLst>
                <a:tab pos="379095" algn="l"/>
                <a:tab pos="379730" algn="l"/>
              </a:tabLst>
            </a:pPr>
            <a:r>
              <a:rPr sz="1800" b="1" spc="-5" dirty="0">
                <a:solidFill>
                  <a:srgbClr val="595959"/>
                </a:solidFill>
                <a:latin typeface="Arial"/>
                <a:cs typeface="Arial"/>
              </a:rPr>
              <a:t>SiPMs</a:t>
            </a:r>
            <a:endParaRPr sz="1800">
              <a:latin typeface="Arial"/>
              <a:cs typeface="Arial"/>
            </a:endParaRPr>
          </a:p>
          <a:p>
            <a:pPr marL="836294" lvl="1" indent="-336550">
              <a:spcBef>
                <a:spcPts val="330"/>
              </a:spcBef>
              <a:buChar char="○"/>
              <a:tabLst>
                <a:tab pos="836294" algn="l"/>
                <a:tab pos="836930" algn="l"/>
              </a:tabLst>
            </a:pPr>
            <a:r>
              <a:rPr sz="1400" spc="-5" dirty="0">
                <a:solidFill>
                  <a:srgbClr val="595959"/>
                </a:solidFill>
                <a:latin typeface="Arial"/>
                <a:cs typeface="Arial"/>
              </a:rPr>
              <a:t>Recent</a:t>
            </a:r>
            <a:r>
              <a:rPr sz="1400" spc="-20" dirty="0">
                <a:solidFill>
                  <a:srgbClr val="595959"/>
                </a:solidFill>
                <a:latin typeface="Arial"/>
                <a:cs typeface="Arial"/>
              </a:rPr>
              <a:t> </a:t>
            </a:r>
            <a:r>
              <a:rPr sz="1400" spc="-5" dirty="0">
                <a:solidFill>
                  <a:srgbClr val="595959"/>
                </a:solidFill>
                <a:latin typeface="Arial"/>
                <a:cs typeface="Arial"/>
              </a:rPr>
              <a:t>estimates</a:t>
            </a:r>
            <a:r>
              <a:rPr sz="1400" spc="-15" dirty="0">
                <a:solidFill>
                  <a:srgbClr val="595959"/>
                </a:solidFill>
                <a:latin typeface="Arial"/>
                <a:cs typeface="Arial"/>
              </a:rPr>
              <a:t> </a:t>
            </a:r>
            <a:r>
              <a:rPr sz="1400" spc="-5" dirty="0">
                <a:solidFill>
                  <a:srgbClr val="595959"/>
                </a:solidFill>
                <a:latin typeface="Arial"/>
                <a:cs typeface="Arial"/>
              </a:rPr>
              <a:t>from</a:t>
            </a:r>
            <a:r>
              <a:rPr sz="1400" spc="-20" dirty="0">
                <a:solidFill>
                  <a:srgbClr val="595959"/>
                </a:solidFill>
                <a:latin typeface="Arial"/>
                <a:cs typeface="Arial"/>
              </a:rPr>
              <a:t> </a:t>
            </a:r>
            <a:r>
              <a:rPr sz="1400" spc="-5" dirty="0">
                <a:solidFill>
                  <a:srgbClr val="595959"/>
                </a:solidFill>
                <a:latin typeface="Arial"/>
                <a:cs typeface="Arial"/>
              </a:rPr>
              <a:t>CMS</a:t>
            </a:r>
            <a:r>
              <a:rPr sz="1400" spc="-15" dirty="0">
                <a:solidFill>
                  <a:srgbClr val="595959"/>
                </a:solidFill>
                <a:latin typeface="Arial"/>
                <a:cs typeface="Arial"/>
              </a:rPr>
              <a:t> </a:t>
            </a:r>
            <a:r>
              <a:rPr sz="1400" spc="-5" dirty="0">
                <a:solidFill>
                  <a:srgbClr val="595959"/>
                </a:solidFill>
                <a:latin typeface="Arial"/>
                <a:cs typeface="Arial"/>
              </a:rPr>
              <a:t>Upgrade</a:t>
            </a:r>
            <a:r>
              <a:rPr sz="1400" spc="-20" dirty="0">
                <a:solidFill>
                  <a:srgbClr val="595959"/>
                </a:solidFill>
                <a:latin typeface="Arial"/>
                <a:cs typeface="Arial"/>
              </a:rPr>
              <a:t> </a:t>
            </a:r>
            <a:r>
              <a:rPr sz="1400" spc="-5" dirty="0">
                <a:solidFill>
                  <a:srgbClr val="595959"/>
                </a:solidFill>
                <a:latin typeface="Arial"/>
                <a:cs typeface="Arial"/>
              </a:rPr>
              <a:t>experience:</a:t>
            </a:r>
            <a:endParaRPr sz="1400">
              <a:latin typeface="Arial"/>
              <a:cs typeface="Arial"/>
            </a:endParaRPr>
          </a:p>
          <a:p>
            <a:pPr marL="1293495" lvl="2" indent="-321310">
              <a:spcBef>
                <a:spcPts val="280"/>
              </a:spcBef>
              <a:buFont typeface="Arial"/>
              <a:buChar char="■"/>
              <a:tabLst>
                <a:tab pos="1293495" algn="l"/>
                <a:tab pos="1294130" algn="l"/>
              </a:tabLst>
            </a:pPr>
            <a:r>
              <a:rPr sz="1200" b="1" spc="-5" dirty="0">
                <a:solidFill>
                  <a:srgbClr val="595959"/>
                </a:solidFill>
                <a:latin typeface="Arial"/>
                <a:cs typeface="Arial"/>
              </a:rPr>
              <a:t>~6€/SiPM</a:t>
            </a:r>
            <a:r>
              <a:rPr sz="1200" b="1" spc="-15" dirty="0">
                <a:solidFill>
                  <a:srgbClr val="595959"/>
                </a:solidFill>
                <a:latin typeface="Arial"/>
                <a:cs typeface="Arial"/>
              </a:rPr>
              <a:t> </a:t>
            </a:r>
            <a:r>
              <a:rPr sz="1200" dirty="0">
                <a:solidFill>
                  <a:srgbClr val="595959"/>
                </a:solidFill>
                <a:latin typeface="Arial"/>
                <a:cs typeface="Arial"/>
              </a:rPr>
              <a:t>(9x9</a:t>
            </a:r>
            <a:r>
              <a:rPr sz="1200" spc="-20" dirty="0">
                <a:solidFill>
                  <a:srgbClr val="595959"/>
                </a:solidFill>
                <a:latin typeface="Arial"/>
                <a:cs typeface="Arial"/>
              </a:rPr>
              <a:t> </a:t>
            </a:r>
            <a:r>
              <a:rPr sz="1200" dirty="0">
                <a:solidFill>
                  <a:srgbClr val="595959"/>
                </a:solidFill>
                <a:latin typeface="Arial"/>
                <a:cs typeface="Arial"/>
              </a:rPr>
              <a:t>mm²</a:t>
            </a:r>
            <a:r>
              <a:rPr sz="1200" spc="-25" dirty="0">
                <a:solidFill>
                  <a:srgbClr val="595959"/>
                </a:solidFill>
                <a:latin typeface="Arial"/>
                <a:cs typeface="Arial"/>
              </a:rPr>
              <a:t> </a:t>
            </a:r>
            <a:r>
              <a:rPr sz="1200" spc="-5" dirty="0">
                <a:solidFill>
                  <a:srgbClr val="595959"/>
                </a:solidFill>
                <a:latin typeface="Arial"/>
                <a:cs typeface="Arial"/>
              </a:rPr>
              <a:t>active</a:t>
            </a:r>
            <a:r>
              <a:rPr sz="1200" spc="-20" dirty="0">
                <a:solidFill>
                  <a:srgbClr val="595959"/>
                </a:solidFill>
                <a:latin typeface="Arial"/>
                <a:cs typeface="Arial"/>
              </a:rPr>
              <a:t> </a:t>
            </a:r>
            <a:r>
              <a:rPr sz="1200" spc="-5" dirty="0">
                <a:solidFill>
                  <a:srgbClr val="595959"/>
                </a:solidFill>
                <a:latin typeface="Arial"/>
                <a:cs typeface="Arial"/>
              </a:rPr>
              <a:t>area)</a:t>
            </a:r>
            <a:endParaRPr sz="1200">
              <a:latin typeface="Arial"/>
              <a:cs typeface="Arial"/>
            </a:endParaRPr>
          </a:p>
          <a:p>
            <a:pPr marL="1293495" lvl="2" indent="-321310">
              <a:spcBef>
                <a:spcPts val="209"/>
              </a:spcBef>
              <a:buChar char="■"/>
              <a:tabLst>
                <a:tab pos="1293495" algn="l"/>
                <a:tab pos="1294130" algn="l"/>
              </a:tabLst>
            </a:pPr>
            <a:r>
              <a:rPr sz="1200" dirty="0">
                <a:solidFill>
                  <a:srgbClr val="595959"/>
                </a:solidFill>
                <a:latin typeface="Arial"/>
                <a:cs typeface="Arial"/>
              </a:rPr>
              <a:t>can</a:t>
            </a:r>
            <a:r>
              <a:rPr sz="1200" spc="-15" dirty="0">
                <a:solidFill>
                  <a:srgbClr val="595959"/>
                </a:solidFill>
                <a:latin typeface="Arial"/>
                <a:cs typeface="Arial"/>
              </a:rPr>
              <a:t> </a:t>
            </a:r>
            <a:r>
              <a:rPr sz="1200" spc="-5" dirty="0">
                <a:solidFill>
                  <a:srgbClr val="595959"/>
                </a:solidFill>
                <a:latin typeface="Arial"/>
                <a:cs typeface="Arial"/>
              </a:rPr>
              <a:t>embed</a:t>
            </a:r>
            <a:r>
              <a:rPr sz="1200" spc="-15" dirty="0">
                <a:solidFill>
                  <a:srgbClr val="595959"/>
                </a:solidFill>
                <a:latin typeface="Arial"/>
                <a:cs typeface="Arial"/>
              </a:rPr>
              <a:t> </a:t>
            </a:r>
            <a:r>
              <a:rPr sz="1200" dirty="0">
                <a:solidFill>
                  <a:srgbClr val="595959"/>
                </a:solidFill>
                <a:latin typeface="Arial"/>
                <a:cs typeface="Arial"/>
              </a:rPr>
              <a:t>a</a:t>
            </a:r>
            <a:r>
              <a:rPr sz="1200" spc="-15" dirty="0">
                <a:solidFill>
                  <a:srgbClr val="595959"/>
                </a:solidFill>
                <a:latin typeface="Arial"/>
                <a:cs typeface="Arial"/>
              </a:rPr>
              <a:t> </a:t>
            </a:r>
            <a:r>
              <a:rPr sz="1200" spc="-5" dirty="0">
                <a:solidFill>
                  <a:srgbClr val="595959"/>
                </a:solidFill>
                <a:latin typeface="Arial"/>
                <a:cs typeface="Arial"/>
              </a:rPr>
              <a:t>LED</a:t>
            </a:r>
            <a:r>
              <a:rPr sz="1200" spc="-15" dirty="0">
                <a:solidFill>
                  <a:srgbClr val="595959"/>
                </a:solidFill>
                <a:latin typeface="Arial"/>
                <a:cs typeface="Arial"/>
              </a:rPr>
              <a:t> </a:t>
            </a:r>
            <a:r>
              <a:rPr sz="1200" spc="-5" dirty="0">
                <a:solidFill>
                  <a:srgbClr val="595959"/>
                </a:solidFill>
                <a:latin typeface="Arial"/>
                <a:cs typeface="Arial"/>
              </a:rPr>
              <a:t>for</a:t>
            </a:r>
            <a:r>
              <a:rPr sz="1200" spc="-15" dirty="0">
                <a:solidFill>
                  <a:srgbClr val="595959"/>
                </a:solidFill>
                <a:latin typeface="Arial"/>
                <a:cs typeface="Arial"/>
              </a:rPr>
              <a:t> </a:t>
            </a:r>
            <a:r>
              <a:rPr sz="1200" dirty="0">
                <a:solidFill>
                  <a:srgbClr val="595959"/>
                </a:solidFill>
                <a:latin typeface="Arial"/>
                <a:cs typeface="Arial"/>
              </a:rPr>
              <a:t>monitoring:</a:t>
            </a:r>
            <a:r>
              <a:rPr sz="1200" spc="-15" dirty="0">
                <a:solidFill>
                  <a:srgbClr val="595959"/>
                </a:solidFill>
                <a:latin typeface="Arial"/>
                <a:cs typeface="Arial"/>
              </a:rPr>
              <a:t> </a:t>
            </a:r>
            <a:r>
              <a:rPr sz="1200" spc="-5" dirty="0">
                <a:solidFill>
                  <a:srgbClr val="595959"/>
                </a:solidFill>
                <a:latin typeface="Arial"/>
                <a:cs typeface="Arial"/>
              </a:rPr>
              <a:t>additional</a:t>
            </a:r>
            <a:r>
              <a:rPr sz="1200" spc="-15" dirty="0">
                <a:solidFill>
                  <a:srgbClr val="595959"/>
                </a:solidFill>
                <a:latin typeface="Arial"/>
                <a:cs typeface="Arial"/>
              </a:rPr>
              <a:t> </a:t>
            </a:r>
            <a:r>
              <a:rPr sz="1200" spc="-5" dirty="0">
                <a:solidFill>
                  <a:srgbClr val="595959"/>
                </a:solidFill>
                <a:latin typeface="Arial"/>
                <a:cs typeface="Arial"/>
              </a:rPr>
              <a:t>~1€/channel</a:t>
            </a:r>
            <a:endParaRPr sz="1200">
              <a:latin typeface="Arial"/>
              <a:cs typeface="Arial"/>
            </a:endParaRPr>
          </a:p>
          <a:p>
            <a:pPr marL="836294" lvl="1" indent="-336550">
              <a:spcBef>
                <a:spcPts val="200"/>
              </a:spcBef>
              <a:buChar char="○"/>
              <a:tabLst>
                <a:tab pos="836294" algn="l"/>
                <a:tab pos="836930" algn="l"/>
              </a:tabLst>
            </a:pPr>
            <a:r>
              <a:rPr sz="1400" spc="-5" dirty="0">
                <a:solidFill>
                  <a:srgbClr val="595959"/>
                </a:solidFill>
                <a:latin typeface="Arial"/>
                <a:cs typeface="Arial"/>
              </a:rPr>
              <a:t>Cost</a:t>
            </a:r>
            <a:r>
              <a:rPr sz="1400" spc="-15" dirty="0">
                <a:solidFill>
                  <a:srgbClr val="595959"/>
                </a:solidFill>
                <a:latin typeface="Arial"/>
                <a:cs typeface="Arial"/>
              </a:rPr>
              <a:t> </a:t>
            </a:r>
            <a:r>
              <a:rPr sz="1400" dirty="0">
                <a:solidFill>
                  <a:srgbClr val="595959"/>
                </a:solidFill>
                <a:latin typeface="Arial"/>
                <a:cs typeface="Arial"/>
              </a:rPr>
              <a:t>constantly</a:t>
            </a:r>
            <a:r>
              <a:rPr sz="1400" spc="-10" dirty="0">
                <a:solidFill>
                  <a:srgbClr val="595959"/>
                </a:solidFill>
                <a:latin typeface="Arial"/>
                <a:cs typeface="Arial"/>
              </a:rPr>
              <a:t> </a:t>
            </a:r>
            <a:r>
              <a:rPr sz="1400" spc="-5" dirty="0">
                <a:solidFill>
                  <a:srgbClr val="595959"/>
                </a:solidFill>
                <a:latin typeface="Arial"/>
                <a:cs typeface="Arial"/>
              </a:rPr>
              <a:t>dropping</a:t>
            </a:r>
            <a:r>
              <a:rPr sz="1400" spc="-10" dirty="0">
                <a:solidFill>
                  <a:srgbClr val="595959"/>
                </a:solidFill>
                <a:latin typeface="Arial"/>
                <a:cs typeface="Arial"/>
              </a:rPr>
              <a:t> </a:t>
            </a:r>
            <a:r>
              <a:rPr sz="1400" spc="-5" dirty="0">
                <a:solidFill>
                  <a:srgbClr val="595959"/>
                </a:solidFill>
                <a:latin typeface="Arial"/>
                <a:cs typeface="Arial"/>
              </a:rPr>
              <a:t>and</a:t>
            </a:r>
            <a:r>
              <a:rPr sz="1400" spc="-10" dirty="0">
                <a:solidFill>
                  <a:srgbClr val="595959"/>
                </a:solidFill>
                <a:latin typeface="Arial"/>
                <a:cs typeface="Arial"/>
              </a:rPr>
              <a:t> </a:t>
            </a:r>
            <a:r>
              <a:rPr sz="1400" spc="-5" dirty="0">
                <a:solidFill>
                  <a:srgbClr val="595959"/>
                </a:solidFill>
                <a:latin typeface="Arial"/>
                <a:cs typeface="Arial"/>
              </a:rPr>
              <a:t>technology</a:t>
            </a:r>
            <a:r>
              <a:rPr sz="1400" spc="-15" dirty="0">
                <a:solidFill>
                  <a:srgbClr val="595959"/>
                </a:solidFill>
                <a:latin typeface="Arial"/>
                <a:cs typeface="Arial"/>
              </a:rPr>
              <a:t> </a:t>
            </a:r>
            <a:r>
              <a:rPr sz="1400" spc="-5" dirty="0">
                <a:solidFill>
                  <a:srgbClr val="595959"/>
                </a:solidFill>
                <a:latin typeface="Arial"/>
                <a:cs typeface="Arial"/>
              </a:rPr>
              <a:t>improving</a:t>
            </a:r>
            <a:r>
              <a:rPr sz="1400" spc="-10" dirty="0">
                <a:solidFill>
                  <a:srgbClr val="595959"/>
                </a:solidFill>
                <a:latin typeface="Arial"/>
                <a:cs typeface="Arial"/>
              </a:rPr>
              <a:t> </a:t>
            </a:r>
            <a:r>
              <a:rPr sz="1400" spc="-5" dirty="0">
                <a:solidFill>
                  <a:srgbClr val="595959"/>
                </a:solidFill>
                <a:latin typeface="Arial"/>
                <a:cs typeface="Arial"/>
              </a:rPr>
              <a:t>in</a:t>
            </a:r>
            <a:r>
              <a:rPr sz="1400" spc="-10" dirty="0">
                <a:solidFill>
                  <a:srgbClr val="595959"/>
                </a:solidFill>
                <a:latin typeface="Arial"/>
                <a:cs typeface="Arial"/>
              </a:rPr>
              <a:t> </a:t>
            </a:r>
            <a:r>
              <a:rPr sz="1400" spc="-5" dirty="0">
                <a:solidFill>
                  <a:srgbClr val="595959"/>
                </a:solidFill>
                <a:latin typeface="Arial"/>
                <a:cs typeface="Arial"/>
              </a:rPr>
              <a:t>the</a:t>
            </a:r>
            <a:r>
              <a:rPr sz="1400" spc="-10" dirty="0">
                <a:solidFill>
                  <a:srgbClr val="595959"/>
                </a:solidFill>
                <a:latin typeface="Arial"/>
                <a:cs typeface="Arial"/>
              </a:rPr>
              <a:t> </a:t>
            </a:r>
            <a:r>
              <a:rPr sz="1400" spc="-5" dirty="0">
                <a:solidFill>
                  <a:srgbClr val="595959"/>
                </a:solidFill>
                <a:latin typeface="Arial"/>
                <a:cs typeface="Arial"/>
              </a:rPr>
              <a:t>last</a:t>
            </a:r>
            <a:r>
              <a:rPr sz="1400" spc="-15" dirty="0">
                <a:solidFill>
                  <a:srgbClr val="595959"/>
                </a:solidFill>
                <a:latin typeface="Arial"/>
                <a:cs typeface="Arial"/>
              </a:rPr>
              <a:t> </a:t>
            </a:r>
            <a:r>
              <a:rPr sz="1400" spc="-5" dirty="0">
                <a:solidFill>
                  <a:srgbClr val="595959"/>
                </a:solidFill>
                <a:latin typeface="Arial"/>
                <a:cs typeface="Arial"/>
              </a:rPr>
              <a:t>decade</a:t>
            </a:r>
            <a:endParaRPr sz="1400">
              <a:latin typeface="Arial"/>
              <a:cs typeface="Arial"/>
            </a:endParaRPr>
          </a:p>
          <a:p>
            <a:pPr marL="1293495" lvl="2" indent="-321310">
              <a:spcBef>
                <a:spcPts val="280"/>
              </a:spcBef>
              <a:buChar char="■"/>
              <a:tabLst>
                <a:tab pos="1293495" algn="l"/>
                <a:tab pos="1294130" algn="l"/>
              </a:tabLst>
            </a:pPr>
            <a:r>
              <a:rPr sz="1200" dirty="0">
                <a:solidFill>
                  <a:srgbClr val="595959"/>
                </a:solidFill>
                <a:latin typeface="Arial"/>
                <a:cs typeface="Arial"/>
              </a:rPr>
              <a:t>can</a:t>
            </a:r>
            <a:r>
              <a:rPr sz="1200" spc="-15" dirty="0">
                <a:solidFill>
                  <a:srgbClr val="595959"/>
                </a:solidFill>
                <a:latin typeface="Arial"/>
                <a:cs typeface="Arial"/>
              </a:rPr>
              <a:t> </a:t>
            </a:r>
            <a:r>
              <a:rPr sz="1200" spc="-5" dirty="0">
                <a:solidFill>
                  <a:srgbClr val="595959"/>
                </a:solidFill>
                <a:latin typeface="Arial"/>
                <a:cs typeface="Arial"/>
              </a:rPr>
              <a:t>aim</a:t>
            </a:r>
            <a:r>
              <a:rPr sz="1200" spc="-10" dirty="0">
                <a:solidFill>
                  <a:srgbClr val="595959"/>
                </a:solidFill>
                <a:latin typeface="Arial"/>
                <a:cs typeface="Arial"/>
              </a:rPr>
              <a:t> </a:t>
            </a:r>
            <a:r>
              <a:rPr sz="1200" spc="-5" dirty="0">
                <a:solidFill>
                  <a:srgbClr val="595959"/>
                </a:solidFill>
                <a:latin typeface="Arial"/>
                <a:cs typeface="Arial"/>
              </a:rPr>
              <a:t>at</a:t>
            </a:r>
            <a:r>
              <a:rPr sz="1200" spc="-10" dirty="0">
                <a:solidFill>
                  <a:srgbClr val="595959"/>
                </a:solidFill>
                <a:latin typeface="Arial"/>
                <a:cs typeface="Arial"/>
              </a:rPr>
              <a:t> </a:t>
            </a:r>
            <a:r>
              <a:rPr sz="1200" dirty="0">
                <a:solidFill>
                  <a:srgbClr val="595959"/>
                </a:solidFill>
                <a:latin typeface="Arial"/>
                <a:cs typeface="Arial"/>
              </a:rPr>
              <a:t>a</a:t>
            </a:r>
            <a:r>
              <a:rPr sz="1200" spc="-10" dirty="0">
                <a:solidFill>
                  <a:srgbClr val="595959"/>
                </a:solidFill>
                <a:latin typeface="Arial"/>
                <a:cs typeface="Arial"/>
              </a:rPr>
              <a:t> </a:t>
            </a:r>
            <a:r>
              <a:rPr sz="1200" spc="-5" dirty="0">
                <a:solidFill>
                  <a:srgbClr val="595959"/>
                </a:solidFill>
                <a:latin typeface="Arial"/>
                <a:cs typeface="Arial"/>
              </a:rPr>
              <a:t>factor</a:t>
            </a:r>
            <a:r>
              <a:rPr sz="1200" spc="-10" dirty="0">
                <a:solidFill>
                  <a:srgbClr val="595959"/>
                </a:solidFill>
                <a:latin typeface="Arial"/>
                <a:cs typeface="Arial"/>
              </a:rPr>
              <a:t> </a:t>
            </a:r>
            <a:r>
              <a:rPr sz="1200" spc="-5" dirty="0">
                <a:solidFill>
                  <a:srgbClr val="595959"/>
                </a:solidFill>
                <a:latin typeface="Arial"/>
                <a:cs typeface="Arial"/>
              </a:rPr>
              <a:t>~2-4</a:t>
            </a:r>
            <a:r>
              <a:rPr sz="1200" spc="-10" dirty="0">
                <a:solidFill>
                  <a:srgbClr val="595959"/>
                </a:solidFill>
                <a:latin typeface="Arial"/>
                <a:cs typeface="Arial"/>
              </a:rPr>
              <a:t> </a:t>
            </a:r>
            <a:r>
              <a:rPr sz="1200" dirty="0">
                <a:solidFill>
                  <a:srgbClr val="595959"/>
                </a:solidFill>
                <a:latin typeface="Arial"/>
                <a:cs typeface="Arial"/>
              </a:rPr>
              <a:t>reduction</a:t>
            </a:r>
            <a:r>
              <a:rPr sz="1200" spc="-15" dirty="0">
                <a:solidFill>
                  <a:srgbClr val="595959"/>
                </a:solidFill>
                <a:latin typeface="Arial"/>
                <a:cs typeface="Arial"/>
              </a:rPr>
              <a:t> </a:t>
            </a:r>
            <a:r>
              <a:rPr sz="1200" spc="-5" dirty="0">
                <a:solidFill>
                  <a:srgbClr val="595959"/>
                </a:solidFill>
                <a:latin typeface="Arial"/>
                <a:cs typeface="Arial"/>
              </a:rPr>
              <a:t>in</a:t>
            </a:r>
            <a:r>
              <a:rPr sz="1200" spc="-10" dirty="0">
                <a:solidFill>
                  <a:srgbClr val="595959"/>
                </a:solidFill>
                <a:latin typeface="Arial"/>
                <a:cs typeface="Arial"/>
              </a:rPr>
              <a:t> </a:t>
            </a:r>
            <a:r>
              <a:rPr sz="1200" spc="-5" dirty="0">
                <a:solidFill>
                  <a:srgbClr val="595959"/>
                </a:solidFill>
                <a:latin typeface="Arial"/>
                <a:cs typeface="Arial"/>
              </a:rPr>
              <a:t>the</a:t>
            </a:r>
            <a:r>
              <a:rPr sz="1200" spc="-10" dirty="0">
                <a:solidFill>
                  <a:srgbClr val="595959"/>
                </a:solidFill>
                <a:latin typeface="Arial"/>
                <a:cs typeface="Arial"/>
              </a:rPr>
              <a:t> </a:t>
            </a:r>
            <a:r>
              <a:rPr sz="1200" spc="-5" dirty="0">
                <a:solidFill>
                  <a:srgbClr val="595959"/>
                </a:solidFill>
                <a:latin typeface="Arial"/>
                <a:cs typeface="Arial"/>
              </a:rPr>
              <a:t>next</a:t>
            </a:r>
            <a:r>
              <a:rPr sz="1200" spc="-10" dirty="0">
                <a:solidFill>
                  <a:srgbClr val="595959"/>
                </a:solidFill>
                <a:latin typeface="Arial"/>
                <a:cs typeface="Arial"/>
              </a:rPr>
              <a:t> </a:t>
            </a:r>
            <a:r>
              <a:rPr sz="1200" spc="-5" dirty="0">
                <a:solidFill>
                  <a:srgbClr val="595959"/>
                </a:solidFill>
                <a:latin typeface="Arial"/>
                <a:cs typeface="Arial"/>
              </a:rPr>
              <a:t>decade</a:t>
            </a:r>
            <a:endParaRPr sz="1200">
              <a:latin typeface="Arial"/>
              <a:cs typeface="Arial"/>
            </a:endParaRPr>
          </a:p>
        </p:txBody>
      </p:sp>
      <p:grpSp>
        <p:nvGrpSpPr>
          <p:cNvPr id="7" name="object 7"/>
          <p:cNvGrpSpPr/>
          <p:nvPr/>
        </p:nvGrpSpPr>
        <p:grpSpPr>
          <a:xfrm>
            <a:off x="6860550" y="2013099"/>
            <a:ext cx="2237740" cy="2923540"/>
            <a:chOff x="6860550" y="1155849"/>
            <a:chExt cx="2237740" cy="2923540"/>
          </a:xfrm>
        </p:grpSpPr>
        <p:pic>
          <p:nvPicPr>
            <p:cNvPr id="8" name="object 8"/>
            <p:cNvPicPr/>
            <p:nvPr/>
          </p:nvPicPr>
          <p:blipFill>
            <a:blip r:embed="rId2" cstate="print"/>
            <a:stretch>
              <a:fillRect/>
            </a:stretch>
          </p:blipFill>
          <p:spPr>
            <a:xfrm>
              <a:off x="6860625" y="1155851"/>
              <a:ext cx="2237100" cy="2922971"/>
            </a:xfrm>
            <a:prstGeom prst="rect">
              <a:avLst/>
            </a:prstGeom>
          </p:spPr>
        </p:pic>
        <p:sp>
          <p:nvSpPr>
            <p:cNvPr id="9" name="object 9"/>
            <p:cNvSpPr/>
            <p:nvPr/>
          </p:nvSpPr>
          <p:spPr>
            <a:xfrm>
              <a:off x="6860550" y="1155849"/>
              <a:ext cx="2237105" cy="225425"/>
            </a:xfrm>
            <a:custGeom>
              <a:avLst/>
              <a:gdLst/>
              <a:ahLst/>
              <a:cxnLst/>
              <a:rect l="l" t="t" r="r" b="b"/>
              <a:pathLst>
                <a:path w="2237104" h="225425">
                  <a:moveTo>
                    <a:pt x="2237099" y="225299"/>
                  </a:moveTo>
                  <a:lnTo>
                    <a:pt x="0" y="225299"/>
                  </a:lnTo>
                  <a:lnTo>
                    <a:pt x="0" y="0"/>
                  </a:lnTo>
                  <a:lnTo>
                    <a:pt x="2237099" y="0"/>
                  </a:lnTo>
                  <a:lnTo>
                    <a:pt x="2237099" y="225299"/>
                  </a:lnTo>
                  <a:close/>
                </a:path>
              </a:pathLst>
            </a:custGeom>
            <a:solidFill>
              <a:srgbClr val="000000">
                <a:alpha val="58079"/>
              </a:srgbClr>
            </a:solidFill>
          </p:spPr>
          <p:txBody>
            <a:bodyPr wrap="square" lIns="0" tIns="0" rIns="0" bIns="0" rtlCol="0"/>
            <a:lstStyle/>
            <a:p>
              <a:endParaRPr/>
            </a:p>
          </p:txBody>
        </p:sp>
      </p:grpSp>
      <p:sp>
        <p:nvSpPr>
          <p:cNvPr id="10" name="object 10"/>
          <p:cNvSpPr txBox="1"/>
          <p:nvPr/>
        </p:nvSpPr>
        <p:spPr>
          <a:xfrm>
            <a:off x="6933575" y="2031770"/>
            <a:ext cx="1477010" cy="166712"/>
          </a:xfrm>
          <a:prstGeom prst="rect">
            <a:avLst/>
          </a:prstGeom>
        </p:spPr>
        <p:txBody>
          <a:bodyPr vert="horz" wrap="square" lIns="0" tIns="12700" rIns="0" bIns="0" rtlCol="0">
            <a:spAutoFit/>
          </a:bodyPr>
          <a:lstStyle/>
          <a:p>
            <a:pPr marL="12700">
              <a:spcBef>
                <a:spcPts val="100"/>
              </a:spcBef>
            </a:pPr>
            <a:r>
              <a:rPr sz="1000" spc="-5" dirty="0">
                <a:solidFill>
                  <a:srgbClr val="FFFFFF"/>
                </a:solidFill>
                <a:latin typeface="Arial"/>
                <a:cs typeface="Arial"/>
              </a:rPr>
              <a:t>CMS</a:t>
            </a:r>
            <a:r>
              <a:rPr sz="1000" spc="-30" dirty="0">
                <a:solidFill>
                  <a:srgbClr val="FFFFFF"/>
                </a:solidFill>
                <a:latin typeface="Arial"/>
                <a:cs typeface="Arial"/>
              </a:rPr>
              <a:t> </a:t>
            </a:r>
            <a:r>
              <a:rPr sz="1000" spc="-5" dirty="0">
                <a:solidFill>
                  <a:srgbClr val="FFFFFF"/>
                </a:solidFill>
                <a:latin typeface="Arial"/>
                <a:cs typeface="Arial"/>
              </a:rPr>
              <a:t>ECAL</a:t>
            </a:r>
            <a:r>
              <a:rPr sz="1000" spc="-30" dirty="0">
                <a:solidFill>
                  <a:srgbClr val="FFFFFF"/>
                </a:solidFill>
                <a:latin typeface="Arial"/>
                <a:cs typeface="Arial"/>
              </a:rPr>
              <a:t> </a:t>
            </a:r>
            <a:r>
              <a:rPr sz="1000" spc="-5" dirty="0">
                <a:solidFill>
                  <a:srgbClr val="FFFFFF"/>
                </a:solidFill>
                <a:latin typeface="Arial"/>
                <a:cs typeface="Arial"/>
              </a:rPr>
              <a:t>PWO</a:t>
            </a:r>
            <a:r>
              <a:rPr sz="1000" spc="-30" dirty="0">
                <a:solidFill>
                  <a:srgbClr val="FFFFFF"/>
                </a:solidFill>
                <a:latin typeface="Arial"/>
                <a:cs typeface="Arial"/>
              </a:rPr>
              <a:t> </a:t>
            </a:r>
            <a:r>
              <a:rPr sz="1000" dirty="0">
                <a:solidFill>
                  <a:srgbClr val="FFFFFF"/>
                </a:solidFill>
                <a:latin typeface="Arial"/>
                <a:cs typeface="Arial"/>
              </a:rPr>
              <a:t>crystals</a:t>
            </a:r>
            <a:endParaRPr sz="1000">
              <a:latin typeface="Arial"/>
              <a:cs typeface="Arial"/>
            </a:endParaRPr>
          </a:p>
        </p:txBody>
      </p:sp>
      <p:sp>
        <p:nvSpPr>
          <p:cNvPr id="11" name="object 11"/>
          <p:cNvSpPr/>
          <p:nvPr/>
        </p:nvSpPr>
        <p:spPr>
          <a:xfrm>
            <a:off x="6860551" y="3502853"/>
            <a:ext cx="2237105" cy="225425"/>
          </a:xfrm>
          <a:custGeom>
            <a:avLst/>
            <a:gdLst/>
            <a:ahLst/>
            <a:cxnLst/>
            <a:rect l="l" t="t" r="r" b="b"/>
            <a:pathLst>
              <a:path w="2237104" h="225425">
                <a:moveTo>
                  <a:pt x="2237099" y="225299"/>
                </a:moveTo>
                <a:lnTo>
                  <a:pt x="0" y="225299"/>
                </a:lnTo>
                <a:lnTo>
                  <a:pt x="0" y="0"/>
                </a:lnTo>
                <a:lnTo>
                  <a:pt x="2237099" y="0"/>
                </a:lnTo>
                <a:lnTo>
                  <a:pt x="2237099" y="225299"/>
                </a:lnTo>
                <a:close/>
              </a:path>
            </a:pathLst>
          </a:custGeom>
          <a:solidFill>
            <a:srgbClr val="000000">
              <a:alpha val="58079"/>
            </a:srgbClr>
          </a:solidFill>
        </p:spPr>
        <p:txBody>
          <a:bodyPr wrap="square" lIns="0" tIns="0" rIns="0" bIns="0" rtlCol="0"/>
          <a:lstStyle/>
          <a:p>
            <a:endParaRPr/>
          </a:p>
        </p:txBody>
      </p:sp>
      <p:sp>
        <p:nvSpPr>
          <p:cNvPr id="12" name="object 12"/>
          <p:cNvSpPr txBox="1"/>
          <p:nvPr/>
        </p:nvSpPr>
        <p:spPr>
          <a:xfrm>
            <a:off x="6933576" y="3521522"/>
            <a:ext cx="1527175" cy="166712"/>
          </a:xfrm>
          <a:prstGeom prst="rect">
            <a:avLst/>
          </a:prstGeom>
        </p:spPr>
        <p:txBody>
          <a:bodyPr vert="horz" wrap="square" lIns="0" tIns="12700" rIns="0" bIns="0" rtlCol="0">
            <a:spAutoFit/>
          </a:bodyPr>
          <a:lstStyle/>
          <a:p>
            <a:pPr marL="12700">
              <a:spcBef>
                <a:spcPts val="100"/>
              </a:spcBef>
            </a:pPr>
            <a:r>
              <a:rPr sz="1000" spc="-5" dirty="0">
                <a:solidFill>
                  <a:srgbClr val="FFFFFF"/>
                </a:solidFill>
                <a:latin typeface="Arial"/>
                <a:cs typeface="Arial"/>
              </a:rPr>
              <a:t>Array</a:t>
            </a:r>
            <a:r>
              <a:rPr sz="1000" spc="-25" dirty="0">
                <a:solidFill>
                  <a:srgbClr val="FFFFFF"/>
                </a:solidFill>
                <a:latin typeface="Arial"/>
                <a:cs typeface="Arial"/>
              </a:rPr>
              <a:t> </a:t>
            </a:r>
            <a:r>
              <a:rPr sz="1000" spc="-5" dirty="0">
                <a:solidFill>
                  <a:srgbClr val="FFFFFF"/>
                </a:solidFill>
                <a:latin typeface="Arial"/>
                <a:cs typeface="Arial"/>
              </a:rPr>
              <a:t>of</a:t>
            </a:r>
            <a:r>
              <a:rPr sz="1000" spc="-25" dirty="0">
                <a:solidFill>
                  <a:srgbClr val="FFFFFF"/>
                </a:solidFill>
                <a:latin typeface="Arial"/>
                <a:cs typeface="Arial"/>
              </a:rPr>
              <a:t> </a:t>
            </a:r>
            <a:r>
              <a:rPr sz="1000" spc="-5" dirty="0">
                <a:solidFill>
                  <a:srgbClr val="FFFFFF"/>
                </a:solidFill>
                <a:latin typeface="Arial"/>
                <a:cs typeface="Arial"/>
              </a:rPr>
              <a:t>LYSO</a:t>
            </a:r>
            <a:r>
              <a:rPr sz="1000" spc="-25" dirty="0">
                <a:solidFill>
                  <a:srgbClr val="FFFFFF"/>
                </a:solidFill>
                <a:latin typeface="Arial"/>
                <a:cs typeface="Arial"/>
              </a:rPr>
              <a:t> </a:t>
            </a:r>
            <a:r>
              <a:rPr sz="1000" dirty="0">
                <a:solidFill>
                  <a:srgbClr val="FFFFFF"/>
                </a:solidFill>
                <a:latin typeface="Arial"/>
                <a:cs typeface="Arial"/>
              </a:rPr>
              <a:t>crystal</a:t>
            </a:r>
            <a:r>
              <a:rPr sz="1000" spc="-20" dirty="0">
                <a:solidFill>
                  <a:srgbClr val="FFFFFF"/>
                </a:solidFill>
                <a:latin typeface="Arial"/>
                <a:cs typeface="Arial"/>
              </a:rPr>
              <a:t> </a:t>
            </a:r>
            <a:r>
              <a:rPr sz="1000" spc="-5" dirty="0">
                <a:solidFill>
                  <a:srgbClr val="FFFFFF"/>
                </a:solidFill>
                <a:latin typeface="Arial"/>
                <a:cs typeface="Arial"/>
              </a:rPr>
              <a:t>bars</a:t>
            </a:r>
            <a:endParaRPr sz="1000">
              <a:latin typeface="Arial"/>
              <a:cs typeface="Arial"/>
            </a:endParaRPr>
          </a:p>
        </p:txBody>
      </p:sp>
    </p:spTree>
    <p:extLst>
      <p:ext uri="{BB962C8B-B14F-4D97-AF65-F5344CB8AC3E}">
        <p14:creationId xmlns:p14="http://schemas.microsoft.com/office/powerpoint/2010/main" val="12031493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13619" y="1121857"/>
            <a:ext cx="5929526" cy="520655"/>
          </a:xfrm>
          <a:prstGeom prst="rect">
            <a:avLst/>
          </a:prstGeom>
        </p:spPr>
        <p:txBody>
          <a:bodyPr vert="horz" wrap="square" lIns="0" tIns="12700" rIns="0" bIns="0" rtlCol="0" anchor="ctr">
            <a:spAutoFit/>
          </a:bodyPr>
          <a:lstStyle/>
          <a:p>
            <a:pPr marL="12700">
              <a:lnSpc>
                <a:spcPct val="100000"/>
              </a:lnSpc>
              <a:spcBef>
                <a:spcPts val="100"/>
              </a:spcBef>
            </a:pPr>
            <a:r>
              <a:rPr spc="-5" dirty="0"/>
              <a:t>Channel</a:t>
            </a:r>
            <a:r>
              <a:rPr spc="-30" dirty="0"/>
              <a:t> </a:t>
            </a:r>
            <a:r>
              <a:rPr dirty="0"/>
              <a:t>count</a:t>
            </a:r>
            <a:r>
              <a:rPr spc="-25" dirty="0"/>
              <a:t> </a:t>
            </a:r>
            <a:r>
              <a:rPr spc="-5" dirty="0"/>
              <a:t>and</a:t>
            </a:r>
            <a:r>
              <a:rPr spc="-25" dirty="0"/>
              <a:t> </a:t>
            </a:r>
            <a:r>
              <a:rPr dirty="0"/>
              <a:t>cost</a:t>
            </a:r>
            <a:r>
              <a:rPr spc="-30" dirty="0"/>
              <a:t> </a:t>
            </a:r>
            <a:r>
              <a:rPr spc="-5" dirty="0"/>
              <a:t>estimate</a:t>
            </a:r>
          </a:p>
        </p:txBody>
      </p:sp>
      <p:graphicFrame>
        <p:nvGraphicFramePr>
          <p:cNvPr id="3" name="object 3"/>
          <p:cNvGraphicFramePr>
            <a:graphicFrameLocks noGrp="1"/>
          </p:cNvGraphicFramePr>
          <p:nvPr/>
        </p:nvGraphicFramePr>
        <p:xfrm>
          <a:off x="380612" y="1815113"/>
          <a:ext cx="5067935" cy="4007485"/>
        </p:xfrm>
        <a:graphic>
          <a:graphicData uri="http://schemas.openxmlformats.org/drawingml/2006/table">
            <a:tbl>
              <a:tblPr firstRow="1" bandRow="1">
                <a:tableStyleId>{2D5ABB26-0587-4C30-8999-92F81FD0307C}</a:tableStyleId>
              </a:tblPr>
              <a:tblGrid>
                <a:gridCol w="2195830">
                  <a:extLst>
                    <a:ext uri="{9D8B030D-6E8A-4147-A177-3AD203B41FA5}">
                      <a16:colId xmlns:a16="http://schemas.microsoft.com/office/drawing/2014/main" val="20000"/>
                    </a:ext>
                  </a:extLst>
                </a:gridCol>
                <a:gridCol w="1410970">
                  <a:extLst>
                    <a:ext uri="{9D8B030D-6E8A-4147-A177-3AD203B41FA5}">
                      <a16:colId xmlns:a16="http://schemas.microsoft.com/office/drawing/2014/main" val="20001"/>
                    </a:ext>
                  </a:extLst>
                </a:gridCol>
                <a:gridCol w="1461135">
                  <a:extLst>
                    <a:ext uri="{9D8B030D-6E8A-4147-A177-3AD203B41FA5}">
                      <a16:colId xmlns:a16="http://schemas.microsoft.com/office/drawing/2014/main" val="20002"/>
                    </a:ext>
                  </a:extLst>
                </a:gridCol>
              </a:tblGrid>
              <a:tr h="334645">
                <a:tc>
                  <a:txBody>
                    <a:bodyPr/>
                    <a:lstStyle/>
                    <a:p>
                      <a:pPr>
                        <a:lnSpc>
                          <a:spcPct val="100000"/>
                        </a:lnSpc>
                      </a:pPr>
                      <a:endParaRPr sz="1000">
                        <a:latin typeface="Times New Roman"/>
                        <a:cs typeface="Times New Roman"/>
                      </a:endParaRPr>
                    </a:p>
                  </a:txBody>
                  <a:tcPr marL="0" marR="0" marT="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solidFill>
                      <a:srgbClr val="D9D9D9"/>
                    </a:solidFill>
                  </a:tcPr>
                </a:tc>
                <a:tc>
                  <a:txBody>
                    <a:bodyPr/>
                    <a:lstStyle/>
                    <a:p>
                      <a:pPr algn="ctr">
                        <a:lnSpc>
                          <a:spcPct val="100000"/>
                        </a:lnSpc>
                        <a:spcBef>
                          <a:spcPts val="640"/>
                        </a:spcBef>
                      </a:pPr>
                      <a:r>
                        <a:rPr sz="900" b="1" spc="-5" dirty="0">
                          <a:latin typeface="Arial"/>
                          <a:cs typeface="Arial"/>
                        </a:rPr>
                        <a:t>T1+T2</a:t>
                      </a:r>
                      <a:r>
                        <a:rPr sz="900" b="1" spc="-50" dirty="0">
                          <a:latin typeface="Arial"/>
                          <a:cs typeface="Arial"/>
                        </a:rPr>
                        <a:t> </a:t>
                      </a:r>
                      <a:r>
                        <a:rPr sz="900" b="1" dirty="0">
                          <a:latin typeface="Arial"/>
                          <a:cs typeface="Arial"/>
                        </a:rPr>
                        <a:t>(TIMING)</a:t>
                      </a:r>
                      <a:endParaRPr sz="9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solidFill>
                      <a:srgbClr val="D9D9D9"/>
                    </a:solidFill>
                  </a:tcPr>
                </a:tc>
                <a:tc>
                  <a:txBody>
                    <a:bodyPr/>
                    <a:lstStyle/>
                    <a:p>
                      <a:pPr algn="ctr">
                        <a:lnSpc>
                          <a:spcPct val="100000"/>
                        </a:lnSpc>
                        <a:spcBef>
                          <a:spcPts val="640"/>
                        </a:spcBef>
                      </a:pPr>
                      <a:r>
                        <a:rPr sz="900" b="1" spc="-5" dirty="0">
                          <a:latin typeface="Arial"/>
                          <a:cs typeface="Arial"/>
                        </a:rPr>
                        <a:t>E1+E2</a:t>
                      </a:r>
                      <a:r>
                        <a:rPr sz="900" b="1" spc="-50" dirty="0">
                          <a:latin typeface="Arial"/>
                          <a:cs typeface="Arial"/>
                        </a:rPr>
                        <a:t> </a:t>
                      </a:r>
                      <a:r>
                        <a:rPr sz="900" b="1" dirty="0">
                          <a:latin typeface="Arial"/>
                          <a:cs typeface="Arial"/>
                        </a:rPr>
                        <a:t>(ECAL)</a:t>
                      </a:r>
                      <a:endParaRPr sz="9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solidFill>
                      <a:srgbClr val="D9D9D9"/>
                    </a:solidFill>
                  </a:tcPr>
                </a:tc>
                <a:extLst>
                  <a:ext uri="{0D108BD9-81ED-4DB2-BD59-A6C34878D82A}">
                    <a16:rowId xmlns:a16="http://schemas.microsoft.com/office/drawing/2014/main" val="10000"/>
                  </a:ext>
                </a:extLst>
              </a:tr>
              <a:tr h="306070">
                <a:tc>
                  <a:txBody>
                    <a:bodyPr/>
                    <a:lstStyle/>
                    <a:p>
                      <a:pPr marL="85725">
                        <a:lnSpc>
                          <a:spcPct val="100000"/>
                        </a:lnSpc>
                        <a:spcBef>
                          <a:spcPts val="640"/>
                        </a:spcBef>
                      </a:pPr>
                      <a:r>
                        <a:rPr sz="800" spc="-5" dirty="0">
                          <a:latin typeface="Arial"/>
                          <a:cs typeface="Arial"/>
                        </a:rPr>
                        <a:t>Area</a:t>
                      </a:r>
                      <a:r>
                        <a:rPr sz="800" spc="-50" dirty="0">
                          <a:latin typeface="Arial"/>
                          <a:cs typeface="Arial"/>
                        </a:rPr>
                        <a:t> </a:t>
                      </a:r>
                      <a:r>
                        <a:rPr sz="800" spc="-5" dirty="0">
                          <a:latin typeface="Arial"/>
                          <a:cs typeface="Arial"/>
                        </a:rPr>
                        <a:t>barrel</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spc="-5" dirty="0">
                          <a:solidFill>
                            <a:srgbClr val="666666"/>
                          </a:solidFill>
                          <a:latin typeface="Arial"/>
                          <a:cs typeface="Arial"/>
                        </a:rPr>
                        <a:t>53</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spc="-5" dirty="0">
                          <a:solidFill>
                            <a:srgbClr val="666666"/>
                          </a:solidFill>
                          <a:latin typeface="Arial"/>
                          <a:cs typeface="Arial"/>
                        </a:rPr>
                        <a:t>53</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extLst>
                  <a:ext uri="{0D108BD9-81ED-4DB2-BD59-A6C34878D82A}">
                    <a16:rowId xmlns:a16="http://schemas.microsoft.com/office/drawing/2014/main" val="10001"/>
                  </a:ext>
                </a:extLst>
              </a:tr>
              <a:tr h="306070">
                <a:tc>
                  <a:txBody>
                    <a:bodyPr/>
                    <a:lstStyle/>
                    <a:p>
                      <a:pPr marL="85725">
                        <a:lnSpc>
                          <a:spcPct val="100000"/>
                        </a:lnSpc>
                        <a:spcBef>
                          <a:spcPts val="640"/>
                        </a:spcBef>
                      </a:pPr>
                      <a:r>
                        <a:rPr sz="800" spc="-5" dirty="0">
                          <a:latin typeface="Arial"/>
                          <a:cs typeface="Arial"/>
                        </a:rPr>
                        <a:t>Area</a:t>
                      </a:r>
                      <a:r>
                        <a:rPr sz="800" spc="-50" dirty="0">
                          <a:latin typeface="Arial"/>
                          <a:cs typeface="Arial"/>
                        </a:rPr>
                        <a:t> </a:t>
                      </a:r>
                      <a:r>
                        <a:rPr sz="800" spc="-5" dirty="0">
                          <a:latin typeface="Arial"/>
                          <a:cs typeface="Arial"/>
                        </a:rPr>
                        <a:t>endcap</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spc="-5" dirty="0">
                          <a:solidFill>
                            <a:srgbClr val="666666"/>
                          </a:solidFill>
                          <a:latin typeface="Arial"/>
                          <a:cs typeface="Arial"/>
                        </a:rPr>
                        <a:t>19</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spc="-5" dirty="0">
                          <a:solidFill>
                            <a:srgbClr val="666666"/>
                          </a:solidFill>
                          <a:latin typeface="Arial"/>
                          <a:cs typeface="Arial"/>
                        </a:rPr>
                        <a:t>19</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extLst>
                  <a:ext uri="{0D108BD9-81ED-4DB2-BD59-A6C34878D82A}">
                    <a16:rowId xmlns:a16="http://schemas.microsoft.com/office/drawing/2014/main" val="10002"/>
                  </a:ext>
                </a:extLst>
              </a:tr>
              <a:tr h="306070">
                <a:tc>
                  <a:txBody>
                    <a:bodyPr/>
                    <a:lstStyle/>
                    <a:p>
                      <a:pPr marL="85725">
                        <a:lnSpc>
                          <a:spcPct val="100000"/>
                        </a:lnSpc>
                        <a:spcBef>
                          <a:spcPts val="640"/>
                        </a:spcBef>
                      </a:pPr>
                      <a:r>
                        <a:rPr sz="800" b="1" spc="-5" dirty="0">
                          <a:latin typeface="Arial"/>
                          <a:cs typeface="Arial"/>
                        </a:rPr>
                        <a:t>Total</a:t>
                      </a:r>
                      <a:r>
                        <a:rPr sz="800" b="1" spc="-35" dirty="0">
                          <a:latin typeface="Arial"/>
                          <a:cs typeface="Arial"/>
                        </a:rPr>
                        <a:t> </a:t>
                      </a:r>
                      <a:r>
                        <a:rPr sz="800" b="1" spc="-5" dirty="0">
                          <a:latin typeface="Arial"/>
                          <a:cs typeface="Arial"/>
                        </a:rPr>
                        <a:t>area</a:t>
                      </a:r>
                      <a:r>
                        <a:rPr sz="800" b="1" spc="-35" dirty="0">
                          <a:latin typeface="Arial"/>
                          <a:cs typeface="Arial"/>
                        </a:rPr>
                        <a:t> </a:t>
                      </a:r>
                      <a:r>
                        <a:rPr sz="800" b="1" dirty="0">
                          <a:latin typeface="Arial"/>
                          <a:cs typeface="Arial"/>
                        </a:rPr>
                        <a:t>(barrel+endcaps)</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solidFill>
                      <a:srgbClr val="FFF1CC"/>
                    </a:solidFill>
                  </a:tcPr>
                </a:tc>
                <a:tc>
                  <a:txBody>
                    <a:bodyPr/>
                    <a:lstStyle/>
                    <a:p>
                      <a:pPr algn="ctr">
                        <a:lnSpc>
                          <a:spcPct val="100000"/>
                        </a:lnSpc>
                        <a:spcBef>
                          <a:spcPts val="640"/>
                        </a:spcBef>
                      </a:pPr>
                      <a:r>
                        <a:rPr sz="800" b="1" spc="-5" dirty="0">
                          <a:latin typeface="Arial"/>
                          <a:cs typeface="Arial"/>
                        </a:rPr>
                        <a:t>72</a:t>
                      </a:r>
                      <a:r>
                        <a:rPr sz="800" b="1" spc="-50" dirty="0">
                          <a:latin typeface="Arial"/>
                          <a:cs typeface="Arial"/>
                        </a:rPr>
                        <a:t> </a:t>
                      </a:r>
                      <a:r>
                        <a:rPr sz="800" b="1" spc="-5" dirty="0">
                          <a:latin typeface="Arial"/>
                          <a:cs typeface="Arial"/>
                        </a:rPr>
                        <a:t>m²</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solidFill>
                      <a:srgbClr val="FFF1CC"/>
                    </a:solidFill>
                  </a:tcPr>
                </a:tc>
                <a:tc>
                  <a:txBody>
                    <a:bodyPr/>
                    <a:lstStyle/>
                    <a:p>
                      <a:pPr algn="ctr">
                        <a:lnSpc>
                          <a:spcPct val="100000"/>
                        </a:lnSpc>
                        <a:spcBef>
                          <a:spcPts val="640"/>
                        </a:spcBef>
                      </a:pPr>
                      <a:r>
                        <a:rPr sz="800" b="1" spc="-5" dirty="0">
                          <a:latin typeface="Arial"/>
                          <a:cs typeface="Arial"/>
                        </a:rPr>
                        <a:t>72</a:t>
                      </a:r>
                      <a:r>
                        <a:rPr sz="800" b="1" spc="-50" dirty="0">
                          <a:latin typeface="Arial"/>
                          <a:cs typeface="Arial"/>
                        </a:rPr>
                        <a:t> </a:t>
                      </a:r>
                      <a:r>
                        <a:rPr sz="800" b="1" spc="-5" dirty="0">
                          <a:latin typeface="Arial"/>
                          <a:cs typeface="Arial"/>
                        </a:rPr>
                        <a:t>m²</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solidFill>
                      <a:srgbClr val="FFF1CC"/>
                    </a:solidFill>
                  </a:tcPr>
                </a:tc>
                <a:extLst>
                  <a:ext uri="{0D108BD9-81ED-4DB2-BD59-A6C34878D82A}">
                    <a16:rowId xmlns:a16="http://schemas.microsoft.com/office/drawing/2014/main" val="10003"/>
                  </a:ext>
                </a:extLst>
              </a:tr>
              <a:tr h="306070">
                <a:tc>
                  <a:txBody>
                    <a:bodyPr/>
                    <a:lstStyle/>
                    <a:p>
                      <a:pPr marL="85725">
                        <a:lnSpc>
                          <a:spcPct val="100000"/>
                        </a:lnSpc>
                        <a:spcBef>
                          <a:spcPts val="640"/>
                        </a:spcBef>
                      </a:pPr>
                      <a:r>
                        <a:rPr sz="800" dirty="0">
                          <a:latin typeface="Arial"/>
                          <a:cs typeface="Arial"/>
                        </a:rPr>
                        <a:t>#</a:t>
                      </a:r>
                      <a:r>
                        <a:rPr sz="800" spc="-35" dirty="0">
                          <a:latin typeface="Arial"/>
                          <a:cs typeface="Arial"/>
                        </a:rPr>
                        <a:t> </a:t>
                      </a:r>
                      <a:r>
                        <a:rPr sz="800" spc="-5" dirty="0">
                          <a:latin typeface="Arial"/>
                          <a:cs typeface="Arial"/>
                        </a:rPr>
                        <a:t>Channels</a:t>
                      </a:r>
                      <a:r>
                        <a:rPr sz="800" spc="-35" dirty="0">
                          <a:latin typeface="Arial"/>
                          <a:cs typeface="Arial"/>
                        </a:rPr>
                        <a:t> </a:t>
                      </a:r>
                      <a:r>
                        <a:rPr sz="800" spc="-5" dirty="0">
                          <a:latin typeface="Arial"/>
                          <a:cs typeface="Arial"/>
                        </a:rPr>
                        <a:t>barrel</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spc="-5" dirty="0">
                          <a:solidFill>
                            <a:srgbClr val="666666"/>
                          </a:solidFill>
                          <a:latin typeface="Arial"/>
                          <a:cs typeface="Arial"/>
                        </a:rPr>
                        <a:t>977k</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spc="-5" dirty="0">
                          <a:solidFill>
                            <a:srgbClr val="666666"/>
                          </a:solidFill>
                          <a:latin typeface="Arial"/>
                          <a:cs typeface="Arial"/>
                        </a:rPr>
                        <a:t>859k</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extLst>
                  <a:ext uri="{0D108BD9-81ED-4DB2-BD59-A6C34878D82A}">
                    <a16:rowId xmlns:a16="http://schemas.microsoft.com/office/drawing/2014/main" val="10004"/>
                  </a:ext>
                </a:extLst>
              </a:tr>
              <a:tr h="306070">
                <a:tc>
                  <a:txBody>
                    <a:bodyPr/>
                    <a:lstStyle/>
                    <a:p>
                      <a:pPr marL="85725">
                        <a:lnSpc>
                          <a:spcPct val="100000"/>
                        </a:lnSpc>
                        <a:spcBef>
                          <a:spcPts val="640"/>
                        </a:spcBef>
                      </a:pPr>
                      <a:r>
                        <a:rPr sz="800" dirty="0">
                          <a:latin typeface="Arial"/>
                          <a:cs typeface="Arial"/>
                        </a:rPr>
                        <a:t>#</a:t>
                      </a:r>
                      <a:r>
                        <a:rPr sz="800" spc="-35" dirty="0">
                          <a:latin typeface="Arial"/>
                          <a:cs typeface="Arial"/>
                        </a:rPr>
                        <a:t> </a:t>
                      </a:r>
                      <a:r>
                        <a:rPr sz="800" spc="-5" dirty="0">
                          <a:latin typeface="Arial"/>
                          <a:cs typeface="Arial"/>
                        </a:rPr>
                        <a:t>Channels</a:t>
                      </a:r>
                      <a:r>
                        <a:rPr sz="800" spc="-35" dirty="0">
                          <a:latin typeface="Arial"/>
                          <a:cs typeface="Arial"/>
                        </a:rPr>
                        <a:t> </a:t>
                      </a:r>
                      <a:r>
                        <a:rPr sz="800" spc="-5" dirty="0">
                          <a:latin typeface="Arial"/>
                          <a:cs typeface="Arial"/>
                        </a:rPr>
                        <a:t>endcaps</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spc="-5" dirty="0">
                          <a:solidFill>
                            <a:srgbClr val="666666"/>
                          </a:solidFill>
                          <a:latin typeface="Arial"/>
                          <a:cs typeface="Arial"/>
                        </a:rPr>
                        <a:t>344k</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spc="-5" dirty="0">
                          <a:solidFill>
                            <a:srgbClr val="666666"/>
                          </a:solidFill>
                          <a:latin typeface="Arial"/>
                          <a:cs typeface="Arial"/>
                        </a:rPr>
                        <a:t>374k</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extLst>
                  <a:ext uri="{0D108BD9-81ED-4DB2-BD59-A6C34878D82A}">
                    <a16:rowId xmlns:a16="http://schemas.microsoft.com/office/drawing/2014/main" val="10005"/>
                  </a:ext>
                </a:extLst>
              </a:tr>
              <a:tr h="306070">
                <a:tc>
                  <a:txBody>
                    <a:bodyPr/>
                    <a:lstStyle/>
                    <a:p>
                      <a:pPr marL="85725">
                        <a:lnSpc>
                          <a:spcPct val="100000"/>
                        </a:lnSpc>
                        <a:spcBef>
                          <a:spcPts val="640"/>
                        </a:spcBef>
                      </a:pPr>
                      <a:r>
                        <a:rPr sz="800" b="1" spc="-5" dirty="0">
                          <a:latin typeface="Arial"/>
                          <a:cs typeface="Arial"/>
                        </a:rPr>
                        <a:t>Total</a:t>
                      </a:r>
                      <a:r>
                        <a:rPr sz="800" b="1" spc="-20" dirty="0">
                          <a:latin typeface="Arial"/>
                          <a:cs typeface="Arial"/>
                        </a:rPr>
                        <a:t> </a:t>
                      </a:r>
                      <a:r>
                        <a:rPr sz="800" b="1" dirty="0">
                          <a:latin typeface="Arial"/>
                          <a:cs typeface="Arial"/>
                        </a:rPr>
                        <a:t>#</a:t>
                      </a:r>
                      <a:r>
                        <a:rPr sz="800" b="1" spc="-15" dirty="0">
                          <a:latin typeface="Arial"/>
                          <a:cs typeface="Arial"/>
                        </a:rPr>
                        <a:t> </a:t>
                      </a:r>
                      <a:r>
                        <a:rPr sz="800" b="1" spc="-5" dirty="0">
                          <a:latin typeface="Arial"/>
                          <a:cs typeface="Arial"/>
                        </a:rPr>
                        <a:t>of</a:t>
                      </a:r>
                      <a:r>
                        <a:rPr sz="800" b="1" spc="-20" dirty="0">
                          <a:latin typeface="Arial"/>
                          <a:cs typeface="Arial"/>
                        </a:rPr>
                        <a:t> </a:t>
                      </a:r>
                      <a:r>
                        <a:rPr sz="800" b="1" spc="-5" dirty="0">
                          <a:latin typeface="Arial"/>
                          <a:cs typeface="Arial"/>
                        </a:rPr>
                        <a:t>channels</a:t>
                      </a:r>
                      <a:r>
                        <a:rPr sz="800" b="1" spc="-15" dirty="0">
                          <a:latin typeface="Arial"/>
                          <a:cs typeface="Arial"/>
                        </a:rPr>
                        <a:t> </a:t>
                      </a:r>
                      <a:r>
                        <a:rPr sz="800" b="1" dirty="0">
                          <a:latin typeface="Arial"/>
                          <a:cs typeface="Arial"/>
                        </a:rPr>
                        <a:t>(barrel</a:t>
                      </a:r>
                      <a:r>
                        <a:rPr sz="800" b="1" spc="-15" dirty="0">
                          <a:latin typeface="Arial"/>
                          <a:cs typeface="Arial"/>
                        </a:rPr>
                        <a:t> </a:t>
                      </a:r>
                      <a:r>
                        <a:rPr sz="800" b="1" dirty="0">
                          <a:latin typeface="Arial"/>
                          <a:cs typeface="Arial"/>
                        </a:rPr>
                        <a:t>+</a:t>
                      </a:r>
                      <a:r>
                        <a:rPr sz="800" b="1" spc="-20" dirty="0">
                          <a:latin typeface="Arial"/>
                          <a:cs typeface="Arial"/>
                        </a:rPr>
                        <a:t> </a:t>
                      </a:r>
                      <a:r>
                        <a:rPr sz="800" b="1" spc="-5" dirty="0">
                          <a:latin typeface="Arial"/>
                          <a:cs typeface="Arial"/>
                        </a:rPr>
                        <a:t>endcaps)</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solidFill>
                      <a:srgbClr val="CEE1F3"/>
                    </a:solidFill>
                  </a:tcPr>
                </a:tc>
                <a:tc>
                  <a:txBody>
                    <a:bodyPr/>
                    <a:lstStyle/>
                    <a:p>
                      <a:pPr marL="578485">
                        <a:lnSpc>
                          <a:spcPct val="100000"/>
                        </a:lnSpc>
                        <a:spcBef>
                          <a:spcPts val="640"/>
                        </a:spcBef>
                      </a:pPr>
                      <a:r>
                        <a:rPr sz="800" b="1" spc="-5" dirty="0">
                          <a:latin typeface="Arial"/>
                          <a:cs typeface="Arial"/>
                        </a:rPr>
                        <a:t>1.3</a:t>
                      </a:r>
                      <a:r>
                        <a:rPr sz="800" b="1" spc="-50" dirty="0">
                          <a:latin typeface="Arial"/>
                          <a:cs typeface="Arial"/>
                        </a:rPr>
                        <a:t> </a:t>
                      </a:r>
                      <a:r>
                        <a:rPr sz="800" b="1" dirty="0">
                          <a:latin typeface="Arial"/>
                          <a:cs typeface="Arial"/>
                        </a:rPr>
                        <a:t>M</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solidFill>
                      <a:srgbClr val="CEE1F3"/>
                    </a:solidFill>
                  </a:tcPr>
                </a:tc>
                <a:tc>
                  <a:txBody>
                    <a:bodyPr/>
                    <a:lstStyle/>
                    <a:p>
                      <a:pPr marL="603250">
                        <a:lnSpc>
                          <a:spcPct val="100000"/>
                        </a:lnSpc>
                        <a:spcBef>
                          <a:spcPts val="640"/>
                        </a:spcBef>
                      </a:pPr>
                      <a:r>
                        <a:rPr sz="800" b="1" spc="-5" dirty="0">
                          <a:latin typeface="Arial"/>
                          <a:cs typeface="Arial"/>
                        </a:rPr>
                        <a:t>1.2</a:t>
                      </a:r>
                      <a:r>
                        <a:rPr sz="800" b="1" spc="-50" dirty="0">
                          <a:latin typeface="Arial"/>
                          <a:cs typeface="Arial"/>
                        </a:rPr>
                        <a:t> </a:t>
                      </a:r>
                      <a:r>
                        <a:rPr sz="800" b="1" dirty="0">
                          <a:latin typeface="Arial"/>
                          <a:cs typeface="Arial"/>
                        </a:rPr>
                        <a:t>M</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solidFill>
                      <a:srgbClr val="CEE1F3"/>
                    </a:solidFill>
                  </a:tcPr>
                </a:tc>
                <a:extLst>
                  <a:ext uri="{0D108BD9-81ED-4DB2-BD59-A6C34878D82A}">
                    <a16:rowId xmlns:a16="http://schemas.microsoft.com/office/drawing/2014/main" val="10006"/>
                  </a:ext>
                </a:extLst>
              </a:tr>
              <a:tr h="306070">
                <a:tc>
                  <a:txBody>
                    <a:bodyPr/>
                    <a:lstStyle/>
                    <a:p>
                      <a:pPr marL="85725">
                        <a:lnSpc>
                          <a:spcPct val="100000"/>
                        </a:lnSpc>
                        <a:spcBef>
                          <a:spcPts val="640"/>
                        </a:spcBef>
                      </a:pPr>
                      <a:r>
                        <a:rPr sz="800" spc="-5" dirty="0">
                          <a:latin typeface="Arial"/>
                          <a:cs typeface="Arial"/>
                        </a:rPr>
                        <a:t>Crystal</a:t>
                      </a:r>
                      <a:r>
                        <a:rPr sz="800" spc="-50" dirty="0">
                          <a:latin typeface="Arial"/>
                          <a:cs typeface="Arial"/>
                        </a:rPr>
                        <a:t> </a:t>
                      </a:r>
                      <a:r>
                        <a:rPr sz="800" dirty="0">
                          <a:latin typeface="Arial"/>
                          <a:cs typeface="Arial"/>
                        </a:rPr>
                        <a:t>cost</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spc="-5" dirty="0">
                          <a:solidFill>
                            <a:srgbClr val="666666"/>
                          </a:solidFill>
                          <a:latin typeface="Arial"/>
                          <a:cs typeface="Arial"/>
                        </a:rPr>
                        <a:t>10</a:t>
                      </a:r>
                      <a:r>
                        <a:rPr sz="800" spc="-50" dirty="0">
                          <a:solidFill>
                            <a:srgbClr val="666666"/>
                          </a:solidFill>
                          <a:latin typeface="Arial"/>
                          <a:cs typeface="Arial"/>
                        </a:rPr>
                        <a:t> </a:t>
                      </a:r>
                      <a:r>
                        <a:rPr sz="800" dirty="0">
                          <a:solidFill>
                            <a:srgbClr val="666666"/>
                          </a:solidFill>
                          <a:latin typeface="Arial"/>
                          <a:cs typeface="Arial"/>
                        </a:rPr>
                        <a:t>M€</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spc="-5" dirty="0">
                          <a:solidFill>
                            <a:srgbClr val="666666"/>
                          </a:solidFill>
                          <a:latin typeface="Arial"/>
                          <a:cs typeface="Arial"/>
                        </a:rPr>
                        <a:t>78</a:t>
                      </a:r>
                      <a:r>
                        <a:rPr sz="800" spc="-50" dirty="0">
                          <a:solidFill>
                            <a:srgbClr val="666666"/>
                          </a:solidFill>
                          <a:latin typeface="Arial"/>
                          <a:cs typeface="Arial"/>
                        </a:rPr>
                        <a:t> </a:t>
                      </a:r>
                      <a:r>
                        <a:rPr sz="800" dirty="0">
                          <a:solidFill>
                            <a:srgbClr val="666666"/>
                          </a:solidFill>
                          <a:latin typeface="Arial"/>
                          <a:cs typeface="Arial"/>
                        </a:rPr>
                        <a:t>M€</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extLst>
                  <a:ext uri="{0D108BD9-81ED-4DB2-BD59-A6C34878D82A}">
                    <a16:rowId xmlns:a16="http://schemas.microsoft.com/office/drawing/2014/main" val="10007"/>
                  </a:ext>
                </a:extLst>
              </a:tr>
              <a:tr h="306070">
                <a:tc>
                  <a:txBody>
                    <a:bodyPr/>
                    <a:lstStyle/>
                    <a:p>
                      <a:pPr marL="85725">
                        <a:lnSpc>
                          <a:spcPct val="100000"/>
                        </a:lnSpc>
                        <a:spcBef>
                          <a:spcPts val="640"/>
                        </a:spcBef>
                      </a:pPr>
                      <a:r>
                        <a:rPr sz="800" spc="-5" dirty="0">
                          <a:latin typeface="Arial"/>
                          <a:cs typeface="Arial"/>
                        </a:rPr>
                        <a:t>SiPM</a:t>
                      </a:r>
                      <a:r>
                        <a:rPr sz="800" spc="-20" dirty="0">
                          <a:latin typeface="Arial"/>
                          <a:cs typeface="Arial"/>
                        </a:rPr>
                        <a:t> </a:t>
                      </a:r>
                      <a:r>
                        <a:rPr sz="800" dirty="0">
                          <a:latin typeface="Arial"/>
                          <a:cs typeface="Arial"/>
                        </a:rPr>
                        <a:t>cost</a:t>
                      </a:r>
                      <a:r>
                        <a:rPr sz="800" spc="-20" dirty="0">
                          <a:latin typeface="Arial"/>
                          <a:cs typeface="Arial"/>
                        </a:rPr>
                        <a:t> </a:t>
                      </a:r>
                      <a:r>
                        <a:rPr sz="800" dirty="0">
                          <a:latin typeface="Arial"/>
                          <a:cs typeface="Arial"/>
                        </a:rPr>
                        <a:t>(+monitoring</a:t>
                      </a:r>
                      <a:r>
                        <a:rPr sz="800" spc="-20" dirty="0">
                          <a:latin typeface="Arial"/>
                          <a:cs typeface="Arial"/>
                        </a:rPr>
                        <a:t> </a:t>
                      </a:r>
                      <a:r>
                        <a:rPr sz="800" spc="-5" dirty="0">
                          <a:latin typeface="Arial"/>
                          <a:cs typeface="Arial"/>
                        </a:rPr>
                        <a:t>for</a:t>
                      </a:r>
                      <a:r>
                        <a:rPr sz="800" spc="-15" dirty="0">
                          <a:latin typeface="Arial"/>
                          <a:cs typeface="Arial"/>
                        </a:rPr>
                        <a:t> </a:t>
                      </a:r>
                      <a:r>
                        <a:rPr sz="800" spc="-5" dirty="0">
                          <a:latin typeface="Arial"/>
                          <a:cs typeface="Arial"/>
                        </a:rPr>
                        <a:t>ECAL</a:t>
                      </a:r>
                      <a:r>
                        <a:rPr sz="800" spc="-20" dirty="0">
                          <a:latin typeface="Arial"/>
                          <a:cs typeface="Arial"/>
                        </a:rPr>
                        <a:t> </a:t>
                      </a:r>
                      <a:r>
                        <a:rPr sz="800" spc="-5" dirty="0">
                          <a:latin typeface="Arial"/>
                          <a:cs typeface="Arial"/>
                        </a:rPr>
                        <a:t>only)</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dirty="0">
                          <a:solidFill>
                            <a:srgbClr val="666666"/>
                          </a:solidFill>
                          <a:latin typeface="Arial"/>
                          <a:cs typeface="Arial"/>
                        </a:rPr>
                        <a:t>8</a:t>
                      </a:r>
                      <a:r>
                        <a:rPr sz="800" spc="-50" dirty="0">
                          <a:solidFill>
                            <a:srgbClr val="666666"/>
                          </a:solidFill>
                          <a:latin typeface="Arial"/>
                          <a:cs typeface="Arial"/>
                        </a:rPr>
                        <a:t> </a:t>
                      </a:r>
                      <a:r>
                        <a:rPr sz="800" dirty="0">
                          <a:solidFill>
                            <a:srgbClr val="666666"/>
                          </a:solidFill>
                          <a:latin typeface="Arial"/>
                          <a:cs typeface="Arial"/>
                        </a:rPr>
                        <a:t>M€</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marL="575310">
                        <a:lnSpc>
                          <a:spcPct val="100000"/>
                        </a:lnSpc>
                        <a:spcBef>
                          <a:spcPts val="640"/>
                        </a:spcBef>
                      </a:pPr>
                      <a:r>
                        <a:rPr sz="800" spc="-5" dirty="0">
                          <a:solidFill>
                            <a:srgbClr val="666666"/>
                          </a:solidFill>
                          <a:latin typeface="Arial"/>
                          <a:cs typeface="Arial"/>
                        </a:rPr>
                        <a:t>8.5</a:t>
                      </a:r>
                      <a:r>
                        <a:rPr sz="800" spc="-50" dirty="0">
                          <a:solidFill>
                            <a:srgbClr val="666666"/>
                          </a:solidFill>
                          <a:latin typeface="Arial"/>
                          <a:cs typeface="Arial"/>
                        </a:rPr>
                        <a:t> </a:t>
                      </a:r>
                      <a:r>
                        <a:rPr sz="800" dirty="0">
                          <a:solidFill>
                            <a:srgbClr val="666666"/>
                          </a:solidFill>
                          <a:latin typeface="Arial"/>
                          <a:cs typeface="Arial"/>
                        </a:rPr>
                        <a:t>M€</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extLst>
                  <a:ext uri="{0D108BD9-81ED-4DB2-BD59-A6C34878D82A}">
                    <a16:rowId xmlns:a16="http://schemas.microsoft.com/office/drawing/2014/main" val="10008"/>
                  </a:ext>
                </a:extLst>
              </a:tr>
              <a:tr h="306070">
                <a:tc>
                  <a:txBody>
                    <a:bodyPr/>
                    <a:lstStyle/>
                    <a:p>
                      <a:pPr marL="85725">
                        <a:lnSpc>
                          <a:spcPct val="100000"/>
                        </a:lnSpc>
                        <a:spcBef>
                          <a:spcPts val="640"/>
                        </a:spcBef>
                      </a:pPr>
                      <a:r>
                        <a:rPr sz="800" spc="-5" dirty="0">
                          <a:latin typeface="Arial"/>
                          <a:cs typeface="Arial"/>
                        </a:rPr>
                        <a:t>Electronics</a:t>
                      </a:r>
                      <a:r>
                        <a:rPr sz="800" spc="-50" dirty="0">
                          <a:latin typeface="Arial"/>
                          <a:cs typeface="Arial"/>
                        </a:rPr>
                        <a:t> </a:t>
                      </a:r>
                      <a:r>
                        <a:rPr sz="800" dirty="0">
                          <a:latin typeface="Arial"/>
                          <a:cs typeface="Arial"/>
                        </a:rPr>
                        <a:t>cost</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dirty="0">
                          <a:solidFill>
                            <a:srgbClr val="666666"/>
                          </a:solidFill>
                          <a:latin typeface="Arial"/>
                          <a:cs typeface="Arial"/>
                        </a:rPr>
                        <a:t>5</a:t>
                      </a:r>
                      <a:r>
                        <a:rPr sz="800" spc="-50" dirty="0">
                          <a:solidFill>
                            <a:srgbClr val="666666"/>
                          </a:solidFill>
                          <a:latin typeface="Arial"/>
                          <a:cs typeface="Arial"/>
                        </a:rPr>
                        <a:t> </a:t>
                      </a:r>
                      <a:r>
                        <a:rPr sz="800" dirty="0">
                          <a:solidFill>
                            <a:srgbClr val="666666"/>
                          </a:solidFill>
                          <a:latin typeface="Arial"/>
                          <a:cs typeface="Arial"/>
                        </a:rPr>
                        <a:t>M€</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marL="575310">
                        <a:lnSpc>
                          <a:spcPct val="100000"/>
                        </a:lnSpc>
                        <a:spcBef>
                          <a:spcPts val="640"/>
                        </a:spcBef>
                      </a:pPr>
                      <a:r>
                        <a:rPr sz="800" spc="-5" dirty="0">
                          <a:solidFill>
                            <a:srgbClr val="666666"/>
                          </a:solidFill>
                          <a:latin typeface="Arial"/>
                          <a:cs typeface="Arial"/>
                        </a:rPr>
                        <a:t>4.5</a:t>
                      </a:r>
                      <a:r>
                        <a:rPr sz="800" spc="-50" dirty="0">
                          <a:solidFill>
                            <a:srgbClr val="666666"/>
                          </a:solidFill>
                          <a:latin typeface="Arial"/>
                          <a:cs typeface="Arial"/>
                        </a:rPr>
                        <a:t> </a:t>
                      </a:r>
                      <a:r>
                        <a:rPr sz="800" dirty="0">
                          <a:solidFill>
                            <a:srgbClr val="666666"/>
                          </a:solidFill>
                          <a:latin typeface="Arial"/>
                          <a:cs typeface="Arial"/>
                        </a:rPr>
                        <a:t>M€</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extLst>
                  <a:ext uri="{0D108BD9-81ED-4DB2-BD59-A6C34878D82A}">
                    <a16:rowId xmlns:a16="http://schemas.microsoft.com/office/drawing/2014/main" val="10009"/>
                  </a:ext>
                </a:extLst>
              </a:tr>
              <a:tr h="306070">
                <a:tc>
                  <a:txBody>
                    <a:bodyPr/>
                    <a:lstStyle/>
                    <a:p>
                      <a:pPr marL="85725">
                        <a:lnSpc>
                          <a:spcPct val="100000"/>
                        </a:lnSpc>
                        <a:spcBef>
                          <a:spcPts val="640"/>
                        </a:spcBef>
                      </a:pPr>
                      <a:r>
                        <a:rPr sz="800" spc="-5" dirty="0">
                          <a:latin typeface="Arial"/>
                          <a:cs typeface="Arial"/>
                        </a:rPr>
                        <a:t>Cooling+power+mechanics</a:t>
                      </a:r>
                      <a:r>
                        <a:rPr sz="800" spc="-50" dirty="0">
                          <a:latin typeface="Arial"/>
                          <a:cs typeface="Arial"/>
                        </a:rPr>
                        <a:t> </a:t>
                      </a:r>
                      <a:r>
                        <a:rPr sz="800" dirty="0">
                          <a:latin typeface="Arial"/>
                          <a:cs typeface="Arial"/>
                        </a:rPr>
                        <a:t>cost</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dirty="0">
                          <a:solidFill>
                            <a:srgbClr val="666666"/>
                          </a:solidFill>
                          <a:latin typeface="Arial"/>
                          <a:cs typeface="Arial"/>
                        </a:rPr>
                        <a:t>5</a:t>
                      </a:r>
                      <a:r>
                        <a:rPr sz="800" spc="-50" dirty="0">
                          <a:solidFill>
                            <a:srgbClr val="666666"/>
                          </a:solidFill>
                          <a:latin typeface="Arial"/>
                          <a:cs typeface="Arial"/>
                        </a:rPr>
                        <a:t> </a:t>
                      </a:r>
                      <a:r>
                        <a:rPr sz="800" dirty="0">
                          <a:solidFill>
                            <a:srgbClr val="666666"/>
                          </a:solidFill>
                          <a:latin typeface="Arial"/>
                          <a:cs typeface="Arial"/>
                        </a:rPr>
                        <a:t>M€</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dirty="0">
                          <a:solidFill>
                            <a:srgbClr val="666666"/>
                          </a:solidFill>
                          <a:latin typeface="Arial"/>
                          <a:cs typeface="Arial"/>
                        </a:rPr>
                        <a:t>5</a:t>
                      </a:r>
                      <a:r>
                        <a:rPr sz="800" spc="-50" dirty="0">
                          <a:solidFill>
                            <a:srgbClr val="666666"/>
                          </a:solidFill>
                          <a:latin typeface="Arial"/>
                          <a:cs typeface="Arial"/>
                        </a:rPr>
                        <a:t> </a:t>
                      </a:r>
                      <a:r>
                        <a:rPr sz="800" dirty="0">
                          <a:solidFill>
                            <a:srgbClr val="666666"/>
                          </a:solidFill>
                          <a:latin typeface="Arial"/>
                          <a:cs typeface="Arial"/>
                        </a:rPr>
                        <a:t>M€</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extLst>
                  <a:ext uri="{0D108BD9-81ED-4DB2-BD59-A6C34878D82A}">
                    <a16:rowId xmlns:a16="http://schemas.microsoft.com/office/drawing/2014/main" val="10010"/>
                  </a:ext>
                </a:extLst>
              </a:tr>
              <a:tr h="306070">
                <a:tc>
                  <a:txBody>
                    <a:bodyPr/>
                    <a:lstStyle/>
                    <a:p>
                      <a:pPr marL="85725">
                        <a:lnSpc>
                          <a:spcPct val="100000"/>
                        </a:lnSpc>
                        <a:spcBef>
                          <a:spcPts val="640"/>
                        </a:spcBef>
                      </a:pPr>
                      <a:r>
                        <a:rPr sz="800" spc="-5" dirty="0">
                          <a:latin typeface="Arial"/>
                          <a:cs typeface="Arial"/>
                        </a:rPr>
                        <a:t>Sub-total</a:t>
                      </a:r>
                      <a:r>
                        <a:rPr sz="800" spc="-35" dirty="0">
                          <a:latin typeface="Arial"/>
                          <a:cs typeface="Arial"/>
                        </a:rPr>
                        <a:t> </a:t>
                      </a:r>
                      <a:r>
                        <a:rPr sz="800" dirty="0">
                          <a:latin typeface="Arial"/>
                          <a:cs typeface="Arial"/>
                        </a:rPr>
                        <a:t>cost</a:t>
                      </a:r>
                      <a:r>
                        <a:rPr sz="800" spc="-35" dirty="0">
                          <a:latin typeface="Arial"/>
                          <a:cs typeface="Arial"/>
                        </a:rPr>
                        <a:t> </a:t>
                      </a:r>
                      <a:r>
                        <a:rPr sz="800" dirty="0">
                          <a:latin typeface="Arial"/>
                          <a:cs typeface="Arial"/>
                        </a:rPr>
                        <a:t>(barrel+endcaps)</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spc="-5" dirty="0">
                          <a:latin typeface="Arial"/>
                          <a:cs typeface="Arial"/>
                        </a:rPr>
                        <a:t>28</a:t>
                      </a:r>
                      <a:r>
                        <a:rPr sz="800" spc="-50" dirty="0">
                          <a:latin typeface="Arial"/>
                          <a:cs typeface="Arial"/>
                        </a:rPr>
                        <a:t> </a:t>
                      </a:r>
                      <a:r>
                        <a:rPr sz="800" dirty="0">
                          <a:latin typeface="Arial"/>
                          <a:cs typeface="Arial"/>
                        </a:rPr>
                        <a:t>M€</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b="1" spc="-5" dirty="0">
                          <a:latin typeface="Arial"/>
                          <a:cs typeface="Arial"/>
                        </a:rPr>
                        <a:t>96</a:t>
                      </a:r>
                      <a:r>
                        <a:rPr sz="800" b="1" spc="-50" dirty="0">
                          <a:latin typeface="Arial"/>
                          <a:cs typeface="Arial"/>
                        </a:rPr>
                        <a:t> </a:t>
                      </a:r>
                      <a:r>
                        <a:rPr sz="800" b="1" dirty="0">
                          <a:latin typeface="Arial"/>
                          <a:cs typeface="Arial"/>
                        </a:rPr>
                        <a:t>M€</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solidFill>
                      <a:srgbClr val="D0E0E3"/>
                    </a:solidFill>
                  </a:tcPr>
                </a:tc>
                <a:extLst>
                  <a:ext uri="{0D108BD9-81ED-4DB2-BD59-A6C34878D82A}">
                    <a16:rowId xmlns:a16="http://schemas.microsoft.com/office/drawing/2014/main" val="10011"/>
                  </a:ext>
                </a:extLst>
              </a:tr>
              <a:tr h="306070">
                <a:tc>
                  <a:txBody>
                    <a:bodyPr/>
                    <a:lstStyle/>
                    <a:p>
                      <a:pPr marL="85725">
                        <a:lnSpc>
                          <a:spcPct val="100000"/>
                        </a:lnSpc>
                        <a:spcBef>
                          <a:spcPts val="640"/>
                        </a:spcBef>
                      </a:pPr>
                      <a:r>
                        <a:rPr sz="800" b="1" spc="-5" dirty="0">
                          <a:latin typeface="Arial"/>
                          <a:cs typeface="Arial"/>
                        </a:rPr>
                        <a:t>Total</a:t>
                      </a:r>
                      <a:r>
                        <a:rPr sz="800" b="1" spc="-35" dirty="0">
                          <a:latin typeface="Arial"/>
                          <a:cs typeface="Arial"/>
                        </a:rPr>
                        <a:t> </a:t>
                      </a:r>
                      <a:r>
                        <a:rPr sz="800" b="1" spc="-5" dirty="0">
                          <a:latin typeface="Arial"/>
                          <a:cs typeface="Arial"/>
                        </a:rPr>
                        <a:t>cost</a:t>
                      </a:r>
                      <a:r>
                        <a:rPr sz="800" b="1" spc="-35" dirty="0">
                          <a:latin typeface="Arial"/>
                          <a:cs typeface="Arial"/>
                        </a:rPr>
                        <a:t> </a:t>
                      </a:r>
                      <a:r>
                        <a:rPr sz="800" b="1" dirty="0">
                          <a:latin typeface="Arial"/>
                          <a:cs typeface="Arial"/>
                        </a:rPr>
                        <a:t>(barrel+endcaps)</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solidFill>
                      <a:srgbClr val="D9EAD3"/>
                    </a:solidFill>
                  </a:tcPr>
                </a:tc>
                <a:tc gridSpan="2">
                  <a:txBody>
                    <a:bodyPr/>
                    <a:lstStyle/>
                    <a:p>
                      <a:pPr algn="ctr">
                        <a:lnSpc>
                          <a:spcPct val="100000"/>
                        </a:lnSpc>
                        <a:spcBef>
                          <a:spcPts val="640"/>
                        </a:spcBef>
                      </a:pPr>
                      <a:r>
                        <a:rPr sz="800" spc="-5" dirty="0">
                          <a:latin typeface="Arial"/>
                          <a:cs typeface="Arial"/>
                        </a:rPr>
                        <a:t>~124</a:t>
                      </a:r>
                      <a:r>
                        <a:rPr sz="800" spc="-50" dirty="0">
                          <a:latin typeface="Arial"/>
                          <a:cs typeface="Arial"/>
                        </a:rPr>
                        <a:t> </a:t>
                      </a:r>
                      <a:r>
                        <a:rPr sz="800" dirty="0">
                          <a:latin typeface="Arial"/>
                          <a:cs typeface="Arial"/>
                        </a:rPr>
                        <a:t>M€</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solidFill>
                      <a:srgbClr val="D9EAD3"/>
                    </a:solidFill>
                  </a:tcPr>
                </a:tc>
                <a:tc hMerge="1">
                  <a:txBody>
                    <a:bodyPr/>
                    <a:lstStyle/>
                    <a:p>
                      <a:endParaRPr/>
                    </a:p>
                  </a:txBody>
                  <a:tcPr marL="0" marR="0" marT="0" marB="0"/>
                </a:tc>
                <a:extLst>
                  <a:ext uri="{0D108BD9-81ED-4DB2-BD59-A6C34878D82A}">
                    <a16:rowId xmlns:a16="http://schemas.microsoft.com/office/drawing/2014/main" val="10012"/>
                  </a:ext>
                </a:extLst>
              </a:tr>
            </a:tbl>
          </a:graphicData>
        </a:graphic>
      </p:graphicFrame>
      <p:sp>
        <p:nvSpPr>
          <p:cNvPr id="4" name="object 4"/>
          <p:cNvSpPr txBox="1"/>
          <p:nvPr/>
        </p:nvSpPr>
        <p:spPr>
          <a:xfrm>
            <a:off x="5841644" y="4367203"/>
            <a:ext cx="3107055" cy="1579920"/>
          </a:xfrm>
          <a:prstGeom prst="rect">
            <a:avLst/>
          </a:prstGeom>
        </p:spPr>
        <p:txBody>
          <a:bodyPr vert="horz" wrap="square" lIns="0" tIns="12700" rIns="0" bIns="0" rtlCol="0">
            <a:spAutoFit/>
          </a:bodyPr>
          <a:lstStyle/>
          <a:p>
            <a:pPr marL="805815" indent="-321310">
              <a:lnSpc>
                <a:spcPts val="1435"/>
              </a:lnSpc>
              <a:spcBef>
                <a:spcPts val="100"/>
              </a:spcBef>
              <a:buChar char="○"/>
              <a:tabLst>
                <a:tab pos="805180" algn="l"/>
                <a:tab pos="806450" algn="l"/>
              </a:tabLst>
            </a:pPr>
            <a:r>
              <a:rPr sz="1200" b="1" spc="-5" dirty="0">
                <a:solidFill>
                  <a:srgbClr val="666666"/>
                </a:solidFill>
                <a:latin typeface="Arial"/>
                <a:cs typeface="Arial"/>
              </a:rPr>
              <a:t>Endcaps</a:t>
            </a:r>
            <a:r>
              <a:rPr sz="1200" b="1" spc="-50" dirty="0">
                <a:solidFill>
                  <a:srgbClr val="666666"/>
                </a:solidFill>
                <a:latin typeface="Arial"/>
                <a:cs typeface="Arial"/>
              </a:rPr>
              <a:t> </a:t>
            </a:r>
            <a:r>
              <a:rPr sz="1200" b="1" dirty="0">
                <a:solidFill>
                  <a:srgbClr val="666666"/>
                </a:solidFill>
                <a:latin typeface="Arial"/>
                <a:cs typeface="Arial"/>
              </a:rPr>
              <a:t>(x2)</a:t>
            </a:r>
            <a:endParaRPr sz="1200">
              <a:latin typeface="Arial"/>
              <a:cs typeface="Arial"/>
            </a:endParaRPr>
          </a:p>
          <a:p>
            <a:pPr marL="1263015" lvl="1" indent="-321310">
              <a:lnSpc>
                <a:spcPts val="1425"/>
              </a:lnSpc>
              <a:buChar char="■"/>
              <a:tabLst>
                <a:tab pos="1262380" algn="l"/>
                <a:tab pos="1263650" algn="l"/>
              </a:tabLst>
            </a:pPr>
            <a:r>
              <a:rPr sz="1200" spc="-5" dirty="0">
                <a:solidFill>
                  <a:srgbClr val="666666"/>
                </a:solidFill>
                <a:latin typeface="Arial"/>
                <a:cs typeface="Arial"/>
              </a:rPr>
              <a:t>Inner</a:t>
            </a:r>
            <a:r>
              <a:rPr sz="1200" spc="-25" dirty="0">
                <a:solidFill>
                  <a:srgbClr val="666666"/>
                </a:solidFill>
                <a:latin typeface="Arial"/>
                <a:cs typeface="Arial"/>
              </a:rPr>
              <a:t> </a:t>
            </a:r>
            <a:r>
              <a:rPr sz="1200" dirty="0">
                <a:solidFill>
                  <a:srgbClr val="666666"/>
                </a:solidFill>
                <a:latin typeface="Arial"/>
                <a:cs typeface="Arial"/>
              </a:rPr>
              <a:t>radius</a:t>
            </a:r>
            <a:r>
              <a:rPr sz="1200" spc="-20" dirty="0">
                <a:solidFill>
                  <a:srgbClr val="666666"/>
                </a:solidFill>
                <a:latin typeface="Arial"/>
                <a:cs typeface="Arial"/>
              </a:rPr>
              <a:t> </a:t>
            </a:r>
            <a:r>
              <a:rPr sz="1200" dirty="0">
                <a:solidFill>
                  <a:srgbClr val="666666"/>
                </a:solidFill>
                <a:latin typeface="Arial"/>
                <a:cs typeface="Arial"/>
              </a:rPr>
              <a:t>=</a:t>
            </a:r>
            <a:r>
              <a:rPr sz="1200" spc="-25" dirty="0">
                <a:solidFill>
                  <a:srgbClr val="666666"/>
                </a:solidFill>
                <a:latin typeface="Arial"/>
                <a:cs typeface="Arial"/>
              </a:rPr>
              <a:t> </a:t>
            </a:r>
            <a:r>
              <a:rPr sz="1200" spc="-5" dirty="0">
                <a:solidFill>
                  <a:srgbClr val="666666"/>
                </a:solidFill>
                <a:latin typeface="Arial"/>
                <a:cs typeface="Arial"/>
              </a:rPr>
              <a:t>0.3</a:t>
            </a:r>
            <a:r>
              <a:rPr sz="1200" spc="-20" dirty="0">
                <a:solidFill>
                  <a:srgbClr val="666666"/>
                </a:solidFill>
                <a:latin typeface="Arial"/>
                <a:cs typeface="Arial"/>
              </a:rPr>
              <a:t> </a:t>
            </a:r>
            <a:r>
              <a:rPr sz="1200" dirty="0">
                <a:solidFill>
                  <a:srgbClr val="666666"/>
                </a:solidFill>
                <a:latin typeface="Arial"/>
                <a:cs typeface="Arial"/>
              </a:rPr>
              <a:t>m</a:t>
            </a:r>
            <a:endParaRPr sz="1200">
              <a:latin typeface="Arial"/>
              <a:cs typeface="Arial"/>
            </a:endParaRPr>
          </a:p>
          <a:p>
            <a:pPr marL="1263015" lvl="1" indent="-321310">
              <a:lnSpc>
                <a:spcPts val="1425"/>
              </a:lnSpc>
              <a:buChar char="■"/>
              <a:tabLst>
                <a:tab pos="1262380" algn="l"/>
                <a:tab pos="1263650" algn="l"/>
              </a:tabLst>
            </a:pPr>
            <a:r>
              <a:rPr sz="1200" spc="-5" dirty="0">
                <a:solidFill>
                  <a:srgbClr val="666666"/>
                </a:solidFill>
                <a:latin typeface="Arial"/>
                <a:cs typeface="Arial"/>
              </a:rPr>
              <a:t>Outer</a:t>
            </a:r>
            <a:r>
              <a:rPr sz="1200" spc="-25" dirty="0">
                <a:solidFill>
                  <a:srgbClr val="666666"/>
                </a:solidFill>
                <a:latin typeface="Arial"/>
                <a:cs typeface="Arial"/>
              </a:rPr>
              <a:t> </a:t>
            </a:r>
            <a:r>
              <a:rPr sz="1200" dirty="0">
                <a:solidFill>
                  <a:srgbClr val="666666"/>
                </a:solidFill>
                <a:latin typeface="Arial"/>
                <a:cs typeface="Arial"/>
              </a:rPr>
              <a:t>radius</a:t>
            </a:r>
            <a:r>
              <a:rPr sz="1200" spc="-20" dirty="0">
                <a:solidFill>
                  <a:srgbClr val="666666"/>
                </a:solidFill>
                <a:latin typeface="Arial"/>
                <a:cs typeface="Arial"/>
              </a:rPr>
              <a:t> </a:t>
            </a:r>
            <a:r>
              <a:rPr sz="1200" dirty="0">
                <a:solidFill>
                  <a:srgbClr val="666666"/>
                </a:solidFill>
                <a:latin typeface="Arial"/>
                <a:cs typeface="Arial"/>
              </a:rPr>
              <a:t>=</a:t>
            </a:r>
            <a:r>
              <a:rPr sz="1200" spc="-25" dirty="0">
                <a:solidFill>
                  <a:srgbClr val="666666"/>
                </a:solidFill>
                <a:latin typeface="Arial"/>
                <a:cs typeface="Arial"/>
              </a:rPr>
              <a:t> </a:t>
            </a:r>
            <a:r>
              <a:rPr sz="1200" spc="-5" dirty="0">
                <a:solidFill>
                  <a:srgbClr val="666666"/>
                </a:solidFill>
                <a:latin typeface="Arial"/>
                <a:cs typeface="Arial"/>
              </a:rPr>
              <a:t>1.75</a:t>
            </a:r>
            <a:r>
              <a:rPr sz="1200" spc="-20" dirty="0">
                <a:solidFill>
                  <a:srgbClr val="666666"/>
                </a:solidFill>
                <a:latin typeface="Arial"/>
                <a:cs typeface="Arial"/>
              </a:rPr>
              <a:t> </a:t>
            </a:r>
            <a:r>
              <a:rPr sz="1200" dirty="0">
                <a:solidFill>
                  <a:srgbClr val="666666"/>
                </a:solidFill>
                <a:latin typeface="Arial"/>
                <a:cs typeface="Arial"/>
              </a:rPr>
              <a:t>m</a:t>
            </a:r>
            <a:endParaRPr sz="1200">
              <a:latin typeface="Arial"/>
              <a:cs typeface="Arial"/>
            </a:endParaRPr>
          </a:p>
          <a:p>
            <a:pPr marL="1263015" lvl="1" indent="-321310">
              <a:lnSpc>
                <a:spcPts val="1435"/>
              </a:lnSpc>
              <a:buChar char="■"/>
              <a:tabLst>
                <a:tab pos="1262380" algn="l"/>
                <a:tab pos="1263650" algn="l"/>
              </a:tabLst>
            </a:pPr>
            <a:r>
              <a:rPr sz="1200" spc="-5" dirty="0">
                <a:solidFill>
                  <a:srgbClr val="666666"/>
                </a:solidFill>
                <a:latin typeface="Arial"/>
                <a:cs typeface="Arial"/>
              </a:rPr>
              <a:t>Area</a:t>
            </a:r>
            <a:r>
              <a:rPr sz="1200" spc="-35" dirty="0">
                <a:solidFill>
                  <a:srgbClr val="666666"/>
                </a:solidFill>
                <a:latin typeface="Arial"/>
                <a:cs typeface="Arial"/>
              </a:rPr>
              <a:t> </a:t>
            </a:r>
            <a:r>
              <a:rPr sz="1200" spc="-5" dirty="0">
                <a:solidFill>
                  <a:srgbClr val="666666"/>
                </a:solidFill>
                <a:latin typeface="Arial"/>
                <a:cs typeface="Arial"/>
              </a:rPr>
              <a:t>~19</a:t>
            </a:r>
            <a:r>
              <a:rPr sz="1200" spc="-35" dirty="0">
                <a:solidFill>
                  <a:srgbClr val="666666"/>
                </a:solidFill>
                <a:latin typeface="Arial"/>
                <a:cs typeface="Arial"/>
              </a:rPr>
              <a:t> </a:t>
            </a:r>
            <a:r>
              <a:rPr sz="1200" dirty="0">
                <a:solidFill>
                  <a:srgbClr val="666666"/>
                </a:solidFill>
                <a:latin typeface="Arial"/>
                <a:cs typeface="Arial"/>
              </a:rPr>
              <a:t>m²</a:t>
            </a:r>
            <a:endParaRPr sz="1200">
              <a:latin typeface="Arial"/>
              <a:cs typeface="Arial"/>
            </a:endParaRPr>
          </a:p>
          <a:p>
            <a:pPr>
              <a:spcBef>
                <a:spcPts val="20"/>
              </a:spcBef>
            </a:pPr>
            <a:endParaRPr sz="1200">
              <a:latin typeface="Arial"/>
              <a:cs typeface="Arial"/>
            </a:endParaRPr>
          </a:p>
          <a:p>
            <a:pPr marL="348615" indent="-336550">
              <a:buChar char="●"/>
              <a:tabLst>
                <a:tab pos="347980" algn="l"/>
                <a:tab pos="349250" algn="l"/>
              </a:tabLst>
            </a:pPr>
            <a:r>
              <a:rPr sz="1400" spc="-5" dirty="0">
                <a:solidFill>
                  <a:srgbClr val="666666"/>
                </a:solidFill>
                <a:latin typeface="Arial"/>
                <a:cs typeface="Arial"/>
              </a:rPr>
              <a:t>Details</a:t>
            </a:r>
            <a:r>
              <a:rPr sz="1400" spc="-20" dirty="0">
                <a:solidFill>
                  <a:srgbClr val="666666"/>
                </a:solidFill>
                <a:latin typeface="Arial"/>
                <a:cs typeface="Arial"/>
              </a:rPr>
              <a:t> </a:t>
            </a:r>
            <a:r>
              <a:rPr sz="1400" spc="-5" dirty="0">
                <a:solidFill>
                  <a:srgbClr val="666666"/>
                </a:solidFill>
                <a:latin typeface="Arial"/>
                <a:cs typeface="Arial"/>
              </a:rPr>
              <a:t>of</a:t>
            </a:r>
            <a:r>
              <a:rPr sz="1400" spc="-20" dirty="0">
                <a:solidFill>
                  <a:srgbClr val="666666"/>
                </a:solidFill>
                <a:latin typeface="Arial"/>
                <a:cs typeface="Arial"/>
              </a:rPr>
              <a:t> </a:t>
            </a:r>
            <a:r>
              <a:rPr sz="1400" spc="-5" dirty="0">
                <a:solidFill>
                  <a:srgbClr val="666666"/>
                </a:solidFill>
                <a:latin typeface="Arial"/>
                <a:cs typeface="Arial"/>
              </a:rPr>
              <a:t>the</a:t>
            </a:r>
            <a:r>
              <a:rPr sz="1400" spc="-15" dirty="0">
                <a:solidFill>
                  <a:srgbClr val="666666"/>
                </a:solidFill>
                <a:latin typeface="Arial"/>
                <a:cs typeface="Arial"/>
              </a:rPr>
              <a:t> </a:t>
            </a:r>
            <a:r>
              <a:rPr sz="1400" dirty="0">
                <a:solidFill>
                  <a:srgbClr val="666666"/>
                </a:solidFill>
                <a:latin typeface="Arial"/>
                <a:cs typeface="Arial"/>
              </a:rPr>
              <a:t>cost</a:t>
            </a:r>
            <a:r>
              <a:rPr sz="1400" spc="-20" dirty="0">
                <a:solidFill>
                  <a:srgbClr val="666666"/>
                </a:solidFill>
                <a:latin typeface="Arial"/>
                <a:cs typeface="Arial"/>
              </a:rPr>
              <a:t> </a:t>
            </a:r>
            <a:r>
              <a:rPr sz="1400" spc="-5" dirty="0">
                <a:solidFill>
                  <a:srgbClr val="666666"/>
                </a:solidFill>
                <a:latin typeface="Arial"/>
                <a:cs typeface="Arial"/>
              </a:rPr>
              <a:t>estimate</a:t>
            </a:r>
            <a:r>
              <a:rPr sz="1400" spc="-5" dirty="0">
                <a:solidFill>
                  <a:srgbClr val="0097A7"/>
                </a:solidFill>
                <a:latin typeface="Arial"/>
                <a:cs typeface="Arial"/>
              </a:rPr>
              <a:t> </a:t>
            </a:r>
            <a:r>
              <a:rPr sz="1400" u="heavy" spc="-5" dirty="0">
                <a:solidFill>
                  <a:srgbClr val="0097A7"/>
                </a:solidFill>
                <a:uFill>
                  <a:solidFill>
                    <a:srgbClr val="0097A7"/>
                  </a:solidFill>
                </a:uFill>
                <a:latin typeface="Arial"/>
                <a:cs typeface="Arial"/>
                <a:hlinkClick r:id="rId2"/>
              </a:rPr>
              <a:t>here</a:t>
            </a:r>
            <a:endParaRPr sz="1400">
              <a:latin typeface="Arial"/>
              <a:cs typeface="Arial"/>
            </a:endParaRPr>
          </a:p>
          <a:p>
            <a:pPr marR="5080" algn="r">
              <a:spcBef>
                <a:spcPts val="1095"/>
              </a:spcBef>
            </a:pPr>
            <a:r>
              <a:rPr sz="1000" dirty="0">
                <a:solidFill>
                  <a:srgbClr val="595959"/>
                </a:solidFill>
                <a:latin typeface="Arial"/>
                <a:cs typeface="Arial"/>
              </a:rPr>
              <a:t>5</a:t>
            </a:r>
            <a:endParaRPr sz="1000">
              <a:latin typeface="Arial"/>
              <a:cs typeface="Arial"/>
            </a:endParaRPr>
          </a:p>
        </p:txBody>
      </p:sp>
      <p:sp>
        <p:nvSpPr>
          <p:cNvPr id="5" name="object 5"/>
          <p:cNvSpPr txBox="1"/>
          <p:nvPr/>
        </p:nvSpPr>
        <p:spPr>
          <a:xfrm>
            <a:off x="5841643" y="2137339"/>
            <a:ext cx="2804160" cy="1684051"/>
          </a:xfrm>
          <a:prstGeom prst="rect">
            <a:avLst/>
          </a:prstGeom>
        </p:spPr>
        <p:txBody>
          <a:bodyPr vert="horz" wrap="square" lIns="0" tIns="22860" rIns="0" bIns="0" rtlCol="0">
            <a:spAutoFit/>
          </a:bodyPr>
          <a:lstStyle/>
          <a:p>
            <a:pPr marL="348615" marR="189230" indent="-336550">
              <a:lnSpc>
                <a:spcPts val="1650"/>
              </a:lnSpc>
              <a:spcBef>
                <a:spcPts val="180"/>
              </a:spcBef>
              <a:buChar char="●"/>
              <a:tabLst>
                <a:tab pos="347980" algn="l"/>
                <a:tab pos="349250" algn="l"/>
              </a:tabLst>
            </a:pPr>
            <a:r>
              <a:rPr sz="1400" spc="-5" dirty="0">
                <a:solidFill>
                  <a:srgbClr val="666666"/>
                </a:solidFill>
                <a:latin typeface="Arial"/>
                <a:cs typeface="Arial"/>
              </a:rPr>
              <a:t>Geometrical assumptions for </a:t>
            </a:r>
            <a:r>
              <a:rPr sz="1400" spc="-380" dirty="0">
                <a:solidFill>
                  <a:srgbClr val="666666"/>
                </a:solidFill>
                <a:latin typeface="Arial"/>
                <a:cs typeface="Arial"/>
              </a:rPr>
              <a:t> </a:t>
            </a:r>
            <a:r>
              <a:rPr sz="1400" dirty="0">
                <a:solidFill>
                  <a:srgbClr val="666666"/>
                </a:solidFill>
                <a:latin typeface="Arial"/>
                <a:cs typeface="Arial"/>
              </a:rPr>
              <a:t>cost</a:t>
            </a:r>
            <a:r>
              <a:rPr sz="1400" spc="-10" dirty="0">
                <a:solidFill>
                  <a:srgbClr val="666666"/>
                </a:solidFill>
                <a:latin typeface="Arial"/>
                <a:cs typeface="Arial"/>
              </a:rPr>
              <a:t> </a:t>
            </a:r>
            <a:r>
              <a:rPr sz="1400" spc="-5" dirty="0">
                <a:solidFill>
                  <a:srgbClr val="666666"/>
                </a:solidFill>
                <a:latin typeface="Arial"/>
                <a:cs typeface="Arial"/>
              </a:rPr>
              <a:t>estimate:</a:t>
            </a:r>
            <a:endParaRPr sz="1400">
              <a:latin typeface="Arial"/>
              <a:cs typeface="Arial"/>
            </a:endParaRPr>
          </a:p>
          <a:p>
            <a:pPr marL="805815" lvl="1" indent="-321310">
              <a:lnSpc>
                <a:spcPts val="1360"/>
              </a:lnSpc>
              <a:buChar char="○"/>
              <a:tabLst>
                <a:tab pos="805180" algn="l"/>
                <a:tab pos="806450" algn="l"/>
              </a:tabLst>
            </a:pPr>
            <a:r>
              <a:rPr sz="1200" b="1" spc="-5" dirty="0">
                <a:solidFill>
                  <a:srgbClr val="666666"/>
                </a:solidFill>
                <a:latin typeface="Arial"/>
                <a:cs typeface="Arial"/>
              </a:rPr>
              <a:t>Barrel</a:t>
            </a:r>
            <a:endParaRPr sz="1200">
              <a:latin typeface="Arial"/>
              <a:cs typeface="Arial"/>
            </a:endParaRPr>
          </a:p>
          <a:p>
            <a:pPr marL="1263015" lvl="2" indent="-321310">
              <a:lnSpc>
                <a:spcPts val="1425"/>
              </a:lnSpc>
              <a:buChar char="■"/>
              <a:tabLst>
                <a:tab pos="1262380" algn="l"/>
                <a:tab pos="1263650" algn="l"/>
              </a:tabLst>
            </a:pPr>
            <a:r>
              <a:rPr sz="1200" spc="-5" dirty="0">
                <a:solidFill>
                  <a:srgbClr val="666666"/>
                </a:solidFill>
                <a:latin typeface="Arial"/>
                <a:cs typeface="Arial"/>
              </a:rPr>
              <a:t>Radius</a:t>
            </a:r>
            <a:r>
              <a:rPr sz="1200" spc="-35" dirty="0">
                <a:solidFill>
                  <a:srgbClr val="666666"/>
                </a:solidFill>
                <a:latin typeface="Arial"/>
                <a:cs typeface="Arial"/>
              </a:rPr>
              <a:t> </a:t>
            </a:r>
            <a:r>
              <a:rPr sz="1200" dirty="0">
                <a:solidFill>
                  <a:srgbClr val="666666"/>
                </a:solidFill>
                <a:latin typeface="Arial"/>
                <a:cs typeface="Arial"/>
              </a:rPr>
              <a:t>=</a:t>
            </a:r>
            <a:r>
              <a:rPr sz="1200" spc="-35" dirty="0">
                <a:solidFill>
                  <a:srgbClr val="666666"/>
                </a:solidFill>
                <a:latin typeface="Arial"/>
                <a:cs typeface="Arial"/>
              </a:rPr>
              <a:t> </a:t>
            </a:r>
            <a:r>
              <a:rPr sz="1200" spc="-5" dirty="0">
                <a:solidFill>
                  <a:srgbClr val="666666"/>
                </a:solidFill>
                <a:latin typeface="Arial"/>
                <a:cs typeface="Arial"/>
              </a:rPr>
              <a:t>1.8</a:t>
            </a:r>
            <a:r>
              <a:rPr sz="1200" spc="-35" dirty="0">
                <a:solidFill>
                  <a:srgbClr val="666666"/>
                </a:solidFill>
                <a:latin typeface="Arial"/>
                <a:cs typeface="Arial"/>
              </a:rPr>
              <a:t> </a:t>
            </a:r>
            <a:r>
              <a:rPr sz="1200" dirty="0">
                <a:solidFill>
                  <a:srgbClr val="666666"/>
                </a:solidFill>
                <a:latin typeface="Arial"/>
                <a:cs typeface="Arial"/>
              </a:rPr>
              <a:t>m</a:t>
            </a:r>
            <a:endParaRPr sz="1200">
              <a:latin typeface="Arial"/>
              <a:cs typeface="Arial"/>
            </a:endParaRPr>
          </a:p>
          <a:p>
            <a:pPr marL="1263015" lvl="2" indent="-321310">
              <a:lnSpc>
                <a:spcPts val="1425"/>
              </a:lnSpc>
              <a:buChar char="■"/>
              <a:tabLst>
                <a:tab pos="1262380" algn="l"/>
                <a:tab pos="1263650" algn="l"/>
              </a:tabLst>
            </a:pPr>
            <a:r>
              <a:rPr sz="1200" spc="-5" dirty="0">
                <a:solidFill>
                  <a:srgbClr val="666666"/>
                </a:solidFill>
                <a:latin typeface="Arial"/>
                <a:cs typeface="Arial"/>
              </a:rPr>
              <a:t>Length</a:t>
            </a:r>
            <a:r>
              <a:rPr sz="1200" spc="-35" dirty="0">
                <a:solidFill>
                  <a:srgbClr val="666666"/>
                </a:solidFill>
                <a:latin typeface="Arial"/>
                <a:cs typeface="Arial"/>
              </a:rPr>
              <a:t> </a:t>
            </a:r>
            <a:r>
              <a:rPr sz="1200" dirty="0">
                <a:solidFill>
                  <a:srgbClr val="666666"/>
                </a:solidFill>
                <a:latin typeface="Arial"/>
                <a:cs typeface="Arial"/>
              </a:rPr>
              <a:t>=</a:t>
            </a:r>
            <a:r>
              <a:rPr sz="1200" spc="-35" dirty="0">
                <a:solidFill>
                  <a:srgbClr val="666666"/>
                </a:solidFill>
                <a:latin typeface="Arial"/>
                <a:cs typeface="Arial"/>
              </a:rPr>
              <a:t> </a:t>
            </a:r>
            <a:r>
              <a:rPr sz="1200" spc="-5" dirty="0">
                <a:solidFill>
                  <a:srgbClr val="666666"/>
                </a:solidFill>
                <a:latin typeface="Arial"/>
                <a:cs typeface="Arial"/>
              </a:rPr>
              <a:t>4.7</a:t>
            </a:r>
            <a:r>
              <a:rPr sz="1200" spc="-35" dirty="0">
                <a:solidFill>
                  <a:srgbClr val="666666"/>
                </a:solidFill>
                <a:latin typeface="Arial"/>
                <a:cs typeface="Arial"/>
              </a:rPr>
              <a:t> </a:t>
            </a:r>
            <a:r>
              <a:rPr sz="1200" dirty="0">
                <a:solidFill>
                  <a:srgbClr val="666666"/>
                </a:solidFill>
                <a:latin typeface="Arial"/>
                <a:cs typeface="Arial"/>
              </a:rPr>
              <a:t>m</a:t>
            </a:r>
            <a:endParaRPr sz="1200">
              <a:latin typeface="Arial"/>
              <a:cs typeface="Arial"/>
            </a:endParaRPr>
          </a:p>
          <a:p>
            <a:pPr marL="1263015" lvl="2" indent="-321310">
              <a:lnSpc>
                <a:spcPts val="1425"/>
              </a:lnSpc>
              <a:buChar char="■"/>
              <a:tabLst>
                <a:tab pos="1262380" algn="l"/>
                <a:tab pos="1263650" algn="l"/>
              </a:tabLst>
            </a:pPr>
            <a:r>
              <a:rPr sz="1200" spc="-5" dirty="0">
                <a:solidFill>
                  <a:srgbClr val="666666"/>
                </a:solidFill>
                <a:latin typeface="Arial"/>
                <a:cs typeface="Arial"/>
              </a:rPr>
              <a:t>Area</a:t>
            </a:r>
            <a:r>
              <a:rPr sz="1200" spc="-30" dirty="0">
                <a:solidFill>
                  <a:srgbClr val="666666"/>
                </a:solidFill>
                <a:latin typeface="Arial"/>
                <a:cs typeface="Arial"/>
              </a:rPr>
              <a:t> </a:t>
            </a:r>
            <a:r>
              <a:rPr sz="1200" dirty="0">
                <a:solidFill>
                  <a:srgbClr val="666666"/>
                </a:solidFill>
                <a:latin typeface="Arial"/>
                <a:cs typeface="Arial"/>
              </a:rPr>
              <a:t>~</a:t>
            </a:r>
            <a:r>
              <a:rPr sz="1200" spc="-25" dirty="0">
                <a:solidFill>
                  <a:srgbClr val="666666"/>
                </a:solidFill>
                <a:latin typeface="Arial"/>
                <a:cs typeface="Arial"/>
              </a:rPr>
              <a:t> </a:t>
            </a:r>
            <a:r>
              <a:rPr sz="1200" spc="-5" dirty="0">
                <a:solidFill>
                  <a:srgbClr val="666666"/>
                </a:solidFill>
                <a:latin typeface="Arial"/>
                <a:cs typeface="Arial"/>
              </a:rPr>
              <a:t>53</a:t>
            </a:r>
            <a:r>
              <a:rPr sz="1200" spc="-25" dirty="0">
                <a:solidFill>
                  <a:srgbClr val="666666"/>
                </a:solidFill>
                <a:latin typeface="Arial"/>
                <a:cs typeface="Arial"/>
              </a:rPr>
              <a:t> </a:t>
            </a:r>
            <a:r>
              <a:rPr sz="1200" dirty="0">
                <a:solidFill>
                  <a:srgbClr val="666666"/>
                </a:solidFill>
                <a:latin typeface="Arial"/>
                <a:cs typeface="Arial"/>
              </a:rPr>
              <a:t>m²</a:t>
            </a:r>
            <a:endParaRPr sz="1200">
              <a:latin typeface="Arial"/>
              <a:cs typeface="Arial"/>
            </a:endParaRPr>
          </a:p>
          <a:p>
            <a:pPr marL="1263015" marR="5080" lvl="2" indent="-320675">
              <a:lnSpc>
                <a:spcPts val="1430"/>
              </a:lnSpc>
              <a:spcBef>
                <a:spcPts val="45"/>
              </a:spcBef>
              <a:buChar char="■"/>
              <a:tabLst>
                <a:tab pos="1262380" algn="l"/>
                <a:tab pos="1263650" algn="l"/>
              </a:tabLst>
            </a:pPr>
            <a:r>
              <a:rPr sz="1200" spc="-5" dirty="0">
                <a:solidFill>
                  <a:srgbClr val="666666"/>
                </a:solidFill>
                <a:latin typeface="Arial"/>
                <a:cs typeface="Arial"/>
              </a:rPr>
              <a:t>Pointing geometry </a:t>
            </a:r>
            <a:r>
              <a:rPr sz="1200" dirty="0">
                <a:solidFill>
                  <a:srgbClr val="666666"/>
                </a:solidFill>
                <a:latin typeface="Arial"/>
                <a:cs typeface="Arial"/>
              </a:rPr>
              <a:t>→ </a:t>
            </a:r>
            <a:r>
              <a:rPr sz="1200" spc="5" dirty="0">
                <a:solidFill>
                  <a:srgbClr val="666666"/>
                </a:solidFill>
                <a:latin typeface="Arial"/>
                <a:cs typeface="Arial"/>
              </a:rPr>
              <a:t> </a:t>
            </a:r>
            <a:r>
              <a:rPr sz="1200" dirty="0">
                <a:solidFill>
                  <a:srgbClr val="666666"/>
                </a:solidFill>
                <a:latin typeface="Arial"/>
                <a:cs typeface="Arial"/>
              </a:rPr>
              <a:t>saving</a:t>
            </a:r>
            <a:r>
              <a:rPr sz="1200" spc="-55" dirty="0">
                <a:solidFill>
                  <a:srgbClr val="666666"/>
                </a:solidFill>
                <a:latin typeface="Arial"/>
                <a:cs typeface="Arial"/>
              </a:rPr>
              <a:t> </a:t>
            </a:r>
            <a:r>
              <a:rPr sz="1200" spc="-5" dirty="0">
                <a:solidFill>
                  <a:srgbClr val="666666"/>
                </a:solidFill>
                <a:latin typeface="Arial"/>
                <a:cs typeface="Arial"/>
              </a:rPr>
              <a:t>~20%</a:t>
            </a:r>
            <a:r>
              <a:rPr sz="1200" spc="-50" dirty="0">
                <a:solidFill>
                  <a:srgbClr val="666666"/>
                </a:solidFill>
                <a:latin typeface="Arial"/>
                <a:cs typeface="Arial"/>
              </a:rPr>
              <a:t> </a:t>
            </a:r>
            <a:r>
              <a:rPr sz="1200" dirty="0">
                <a:solidFill>
                  <a:srgbClr val="666666"/>
                </a:solidFill>
                <a:latin typeface="Arial"/>
                <a:cs typeface="Arial"/>
              </a:rPr>
              <a:t>channels</a:t>
            </a:r>
            <a:endParaRPr sz="1200">
              <a:latin typeface="Arial"/>
              <a:cs typeface="Arial"/>
            </a:endParaRPr>
          </a:p>
        </p:txBody>
      </p:sp>
      <p:pic>
        <p:nvPicPr>
          <p:cNvPr id="6" name="object 6"/>
          <p:cNvPicPr/>
          <p:nvPr/>
        </p:nvPicPr>
        <p:blipFill>
          <a:blip r:embed="rId3" cstate="print"/>
          <a:stretch>
            <a:fillRect/>
          </a:stretch>
        </p:blipFill>
        <p:spPr>
          <a:xfrm>
            <a:off x="6641825" y="3789397"/>
            <a:ext cx="2280985" cy="363028"/>
          </a:xfrm>
          <a:prstGeom prst="rect">
            <a:avLst/>
          </a:prstGeom>
        </p:spPr>
      </p:pic>
    </p:spTree>
    <p:extLst>
      <p:ext uri="{BB962C8B-B14F-4D97-AF65-F5344CB8AC3E}">
        <p14:creationId xmlns:p14="http://schemas.microsoft.com/office/powerpoint/2010/main" val="1767573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4174" y="1326809"/>
            <a:ext cx="4415177" cy="520655"/>
          </a:xfrm>
          <a:prstGeom prst="rect">
            <a:avLst/>
          </a:prstGeom>
        </p:spPr>
        <p:txBody>
          <a:bodyPr vert="horz" wrap="square" lIns="0" tIns="12700" rIns="0" bIns="0" rtlCol="0" anchor="ctr">
            <a:spAutoFit/>
          </a:bodyPr>
          <a:lstStyle/>
          <a:p>
            <a:pPr marL="12700">
              <a:lnSpc>
                <a:spcPct val="100000"/>
              </a:lnSpc>
              <a:spcBef>
                <a:spcPts val="100"/>
              </a:spcBef>
            </a:pPr>
            <a:r>
              <a:rPr spc="-10" dirty="0"/>
              <a:t>Power</a:t>
            </a:r>
            <a:r>
              <a:rPr spc="-50" dirty="0"/>
              <a:t> </a:t>
            </a:r>
            <a:r>
              <a:rPr spc="-5" dirty="0"/>
              <a:t>budget</a:t>
            </a:r>
            <a:r>
              <a:rPr spc="-45" dirty="0"/>
              <a:t> </a:t>
            </a:r>
            <a:r>
              <a:rPr spc="-5" dirty="0"/>
              <a:t>estimate</a:t>
            </a:r>
          </a:p>
        </p:txBody>
      </p:sp>
      <p:sp>
        <p:nvSpPr>
          <p:cNvPr id="3" name="object 3"/>
          <p:cNvSpPr txBox="1"/>
          <p:nvPr/>
        </p:nvSpPr>
        <p:spPr>
          <a:xfrm>
            <a:off x="8852129" y="5623286"/>
            <a:ext cx="96520" cy="166712"/>
          </a:xfrm>
          <a:prstGeom prst="rect">
            <a:avLst/>
          </a:prstGeom>
        </p:spPr>
        <p:txBody>
          <a:bodyPr vert="horz" wrap="square" lIns="0" tIns="12700" rIns="0" bIns="0" rtlCol="0">
            <a:spAutoFit/>
          </a:bodyPr>
          <a:lstStyle/>
          <a:p>
            <a:pPr marL="12700">
              <a:spcBef>
                <a:spcPts val="100"/>
              </a:spcBef>
            </a:pPr>
            <a:r>
              <a:rPr sz="1000" dirty="0">
                <a:solidFill>
                  <a:srgbClr val="595959"/>
                </a:solidFill>
                <a:latin typeface="Arial"/>
                <a:cs typeface="Arial"/>
              </a:rPr>
              <a:t>6</a:t>
            </a:r>
            <a:endParaRPr sz="1000">
              <a:latin typeface="Arial"/>
              <a:cs typeface="Arial"/>
            </a:endParaRPr>
          </a:p>
        </p:txBody>
      </p:sp>
      <p:graphicFrame>
        <p:nvGraphicFramePr>
          <p:cNvPr id="4" name="object 4"/>
          <p:cNvGraphicFramePr>
            <a:graphicFrameLocks noGrp="1"/>
          </p:cNvGraphicFramePr>
          <p:nvPr/>
        </p:nvGraphicFramePr>
        <p:xfrm>
          <a:off x="527687" y="3415888"/>
          <a:ext cx="4914900" cy="1864995"/>
        </p:xfrm>
        <a:graphic>
          <a:graphicData uri="http://schemas.openxmlformats.org/drawingml/2006/table">
            <a:tbl>
              <a:tblPr firstRow="1" bandRow="1">
                <a:tableStyleId>{2D5ABB26-0587-4C30-8999-92F81FD0307C}</a:tableStyleId>
              </a:tblPr>
              <a:tblGrid>
                <a:gridCol w="1638300">
                  <a:extLst>
                    <a:ext uri="{9D8B030D-6E8A-4147-A177-3AD203B41FA5}">
                      <a16:colId xmlns:a16="http://schemas.microsoft.com/office/drawing/2014/main" val="20000"/>
                    </a:ext>
                  </a:extLst>
                </a:gridCol>
                <a:gridCol w="1638300">
                  <a:extLst>
                    <a:ext uri="{9D8B030D-6E8A-4147-A177-3AD203B41FA5}">
                      <a16:colId xmlns:a16="http://schemas.microsoft.com/office/drawing/2014/main" val="20001"/>
                    </a:ext>
                  </a:extLst>
                </a:gridCol>
                <a:gridCol w="1638300">
                  <a:extLst>
                    <a:ext uri="{9D8B030D-6E8A-4147-A177-3AD203B41FA5}">
                      <a16:colId xmlns:a16="http://schemas.microsoft.com/office/drawing/2014/main" val="20002"/>
                    </a:ext>
                  </a:extLst>
                </a:gridCol>
              </a:tblGrid>
              <a:tr h="334645">
                <a:tc>
                  <a:txBody>
                    <a:bodyPr/>
                    <a:lstStyle/>
                    <a:p>
                      <a:pPr>
                        <a:lnSpc>
                          <a:spcPct val="100000"/>
                        </a:lnSpc>
                      </a:pPr>
                      <a:endParaRPr sz="1200">
                        <a:latin typeface="Times New Roman"/>
                        <a:cs typeface="Times New Roman"/>
                      </a:endParaRPr>
                    </a:p>
                  </a:txBody>
                  <a:tcPr marL="0" marR="0" marT="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solidFill>
                      <a:srgbClr val="D9D9D9"/>
                    </a:solidFill>
                  </a:tcPr>
                </a:tc>
                <a:tc>
                  <a:txBody>
                    <a:bodyPr/>
                    <a:lstStyle/>
                    <a:p>
                      <a:pPr algn="ctr">
                        <a:lnSpc>
                          <a:spcPct val="100000"/>
                        </a:lnSpc>
                        <a:spcBef>
                          <a:spcPts val="635"/>
                        </a:spcBef>
                      </a:pPr>
                      <a:r>
                        <a:rPr sz="1000" b="1" spc="-5" dirty="0">
                          <a:latin typeface="Arial"/>
                          <a:cs typeface="Arial"/>
                        </a:rPr>
                        <a:t>T1+T2</a:t>
                      </a:r>
                      <a:r>
                        <a:rPr sz="1000" b="1" spc="-50" dirty="0">
                          <a:latin typeface="Arial"/>
                          <a:cs typeface="Arial"/>
                        </a:rPr>
                        <a:t> </a:t>
                      </a:r>
                      <a:r>
                        <a:rPr sz="1000" b="1" dirty="0">
                          <a:latin typeface="Arial"/>
                          <a:cs typeface="Arial"/>
                        </a:rPr>
                        <a:t>(TIMING)</a:t>
                      </a:r>
                      <a:endParaRPr sz="1000">
                        <a:latin typeface="Arial"/>
                        <a:cs typeface="Arial"/>
                      </a:endParaRPr>
                    </a:p>
                  </a:txBody>
                  <a:tcPr marL="0" marR="0" marT="80645"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solidFill>
                      <a:srgbClr val="D9D9D9"/>
                    </a:solidFill>
                  </a:tcPr>
                </a:tc>
                <a:tc>
                  <a:txBody>
                    <a:bodyPr/>
                    <a:lstStyle/>
                    <a:p>
                      <a:pPr algn="ctr">
                        <a:lnSpc>
                          <a:spcPct val="100000"/>
                        </a:lnSpc>
                        <a:spcBef>
                          <a:spcPts val="635"/>
                        </a:spcBef>
                      </a:pPr>
                      <a:r>
                        <a:rPr sz="1000" b="1" spc="-5" dirty="0">
                          <a:latin typeface="Arial"/>
                          <a:cs typeface="Arial"/>
                        </a:rPr>
                        <a:t>E1+E2</a:t>
                      </a:r>
                      <a:r>
                        <a:rPr sz="1000" b="1" spc="-50" dirty="0">
                          <a:latin typeface="Arial"/>
                          <a:cs typeface="Arial"/>
                        </a:rPr>
                        <a:t> </a:t>
                      </a:r>
                      <a:r>
                        <a:rPr sz="1000" b="1" dirty="0">
                          <a:latin typeface="Arial"/>
                          <a:cs typeface="Arial"/>
                        </a:rPr>
                        <a:t>(ECAL)</a:t>
                      </a:r>
                      <a:endParaRPr sz="1000">
                        <a:latin typeface="Arial"/>
                        <a:cs typeface="Arial"/>
                      </a:endParaRPr>
                    </a:p>
                  </a:txBody>
                  <a:tcPr marL="0" marR="0" marT="80645"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solidFill>
                      <a:srgbClr val="D9D9D9"/>
                    </a:solidFill>
                  </a:tcPr>
                </a:tc>
                <a:extLst>
                  <a:ext uri="{0D108BD9-81ED-4DB2-BD59-A6C34878D82A}">
                    <a16:rowId xmlns:a16="http://schemas.microsoft.com/office/drawing/2014/main" val="10000"/>
                  </a:ext>
                </a:extLst>
              </a:tr>
              <a:tr h="306070">
                <a:tc>
                  <a:txBody>
                    <a:bodyPr/>
                    <a:lstStyle/>
                    <a:p>
                      <a:pPr marL="85090">
                        <a:lnSpc>
                          <a:spcPct val="100000"/>
                        </a:lnSpc>
                        <a:spcBef>
                          <a:spcPts val="640"/>
                        </a:spcBef>
                      </a:pPr>
                      <a:r>
                        <a:rPr sz="800" b="1" spc="-5" dirty="0">
                          <a:latin typeface="Arial"/>
                          <a:cs typeface="Arial"/>
                        </a:rPr>
                        <a:t>Total</a:t>
                      </a:r>
                      <a:r>
                        <a:rPr sz="800" b="1" spc="-25" dirty="0">
                          <a:latin typeface="Arial"/>
                          <a:cs typeface="Arial"/>
                        </a:rPr>
                        <a:t> </a:t>
                      </a:r>
                      <a:r>
                        <a:rPr sz="800" b="1" dirty="0">
                          <a:latin typeface="Arial"/>
                          <a:cs typeface="Arial"/>
                        </a:rPr>
                        <a:t>#</a:t>
                      </a:r>
                      <a:r>
                        <a:rPr sz="800" b="1" spc="-20" dirty="0">
                          <a:latin typeface="Arial"/>
                          <a:cs typeface="Arial"/>
                        </a:rPr>
                        <a:t> </a:t>
                      </a:r>
                      <a:r>
                        <a:rPr sz="800" b="1" spc="-5" dirty="0">
                          <a:latin typeface="Arial"/>
                          <a:cs typeface="Arial"/>
                        </a:rPr>
                        <a:t>of</a:t>
                      </a:r>
                      <a:r>
                        <a:rPr sz="800" b="1" spc="-20" dirty="0">
                          <a:latin typeface="Arial"/>
                          <a:cs typeface="Arial"/>
                        </a:rPr>
                        <a:t> </a:t>
                      </a:r>
                      <a:r>
                        <a:rPr sz="800" b="1" spc="-5" dirty="0">
                          <a:latin typeface="Arial"/>
                          <a:cs typeface="Arial"/>
                        </a:rPr>
                        <a:t>readout</a:t>
                      </a:r>
                      <a:r>
                        <a:rPr sz="800" b="1" spc="-20" dirty="0">
                          <a:latin typeface="Arial"/>
                          <a:cs typeface="Arial"/>
                        </a:rPr>
                        <a:t> </a:t>
                      </a:r>
                      <a:r>
                        <a:rPr sz="800" b="1" spc="-5" dirty="0">
                          <a:latin typeface="Arial"/>
                          <a:cs typeface="Arial"/>
                        </a:rPr>
                        <a:t>channels</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spc="-5" dirty="0">
                          <a:solidFill>
                            <a:srgbClr val="666666"/>
                          </a:solidFill>
                          <a:latin typeface="Arial"/>
                          <a:cs typeface="Arial"/>
                        </a:rPr>
                        <a:t>~1.3M</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spc="-5" dirty="0">
                          <a:solidFill>
                            <a:srgbClr val="666666"/>
                          </a:solidFill>
                          <a:latin typeface="Arial"/>
                          <a:cs typeface="Arial"/>
                        </a:rPr>
                        <a:t>~1.2M</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extLst>
                  <a:ext uri="{0D108BD9-81ED-4DB2-BD59-A6C34878D82A}">
                    <a16:rowId xmlns:a16="http://schemas.microsoft.com/office/drawing/2014/main" val="10001"/>
                  </a:ext>
                </a:extLst>
              </a:tr>
              <a:tr h="306070">
                <a:tc>
                  <a:txBody>
                    <a:bodyPr/>
                    <a:lstStyle/>
                    <a:p>
                      <a:pPr marL="85090">
                        <a:lnSpc>
                          <a:spcPct val="100000"/>
                        </a:lnSpc>
                        <a:spcBef>
                          <a:spcPts val="640"/>
                        </a:spcBef>
                      </a:pPr>
                      <a:r>
                        <a:rPr sz="800" spc="-5" dirty="0">
                          <a:latin typeface="Arial"/>
                          <a:cs typeface="Arial"/>
                        </a:rPr>
                        <a:t>SiPMs</a:t>
                      </a:r>
                      <a:r>
                        <a:rPr sz="800" spc="-50" dirty="0">
                          <a:latin typeface="Arial"/>
                          <a:cs typeface="Arial"/>
                        </a:rPr>
                        <a:t> </a:t>
                      </a:r>
                      <a:r>
                        <a:rPr sz="800" dirty="0">
                          <a:latin typeface="Arial"/>
                          <a:cs typeface="Arial"/>
                        </a:rPr>
                        <a:t>(kW)</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spc="-5" dirty="0">
                          <a:solidFill>
                            <a:srgbClr val="666666"/>
                          </a:solidFill>
                          <a:latin typeface="Arial"/>
                          <a:cs typeface="Arial"/>
                        </a:rPr>
                        <a:t>2.7</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spc="-5" dirty="0">
                          <a:solidFill>
                            <a:srgbClr val="666666"/>
                          </a:solidFill>
                          <a:latin typeface="Arial"/>
                          <a:cs typeface="Arial"/>
                        </a:rPr>
                        <a:t>2.5</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extLst>
                  <a:ext uri="{0D108BD9-81ED-4DB2-BD59-A6C34878D82A}">
                    <a16:rowId xmlns:a16="http://schemas.microsoft.com/office/drawing/2014/main" val="10002"/>
                  </a:ext>
                </a:extLst>
              </a:tr>
              <a:tr h="306070">
                <a:tc>
                  <a:txBody>
                    <a:bodyPr/>
                    <a:lstStyle/>
                    <a:p>
                      <a:pPr marL="85090">
                        <a:lnSpc>
                          <a:spcPct val="100000"/>
                        </a:lnSpc>
                        <a:spcBef>
                          <a:spcPts val="640"/>
                        </a:spcBef>
                      </a:pPr>
                      <a:r>
                        <a:rPr sz="800" spc="-5" dirty="0">
                          <a:latin typeface="Arial"/>
                          <a:cs typeface="Arial"/>
                        </a:rPr>
                        <a:t>Electronics</a:t>
                      </a:r>
                      <a:r>
                        <a:rPr sz="800" spc="-50" dirty="0">
                          <a:latin typeface="Arial"/>
                          <a:cs typeface="Arial"/>
                        </a:rPr>
                        <a:t> </a:t>
                      </a:r>
                      <a:r>
                        <a:rPr sz="800" dirty="0">
                          <a:latin typeface="Arial"/>
                          <a:cs typeface="Arial"/>
                        </a:rPr>
                        <a:t>(kW)</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spc="-5" dirty="0">
                          <a:solidFill>
                            <a:srgbClr val="666666"/>
                          </a:solidFill>
                          <a:latin typeface="Arial"/>
                          <a:cs typeface="Arial"/>
                        </a:rPr>
                        <a:t>34.3</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spc="-5" dirty="0">
                          <a:solidFill>
                            <a:srgbClr val="666666"/>
                          </a:solidFill>
                          <a:latin typeface="Arial"/>
                          <a:cs typeface="Arial"/>
                        </a:rPr>
                        <a:t>33.5</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extLst>
                  <a:ext uri="{0D108BD9-81ED-4DB2-BD59-A6C34878D82A}">
                    <a16:rowId xmlns:a16="http://schemas.microsoft.com/office/drawing/2014/main" val="10003"/>
                  </a:ext>
                </a:extLst>
              </a:tr>
              <a:tr h="306070">
                <a:tc>
                  <a:txBody>
                    <a:bodyPr/>
                    <a:lstStyle/>
                    <a:p>
                      <a:pPr marL="85090">
                        <a:lnSpc>
                          <a:spcPct val="100000"/>
                        </a:lnSpc>
                        <a:spcBef>
                          <a:spcPts val="640"/>
                        </a:spcBef>
                      </a:pPr>
                      <a:r>
                        <a:rPr sz="800" spc="-5" dirty="0">
                          <a:latin typeface="Arial"/>
                          <a:cs typeface="Arial"/>
                        </a:rPr>
                        <a:t>Sub-total</a:t>
                      </a:r>
                      <a:r>
                        <a:rPr sz="800" spc="-50" dirty="0">
                          <a:latin typeface="Arial"/>
                          <a:cs typeface="Arial"/>
                        </a:rPr>
                        <a:t> </a:t>
                      </a:r>
                      <a:r>
                        <a:rPr sz="800" dirty="0">
                          <a:latin typeface="Arial"/>
                          <a:cs typeface="Arial"/>
                        </a:rPr>
                        <a:t>(kW)</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b="1" spc="-5" dirty="0">
                          <a:solidFill>
                            <a:srgbClr val="666666"/>
                          </a:solidFill>
                          <a:latin typeface="Arial"/>
                          <a:cs typeface="Arial"/>
                        </a:rPr>
                        <a:t>38</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b="1" spc="-5" dirty="0">
                          <a:solidFill>
                            <a:srgbClr val="666666"/>
                          </a:solidFill>
                          <a:latin typeface="Arial"/>
                          <a:cs typeface="Arial"/>
                        </a:rPr>
                        <a:t>36</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extLst>
                  <a:ext uri="{0D108BD9-81ED-4DB2-BD59-A6C34878D82A}">
                    <a16:rowId xmlns:a16="http://schemas.microsoft.com/office/drawing/2014/main" val="10004"/>
                  </a:ext>
                </a:extLst>
              </a:tr>
              <a:tr h="306070">
                <a:tc>
                  <a:txBody>
                    <a:bodyPr/>
                    <a:lstStyle/>
                    <a:p>
                      <a:pPr marL="85090">
                        <a:lnSpc>
                          <a:spcPct val="100000"/>
                        </a:lnSpc>
                        <a:spcBef>
                          <a:spcPts val="640"/>
                        </a:spcBef>
                      </a:pPr>
                      <a:r>
                        <a:rPr sz="800" b="1" spc="-5" dirty="0">
                          <a:latin typeface="Arial"/>
                          <a:cs typeface="Arial"/>
                        </a:rPr>
                        <a:t>Total</a:t>
                      </a:r>
                      <a:r>
                        <a:rPr sz="800" b="1" spc="-50" dirty="0">
                          <a:latin typeface="Arial"/>
                          <a:cs typeface="Arial"/>
                        </a:rPr>
                        <a:t> </a:t>
                      </a:r>
                      <a:r>
                        <a:rPr sz="800" b="1" dirty="0">
                          <a:latin typeface="Arial"/>
                          <a:cs typeface="Arial"/>
                        </a:rPr>
                        <a:t>(kW)</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solidFill>
                      <a:srgbClr val="D9EAD3"/>
                    </a:solidFill>
                  </a:tcPr>
                </a:tc>
                <a:tc gridSpan="2">
                  <a:txBody>
                    <a:bodyPr/>
                    <a:lstStyle/>
                    <a:p>
                      <a:pPr algn="ctr">
                        <a:lnSpc>
                          <a:spcPct val="100000"/>
                        </a:lnSpc>
                        <a:spcBef>
                          <a:spcPts val="640"/>
                        </a:spcBef>
                      </a:pPr>
                      <a:r>
                        <a:rPr sz="800" b="1" spc="-5" dirty="0">
                          <a:latin typeface="Arial"/>
                          <a:cs typeface="Arial"/>
                        </a:rPr>
                        <a:t>~74</a:t>
                      </a:r>
                      <a:r>
                        <a:rPr sz="800" b="1" spc="-50" dirty="0">
                          <a:latin typeface="Arial"/>
                          <a:cs typeface="Arial"/>
                        </a:rPr>
                        <a:t> </a:t>
                      </a:r>
                      <a:r>
                        <a:rPr sz="800" b="1" spc="-5" dirty="0">
                          <a:latin typeface="Arial"/>
                          <a:cs typeface="Arial"/>
                        </a:rPr>
                        <a:t>kW</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solidFill>
                      <a:srgbClr val="D9EAD3"/>
                    </a:solidFill>
                  </a:tcPr>
                </a:tc>
                <a:tc hMerge="1">
                  <a:txBody>
                    <a:bodyPr/>
                    <a:lstStyle/>
                    <a:p>
                      <a:endParaRPr/>
                    </a:p>
                  </a:txBody>
                  <a:tcPr marL="0" marR="0" marT="0" marB="0"/>
                </a:tc>
                <a:extLst>
                  <a:ext uri="{0D108BD9-81ED-4DB2-BD59-A6C34878D82A}">
                    <a16:rowId xmlns:a16="http://schemas.microsoft.com/office/drawing/2014/main" val="10005"/>
                  </a:ext>
                </a:extLst>
              </a:tr>
            </a:tbl>
          </a:graphicData>
        </a:graphic>
      </p:graphicFrame>
      <p:sp>
        <p:nvSpPr>
          <p:cNvPr id="5" name="object 5"/>
          <p:cNvSpPr txBox="1"/>
          <p:nvPr/>
        </p:nvSpPr>
        <p:spPr>
          <a:xfrm>
            <a:off x="519143" y="1944973"/>
            <a:ext cx="7542530" cy="1203325"/>
          </a:xfrm>
          <a:prstGeom prst="rect">
            <a:avLst/>
          </a:prstGeom>
        </p:spPr>
        <p:txBody>
          <a:bodyPr vert="horz" wrap="square" lIns="0" tIns="53975" rIns="0" bIns="0" rtlCol="0">
            <a:spAutoFit/>
          </a:bodyPr>
          <a:lstStyle/>
          <a:p>
            <a:pPr marL="348615" indent="-336550">
              <a:spcBef>
                <a:spcPts val="425"/>
              </a:spcBef>
              <a:buChar char="●"/>
              <a:tabLst>
                <a:tab pos="347980" algn="l"/>
                <a:tab pos="349250" algn="l"/>
              </a:tabLst>
            </a:pPr>
            <a:r>
              <a:rPr sz="1400" spc="-5" dirty="0">
                <a:solidFill>
                  <a:srgbClr val="666666"/>
                </a:solidFill>
                <a:latin typeface="Arial"/>
                <a:cs typeface="Arial"/>
              </a:rPr>
              <a:t>Power</a:t>
            </a:r>
            <a:r>
              <a:rPr sz="1400" spc="-15" dirty="0">
                <a:solidFill>
                  <a:srgbClr val="666666"/>
                </a:solidFill>
                <a:latin typeface="Arial"/>
                <a:cs typeface="Arial"/>
              </a:rPr>
              <a:t> </a:t>
            </a:r>
            <a:r>
              <a:rPr sz="1400" spc="-5" dirty="0">
                <a:solidFill>
                  <a:srgbClr val="666666"/>
                </a:solidFill>
                <a:latin typeface="Arial"/>
                <a:cs typeface="Arial"/>
              </a:rPr>
              <a:t>per</a:t>
            </a:r>
            <a:r>
              <a:rPr sz="1400" spc="-15" dirty="0">
                <a:solidFill>
                  <a:srgbClr val="666666"/>
                </a:solidFill>
                <a:latin typeface="Arial"/>
                <a:cs typeface="Arial"/>
              </a:rPr>
              <a:t> </a:t>
            </a:r>
            <a:r>
              <a:rPr sz="1400" spc="-5" dirty="0">
                <a:solidFill>
                  <a:srgbClr val="666666"/>
                </a:solidFill>
                <a:latin typeface="Arial"/>
                <a:cs typeface="Arial"/>
              </a:rPr>
              <a:t>SiPM</a:t>
            </a:r>
            <a:r>
              <a:rPr sz="1400" spc="-10" dirty="0">
                <a:solidFill>
                  <a:srgbClr val="666666"/>
                </a:solidFill>
                <a:latin typeface="Arial"/>
                <a:cs typeface="Arial"/>
              </a:rPr>
              <a:t> </a:t>
            </a:r>
            <a:r>
              <a:rPr sz="1400" dirty="0">
                <a:solidFill>
                  <a:srgbClr val="666666"/>
                </a:solidFill>
                <a:latin typeface="Arial"/>
                <a:cs typeface="Arial"/>
              </a:rPr>
              <a:t>(~10</a:t>
            </a:r>
            <a:r>
              <a:rPr sz="1400" spc="-15" dirty="0">
                <a:solidFill>
                  <a:srgbClr val="666666"/>
                </a:solidFill>
                <a:latin typeface="Arial"/>
                <a:cs typeface="Arial"/>
              </a:rPr>
              <a:t> </a:t>
            </a:r>
            <a:r>
              <a:rPr sz="1400" dirty="0">
                <a:solidFill>
                  <a:srgbClr val="666666"/>
                </a:solidFill>
                <a:latin typeface="Arial"/>
                <a:cs typeface="Arial"/>
              </a:rPr>
              <a:t>mm²</a:t>
            </a:r>
            <a:r>
              <a:rPr sz="1400" spc="-10" dirty="0">
                <a:solidFill>
                  <a:srgbClr val="666666"/>
                </a:solidFill>
                <a:latin typeface="Arial"/>
                <a:cs typeface="Arial"/>
              </a:rPr>
              <a:t> </a:t>
            </a:r>
            <a:r>
              <a:rPr sz="1400" spc="-5" dirty="0">
                <a:solidFill>
                  <a:srgbClr val="666666"/>
                </a:solidFill>
                <a:latin typeface="Arial"/>
                <a:cs typeface="Arial"/>
              </a:rPr>
              <a:t>active</a:t>
            </a:r>
            <a:r>
              <a:rPr sz="1400" spc="-15" dirty="0">
                <a:solidFill>
                  <a:srgbClr val="666666"/>
                </a:solidFill>
                <a:latin typeface="Arial"/>
                <a:cs typeface="Arial"/>
              </a:rPr>
              <a:t> </a:t>
            </a:r>
            <a:r>
              <a:rPr sz="1400" spc="-5" dirty="0">
                <a:solidFill>
                  <a:srgbClr val="666666"/>
                </a:solidFill>
                <a:latin typeface="Arial"/>
                <a:cs typeface="Arial"/>
              </a:rPr>
              <a:t>area):</a:t>
            </a:r>
            <a:r>
              <a:rPr sz="1400" spc="-10" dirty="0">
                <a:solidFill>
                  <a:srgbClr val="666666"/>
                </a:solidFill>
                <a:latin typeface="Arial"/>
                <a:cs typeface="Arial"/>
              </a:rPr>
              <a:t> </a:t>
            </a:r>
            <a:r>
              <a:rPr sz="1400" spc="-5" dirty="0">
                <a:solidFill>
                  <a:srgbClr val="666666"/>
                </a:solidFill>
                <a:latin typeface="Arial"/>
                <a:cs typeface="Arial"/>
              </a:rPr>
              <a:t>~2</a:t>
            </a:r>
            <a:r>
              <a:rPr sz="1400" spc="-15" dirty="0">
                <a:solidFill>
                  <a:srgbClr val="666666"/>
                </a:solidFill>
                <a:latin typeface="Arial"/>
                <a:cs typeface="Arial"/>
              </a:rPr>
              <a:t> </a:t>
            </a:r>
            <a:r>
              <a:rPr sz="1400" dirty="0">
                <a:solidFill>
                  <a:srgbClr val="666666"/>
                </a:solidFill>
                <a:latin typeface="Arial"/>
                <a:cs typeface="Arial"/>
              </a:rPr>
              <a:t>mW</a:t>
            </a:r>
            <a:endParaRPr sz="1400">
              <a:latin typeface="Arial"/>
              <a:cs typeface="Arial"/>
            </a:endParaRPr>
          </a:p>
          <a:p>
            <a:pPr marL="805815" lvl="1" indent="-321310">
              <a:spcBef>
                <a:spcPts val="275"/>
              </a:spcBef>
              <a:buChar char="○"/>
              <a:tabLst>
                <a:tab pos="805180" algn="l"/>
                <a:tab pos="806450" algn="l"/>
              </a:tabLst>
            </a:pPr>
            <a:r>
              <a:rPr sz="1200" spc="-5" dirty="0">
                <a:solidFill>
                  <a:srgbClr val="666666"/>
                </a:solidFill>
                <a:latin typeface="Arial"/>
                <a:cs typeface="Arial"/>
              </a:rPr>
              <a:t>This</a:t>
            </a:r>
            <a:r>
              <a:rPr sz="1200" spc="-10" dirty="0">
                <a:solidFill>
                  <a:srgbClr val="666666"/>
                </a:solidFill>
                <a:latin typeface="Arial"/>
                <a:cs typeface="Arial"/>
              </a:rPr>
              <a:t> </a:t>
            </a:r>
            <a:r>
              <a:rPr sz="1200" dirty="0">
                <a:solidFill>
                  <a:srgbClr val="666666"/>
                </a:solidFill>
                <a:latin typeface="Arial"/>
                <a:cs typeface="Arial"/>
              </a:rPr>
              <a:t>scales</a:t>
            </a:r>
            <a:r>
              <a:rPr sz="1200" spc="-5" dirty="0">
                <a:solidFill>
                  <a:srgbClr val="666666"/>
                </a:solidFill>
                <a:latin typeface="Arial"/>
                <a:cs typeface="Arial"/>
              </a:rPr>
              <a:t> with</a:t>
            </a:r>
            <a:r>
              <a:rPr sz="1200" spc="-10" dirty="0">
                <a:solidFill>
                  <a:srgbClr val="666666"/>
                </a:solidFill>
                <a:latin typeface="Arial"/>
                <a:cs typeface="Arial"/>
              </a:rPr>
              <a:t> </a:t>
            </a:r>
            <a:r>
              <a:rPr sz="1200" spc="-5" dirty="0">
                <a:solidFill>
                  <a:srgbClr val="666666"/>
                </a:solidFill>
                <a:latin typeface="Arial"/>
                <a:cs typeface="Arial"/>
              </a:rPr>
              <a:t>active area,</a:t>
            </a:r>
            <a:r>
              <a:rPr sz="1200" spc="-10" dirty="0">
                <a:solidFill>
                  <a:srgbClr val="666666"/>
                </a:solidFill>
                <a:latin typeface="Arial"/>
                <a:cs typeface="Arial"/>
              </a:rPr>
              <a:t> </a:t>
            </a:r>
            <a:r>
              <a:rPr sz="1200" spc="-5" dirty="0">
                <a:solidFill>
                  <a:srgbClr val="666666"/>
                </a:solidFill>
                <a:latin typeface="Arial"/>
                <a:cs typeface="Arial"/>
              </a:rPr>
              <a:t>using </a:t>
            </a:r>
            <a:r>
              <a:rPr sz="1200" dirty="0">
                <a:solidFill>
                  <a:srgbClr val="666666"/>
                </a:solidFill>
                <a:latin typeface="Arial"/>
                <a:cs typeface="Arial"/>
              </a:rPr>
              <a:t>cell</a:t>
            </a:r>
            <a:r>
              <a:rPr sz="1200" spc="-10" dirty="0">
                <a:solidFill>
                  <a:srgbClr val="666666"/>
                </a:solidFill>
                <a:latin typeface="Arial"/>
                <a:cs typeface="Arial"/>
              </a:rPr>
              <a:t> </a:t>
            </a:r>
            <a:r>
              <a:rPr sz="1200" spc="-5" dirty="0">
                <a:solidFill>
                  <a:srgbClr val="666666"/>
                </a:solidFill>
                <a:latin typeface="Arial"/>
                <a:cs typeface="Arial"/>
              </a:rPr>
              <a:t>pitch &lt;15 um</a:t>
            </a:r>
            <a:r>
              <a:rPr sz="1200" spc="-10" dirty="0">
                <a:solidFill>
                  <a:srgbClr val="666666"/>
                </a:solidFill>
                <a:latin typeface="Arial"/>
                <a:cs typeface="Arial"/>
              </a:rPr>
              <a:t> </a:t>
            </a:r>
            <a:r>
              <a:rPr sz="1200" spc="-5" dirty="0">
                <a:solidFill>
                  <a:srgbClr val="666666"/>
                </a:solidFill>
                <a:latin typeface="Arial"/>
                <a:cs typeface="Arial"/>
              </a:rPr>
              <a:t>would also</a:t>
            </a:r>
            <a:r>
              <a:rPr sz="1200" spc="-10" dirty="0">
                <a:solidFill>
                  <a:srgbClr val="666666"/>
                </a:solidFill>
                <a:latin typeface="Arial"/>
                <a:cs typeface="Arial"/>
              </a:rPr>
              <a:t> </a:t>
            </a:r>
            <a:r>
              <a:rPr sz="1200" spc="-5" dirty="0">
                <a:solidFill>
                  <a:srgbClr val="666666"/>
                </a:solidFill>
                <a:latin typeface="Arial"/>
                <a:cs typeface="Arial"/>
              </a:rPr>
              <a:t>decrease power</a:t>
            </a:r>
            <a:r>
              <a:rPr sz="1200" spc="-10" dirty="0">
                <a:solidFill>
                  <a:srgbClr val="666666"/>
                </a:solidFill>
                <a:latin typeface="Arial"/>
                <a:cs typeface="Arial"/>
              </a:rPr>
              <a:t> </a:t>
            </a:r>
            <a:r>
              <a:rPr sz="1200" spc="-5" dirty="0">
                <a:solidFill>
                  <a:srgbClr val="666666"/>
                </a:solidFill>
                <a:latin typeface="Arial"/>
                <a:cs typeface="Arial"/>
              </a:rPr>
              <a:t>budget </a:t>
            </a:r>
            <a:r>
              <a:rPr sz="1200" dirty="0">
                <a:solidFill>
                  <a:srgbClr val="666666"/>
                </a:solidFill>
                <a:latin typeface="Arial"/>
                <a:cs typeface="Arial"/>
              </a:rPr>
              <a:t>significantly</a:t>
            </a:r>
            <a:endParaRPr sz="1200">
              <a:latin typeface="Arial"/>
              <a:cs typeface="Arial"/>
            </a:endParaRPr>
          </a:p>
          <a:p>
            <a:pPr marL="348615" indent="-336550">
              <a:spcBef>
                <a:spcPts val="204"/>
              </a:spcBef>
              <a:buChar char="●"/>
              <a:tabLst>
                <a:tab pos="347980" algn="l"/>
                <a:tab pos="349250" algn="l"/>
              </a:tabLst>
            </a:pPr>
            <a:r>
              <a:rPr sz="1400" spc="-5" dirty="0">
                <a:solidFill>
                  <a:srgbClr val="666666"/>
                </a:solidFill>
                <a:latin typeface="Arial"/>
                <a:cs typeface="Arial"/>
              </a:rPr>
              <a:t>Power</a:t>
            </a:r>
            <a:r>
              <a:rPr sz="1400" spc="-20" dirty="0">
                <a:solidFill>
                  <a:srgbClr val="666666"/>
                </a:solidFill>
                <a:latin typeface="Arial"/>
                <a:cs typeface="Arial"/>
              </a:rPr>
              <a:t> </a:t>
            </a:r>
            <a:r>
              <a:rPr sz="1400" spc="-5" dirty="0">
                <a:solidFill>
                  <a:srgbClr val="666666"/>
                </a:solidFill>
                <a:latin typeface="Arial"/>
                <a:cs typeface="Arial"/>
              </a:rPr>
              <a:t>per</a:t>
            </a:r>
            <a:r>
              <a:rPr sz="1400" spc="-20" dirty="0">
                <a:solidFill>
                  <a:srgbClr val="666666"/>
                </a:solidFill>
                <a:latin typeface="Arial"/>
                <a:cs typeface="Arial"/>
              </a:rPr>
              <a:t> </a:t>
            </a:r>
            <a:r>
              <a:rPr sz="1400" spc="-5" dirty="0">
                <a:solidFill>
                  <a:srgbClr val="666666"/>
                </a:solidFill>
                <a:latin typeface="Arial"/>
                <a:cs typeface="Arial"/>
              </a:rPr>
              <a:t>electronic</a:t>
            </a:r>
            <a:r>
              <a:rPr sz="1400" spc="-15" dirty="0">
                <a:solidFill>
                  <a:srgbClr val="666666"/>
                </a:solidFill>
                <a:latin typeface="Arial"/>
                <a:cs typeface="Arial"/>
              </a:rPr>
              <a:t> </a:t>
            </a:r>
            <a:r>
              <a:rPr sz="1400" dirty="0">
                <a:solidFill>
                  <a:srgbClr val="666666"/>
                </a:solidFill>
                <a:latin typeface="Arial"/>
                <a:cs typeface="Arial"/>
              </a:rPr>
              <a:t>channel:</a:t>
            </a:r>
            <a:r>
              <a:rPr sz="1400" spc="-20" dirty="0">
                <a:solidFill>
                  <a:srgbClr val="666666"/>
                </a:solidFill>
                <a:latin typeface="Arial"/>
                <a:cs typeface="Arial"/>
              </a:rPr>
              <a:t> </a:t>
            </a:r>
            <a:r>
              <a:rPr sz="1400" spc="-5" dirty="0">
                <a:solidFill>
                  <a:srgbClr val="666666"/>
                </a:solidFill>
                <a:latin typeface="Arial"/>
                <a:cs typeface="Arial"/>
              </a:rPr>
              <a:t>~27</a:t>
            </a:r>
            <a:r>
              <a:rPr sz="1400" spc="-15" dirty="0">
                <a:solidFill>
                  <a:srgbClr val="666666"/>
                </a:solidFill>
                <a:latin typeface="Arial"/>
                <a:cs typeface="Arial"/>
              </a:rPr>
              <a:t> </a:t>
            </a:r>
            <a:r>
              <a:rPr sz="1400" dirty="0">
                <a:solidFill>
                  <a:srgbClr val="666666"/>
                </a:solidFill>
                <a:latin typeface="Arial"/>
                <a:cs typeface="Arial"/>
              </a:rPr>
              <a:t>mW</a:t>
            </a:r>
            <a:endParaRPr sz="1400">
              <a:latin typeface="Arial"/>
              <a:cs typeface="Arial"/>
            </a:endParaRPr>
          </a:p>
          <a:p>
            <a:pPr marL="348615" indent="-336550">
              <a:spcBef>
                <a:spcPts val="270"/>
              </a:spcBef>
              <a:buChar char="●"/>
              <a:tabLst>
                <a:tab pos="347980" algn="l"/>
                <a:tab pos="349250" algn="l"/>
              </a:tabLst>
            </a:pPr>
            <a:r>
              <a:rPr sz="1400" spc="-5" dirty="0">
                <a:solidFill>
                  <a:srgbClr val="666666"/>
                </a:solidFill>
                <a:latin typeface="Arial"/>
                <a:cs typeface="Arial"/>
              </a:rPr>
              <a:t>Total</a:t>
            </a:r>
            <a:r>
              <a:rPr sz="1400" spc="-15" dirty="0">
                <a:solidFill>
                  <a:srgbClr val="666666"/>
                </a:solidFill>
                <a:latin typeface="Arial"/>
                <a:cs typeface="Arial"/>
              </a:rPr>
              <a:t> </a:t>
            </a:r>
            <a:r>
              <a:rPr sz="1400" spc="-5" dirty="0">
                <a:solidFill>
                  <a:srgbClr val="666666"/>
                </a:solidFill>
                <a:latin typeface="Arial"/>
                <a:cs typeface="Arial"/>
              </a:rPr>
              <a:t>power</a:t>
            </a:r>
            <a:r>
              <a:rPr sz="1400" spc="-15" dirty="0">
                <a:solidFill>
                  <a:srgbClr val="666666"/>
                </a:solidFill>
                <a:latin typeface="Arial"/>
                <a:cs typeface="Arial"/>
              </a:rPr>
              <a:t> </a:t>
            </a:r>
            <a:r>
              <a:rPr sz="1400" spc="-5" dirty="0">
                <a:solidFill>
                  <a:srgbClr val="666666"/>
                </a:solidFill>
                <a:latin typeface="Arial"/>
                <a:cs typeface="Arial"/>
              </a:rPr>
              <a:t>budget</a:t>
            </a:r>
            <a:r>
              <a:rPr sz="1400" spc="-15" dirty="0">
                <a:solidFill>
                  <a:srgbClr val="666666"/>
                </a:solidFill>
                <a:latin typeface="Arial"/>
                <a:cs typeface="Arial"/>
              </a:rPr>
              <a:t> </a:t>
            </a:r>
            <a:r>
              <a:rPr sz="1400" spc="-5" dirty="0">
                <a:solidFill>
                  <a:srgbClr val="666666"/>
                </a:solidFill>
                <a:latin typeface="Arial"/>
                <a:cs typeface="Arial"/>
              </a:rPr>
              <a:t>~74</a:t>
            </a:r>
            <a:r>
              <a:rPr sz="1400" spc="-10" dirty="0">
                <a:solidFill>
                  <a:srgbClr val="666666"/>
                </a:solidFill>
                <a:latin typeface="Arial"/>
                <a:cs typeface="Arial"/>
              </a:rPr>
              <a:t> </a:t>
            </a:r>
            <a:r>
              <a:rPr sz="1400" dirty="0">
                <a:solidFill>
                  <a:srgbClr val="666666"/>
                </a:solidFill>
                <a:latin typeface="Arial"/>
                <a:cs typeface="Arial"/>
              </a:rPr>
              <a:t>kW</a:t>
            </a:r>
            <a:r>
              <a:rPr sz="1400" spc="-15" dirty="0">
                <a:solidFill>
                  <a:srgbClr val="666666"/>
                </a:solidFill>
                <a:latin typeface="Arial"/>
                <a:cs typeface="Arial"/>
              </a:rPr>
              <a:t> </a:t>
            </a:r>
            <a:r>
              <a:rPr sz="1400" dirty="0">
                <a:solidFill>
                  <a:srgbClr val="666666"/>
                </a:solidFill>
                <a:latin typeface="Arial"/>
                <a:cs typeface="Arial"/>
              </a:rPr>
              <a:t>(18.5</a:t>
            </a:r>
            <a:r>
              <a:rPr sz="1400" spc="-15" dirty="0">
                <a:solidFill>
                  <a:srgbClr val="666666"/>
                </a:solidFill>
                <a:latin typeface="Arial"/>
                <a:cs typeface="Arial"/>
              </a:rPr>
              <a:t> </a:t>
            </a:r>
            <a:r>
              <a:rPr sz="1400" dirty="0">
                <a:solidFill>
                  <a:srgbClr val="666666"/>
                </a:solidFill>
                <a:latin typeface="Arial"/>
                <a:cs typeface="Arial"/>
              </a:rPr>
              <a:t>kW</a:t>
            </a:r>
            <a:r>
              <a:rPr sz="1400" spc="-15" dirty="0">
                <a:solidFill>
                  <a:srgbClr val="666666"/>
                </a:solidFill>
                <a:latin typeface="Arial"/>
                <a:cs typeface="Arial"/>
              </a:rPr>
              <a:t> </a:t>
            </a:r>
            <a:r>
              <a:rPr sz="1400" dirty="0">
                <a:solidFill>
                  <a:srgbClr val="666666"/>
                </a:solidFill>
                <a:latin typeface="Arial"/>
                <a:cs typeface="Arial"/>
              </a:rPr>
              <a:t>/</a:t>
            </a:r>
            <a:r>
              <a:rPr sz="1400" spc="-10" dirty="0">
                <a:solidFill>
                  <a:srgbClr val="666666"/>
                </a:solidFill>
                <a:latin typeface="Arial"/>
                <a:cs typeface="Arial"/>
              </a:rPr>
              <a:t> </a:t>
            </a:r>
            <a:r>
              <a:rPr sz="1400" spc="-5" dirty="0">
                <a:solidFill>
                  <a:srgbClr val="666666"/>
                </a:solidFill>
                <a:latin typeface="Arial"/>
                <a:cs typeface="Arial"/>
              </a:rPr>
              <a:t>layer)</a:t>
            </a:r>
            <a:endParaRPr sz="1400">
              <a:latin typeface="Arial"/>
              <a:cs typeface="Arial"/>
            </a:endParaRPr>
          </a:p>
          <a:p>
            <a:pPr marL="805815" lvl="1" indent="-321310">
              <a:spcBef>
                <a:spcPts val="275"/>
              </a:spcBef>
              <a:buChar char="○"/>
              <a:tabLst>
                <a:tab pos="805180" algn="l"/>
                <a:tab pos="806450" algn="l"/>
              </a:tabLst>
            </a:pPr>
            <a:r>
              <a:rPr sz="1200" spc="-5" dirty="0">
                <a:solidFill>
                  <a:srgbClr val="666666"/>
                </a:solidFill>
                <a:latin typeface="Arial"/>
                <a:cs typeface="Arial"/>
              </a:rPr>
              <a:t>Equally</a:t>
            </a:r>
            <a:r>
              <a:rPr sz="1200" spc="-20" dirty="0">
                <a:solidFill>
                  <a:srgbClr val="666666"/>
                </a:solidFill>
                <a:latin typeface="Arial"/>
                <a:cs typeface="Arial"/>
              </a:rPr>
              <a:t> </a:t>
            </a:r>
            <a:r>
              <a:rPr sz="1200" dirty="0">
                <a:solidFill>
                  <a:srgbClr val="666666"/>
                </a:solidFill>
                <a:latin typeface="Arial"/>
                <a:cs typeface="Arial"/>
              </a:rPr>
              <a:t>shared</a:t>
            </a:r>
            <a:r>
              <a:rPr sz="1200" spc="-15" dirty="0">
                <a:solidFill>
                  <a:srgbClr val="666666"/>
                </a:solidFill>
                <a:latin typeface="Arial"/>
                <a:cs typeface="Arial"/>
              </a:rPr>
              <a:t> </a:t>
            </a:r>
            <a:r>
              <a:rPr sz="1200" spc="-5" dirty="0">
                <a:solidFill>
                  <a:srgbClr val="666666"/>
                </a:solidFill>
                <a:latin typeface="Arial"/>
                <a:cs typeface="Arial"/>
              </a:rPr>
              <a:t>between</a:t>
            </a:r>
            <a:r>
              <a:rPr sz="1200" spc="-15" dirty="0">
                <a:solidFill>
                  <a:srgbClr val="666666"/>
                </a:solidFill>
                <a:latin typeface="Arial"/>
                <a:cs typeface="Arial"/>
              </a:rPr>
              <a:t> </a:t>
            </a:r>
            <a:r>
              <a:rPr sz="1200" spc="-5" dirty="0">
                <a:solidFill>
                  <a:srgbClr val="666666"/>
                </a:solidFill>
                <a:latin typeface="Arial"/>
                <a:cs typeface="Arial"/>
              </a:rPr>
              <a:t>TIMING</a:t>
            </a:r>
            <a:r>
              <a:rPr sz="1200" spc="-15" dirty="0">
                <a:solidFill>
                  <a:srgbClr val="666666"/>
                </a:solidFill>
                <a:latin typeface="Arial"/>
                <a:cs typeface="Arial"/>
              </a:rPr>
              <a:t> </a:t>
            </a:r>
            <a:r>
              <a:rPr sz="1200" spc="-5" dirty="0">
                <a:solidFill>
                  <a:srgbClr val="666666"/>
                </a:solidFill>
                <a:latin typeface="Arial"/>
                <a:cs typeface="Arial"/>
              </a:rPr>
              <a:t>and</a:t>
            </a:r>
            <a:r>
              <a:rPr sz="1200" spc="-15" dirty="0">
                <a:solidFill>
                  <a:srgbClr val="666666"/>
                </a:solidFill>
                <a:latin typeface="Arial"/>
                <a:cs typeface="Arial"/>
              </a:rPr>
              <a:t> </a:t>
            </a:r>
            <a:r>
              <a:rPr sz="1200" spc="-5" dirty="0">
                <a:solidFill>
                  <a:srgbClr val="666666"/>
                </a:solidFill>
                <a:latin typeface="Arial"/>
                <a:cs typeface="Arial"/>
              </a:rPr>
              <a:t>ECAL</a:t>
            </a:r>
            <a:r>
              <a:rPr sz="1200" spc="-15" dirty="0">
                <a:solidFill>
                  <a:srgbClr val="666666"/>
                </a:solidFill>
                <a:latin typeface="Arial"/>
                <a:cs typeface="Arial"/>
              </a:rPr>
              <a:t> </a:t>
            </a:r>
            <a:r>
              <a:rPr sz="1200" spc="-5" dirty="0">
                <a:solidFill>
                  <a:srgbClr val="666666"/>
                </a:solidFill>
                <a:latin typeface="Arial"/>
                <a:cs typeface="Arial"/>
              </a:rPr>
              <a:t>layers</a:t>
            </a:r>
            <a:endParaRPr sz="1200">
              <a:latin typeface="Arial"/>
              <a:cs typeface="Arial"/>
            </a:endParaRPr>
          </a:p>
        </p:txBody>
      </p:sp>
      <p:pic>
        <p:nvPicPr>
          <p:cNvPr id="6" name="object 6"/>
          <p:cNvPicPr/>
          <p:nvPr/>
        </p:nvPicPr>
        <p:blipFill>
          <a:blip r:embed="rId2" cstate="print"/>
          <a:stretch>
            <a:fillRect/>
          </a:stretch>
        </p:blipFill>
        <p:spPr>
          <a:xfrm>
            <a:off x="5684163" y="3513439"/>
            <a:ext cx="2967404" cy="1797160"/>
          </a:xfrm>
          <a:prstGeom prst="rect">
            <a:avLst/>
          </a:prstGeom>
        </p:spPr>
      </p:pic>
      <p:sp>
        <p:nvSpPr>
          <p:cNvPr id="7" name="object 7"/>
          <p:cNvSpPr txBox="1"/>
          <p:nvPr/>
        </p:nvSpPr>
        <p:spPr>
          <a:xfrm>
            <a:off x="5721925" y="4172119"/>
            <a:ext cx="356870" cy="166712"/>
          </a:xfrm>
          <a:prstGeom prst="rect">
            <a:avLst/>
          </a:prstGeom>
        </p:spPr>
        <p:txBody>
          <a:bodyPr vert="horz" wrap="square" lIns="0" tIns="12700" rIns="0" bIns="0" rtlCol="0">
            <a:spAutoFit/>
          </a:bodyPr>
          <a:lstStyle/>
          <a:p>
            <a:pPr marL="12700">
              <a:spcBef>
                <a:spcPts val="100"/>
              </a:spcBef>
            </a:pPr>
            <a:r>
              <a:rPr sz="1000" spc="-5" dirty="0">
                <a:solidFill>
                  <a:srgbClr val="FF0000"/>
                </a:solidFill>
                <a:latin typeface="Arial"/>
                <a:cs typeface="Arial"/>
              </a:rPr>
              <a:t>ECAL</a:t>
            </a:r>
            <a:endParaRPr sz="1000">
              <a:latin typeface="Arial"/>
              <a:cs typeface="Arial"/>
            </a:endParaRPr>
          </a:p>
        </p:txBody>
      </p:sp>
      <p:sp>
        <p:nvSpPr>
          <p:cNvPr id="8" name="object 8"/>
          <p:cNvSpPr txBox="1"/>
          <p:nvPr/>
        </p:nvSpPr>
        <p:spPr>
          <a:xfrm>
            <a:off x="8150442" y="4248320"/>
            <a:ext cx="469265" cy="166712"/>
          </a:xfrm>
          <a:prstGeom prst="rect">
            <a:avLst/>
          </a:prstGeom>
        </p:spPr>
        <p:txBody>
          <a:bodyPr vert="horz" wrap="square" lIns="0" tIns="12700" rIns="0" bIns="0" rtlCol="0">
            <a:spAutoFit/>
          </a:bodyPr>
          <a:lstStyle/>
          <a:p>
            <a:pPr marL="12700">
              <a:spcBef>
                <a:spcPts val="100"/>
              </a:spcBef>
            </a:pPr>
            <a:r>
              <a:rPr sz="1000" spc="-5" dirty="0">
                <a:solidFill>
                  <a:srgbClr val="4A86E7"/>
                </a:solidFill>
                <a:latin typeface="Arial"/>
                <a:cs typeface="Arial"/>
              </a:rPr>
              <a:t>TIMING</a:t>
            </a:r>
            <a:endParaRPr sz="1000">
              <a:latin typeface="Arial"/>
              <a:cs typeface="Arial"/>
            </a:endParaRPr>
          </a:p>
        </p:txBody>
      </p:sp>
    </p:spTree>
    <p:extLst>
      <p:ext uri="{BB962C8B-B14F-4D97-AF65-F5344CB8AC3E}">
        <p14:creationId xmlns:p14="http://schemas.microsoft.com/office/powerpoint/2010/main" val="1311756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84875" y="1326809"/>
            <a:ext cx="1848422" cy="520655"/>
          </a:xfrm>
          <a:prstGeom prst="rect">
            <a:avLst/>
          </a:prstGeom>
        </p:spPr>
        <p:txBody>
          <a:bodyPr vert="horz" wrap="square" lIns="0" tIns="12700" rIns="0" bIns="0" rtlCol="0" anchor="ctr">
            <a:spAutoFit/>
          </a:bodyPr>
          <a:lstStyle/>
          <a:p>
            <a:pPr marL="12700">
              <a:lnSpc>
                <a:spcPct val="100000"/>
              </a:lnSpc>
              <a:spcBef>
                <a:spcPts val="100"/>
              </a:spcBef>
            </a:pPr>
            <a:r>
              <a:rPr spc="-5" dirty="0"/>
              <a:t>Summary</a:t>
            </a:r>
          </a:p>
        </p:txBody>
      </p:sp>
      <p:sp>
        <p:nvSpPr>
          <p:cNvPr id="3" name="object 3"/>
          <p:cNvSpPr txBox="1"/>
          <p:nvPr/>
        </p:nvSpPr>
        <p:spPr>
          <a:xfrm>
            <a:off x="475249" y="2019558"/>
            <a:ext cx="6256020" cy="3334374"/>
          </a:xfrm>
          <a:prstGeom prst="rect">
            <a:avLst/>
          </a:prstGeom>
        </p:spPr>
        <p:txBody>
          <a:bodyPr vert="horz" wrap="square" lIns="0" tIns="66675" rIns="0" bIns="0" rtlCol="0">
            <a:spAutoFit/>
          </a:bodyPr>
          <a:lstStyle/>
          <a:p>
            <a:pPr marL="379095" indent="-367030">
              <a:spcBef>
                <a:spcPts val="525"/>
              </a:spcBef>
              <a:buFont typeface="Arial"/>
              <a:buChar char="●"/>
              <a:tabLst>
                <a:tab pos="379095" algn="l"/>
                <a:tab pos="379730" algn="l"/>
              </a:tabLst>
            </a:pPr>
            <a:r>
              <a:rPr sz="1800" b="1" spc="-5" dirty="0">
                <a:solidFill>
                  <a:srgbClr val="595959"/>
                </a:solidFill>
                <a:latin typeface="Arial"/>
                <a:cs typeface="Arial"/>
              </a:rPr>
              <a:t>Channel</a:t>
            </a:r>
            <a:r>
              <a:rPr sz="1800" b="1" spc="-15" dirty="0">
                <a:solidFill>
                  <a:srgbClr val="595959"/>
                </a:solidFill>
                <a:latin typeface="Arial"/>
                <a:cs typeface="Arial"/>
              </a:rPr>
              <a:t> </a:t>
            </a:r>
            <a:r>
              <a:rPr sz="1800" b="1" spc="-5" dirty="0">
                <a:solidFill>
                  <a:srgbClr val="595959"/>
                </a:solidFill>
                <a:latin typeface="Arial"/>
                <a:cs typeface="Arial"/>
              </a:rPr>
              <a:t>count </a:t>
            </a:r>
            <a:r>
              <a:rPr sz="1800" spc="-5" dirty="0">
                <a:solidFill>
                  <a:srgbClr val="595959"/>
                </a:solidFill>
                <a:latin typeface="Arial"/>
                <a:cs typeface="Arial"/>
              </a:rPr>
              <a:t>in </a:t>
            </a:r>
            <a:r>
              <a:rPr sz="1800" b="1" spc="-5" dirty="0">
                <a:solidFill>
                  <a:srgbClr val="666666"/>
                </a:solidFill>
                <a:latin typeface="Arial"/>
                <a:cs typeface="Arial"/>
              </a:rPr>
              <a:t>S-CEPCal</a:t>
            </a:r>
            <a:r>
              <a:rPr sz="1800" b="1" dirty="0">
                <a:solidFill>
                  <a:srgbClr val="666666"/>
                </a:solidFill>
                <a:latin typeface="Arial"/>
                <a:cs typeface="Arial"/>
              </a:rPr>
              <a:t> </a:t>
            </a:r>
            <a:r>
              <a:rPr sz="1800" spc="-5" dirty="0">
                <a:solidFill>
                  <a:srgbClr val="595959"/>
                </a:solidFill>
                <a:latin typeface="Arial"/>
                <a:cs typeface="Arial"/>
              </a:rPr>
              <a:t>is</a:t>
            </a:r>
            <a:r>
              <a:rPr sz="1800" spc="-10" dirty="0">
                <a:solidFill>
                  <a:srgbClr val="595959"/>
                </a:solidFill>
                <a:latin typeface="Arial"/>
                <a:cs typeface="Arial"/>
              </a:rPr>
              <a:t> </a:t>
            </a:r>
            <a:r>
              <a:rPr sz="1800" spc="-5" dirty="0">
                <a:solidFill>
                  <a:srgbClr val="595959"/>
                </a:solidFill>
                <a:latin typeface="Arial"/>
                <a:cs typeface="Arial"/>
              </a:rPr>
              <a:t>limited</a:t>
            </a:r>
            <a:r>
              <a:rPr sz="1800" spc="-15" dirty="0">
                <a:solidFill>
                  <a:srgbClr val="595959"/>
                </a:solidFill>
                <a:latin typeface="Arial"/>
                <a:cs typeface="Arial"/>
              </a:rPr>
              <a:t> </a:t>
            </a:r>
            <a:r>
              <a:rPr sz="1800" spc="-5" dirty="0">
                <a:solidFill>
                  <a:srgbClr val="595959"/>
                </a:solidFill>
                <a:latin typeface="Arial"/>
                <a:cs typeface="Arial"/>
              </a:rPr>
              <a:t>to</a:t>
            </a:r>
            <a:r>
              <a:rPr sz="1800" dirty="0">
                <a:solidFill>
                  <a:srgbClr val="595959"/>
                </a:solidFill>
                <a:latin typeface="Arial"/>
                <a:cs typeface="Arial"/>
              </a:rPr>
              <a:t> </a:t>
            </a:r>
            <a:r>
              <a:rPr sz="1800" b="1" spc="-5" dirty="0">
                <a:solidFill>
                  <a:srgbClr val="595959"/>
                </a:solidFill>
                <a:latin typeface="Arial"/>
                <a:cs typeface="Arial"/>
              </a:rPr>
              <a:t>~2.5M</a:t>
            </a:r>
            <a:endParaRPr sz="1800" dirty="0">
              <a:latin typeface="Arial"/>
              <a:cs typeface="Arial"/>
            </a:endParaRPr>
          </a:p>
          <a:p>
            <a:pPr marL="836294" lvl="1" indent="-336550">
              <a:spcBef>
                <a:spcPts val="330"/>
              </a:spcBef>
              <a:buClr>
                <a:srgbClr val="595959"/>
              </a:buClr>
              <a:buChar char="○"/>
              <a:tabLst>
                <a:tab pos="836294" algn="l"/>
                <a:tab pos="836930" algn="l"/>
              </a:tabLst>
            </a:pPr>
            <a:r>
              <a:rPr sz="1400" spc="-5" dirty="0">
                <a:solidFill>
                  <a:srgbClr val="999999"/>
                </a:solidFill>
                <a:latin typeface="Arial"/>
                <a:cs typeface="Arial"/>
              </a:rPr>
              <a:t>625k</a:t>
            </a:r>
            <a:r>
              <a:rPr sz="1400" spc="-50" dirty="0">
                <a:solidFill>
                  <a:srgbClr val="999999"/>
                </a:solidFill>
                <a:latin typeface="Arial"/>
                <a:cs typeface="Arial"/>
              </a:rPr>
              <a:t> </a:t>
            </a:r>
            <a:r>
              <a:rPr sz="1400" dirty="0">
                <a:solidFill>
                  <a:srgbClr val="999999"/>
                </a:solidFill>
                <a:latin typeface="Arial"/>
                <a:cs typeface="Arial"/>
              </a:rPr>
              <a:t>channels/layer</a:t>
            </a:r>
            <a:endParaRPr sz="1400" dirty="0">
              <a:latin typeface="Arial"/>
              <a:cs typeface="Arial"/>
            </a:endParaRPr>
          </a:p>
          <a:p>
            <a:pPr lvl="1">
              <a:spcBef>
                <a:spcPts val="50"/>
              </a:spcBef>
              <a:buClr>
                <a:srgbClr val="595959"/>
              </a:buClr>
              <a:buFont typeface="Arial"/>
              <a:buChar char="○"/>
            </a:pPr>
            <a:endParaRPr sz="1350" dirty="0">
              <a:latin typeface="Arial"/>
              <a:cs typeface="Arial"/>
            </a:endParaRPr>
          </a:p>
          <a:p>
            <a:pPr marL="379095" indent="-367030">
              <a:buChar char="●"/>
              <a:tabLst>
                <a:tab pos="379095" algn="l"/>
                <a:tab pos="379730" algn="l"/>
              </a:tabLst>
            </a:pPr>
            <a:r>
              <a:rPr sz="1800" spc="-5" dirty="0">
                <a:solidFill>
                  <a:srgbClr val="595959"/>
                </a:solidFill>
                <a:latin typeface="Arial"/>
                <a:cs typeface="Arial"/>
              </a:rPr>
              <a:t>Cost</a:t>
            </a:r>
            <a:r>
              <a:rPr sz="1800" spc="-15" dirty="0">
                <a:solidFill>
                  <a:srgbClr val="595959"/>
                </a:solidFill>
                <a:latin typeface="Arial"/>
                <a:cs typeface="Arial"/>
              </a:rPr>
              <a:t> </a:t>
            </a:r>
            <a:r>
              <a:rPr sz="1800" spc="-5" dirty="0">
                <a:solidFill>
                  <a:srgbClr val="595959"/>
                </a:solidFill>
                <a:latin typeface="Arial"/>
                <a:cs typeface="Arial"/>
              </a:rPr>
              <a:t>drivers</a:t>
            </a:r>
            <a:r>
              <a:rPr sz="1800" spc="-15" dirty="0">
                <a:solidFill>
                  <a:srgbClr val="595959"/>
                </a:solidFill>
                <a:latin typeface="Arial"/>
                <a:cs typeface="Arial"/>
              </a:rPr>
              <a:t> </a:t>
            </a:r>
            <a:r>
              <a:rPr sz="1800" spc="-5" dirty="0">
                <a:solidFill>
                  <a:srgbClr val="595959"/>
                </a:solidFill>
                <a:latin typeface="Arial"/>
                <a:cs typeface="Arial"/>
              </a:rPr>
              <a:t>in</a:t>
            </a:r>
            <a:r>
              <a:rPr sz="1800" dirty="0">
                <a:solidFill>
                  <a:srgbClr val="595959"/>
                </a:solidFill>
                <a:latin typeface="Arial"/>
                <a:cs typeface="Arial"/>
              </a:rPr>
              <a:t> </a:t>
            </a:r>
            <a:r>
              <a:rPr sz="1800" b="1" spc="-5" dirty="0">
                <a:solidFill>
                  <a:srgbClr val="0B5394"/>
                </a:solidFill>
                <a:latin typeface="Arial"/>
                <a:cs typeface="Arial"/>
              </a:rPr>
              <a:t>TIMING </a:t>
            </a:r>
            <a:r>
              <a:rPr sz="1800" spc="-5" dirty="0">
                <a:solidFill>
                  <a:srgbClr val="595959"/>
                </a:solidFill>
                <a:latin typeface="Arial"/>
                <a:cs typeface="Arial"/>
              </a:rPr>
              <a:t>layers </a:t>
            </a:r>
            <a:r>
              <a:rPr sz="1800" dirty="0">
                <a:solidFill>
                  <a:srgbClr val="999999"/>
                </a:solidFill>
                <a:latin typeface="Arial"/>
                <a:cs typeface="Arial"/>
              </a:rPr>
              <a:t>(tot</a:t>
            </a:r>
            <a:r>
              <a:rPr sz="1800" spc="-15" dirty="0">
                <a:solidFill>
                  <a:srgbClr val="999999"/>
                </a:solidFill>
                <a:latin typeface="Arial"/>
                <a:cs typeface="Arial"/>
              </a:rPr>
              <a:t> </a:t>
            </a:r>
            <a:r>
              <a:rPr sz="1800" spc="-5" dirty="0">
                <a:solidFill>
                  <a:srgbClr val="999999"/>
                </a:solidFill>
                <a:latin typeface="Arial"/>
                <a:cs typeface="Arial"/>
              </a:rPr>
              <a:t>~28M€)</a:t>
            </a:r>
            <a:r>
              <a:rPr sz="1800" spc="-5" dirty="0">
                <a:solidFill>
                  <a:srgbClr val="595959"/>
                </a:solidFill>
                <a:latin typeface="Arial"/>
                <a:cs typeface="Arial"/>
              </a:rPr>
              <a:t>:</a:t>
            </a:r>
            <a:endParaRPr sz="1800" dirty="0">
              <a:latin typeface="Arial"/>
              <a:cs typeface="Arial"/>
            </a:endParaRPr>
          </a:p>
          <a:p>
            <a:pPr marL="836294" lvl="1" indent="-336550">
              <a:spcBef>
                <a:spcPts val="334"/>
              </a:spcBef>
              <a:buFont typeface="Arial"/>
              <a:buChar char="○"/>
              <a:tabLst>
                <a:tab pos="836294" algn="l"/>
                <a:tab pos="836930" algn="l"/>
              </a:tabLst>
            </a:pPr>
            <a:r>
              <a:rPr sz="1400" b="1" spc="-5" dirty="0">
                <a:solidFill>
                  <a:srgbClr val="595959"/>
                </a:solidFill>
                <a:latin typeface="Arial"/>
                <a:cs typeface="Arial"/>
              </a:rPr>
              <a:t>35</a:t>
            </a:r>
            <a:r>
              <a:rPr sz="1400" spc="-5" dirty="0">
                <a:solidFill>
                  <a:srgbClr val="595959"/>
                </a:solidFill>
                <a:latin typeface="Arial"/>
                <a:cs typeface="Arial"/>
              </a:rPr>
              <a:t>%</a:t>
            </a:r>
            <a:r>
              <a:rPr sz="1400" spc="-20" dirty="0">
                <a:solidFill>
                  <a:srgbClr val="595959"/>
                </a:solidFill>
                <a:latin typeface="Arial"/>
                <a:cs typeface="Arial"/>
              </a:rPr>
              <a:t> </a:t>
            </a:r>
            <a:r>
              <a:rPr sz="1400" dirty="0">
                <a:solidFill>
                  <a:srgbClr val="595959"/>
                </a:solidFill>
                <a:latin typeface="Arial"/>
                <a:cs typeface="Arial"/>
              </a:rPr>
              <a:t>crystals,</a:t>
            </a:r>
            <a:r>
              <a:rPr sz="1400" spc="-20" dirty="0">
                <a:solidFill>
                  <a:srgbClr val="595959"/>
                </a:solidFill>
                <a:latin typeface="Arial"/>
                <a:cs typeface="Arial"/>
              </a:rPr>
              <a:t> </a:t>
            </a:r>
            <a:r>
              <a:rPr sz="1400" b="1" spc="-5" dirty="0">
                <a:solidFill>
                  <a:srgbClr val="595959"/>
                </a:solidFill>
                <a:latin typeface="Arial"/>
                <a:cs typeface="Arial"/>
              </a:rPr>
              <a:t>28</a:t>
            </a:r>
            <a:r>
              <a:rPr sz="1400" spc="-5" dirty="0">
                <a:solidFill>
                  <a:srgbClr val="595959"/>
                </a:solidFill>
                <a:latin typeface="Arial"/>
                <a:cs typeface="Arial"/>
              </a:rPr>
              <a:t>%</a:t>
            </a:r>
            <a:r>
              <a:rPr sz="1400" spc="-15" dirty="0">
                <a:solidFill>
                  <a:srgbClr val="595959"/>
                </a:solidFill>
                <a:latin typeface="Arial"/>
                <a:cs typeface="Arial"/>
              </a:rPr>
              <a:t> </a:t>
            </a:r>
            <a:r>
              <a:rPr sz="1400" spc="-5" dirty="0">
                <a:solidFill>
                  <a:srgbClr val="595959"/>
                </a:solidFill>
                <a:latin typeface="Arial"/>
                <a:cs typeface="Arial"/>
              </a:rPr>
              <a:t>SiPMs, </a:t>
            </a:r>
            <a:r>
              <a:rPr sz="1400" b="1" spc="-5" dirty="0">
                <a:solidFill>
                  <a:srgbClr val="595959"/>
                </a:solidFill>
                <a:latin typeface="Arial"/>
                <a:cs typeface="Arial"/>
              </a:rPr>
              <a:t>37</a:t>
            </a:r>
            <a:r>
              <a:rPr sz="1400" spc="-5" dirty="0">
                <a:solidFill>
                  <a:srgbClr val="595959"/>
                </a:solidFill>
                <a:latin typeface="Arial"/>
                <a:cs typeface="Arial"/>
              </a:rPr>
              <a:t>%</a:t>
            </a:r>
            <a:r>
              <a:rPr sz="1400" spc="-15" dirty="0">
                <a:solidFill>
                  <a:srgbClr val="595959"/>
                </a:solidFill>
                <a:latin typeface="Arial"/>
                <a:cs typeface="Arial"/>
              </a:rPr>
              <a:t> </a:t>
            </a:r>
            <a:r>
              <a:rPr sz="1400" spc="-5" dirty="0">
                <a:solidFill>
                  <a:srgbClr val="595959"/>
                </a:solidFill>
                <a:latin typeface="Arial"/>
                <a:cs typeface="Arial"/>
              </a:rPr>
              <a:t>electronics+cooling+mechanics</a:t>
            </a:r>
            <a:endParaRPr sz="1400" dirty="0">
              <a:latin typeface="Arial"/>
              <a:cs typeface="Arial"/>
            </a:endParaRPr>
          </a:p>
          <a:p>
            <a:pPr marL="379095" indent="-367030">
              <a:spcBef>
                <a:spcPts val="250"/>
              </a:spcBef>
              <a:buChar char="●"/>
              <a:tabLst>
                <a:tab pos="379095" algn="l"/>
                <a:tab pos="379730" algn="l"/>
              </a:tabLst>
            </a:pPr>
            <a:r>
              <a:rPr sz="1800" spc="-5" dirty="0">
                <a:solidFill>
                  <a:srgbClr val="595959"/>
                </a:solidFill>
                <a:latin typeface="Arial"/>
                <a:cs typeface="Arial"/>
              </a:rPr>
              <a:t>Cost</a:t>
            </a:r>
            <a:r>
              <a:rPr sz="1800" spc="-15" dirty="0">
                <a:solidFill>
                  <a:srgbClr val="595959"/>
                </a:solidFill>
                <a:latin typeface="Arial"/>
                <a:cs typeface="Arial"/>
              </a:rPr>
              <a:t> </a:t>
            </a:r>
            <a:r>
              <a:rPr sz="1800" spc="-5" dirty="0">
                <a:solidFill>
                  <a:srgbClr val="595959"/>
                </a:solidFill>
                <a:latin typeface="Arial"/>
                <a:cs typeface="Arial"/>
              </a:rPr>
              <a:t>drivers</a:t>
            </a:r>
            <a:r>
              <a:rPr sz="1800" spc="-15" dirty="0">
                <a:solidFill>
                  <a:srgbClr val="595959"/>
                </a:solidFill>
                <a:latin typeface="Arial"/>
                <a:cs typeface="Arial"/>
              </a:rPr>
              <a:t> </a:t>
            </a:r>
            <a:r>
              <a:rPr sz="1800" spc="-5" dirty="0">
                <a:solidFill>
                  <a:srgbClr val="595959"/>
                </a:solidFill>
                <a:latin typeface="Arial"/>
                <a:cs typeface="Arial"/>
              </a:rPr>
              <a:t>in</a:t>
            </a:r>
            <a:r>
              <a:rPr sz="1800" dirty="0">
                <a:solidFill>
                  <a:srgbClr val="595959"/>
                </a:solidFill>
                <a:latin typeface="Arial"/>
                <a:cs typeface="Arial"/>
              </a:rPr>
              <a:t> </a:t>
            </a:r>
            <a:r>
              <a:rPr sz="1800" b="1" spc="-5" dirty="0">
                <a:solidFill>
                  <a:srgbClr val="37761C"/>
                </a:solidFill>
                <a:latin typeface="Arial"/>
                <a:cs typeface="Arial"/>
              </a:rPr>
              <a:t>ECAL</a:t>
            </a:r>
            <a:r>
              <a:rPr sz="1800" b="1" spc="-10" dirty="0">
                <a:solidFill>
                  <a:srgbClr val="37761C"/>
                </a:solidFill>
                <a:latin typeface="Arial"/>
                <a:cs typeface="Arial"/>
              </a:rPr>
              <a:t> </a:t>
            </a:r>
            <a:r>
              <a:rPr sz="1800" spc="-5" dirty="0">
                <a:solidFill>
                  <a:srgbClr val="595959"/>
                </a:solidFill>
                <a:latin typeface="Arial"/>
                <a:cs typeface="Arial"/>
              </a:rPr>
              <a:t>layers </a:t>
            </a:r>
            <a:r>
              <a:rPr sz="1800" dirty="0">
                <a:solidFill>
                  <a:schemeClr val="tx1"/>
                </a:solidFill>
                <a:latin typeface="Arial"/>
                <a:cs typeface="Arial"/>
              </a:rPr>
              <a:t>(tot</a:t>
            </a:r>
            <a:r>
              <a:rPr sz="1800" spc="-15" dirty="0">
                <a:solidFill>
                  <a:schemeClr val="tx1"/>
                </a:solidFill>
                <a:latin typeface="Arial"/>
                <a:cs typeface="Arial"/>
              </a:rPr>
              <a:t> </a:t>
            </a:r>
            <a:r>
              <a:rPr sz="1800" spc="-5" dirty="0">
                <a:solidFill>
                  <a:schemeClr val="tx1"/>
                </a:solidFill>
                <a:latin typeface="Arial"/>
                <a:cs typeface="Arial"/>
              </a:rPr>
              <a:t>~96M€):</a:t>
            </a:r>
            <a:endParaRPr sz="1800" dirty="0">
              <a:solidFill>
                <a:schemeClr val="tx1"/>
              </a:solidFill>
              <a:latin typeface="Arial"/>
              <a:cs typeface="Arial"/>
            </a:endParaRPr>
          </a:p>
          <a:p>
            <a:pPr marL="836294" lvl="1" indent="-336550">
              <a:spcBef>
                <a:spcPts val="334"/>
              </a:spcBef>
              <a:buFont typeface="Arial"/>
              <a:buChar char="○"/>
              <a:tabLst>
                <a:tab pos="836294" algn="l"/>
                <a:tab pos="836930" algn="l"/>
              </a:tabLst>
            </a:pPr>
            <a:r>
              <a:rPr sz="1400" b="1" spc="-5" dirty="0">
                <a:solidFill>
                  <a:srgbClr val="595959"/>
                </a:solidFill>
                <a:latin typeface="Arial"/>
                <a:cs typeface="Arial"/>
              </a:rPr>
              <a:t>81</a:t>
            </a:r>
            <a:r>
              <a:rPr sz="1400" spc="-5" dirty="0">
                <a:solidFill>
                  <a:srgbClr val="595959"/>
                </a:solidFill>
                <a:latin typeface="Arial"/>
                <a:cs typeface="Arial"/>
              </a:rPr>
              <a:t>%</a:t>
            </a:r>
            <a:r>
              <a:rPr sz="1400" spc="-20" dirty="0">
                <a:solidFill>
                  <a:srgbClr val="595959"/>
                </a:solidFill>
                <a:latin typeface="Arial"/>
                <a:cs typeface="Arial"/>
              </a:rPr>
              <a:t> </a:t>
            </a:r>
            <a:r>
              <a:rPr sz="1400" dirty="0">
                <a:solidFill>
                  <a:srgbClr val="595959"/>
                </a:solidFill>
                <a:latin typeface="Arial"/>
                <a:cs typeface="Arial"/>
              </a:rPr>
              <a:t>crystals,</a:t>
            </a:r>
            <a:r>
              <a:rPr sz="1400" spc="-20" dirty="0">
                <a:solidFill>
                  <a:srgbClr val="595959"/>
                </a:solidFill>
                <a:latin typeface="Arial"/>
                <a:cs typeface="Arial"/>
              </a:rPr>
              <a:t> </a:t>
            </a:r>
            <a:r>
              <a:rPr sz="1400" b="1" spc="-5" dirty="0">
                <a:solidFill>
                  <a:srgbClr val="595959"/>
                </a:solidFill>
                <a:latin typeface="Arial"/>
                <a:cs typeface="Arial"/>
              </a:rPr>
              <a:t>9</a:t>
            </a:r>
            <a:r>
              <a:rPr sz="1400" spc="-5" dirty="0">
                <a:solidFill>
                  <a:srgbClr val="595959"/>
                </a:solidFill>
                <a:latin typeface="Arial"/>
                <a:cs typeface="Arial"/>
              </a:rPr>
              <a:t>%</a:t>
            </a:r>
            <a:r>
              <a:rPr sz="1400" spc="-15" dirty="0">
                <a:solidFill>
                  <a:srgbClr val="595959"/>
                </a:solidFill>
                <a:latin typeface="Arial"/>
                <a:cs typeface="Arial"/>
              </a:rPr>
              <a:t> </a:t>
            </a:r>
            <a:r>
              <a:rPr sz="1400" spc="-5" dirty="0">
                <a:solidFill>
                  <a:srgbClr val="595959"/>
                </a:solidFill>
                <a:latin typeface="Arial"/>
                <a:cs typeface="Arial"/>
              </a:rPr>
              <a:t>SiPMs, </a:t>
            </a:r>
            <a:r>
              <a:rPr sz="1400" b="1" spc="-5" dirty="0">
                <a:solidFill>
                  <a:srgbClr val="595959"/>
                </a:solidFill>
                <a:latin typeface="Arial"/>
                <a:cs typeface="Arial"/>
              </a:rPr>
              <a:t>10</a:t>
            </a:r>
            <a:r>
              <a:rPr sz="1400" spc="-5" dirty="0">
                <a:solidFill>
                  <a:srgbClr val="595959"/>
                </a:solidFill>
                <a:latin typeface="Arial"/>
                <a:cs typeface="Arial"/>
              </a:rPr>
              <a:t>%</a:t>
            </a:r>
            <a:r>
              <a:rPr sz="1400" spc="-15" dirty="0">
                <a:solidFill>
                  <a:srgbClr val="595959"/>
                </a:solidFill>
                <a:latin typeface="Arial"/>
                <a:cs typeface="Arial"/>
              </a:rPr>
              <a:t> </a:t>
            </a:r>
            <a:r>
              <a:rPr sz="1400" spc="-5" dirty="0">
                <a:solidFill>
                  <a:srgbClr val="595959"/>
                </a:solidFill>
                <a:latin typeface="Arial"/>
                <a:cs typeface="Arial"/>
              </a:rPr>
              <a:t>electronics+cooling+mechanics</a:t>
            </a:r>
            <a:endParaRPr sz="1400" dirty="0">
              <a:latin typeface="Arial"/>
              <a:cs typeface="Arial"/>
            </a:endParaRPr>
          </a:p>
          <a:p>
            <a:pPr lvl="1">
              <a:spcBef>
                <a:spcPts val="50"/>
              </a:spcBef>
              <a:buClr>
                <a:srgbClr val="595959"/>
              </a:buClr>
              <a:buFont typeface="Arial"/>
              <a:buChar char="○"/>
            </a:pPr>
            <a:endParaRPr sz="1350" dirty="0">
              <a:latin typeface="Arial"/>
              <a:cs typeface="Arial"/>
            </a:endParaRPr>
          </a:p>
          <a:p>
            <a:pPr marL="379095" indent="-367030">
              <a:buChar char="●"/>
              <a:tabLst>
                <a:tab pos="379095" algn="l"/>
                <a:tab pos="379730" algn="l"/>
              </a:tabLst>
            </a:pPr>
            <a:r>
              <a:rPr sz="1800" spc="-5" dirty="0">
                <a:solidFill>
                  <a:srgbClr val="595959"/>
                </a:solidFill>
                <a:latin typeface="Arial"/>
                <a:cs typeface="Arial"/>
              </a:rPr>
              <a:t>Power</a:t>
            </a:r>
            <a:r>
              <a:rPr sz="1800" spc="-20" dirty="0">
                <a:solidFill>
                  <a:srgbClr val="595959"/>
                </a:solidFill>
                <a:latin typeface="Arial"/>
                <a:cs typeface="Arial"/>
              </a:rPr>
              <a:t> </a:t>
            </a:r>
            <a:r>
              <a:rPr sz="1800" spc="-5" dirty="0">
                <a:solidFill>
                  <a:srgbClr val="595959"/>
                </a:solidFill>
                <a:latin typeface="Arial"/>
                <a:cs typeface="Arial"/>
              </a:rPr>
              <a:t>budget</a:t>
            </a:r>
            <a:r>
              <a:rPr sz="1800" spc="-15" dirty="0">
                <a:solidFill>
                  <a:srgbClr val="595959"/>
                </a:solidFill>
                <a:latin typeface="Arial"/>
                <a:cs typeface="Arial"/>
              </a:rPr>
              <a:t> </a:t>
            </a:r>
            <a:r>
              <a:rPr sz="1800" spc="-5" dirty="0">
                <a:solidFill>
                  <a:srgbClr val="595959"/>
                </a:solidFill>
                <a:latin typeface="Arial"/>
                <a:cs typeface="Arial"/>
              </a:rPr>
              <a:t>driven</a:t>
            </a:r>
            <a:r>
              <a:rPr sz="1800" spc="-15" dirty="0">
                <a:solidFill>
                  <a:srgbClr val="595959"/>
                </a:solidFill>
                <a:latin typeface="Arial"/>
                <a:cs typeface="Arial"/>
              </a:rPr>
              <a:t> </a:t>
            </a:r>
            <a:r>
              <a:rPr sz="1800" spc="-5" dirty="0">
                <a:solidFill>
                  <a:srgbClr val="595959"/>
                </a:solidFill>
                <a:latin typeface="Arial"/>
                <a:cs typeface="Arial"/>
              </a:rPr>
              <a:t>by</a:t>
            </a:r>
            <a:r>
              <a:rPr sz="1800" spc="-15" dirty="0">
                <a:solidFill>
                  <a:srgbClr val="595959"/>
                </a:solidFill>
                <a:latin typeface="Arial"/>
                <a:cs typeface="Arial"/>
              </a:rPr>
              <a:t> </a:t>
            </a:r>
            <a:r>
              <a:rPr sz="1800" spc="-5" dirty="0">
                <a:solidFill>
                  <a:srgbClr val="595959"/>
                </a:solidFill>
                <a:latin typeface="Arial"/>
                <a:cs typeface="Arial"/>
              </a:rPr>
              <a:t>electronics:</a:t>
            </a:r>
            <a:r>
              <a:rPr sz="1800" spc="-15" dirty="0">
                <a:solidFill>
                  <a:srgbClr val="595959"/>
                </a:solidFill>
                <a:latin typeface="Arial"/>
                <a:cs typeface="Arial"/>
              </a:rPr>
              <a:t> </a:t>
            </a:r>
            <a:r>
              <a:rPr sz="1800" spc="-5" dirty="0">
                <a:solidFill>
                  <a:srgbClr val="595959"/>
                </a:solidFill>
                <a:latin typeface="Arial"/>
                <a:cs typeface="Arial"/>
              </a:rPr>
              <a:t>~74</a:t>
            </a:r>
            <a:r>
              <a:rPr sz="1800" spc="-15" dirty="0">
                <a:solidFill>
                  <a:srgbClr val="595959"/>
                </a:solidFill>
                <a:latin typeface="Arial"/>
                <a:cs typeface="Arial"/>
              </a:rPr>
              <a:t> </a:t>
            </a:r>
            <a:r>
              <a:rPr sz="1800" dirty="0">
                <a:solidFill>
                  <a:srgbClr val="595959"/>
                </a:solidFill>
                <a:latin typeface="Arial"/>
                <a:cs typeface="Arial"/>
              </a:rPr>
              <a:t>kW</a:t>
            </a:r>
            <a:endParaRPr sz="1800" dirty="0">
              <a:latin typeface="Arial"/>
              <a:cs typeface="Arial"/>
            </a:endParaRPr>
          </a:p>
          <a:p>
            <a:pPr marL="836294" lvl="1" indent="-336550">
              <a:spcBef>
                <a:spcPts val="330"/>
              </a:spcBef>
              <a:buClr>
                <a:srgbClr val="595959"/>
              </a:buClr>
              <a:buChar char="○"/>
              <a:tabLst>
                <a:tab pos="836294" algn="l"/>
                <a:tab pos="836930" algn="l"/>
              </a:tabLst>
            </a:pPr>
            <a:r>
              <a:rPr sz="1400" spc="-5" dirty="0">
                <a:solidFill>
                  <a:srgbClr val="999999"/>
                </a:solidFill>
                <a:latin typeface="Arial"/>
                <a:cs typeface="Arial"/>
              </a:rPr>
              <a:t>18.5</a:t>
            </a:r>
            <a:r>
              <a:rPr sz="1400" spc="-50" dirty="0">
                <a:solidFill>
                  <a:srgbClr val="999999"/>
                </a:solidFill>
                <a:latin typeface="Arial"/>
                <a:cs typeface="Arial"/>
              </a:rPr>
              <a:t> </a:t>
            </a:r>
            <a:r>
              <a:rPr sz="1400" dirty="0">
                <a:solidFill>
                  <a:srgbClr val="999999"/>
                </a:solidFill>
                <a:latin typeface="Arial"/>
                <a:cs typeface="Arial"/>
              </a:rPr>
              <a:t>kW/layer</a:t>
            </a:r>
            <a:endParaRPr sz="1400" dirty="0">
              <a:latin typeface="Arial"/>
              <a:cs typeface="Arial"/>
            </a:endParaRPr>
          </a:p>
          <a:p>
            <a:pPr lvl="1">
              <a:spcBef>
                <a:spcPts val="50"/>
              </a:spcBef>
              <a:buClr>
                <a:srgbClr val="595959"/>
              </a:buClr>
              <a:buFont typeface="Arial"/>
              <a:buChar char="○"/>
            </a:pPr>
            <a:endParaRPr sz="1350" dirty="0">
              <a:latin typeface="Arial"/>
              <a:cs typeface="Arial"/>
            </a:endParaRPr>
          </a:p>
          <a:p>
            <a:pPr marL="379095" indent="-367030">
              <a:buChar char="●"/>
              <a:tabLst>
                <a:tab pos="379095" algn="l"/>
                <a:tab pos="379730" algn="l"/>
              </a:tabLst>
            </a:pPr>
            <a:r>
              <a:rPr sz="1800" spc="-5" dirty="0">
                <a:solidFill>
                  <a:srgbClr val="595959"/>
                </a:solidFill>
                <a:latin typeface="Arial"/>
                <a:cs typeface="Arial"/>
              </a:rPr>
              <a:t>Room</a:t>
            </a:r>
            <a:r>
              <a:rPr sz="1800" spc="-15" dirty="0">
                <a:solidFill>
                  <a:srgbClr val="595959"/>
                </a:solidFill>
                <a:latin typeface="Arial"/>
                <a:cs typeface="Arial"/>
              </a:rPr>
              <a:t> </a:t>
            </a:r>
            <a:r>
              <a:rPr sz="1800" spc="-5" dirty="0">
                <a:solidFill>
                  <a:srgbClr val="595959"/>
                </a:solidFill>
                <a:latin typeface="Arial"/>
                <a:cs typeface="Arial"/>
              </a:rPr>
              <a:t>for</a:t>
            </a:r>
            <a:r>
              <a:rPr sz="1800" spc="-15" dirty="0">
                <a:solidFill>
                  <a:srgbClr val="595959"/>
                </a:solidFill>
                <a:latin typeface="Arial"/>
                <a:cs typeface="Arial"/>
              </a:rPr>
              <a:t> </a:t>
            </a:r>
            <a:r>
              <a:rPr sz="1800" spc="-5" dirty="0">
                <a:solidFill>
                  <a:srgbClr val="595959"/>
                </a:solidFill>
                <a:latin typeface="Arial"/>
                <a:cs typeface="Arial"/>
              </a:rPr>
              <a:t>optimization</a:t>
            </a:r>
            <a:r>
              <a:rPr sz="1800" spc="-10" dirty="0">
                <a:solidFill>
                  <a:srgbClr val="595959"/>
                </a:solidFill>
                <a:latin typeface="Arial"/>
                <a:cs typeface="Arial"/>
              </a:rPr>
              <a:t> </a:t>
            </a:r>
            <a:r>
              <a:rPr sz="1800" spc="-5" dirty="0">
                <a:solidFill>
                  <a:srgbClr val="595959"/>
                </a:solidFill>
                <a:latin typeface="Arial"/>
                <a:cs typeface="Arial"/>
              </a:rPr>
              <a:t>of</a:t>
            </a:r>
            <a:r>
              <a:rPr sz="1800" spc="-15" dirty="0">
                <a:solidFill>
                  <a:srgbClr val="595959"/>
                </a:solidFill>
                <a:latin typeface="Arial"/>
                <a:cs typeface="Arial"/>
              </a:rPr>
              <a:t> </a:t>
            </a:r>
            <a:r>
              <a:rPr sz="1800" spc="-5" dirty="0">
                <a:solidFill>
                  <a:srgbClr val="595959"/>
                </a:solidFill>
                <a:latin typeface="Arial"/>
                <a:cs typeface="Arial"/>
              </a:rPr>
              <a:t>the</a:t>
            </a:r>
            <a:r>
              <a:rPr sz="1800" spc="-10" dirty="0">
                <a:solidFill>
                  <a:srgbClr val="595959"/>
                </a:solidFill>
                <a:latin typeface="Arial"/>
                <a:cs typeface="Arial"/>
              </a:rPr>
              <a:t> </a:t>
            </a:r>
            <a:r>
              <a:rPr sz="1800" spc="-5" dirty="0">
                <a:solidFill>
                  <a:srgbClr val="595959"/>
                </a:solidFill>
                <a:latin typeface="Arial"/>
                <a:cs typeface="Arial"/>
              </a:rPr>
              <a:t>detector</a:t>
            </a:r>
            <a:r>
              <a:rPr sz="1800" spc="-15" dirty="0">
                <a:solidFill>
                  <a:srgbClr val="595959"/>
                </a:solidFill>
                <a:latin typeface="Arial"/>
                <a:cs typeface="Arial"/>
              </a:rPr>
              <a:t> </a:t>
            </a:r>
            <a:r>
              <a:rPr sz="1800" spc="-5" dirty="0">
                <a:solidFill>
                  <a:srgbClr val="595959"/>
                </a:solidFill>
                <a:latin typeface="Arial"/>
                <a:cs typeface="Arial"/>
              </a:rPr>
              <a:t>performance</a:t>
            </a:r>
            <a:r>
              <a:rPr sz="1800" spc="-10" dirty="0">
                <a:solidFill>
                  <a:srgbClr val="595959"/>
                </a:solidFill>
                <a:latin typeface="Arial"/>
                <a:cs typeface="Arial"/>
              </a:rPr>
              <a:t> </a:t>
            </a:r>
            <a:r>
              <a:rPr sz="1800" dirty="0">
                <a:solidFill>
                  <a:srgbClr val="595959"/>
                </a:solidFill>
                <a:latin typeface="Arial"/>
                <a:cs typeface="Arial"/>
              </a:rPr>
              <a:t>vs</a:t>
            </a:r>
            <a:r>
              <a:rPr sz="1800" spc="-15" dirty="0">
                <a:solidFill>
                  <a:srgbClr val="595959"/>
                </a:solidFill>
                <a:latin typeface="Arial"/>
                <a:cs typeface="Arial"/>
              </a:rPr>
              <a:t> </a:t>
            </a:r>
            <a:r>
              <a:rPr sz="1800" dirty="0">
                <a:solidFill>
                  <a:srgbClr val="595959"/>
                </a:solidFill>
                <a:latin typeface="Arial"/>
                <a:cs typeface="Arial"/>
              </a:rPr>
              <a:t>cost</a:t>
            </a:r>
            <a:endParaRPr sz="1800" dirty="0">
              <a:latin typeface="Arial"/>
              <a:cs typeface="Arial"/>
            </a:endParaRPr>
          </a:p>
        </p:txBody>
      </p:sp>
      <p:grpSp>
        <p:nvGrpSpPr>
          <p:cNvPr id="4" name="object 4"/>
          <p:cNvGrpSpPr/>
          <p:nvPr/>
        </p:nvGrpSpPr>
        <p:grpSpPr>
          <a:xfrm>
            <a:off x="5209086" y="1804224"/>
            <a:ext cx="3859529" cy="3045460"/>
            <a:chOff x="5209085" y="946974"/>
            <a:chExt cx="3859529" cy="3045460"/>
          </a:xfrm>
        </p:grpSpPr>
        <p:pic>
          <p:nvPicPr>
            <p:cNvPr id="5" name="object 5"/>
            <p:cNvPicPr/>
            <p:nvPr/>
          </p:nvPicPr>
          <p:blipFill>
            <a:blip r:embed="rId2" cstate="print"/>
            <a:stretch>
              <a:fillRect/>
            </a:stretch>
          </p:blipFill>
          <p:spPr>
            <a:xfrm>
              <a:off x="6726693" y="2564839"/>
              <a:ext cx="2268117" cy="1373634"/>
            </a:xfrm>
            <a:prstGeom prst="rect">
              <a:avLst/>
            </a:prstGeom>
          </p:spPr>
        </p:pic>
        <p:sp>
          <p:nvSpPr>
            <p:cNvPr id="6" name="object 6"/>
            <p:cNvSpPr/>
            <p:nvPr/>
          </p:nvSpPr>
          <p:spPr>
            <a:xfrm>
              <a:off x="6658040" y="2496187"/>
              <a:ext cx="2406015" cy="1490980"/>
            </a:xfrm>
            <a:custGeom>
              <a:avLst/>
              <a:gdLst/>
              <a:ahLst/>
              <a:cxnLst/>
              <a:rect l="l" t="t" r="r" b="b"/>
              <a:pathLst>
                <a:path w="2406015" h="1490979">
                  <a:moveTo>
                    <a:pt x="0" y="0"/>
                  </a:moveTo>
                  <a:lnTo>
                    <a:pt x="2405423" y="0"/>
                  </a:lnTo>
                  <a:lnTo>
                    <a:pt x="2405423" y="1490974"/>
                  </a:lnTo>
                  <a:lnTo>
                    <a:pt x="0" y="1490974"/>
                  </a:lnTo>
                  <a:lnTo>
                    <a:pt x="0" y="0"/>
                  </a:lnTo>
                  <a:close/>
                </a:path>
              </a:pathLst>
            </a:custGeom>
            <a:ln w="9524">
              <a:solidFill>
                <a:srgbClr val="37761C"/>
              </a:solidFill>
            </a:ln>
          </p:spPr>
          <p:txBody>
            <a:bodyPr wrap="square" lIns="0" tIns="0" rIns="0" bIns="0" rtlCol="0"/>
            <a:lstStyle/>
            <a:p>
              <a:endParaRPr/>
            </a:p>
          </p:txBody>
        </p:sp>
        <p:pic>
          <p:nvPicPr>
            <p:cNvPr id="7" name="object 7"/>
            <p:cNvPicPr/>
            <p:nvPr/>
          </p:nvPicPr>
          <p:blipFill>
            <a:blip r:embed="rId3" cstate="print"/>
            <a:stretch>
              <a:fillRect/>
            </a:stretch>
          </p:blipFill>
          <p:spPr>
            <a:xfrm>
              <a:off x="6726690" y="1020390"/>
              <a:ext cx="2268117" cy="1373641"/>
            </a:xfrm>
            <a:prstGeom prst="rect">
              <a:avLst/>
            </a:prstGeom>
          </p:spPr>
        </p:pic>
        <p:sp>
          <p:nvSpPr>
            <p:cNvPr id="8" name="object 8"/>
            <p:cNvSpPr/>
            <p:nvPr/>
          </p:nvSpPr>
          <p:spPr>
            <a:xfrm>
              <a:off x="5258899" y="951737"/>
              <a:ext cx="3804920" cy="1490980"/>
            </a:xfrm>
            <a:custGeom>
              <a:avLst/>
              <a:gdLst/>
              <a:ahLst/>
              <a:cxnLst/>
              <a:rect l="l" t="t" r="r" b="b"/>
              <a:pathLst>
                <a:path w="3804920" h="1490980">
                  <a:moveTo>
                    <a:pt x="1399138" y="0"/>
                  </a:moveTo>
                  <a:lnTo>
                    <a:pt x="3804562" y="0"/>
                  </a:lnTo>
                  <a:lnTo>
                    <a:pt x="3804562" y="1490981"/>
                  </a:lnTo>
                  <a:lnTo>
                    <a:pt x="1399138" y="1490981"/>
                  </a:lnTo>
                  <a:lnTo>
                    <a:pt x="1399138" y="0"/>
                  </a:lnTo>
                  <a:close/>
                </a:path>
                <a:path w="3804920" h="1490980">
                  <a:moveTo>
                    <a:pt x="0" y="1158510"/>
                  </a:moveTo>
                  <a:lnTo>
                    <a:pt x="1405963" y="745387"/>
                  </a:lnTo>
                </a:path>
              </a:pathLst>
            </a:custGeom>
            <a:ln w="9524">
              <a:solidFill>
                <a:srgbClr val="0B5394"/>
              </a:solidFill>
            </a:ln>
          </p:spPr>
          <p:txBody>
            <a:bodyPr wrap="square" lIns="0" tIns="0" rIns="0" bIns="0" rtlCol="0"/>
            <a:lstStyle/>
            <a:p>
              <a:endParaRPr/>
            </a:p>
          </p:txBody>
        </p:sp>
        <p:sp>
          <p:nvSpPr>
            <p:cNvPr id="9" name="object 9"/>
            <p:cNvSpPr/>
            <p:nvPr/>
          </p:nvSpPr>
          <p:spPr>
            <a:xfrm>
              <a:off x="5226393" y="2097192"/>
              <a:ext cx="35560" cy="35560"/>
            </a:xfrm>
            <a:custGeom>
              <a:avLst/>
              <a:gdLst/>
              <a:ahLst/>
              <a:cxnLst/>
              <a:rect l="l" t="t" r="r" b="b"/>
              <a:pathLst>
                <a:path w="35560" h="35560">
                  <a:moveTo>
                    <a:pt x="13587" y="34945"/>
                  </a:moveTo>
                  <a:lnTo>
                    <a:pt x="4879" y="30192"/>
                  </a:lnTo>
                  <a:lnTo>
                    <a:pt x="2439" y="21890"/>
                  </a:lnTo>
                  <a:lnTo>
                    <a:pt x="0" y="13587"/>
                  </a:lnTo>
                  <a:lnTo>
                    <a:pt x="4752" y="4879"/>
                  </a:lnTo>
                  <a:lnTo>
                    <a:pt x="21357" y="0"/>
                  </a:lnTo>
                  <a:lnTo>
                    <a:pt x="30066" y="4752"/>
                  </a:lnTo>
                  <a:lnTo>
                    <a:pt x="34945" y="21358"/>
                  </a:lnTo>
                  <a:lnTo>
                    <a:pt x="30192" y="30066"/>
                  </a:lnTo>
                  <a:lnTo>
                    <a:pt x="13587" y="34945"/>
                  </a:lnTo>
                  <a:close/>
                </a:path>
              </a:pathLst>
            </a:custGeom>
            <a:solidFill>
              <a:srgbClr val="0B5394"/>
            </a:solidFill>
          </p:spPr>
          <p:txBody>
            <a:bodyPr wrap="square" lIns="0" tIns="0" rIns="0" bIns="0" rtlCol="0"/>
            <a:lstStyle/>
            <a:p>
              <a:endParaRPr/>
            </a:p>
          </p:txBody>
        </p:sp>
        <p:sp>
          <p:nvSpPr>
            <p:cNvPr id="10" name="object 10"/>
            <p:cNvSpPr/>
            <p:nvPr/>
          </p:nvSpPr>
          <p:spPr>
            <a:xfrm>
              <a:off x="5226393" y="2097192"/>
              <a:ext cx="35560" cy="35560"/>
            </a:xfrm>
            <a:custGeom>
              <a:avLst/>
              <a:gdLst/>
              <a:ahLst/>
              <a:cxnLst/>
              <a:rect l="l" t="t" r="r" b="b"/>
              <a:pathLst>
                <a:path w="35560" h="35560">
                  <a:moveTo>
                    <a:pt x="2439" y="21890"/>
                  </a:moveTo>
                  <a:lnTo>
                    <a:pt x="0" y="13587"/>
                  </a:lnTo>
                  <a:lnTo>
                    <a:pt x="4752" y="4879"/>
                  </a:lnTo>
                  <a:lnTo>
                    <a:pt x="13055" y="2439"/>
                  </a:lnTo>
                  <a:lnTo>
                    <a:pt x="21357" y="0"/>
                  </a:lnTo>
                  <a:lnTo>
                    <a:pt x="30066" y="4752"/>
                  </a:lnTo>
                  <a:lnTo>
                    <a:pt x="32505" y="13055"/>
                  </a:lnTo>
                  <a:lnTo>
                    <a:pt x="34945" y="21358"/>
                  </a:lnTo>
                  <a:lnTo>
                    <a:pt x="30192" y="30066"/>
                  </a:lnTo>
                  <a:lnTo>
                    <a:pt x="21889" y="32505"/>
                  </a:lnTo>
                  <a:lnTo>
                    <a:pt x="13587" y="34945"/>
                  </a:lnTo>
                  <a:lnTo>
                    <a:pt x="4879" y="30192"/>
                  </a:lnTo>
                  <a:lnTo>
                    <a:pt x="2439" y="21890"/>
                  </a:lnTo>
                  <a:close/>
                </a:path>
              </a:pathLst>
            </a:custGeom>
            <a:ln w="9524">
              <a:solidFill>
                <a:srgbClr val="0B5394"/>
              </a:solidFill>
            </a:ln>
          </p:spPr>
          <p:txBody>
            <a:bodyPr wrap="square" lIns="0" tIns="0" rIns="0" bIns="0" rtlCol="0"/>
            <a:lstStyle/>
            <a:p>
              <a:endParaRPr/>
            </a:p>
          </p:txBody>
        </p:sp>
        <p:sp>
          <p:nvSpPr>
            <p:cNvPr id="11" name="object 11"/>
            <p:cNvSpPr/>
            <p:nvPr/>
          </p:nvSpPr>
          <p:spPr>
            <a:xfrm>
              <a:off x="5245343" y="2722183"/>
              <a:ext cx="1422400" cy="27305"/>
            </a:xfrm>
            <a:custGeom>
              <a:avLst/>
              <a:gdLst/>
              <a:ahLst/>
              <a:cxnLst/>
              <a:rect l="l" t="t" r="r" b="b"/>
              <a:pathLst>
                <a:path w="1422400" h="27305">
                  <a:moveTo>
                    <a:pt x="0" y="0"/>
                  </a:moveTo>
                  <a:lnTo>
                    <a:pt x="1421906" y="26916"/>
                  </a:lnTo>
                </a:path>
              </a:pathLst>
            </a:custGeom>
            <a:ln w="9524">
              <a:solidFill>
                <a:srgbClr val="37761C"/>
              </a:solidFill>
            </a:ln>
          </p:spPr>
          <p:txBody>
            <a:bodyPr wrap="square" lIns="0" tIns="0" rIns="0" bIns="0" rtlCol="0"/>
            <a:lstStyle/>
            <a:p>
              <a:endParaRPr/>
            </a:p>
          </p:txBody>
        </p:sp>
        <p:sp>
          <p:nvSpPr>
            <p:cNvPr id="12" name="object 12"/>
            <p:cNvSpPr/>
            <p:nvPr/>
          </p:nvSpPr>
          <p:spPr>
            <a:xfrm>
              <a:off x="5213848" y="2706056"/>
              <a:ext cx="31750" cy="31750"/>
            </a:xfrm>
            <a:custGeom>
              <a:avLst/>
              <a:gdLst/>
              <a:ahLst/>
              <a:cxnLst/>
              <a:rect l="l" t="t" r="r" b="b"/>
              <a:pathLst>
                <a:path w="31750" h="31750">
                  <a:moveTo>
                    <a:pt x="24184" y="31659"/>
                  </a:moveTo>
                  <a:lnTo>
                    <a:pt x="6880" y="31331"/>
                  </a:lnTo>
                  <a:lnTo>
                    <a:pt x="0" y="24185"/>
                  </a:lnTo>
                  <a:lnTo>
                    <a:pt x="163" y="15533"/>
                  </a:lnTo>
                  <a:lnTo>
                    <a:pt x="327" y="6880"/>
                  </a:lnTo>
                  <a:lnTo>
                    <a:pt x="7473" y="0"/>
                  </a:lnTo>
                  <a:lnTo>
                    <a:pt x="24778" y="327"/>
                  </a:lnTo>
                  <a:lnTo>
                    <a:pt x="31658" y="7474"/>
                  </a:lnTo>
                  <a:lnTo>
                    <a:pt x="31331" y="24778"/>
                  </a:lnTo>
                  <a:lnTo>
                    <a:pt x="24184" y="31659"/>
                  </a:lnTo>
                  <a:close/>
                </a:path>
              </a:pathLst>
            </a:custGeom>
            <a:solidFill>
              <a:srgbClr val="37761C"/>
            </a:solidFill>
          </p:spPr>
          <p:txBody>
            <a:bodyPr wrap="square" lIns="0" tIns="0" rIns="0" bIns="0" rtlCol="0"/>
            <a:lstStyle/>
            <a:p>
              <a:endParaRPr/>
            </a:p>
          </p:txBody>
        </p:sp>
        <p:sp>
          <p:nvSpPr>
            <p:cNvPr id="13" name="object 13"/>
            <p:cNvSpPr/>
            <p:nvPr/>
          </p:nvSpPr>
          <p:spPr>
            <a:xfrm>
              <a:off x="5213848" y="2706056"/>
              <a:ext cx="31750" cy="31750"/>
            </a:xfrm>
            <a:custGeom>
              <a:avLst/>
              <a:gdLst/>
              <a:ahLst/>
              <a:cxnLst/>
              <a:rect l="l" t="t" r="r" b="b"/>
              <a:pathLst>
                <a:path w="31750" h="31750">
                  <a:moveTo>
                    <a:pt x="163" y="15533"/>
                  </a:moveTo>
                  <a:lnTo>
                    <a:pt x="327" y="6880"/>
                  </a:lnTo>
                  <a:lnTo>
                    <a:pt x="7473" y="0"/>
                  </a:lnTo>
                  <a:lnTo>
                    <a:pt x="16125" y="163"/>
                  </a:lnTo>
                  <a:lnTo>
                    <a:pt x="24778" y="327"/>
                  </a:lnTo>
                  <a:lnTo>
                    <a:pt x="31658" y="7474"/>
                  </a:lnTo>
                  <a:lnTo>
                    <a:pt x="31495" y="16126"/>
                  </a:lnTo>
                  <a:lnTo>
                    <a:pt x="31331" y="24778"/>
                  </a:lnTo>
                  <a:lnTo>
                    <a:pt x="24184" y="31659"/>
                  </a:lnTo>
                  <a:lnTo>
                    <a:pt x="15532" y="31495"/>
                  </a:lnTo>
                  <a:lnTo>
                    <a:pt x="6880" y="31331"/>
                  </a:lnTo>
                  <a:lnTo>
                    <a:pt x="0" y="24185"/>
                  </a:lnTo>
                  <a:lnTo>
                    <a:pt x="163" y="15533"/>
                  </a:lnTo>
                  <a:close/>
                </a:path>
              </a:pathLst>
            </a:custGeom>
            <a:ln w="9524">
              <a:solidFill>
                <a:srgbClr val="37761C"/>
              </a:solidFill>
            </a:ln>
          </p:spPr>
          <p:txBody>
            <a:bodyPr wrap="square" lIns="0" tIns="0" rIns="0" bIns="0" rtlCol="0"/>
            <a:lstStyle/>
            <a:p>
              <a:endParaRPr/>
            </a:p>
          </p:txBody>
        </p:sp>
      </p:grpSp>
      <p:sp>
        <p:nvSpPr>
          <p:cNvPr id="14" name="object 14"/>
          <p:cNvSpPr txBox="1"/>
          <p:nvPr/>
        </p:nvSpPr>
        <p:spPr>
          <a:xfrm>
            <a:off x="8574917" y="2109805"/>
            <a:ext cx="379730" cy="135935"/>
          </a:xfrm>
          <a:prstGeom prst="rect">
            <a:avLst/>
          </a:prstGeom>
        </p:spPr>
        <p:txBody>
          <a:bodyPr vert="horz" wrap="square" lIns="0" tIns="12700" rIns="0" bIns="0" rtlCol="0">
            <a:spAutoFit/>
          </a:bodyPr>
          <a:lstStyle/>
          <a:p>
            <a:pPr>
              <a:spcBef>
                <a:spcPts val="100"/>
              </a:spcBef>
            </a:pPr>
            <a:r>
              <a:rPr sz="800" spc="-5" dirty="0">
                <a:solidFill>
                  <a:srgbClr val="4A86E7"/>
                </a:solidFill>
                <a:latin typeface="Arial"/>
                <a:cs typeface="Arial"/>
              </a:rPr>
              <a:t>Crystals</a:t>
            </a:r>
            <a:endParaRPr sz="800">
              <a:latin typeface="Arial"/>
              <a:cs typeface="Arial"/>
            </a:endParaRPr>
          </a:p>
        </p:txBody>
      </p:sp>
      <p:sp>
        <p:nvSpPr>
          <p:cNvPr id="15" name="object 15"/>
          <p:cNvSpPr txBox="1"/>
          <p:nvPr/>
        </p:nvSpPr>
        <p:spPr>
          <a:xfrm>
            <a:off x="8574917" y="4472005"/>
            <a:ext cx="379730" cy="135935"/>
          </a:xfrm>
          <a:prstGeom prst="rect">
            <a:avLst/>
          </a:prstGeom>
        </p:spPr>
        <p:txBody>
          <a:bodyPr vert="horz" wrap="square" lIns="0" tIns="12700" rIns="0" bIns="0" rtlCol="0">
            <a:spAutoFit/>
          </a:bodyPr>
          <a:lstStyle/>
          <a:p>
            <a:pPr>
              <a:spcBef>
                <a:spcPts val="100"/>
              </a:spcBef>
            </a:pPr>
            <a:r>
              <a:rPr sz="800" spc="-5" dirty="0">
                <a:solidFill>
                  <a:srgbClr val="4A86E7"/>
                </a:solidFill>
                <a:latin typeface="Arial"/>
                <a:cs typeface="Arial"/>
              </a:rPr>
              <a:t>Crystals</a:t>
            </a:r>
            <a:endParaRPr sz="800">
              <a:latin typeface="Arial"/>
              <a:cs typeface="Arial"/>
            </a:endParaRPr>
          </a:p>
        </p:txBody>
      </p:sp>
      <p:sp>
        <p:nvSpPr>
          <p:cNvPr id="16" name="object 16"/>
          <p:cNvSpPr txBox="1"/>
          <p:nvPr/>
        </p:nvSpPr>
        <p:spPr>
          <a:xfrm>
            <a:off x="6734225" y="1883363"/>
            <a:ext cx="508634" cy="379527"/>
          </a:xfrm>
          <a:prstGeom prst="rect">
            <a:avLst/>
          </a:prstGeom>
        </p:spPr>
        <p:txBody>
          <a:bodyPr vert="horz" wrap="square" lIns="0" tIns="10795" rIns="0" bIns="0" rtlCol="0">
            <a:spAutoFit/>
          </a:bodyPr>
          <a:lstStyle/>
          <a:p>
            <a:pPr marR="5080">
              <a:lnSpc>
                <a:spcPct val="101600"/>
              </a:lnSpc>
              <a:spcBef>
                <a:spcPts val="85"/>
              </a:spcBef>
            </a:pPr>
            <a:r>
              <a:rPr sz="800" spc="-5" dirty="0">
                <a:solidFill>
                  <a:srgbClr val="E69137"/>
                </a:solidFill>
                <a:latin typeface="Arial"/>
                <a:cs typeface="Arial"/>
              </a:rPr>
              <a:t>Electronics  Cooling </a:t>
            </a:r>
            <a:r>
              <a:rPr sz="800" dirty="0">
                <a:solidFill>
                  <a:srgbClr val="E69137"/>
                </a:solidFill>
                <a:latin typeface="Arial"/>
                <a:cs typeface="Arial"/>
              </a:rPr>
              <a:t> Mechanics</a:t>
            </a:r>
            <a:endParaRPr sz="800">
              <a:latin typeface="Arial"/>
              <a:cs typeface="Arial"/>
            </a:endParaRPr>
          </a:p>
        </p:txBody>
      </p:sp>
      <p:sp>
        <p:nvSpPr>
          <p:cNvPr id="17" name="object 17"/>
          <p:cNvSpPr/>
          <p:nvPr/>
        </p:nvSpPr>
        <p:spPr>
          <a:xfrm>
            <a:off x="6678520" y="3371475"/>
            <a:ext cx="1959610" cy="113030"/>
          </a:xfrm>
          <a:custGeom>
            <a:avLst/>
            <a:gdLst/>
            <a:ahLst/>
            <a:cxnLst/>
            <a:rect l="l" t="t" r="r" b="b"/>
            <a:pathLst>
              <a:path w="1959609" h="113030">
                <a:moveTo>
                  <a:pt x="1958999" y="112499"/>
                </a:moveTo>
                <a:lnTo>
                  <a:pt x="0" y="112499"/>
                </a:lnTo>
                <a:lnTo>
                  <a:pt x="0" y="0"/>
                </a:lnTo>
                <a:lnTo>
                  <a:pt x="1958999" y="0"/>
                </a:lnTo>
                <a:lnTo>
                  <a:pt x="1958999" y="112499"/>
                </a:lnTo>
                <a:close/>
              </a:path>
            </a:pathLst>
          </a:custGeom>
          <a:solidFill>
            <a:srgbClr val="FFFFFF"/>
          </a:solidFill>
        </p:spPr>
        <p:txBody>
          <a:bodyPr wrap="square" lIns="0" tIns="0" rIns="0" bIns="0" rtlCol="0"/>
          <a:lstStyle/>
          <a:p>
            <a:endParaRPr/>
          </a:p>
        </p:txBody>
      </p:sp>
      <p:sp>
        <p:nvSpPr>
          <p:cNvPr id="18" name="object 18"/>
          <p:cNvSpPr txBox="1"/>
          <p:nvPr/>
        </p:nvSpPr>
        <p:spPr>
          <a:xfrm>
            <a:off x="8648217" y="3024205"/>
            <a:ext cx="306070" cy="135935"/>
          </a:xfrm>
          <a:prstGeom prst="rect">
            <a:avLst/>
          </a:prstGeom>
        </p:spPr>
        <p:txBody>
          <a:bodyPr vert="horz" wrap="square" lIns="0" tIns="12700" rIns="0" bIns="0" rtlCol="0">
            <a:spAutoFit/>
          </a:bodyPr>
          <a:lstStyle/>
          <a:p>
            <a:pPr>
              <a:spcBef>
                <a:spcPts val="100"/>
              </a:spcBef>
            </a:pPr>
            <a:r>
              <a:rPr sz="800" spc="-5" dirty="0">
                <a:solidFill>
                  <a:srgbClr val="CC4125"/>
                </a:solidFill>
                <a:latin typeface="Arial"/>
                <a:cs typeface="Arial"/>
              </a:rPr>
              <a:t>SiPMs</a:t>
            </a:r>
            <a:endParaRPr sz="800">
              <a:latin typeface="Arial"/>
              <a:cs typeface="Arial"/>
            </a:endParaRPr>
          </a:p>
        </p:txBody>
      </p:sp>
      <p:sp>
        <p:nvSpPr>
          <p:cNvPr id="19" name="object 19"/>
          <p:cNvSpPr txBox="1"/>
          <p:nvPr/>
        </p:nvSpPr>
        <p:spPr>
          <a:xfrm>
            <a:off x="6743218" y="3349049"/>
            <a:ext cx="1471295" cy="404213"/>
          </a:xfrm>
          <a:prstGeom prst="rect">
            <a:avLst/>
          </a:prstGeom>
        </p:spPr>
        <p:txBody>
          <a:bodyPr vert="horz" wrap="square" lIns="0" tIns="12700" rIns="0" bIns="0" rtlCol="0">
            <a:spAutoFit/>
          </a:bodyPr>
          <a:lstStyle/>
          <a:p>
            <a:pPr marL="20955">
              <a:spcBef>
                <a:spcPts val="100"/>
              </a:spcBef>
            </a:pPr>
            <a:r>
              <a:rPr sz="800" spc="-5" dirty="0">
                <a:solidFill>
                  <a:srgbClr val="E69137"/>
                </a:solidFill>
                <a:latin typeface="Arial"/>
                <a:cs typeface="Arial"/>
              </a:rPr>
              <a:t>Electronics,</a:t>
            </a:r>
            <a:r>
              <a:rPr sz="800" spc="-40" dirty="0">
                <a:solidFill>
                  <a:srgbClr val="E69137"/>
                </a:solidFill>
                <a:latin typeface="Arial"/>
                <a:cs typeface="Arial"/>
              </a:rPr>
              <a:t> </a:t>
            </a:r>
            <a:r>
              <a:rPr sz="800" spc="-5" dirty="0">
                <a:solidFill>
                  <a:srgbClr val="E69137"/>
                </a:solidFill>
                <a:latin typeface="Arial"/>
                <a:cs typeface="Arial"/>
              </a:rPr>
              <a:t>Cooling,</a:t>
            </a:r>
            <a:r>
              <a:rPr sz="800" spc="-35" dirty="0">
                <a:solidFill>
                  <a:srgbClr val="E69137"/>
                </a:solidFill>
                <a:latin typeface="Arial"/>
                <a:cs typeface="Arial"/>
              </a:rPr>
              <a:t> </a:t>
            </a:r>
            <a:r>
              <a:rPr sz="800" dirty="0">
                <a:solidFill>
                  <a:srgbClr val="E69137"/>
                </a:solidFill>
                <a:latin typeface="Arial"/>
                <a:cs typeface="Arial"/>
              </a:rPr>
              <a:t>Mechanics</a:t>
            </a:r>
            <a:endParaRPr sz="800">
              <a:latin typeface="Arial"/>
              <a:cs typeface="Arial"/>
            </a:endParaRPr>
          </a:p>
          <a:p>
            <a:pPr>
              <a:spcBef>
                <a:spcPts val="50"/>
              </a:spcBef>
            </a:pPr>
            <a:endParaRPr sz="700">
              <a:latin typeface="Arial"/>
              <a:cs typeface="Arial"/>
            </a:endParaRPr>
          </a:p>
          <a:p>
            <a:pPr>
              <a:lnSpc>
                <a:spcPct val="100000"/>
              </a:lnSpc>
            </a:pPr>
            <a:r>
              <a:rPr sz="800" spc="-5" dirty="0">
                <a:solidFill>
                  <a:srgbClr val="CC4125"/>
                </a:solidFill>
                <a:latin typeface="Arial"/>
                <a:cs typeface="Arial"/>
              </a:rPr>
              <a:t>SiPMs</a:t>
            </a:r>
            <a:endParaRPr sz="800">
              <a:latin typeface="Arial"/>
              <a:cs typeface="Arial"/>
            </a:endParaRPr>
          </a:p>
        </p:txBody>
      </p:sp>
    </p:spTree>
    <p:extLst>
      <p:ext uri="{BB962C8B-B14F-4D97-AF65-F5344CB8AC3E}">
        <p14:creationId xmlns:p14="http://schemas.microsoft.com/office/powerpoint/2010/main" val="6961563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77412" y="1315051"/>
            <a:ext cx="8230073" cy="520655"/>
          </a:xfrm>
          <a:prstGeom prst="rect">
            <a:avLst/>
          </a:prstGeom>
        </p:spPr>
        <p:txBody>
          <a:bodyPr vert="horz" wrap="square" lIns="0" tIns="12700" rIns="0" bIns="0" rtlCol="0" anchor="ctr">
            <a:spAutoFit/>
          </a:bodyPr>
          <a:lstStyle/>
          <a:p>
            <a:pPr marL="12700">
              <a:lnSpc>
                <a:spcPct val="100000"/>
              </a:lnSpc>
              <a:spcBef>
                <a:spcPts val="100"/>
              </a:spcBef>
            </a:pPr>
            <a:r>
              <a:rPr spc="-5" dirty="0"/>
              <a:t>Including</a:t>
            </a:r>
            <a:r>
              <a:rPr spc="20" dirty="0"/>
              <a:t> </a:t>
            </a:r>
            <a:r>
              <a:rPr b="1" spc="-5" dirty="0">
                <a:latin typeface="Arial"/>
                <a:cs typeface="Arial"/>
              </a:rPr>
              <a:t>dual-readout</a:t>
            </a:r>
            <a:r>
              <a:rPr b="1" spc="5" dirty="0">
                <a:latin typeface="Arial"/>
                <a:cs typeface="Arial"/>
              </a:rPr>
              <a:t> </a:t>
            </a:r>
            <a:r>
              <a:rPr spc="-5" dirty="0"/>
              <a:t>in</a:t>
            </a:r>
            <a:r>
              <a:rPr spc="-20" dirty="0"/>
              <a:t> </a:t>
            </a:r>
            <a:r>
              <a:rPr spc="-5" dirty="0"/>
              <a:t>the</a:t>
            </a:r>
            <a:r>
              <a:rPr spc="-20" dirty="0"/>
              <a:t> </a:t>
            </a:r>
            <a:r>
              <a:rPr spc="-10" dirty="0"/>
              <a:t>ECAL</a:t>
            </a:r>
            <a:r>
              <a:rPr spc="-25" dirty="0"/>
              <a:t> </a:t>
            </a:r>
            <a:r>
              <a:rPr dirty="0"/>
              <a:t>segments</a:t>
            </a:r>
          </a:p>
        </p:txBody>
      </p:sp>
      <p:sp>
        <p:nvSpPr>
          <p:cNvPr id="3" name="object 3"/>
          <p:cNvSpPr txBox="1"/>
          <p:nvPr/>
        </p:nvSpPr>
        <p:spPr>
          <a:xfrm>
            <a:off x="490622" y="2074622"/>
            <a:ext cx="5570855" cy="269240"/>
          </a:xfrm>
          <a:prstGeom prst="rect">
            <a:avLst/>
          </a:prstGeom>
        </p:spPr>
        <p:txBody>
          <a:bodyPr vert="horz" wrap="square" lIns="0" tIns="12700" rIns="0" bIns="0" rtlCol="0">
            <a:spAutoFit/>
          </a:bodyPr>
          <a:lstStyle/>
          <a:p>
            <a:pPr marL="363855" indent="-351790">
              <a:spcBef>
                <a:spcPts val="100"/>
              </a:spcBef>
              <a:buChar char="●"/>
              <a:tabLst>
                <a:tab pos="363855" algn="l"/>
                <a:tab pos="364490" algn="l"/>
              </a:tabLst>
            </a:pPr>
            <a:r>
              <a:rPr sz="1600" spc="-5" dirty="0">
                <a:solidFill>
                  <a:srgbClr val="595959"/>
                </a:solidFill>
                <a:latin typeface="Arial"/>
                <a:cs typeface="Arial"/>
              </a:rPr>
              <a:t>Possibility</a:t>
            </a:r>
            <a:r>
              <a:rPr sz="1600" spc="-15" dirty="0">
                <a:solidFill>
                  <a:srgbClr val="595959"/>
                </a:solidFill>
                <a:latin typeface="Arial"/>
                <a:cs typeface="Arial"/>
              </a:rPr>
              <a:t> </a:t>
            </a:r>
            <a:r>
              <a:rPr sz="1600" spc="-5" dirty="0">
                <a:solidFill>
                  <a:srgbClr val="595959"/>
                </a:solidFill>
                <a:latin typeface="Arial"/>
                <a:cs typeface="Arial"/>
              </a:rPr>
              <a:t>of</a:t>
            </a:r>
            <a:r>
              <a:rPr sz="1600" spc="-10" dirty="0">
                <a:solidFill>
                  <a:srgbClr val="595959"/>
                </a:solidFill>
                <a:latin typeface="Arial"/>
                <a:cs typeface="Arial"/>
              </a:rPr>
              <a:t> </a:t>
            </a:r>
            <a:r>
              <a:rPr sz="1600" spc="-5" dirty="0">
                <a:solidFill>
                  <a:srgbClr val="595959"/>
                </a:solidFill>
                <a:latin typeface="Arial"/>
                <a:cs typeface="Arial"/>
              </a:rPr>
              <a:t>using</a:t>
            </a:r>
            <a:r>
              <a:rPr sz="1600" spc="-10" dirty="0">
                <a:solidFill>
                  <a:srgbClr val="595959"/>
                </a:solidFill>
                <a:latin typeface="Arial"/>
                <a:cs typeface="Arial"/>
              </a:rPr>
              <a:t> </a:t>
            </a:r>
            <a:r>
              <a:rPr sz="1600" dirty="0">
                <a:solidFill>
                  <a:srgbClr val="595959"/>
                </a:solidFill>
                <a:latin typeface="Arial"/>
                <a:cs typeface="Arial"/>
              </a:rPr>
              <a:t>2</a:t>
            </a:r>
            <a:r>
              <a:rPr sz="1600" spc="-10" dirty="0">
                <a:solidFill>
                  <a:srgbClr val="595959"/>
                </a:solidFill>
                <a:latin typeface="Arial"/>
                <a:cs typeface="Arial"/>
              </a:rPr>
              <a:t> </a:t>
            </a:r>
            <a:r>
              <a:rPr sz="1600" spc="-5" dirty="0">
                <a:solidFill>
                  <a:srgbClr val="595959"/>
                </a:solidFill>
                <a:latin typeface="Arial"/>
                <a:cs typeface="Arial"/>
              </a:rPr>
              <a:t>SiPMs</a:t>
            </a:r>
            <a:r>
              <a:rPr sz="1600" spc="-15" dirty="0">
                <a:solidFill>
                  <a:srgbClr val="595959"/>
                </a:solidFill>
                <a:latin typeface="Arial"/>
                <a:cs typeface="Arial"/>
              </a:rPr>
              <a:t> </a:t>
            </a:r>
            <a:r>
              <a:rPr sz="1600" dirty="0">
                <a:solidFill>
                  <a:srgbClr val="595959"/>
                </a:solidFill>
                <a:latin typeface="Arial"/>
                <a:cs typeface="Arial"/>
              </a:rPr>
              <a:t>/</a:t>
            </a:r>
            <a:r>
              <a:rPr sz="1600" spc="-10" dirty="0">
                <a:solidFill>
                  <a:srgbClr val="595959"/>
                </a:solidFill>
                <a:latin typeface="Arial"/>
                <a:cs typeface="Arial"/>
              </a:rPr>
              <a:t> </a:t>
            </a:r>
            <a:r>
              <a:rPr sz="1600" dirty="0">
                <a:solidFill>
                  <a:srgbClr val="595959"/>
                </a:solidFill>
                <a:latin typeface="Arial"/>
                <a:cs typeface="Arial"/>
              </a:rPr>
              <a:t>crystal</a:t>
            </a:r>
            <a:r>
              <a:rPr sz="1600" spc="-10" dirty="0">
                <a:solidFill>
                  <a:srgbClr val="595959"/>
                </a:solidFill>
                <a:latin typeface="Arial"/>
                <a:cs typeface="Arial"/>
              </a:rPr>
              <a:t> </a:t>
            </a:r>
            <a:r>
              <a:rPr sz="1600" spc="-5" dirty="0">
                <a:solidFill>
                  <a:srgbClr val="595959"/>
                </a:solidFill>
                <a:latin typeface="Arial"/>
                <a:cs typeface="Arial"/>
              </a:rPr>
              <a:t>for</a:t>
            </a:r>
            <a:r>
              <a:rPr sz="1600" spc="-10" dirty="0">
                <a:solidFill>
                  <a:srgbClr val="595959"/>
                </a:solidFill>
                <a:latin typeface="Arial"/>
                <a:cs typeface="Arial"/>
              </a:rPr>
              <a:t> </a:t>
            </a:r>
            <a:r>
              <a:rPr sz="1600" spc="-5" dirty="0">
                <a:solidFill>
                  <a:srgbClr val="595959"/>
                </a:solidFill>
                <a:latin typeface="Arial"/>
                <a:cs typeface="Arial"/>
              </a:rPr>
              <a:t>the</a:t>
            </a:r>
            <a:r>
              <a:rPr sz="1600" spc="-15" dirty="0">
                <a:solidFill>
                  <a:srgbClr val="595959"/>
                </a:solidFill>
                <a:latin typeface="Arial"/>
                <a:cs typeface="Arial"/>
              </a:rPr>
              <a:t> </a:t>
            </a:r>
            <a:r>
              <a:rPr sz="1600" spc="-5" dirty="0">
                <a:solidFill>
                  <a:srgbClr val="595959"/>
                </a:solidFill>
                <a:latin typeface="Arial"/>
                <a:cs typeface="Arial"/>
              </a:rPr>
              <a:t>ECAL</a:t>
            </a:r>
            <a:r>
              <a:rPr sz="1600" spc="-10" dirty="0">
                <a:solidFill>
                  <a:srgbClr val="595959"/>
                </a:solidFill>
                <a:latin typeface="Arial"/>
                <a:cs typeface="Arial"/>
              </a:rPr>
              <a:t> </a:t>
            </a:r>
            <a:r>
              <a:rPr sz="1600" dirty="0">
                <a:solidFill>
                  <a:srgbClr val="595959"/>
                </a:solidFill>
                <a:latin typeface="Arial"/>
                <a:cs typeface="Arial"/>
              </a:rPr>
              <a:t>readout</a:t>
            </a:r>
            <a:endParaRPr sz="1600">
              <a:latin typeface="Arial"/>
              <a:cs typeface="Arial"/>
            </a:endParaRPr>
          </a:p>
        </p:txBody>
      </p:sp>
      <p:sp>
        <p:nvSpPr>
          <p:cNvPr id="4" name="object 4"/>
          <p:cNvSpPr txBox="1">
            <a:spLocks noGrp="1"/>
          </p:cNvSpPr>
          <p:nvPr>
            <p:ph type="body" idx="1"/>
          </p:nvPr>
        </p:nvSpPr>
        <p:spPr>
          <a:xfrm>
            <a:off x="628650" y="2682876"/>
            <a:ext cx="6536909" cy="1770485"/>
          </a:xfrm>
          <a:prstGeom prst="rect">
            <a:avLst/>
          </a:prstGeom>
        </p:spPr>
        <p:txBody>
          <a:bodyPr vert="horz" wrap="square" lIns="0" tIns="12700" rIns="0" bIns="0" rtlCol="0">
            <a:spAutoFit/>
          </a:bodyPr>
          <a:lstStyle/>
          <a:p>
            <a:pPr marL="821055" marR="5080" indent="-336550">
              <a:lnSpc>
                <a:spcPct val="116100"/>
              </a:lnSpc>
              <a:spcBef>
                <a:spcPts val="100"/>
              </a:spcBef>
              <a:buChar char="○"/>
              <a:tabLst>
                <a:tab pos="821055" algn="l"/>
                <a:tab pos="821690" algn="l"/>
              </a:tabLst>
            </a:pPr>
            <a:r>
              <a:rPr spc="-5" dirty="0"/>
              <a:t>Provide </a:t>
            </a:r>
            <a:r>
              <a:rPr dirty="0"/>
              <a:t>sensitivity </a:t>
            </a:r>
            <a:r>
              <a:rPr spc="-5" dirty="0"/>
              <a:t>to </a:t>
            </a:r>
            <a:r>
              <a:rPr dirty="0"/>
              <a:t>scintillation </a:t>
            </a:r>
            <a:r>
              <a:rPr spc="-5" dirty="0"/>
              <a:t>and Cherenkov light </a:t>
            </a:r>
            <a:r>
              <a:rPr spc="-375" dirty="0"/>
              <a:t> </a:t>
            </a:r>
            <a:r>
              <a:rPr dirty="0"/>
              <a:t>separately</a:t>
            </a:r>
            <a:r>
              <a:rPr spc="-10" dirty="0"/>
              <a:t> </a:t>
            </a:r>
            <a:r>
              <a:rPr spc="-5" dirty="0"/>
              <a:t>with</a:t>
            </a:r>
            <a:r>
              <a:rPr spc="-10" dirty="0"/>
              <a:t> </a:t>
            </a:r>
            <a:r>
              <a:rPr spc="-5" dirty="0"/>
              <a:t>optical filter</a:t>
            </a:r>
            <a:r>
              <a:rPr spc="-10" dirty="0"/>
              <a:t> </a:t>
            </a:r>
            <a:r>
              <a:rPr spc="-5" dirty="0"/>
              <a:t>(</a:t>
            </a:r>
            <a:r>
              <a:rPr b="1" spc="-5" dirty="0">
                <a:latin typeface="Arial"/>
                <a:cs typeface="Arial"/>
              </a:rPr>
              <a:t>dual-readout</a:t>
            </a:r>
            <a:r>
              <a:rPr spc="-5" dirty="0"/>
              <a:t>)</a:t>
            </a:r>
          </a:p>
          <a:p>
            <a:pPr marL="821055" indent="-336550">
              <a:lnSpc>
                <a:spcPct val="100000"/>
              </a:lnSpc>
              <a:spcBef>
                <a:spcPts val="270"/>
              </a:spcBef>
              <a:buChar char="○"/>
              <a:tabLst>
                <a:tab pos="821055" algn="l"/>
                <a:tab pos="821690" algn="l"/>
              </a:tabLst>
            </a:pPr>
            <a:r>
              <a:rPr spc="-5" dirty="0"/>
              <a:t>Add</a:t>
            </a:r>
            <a:r>
              <a:rPr spc="-20" dirty="0"/>
              <a:t> </a:t>
            </a:r>
            <a:r>
              <a:rPr b="1" spc="-5" dirty="0">
                <a:latin typeface="Arial"/>
                <a:cs typeface="Arial"/>
              </a:rPr>
              <a:t>redundancy</a:t>
            </a:r>
            <a:r>
              <a:rPr b="1" spc="-20" dirty="0">
                <a:latin typeface="Arial"/>
                <a:cs typeface="Arial"/>
              </a:rPr>
              <a:t> </a:t>
            </a:r>
            <a:r>
              <a:rPr spc="-5" dirty="0"/>
              <a:t>to</a:t>
            </a:r>
            <a:r>
              <a:rPr spc="-20" dirty="0"/>
              <a:t> </a:t>
            </a:r>
            <a:r>
              <a:rPr spc="-5" dirty="0"/>
              <a:t>the</a:t>
            </a:r>
            <a:r>
              <a:rPr spc="-20" dirty="0"/>
              <a:t> </a:t>
            </a:r>
            <a:r>
              <a:rPr dirty="0"/>
              <a:t>system</a:t>
            </a:r>
          </a:p>
          <a:p>
            <a:pPr marL="821055" indent="-336550">
              <a:lnSpc>
                <a:spcPct val="100000"/>
              </a:lnSpc>
              <a:spcBef>
                <a:spcPts val="270"/>
              </a:spcBef>
              <a:buChar char="○"/>
              <a:tabLst>
                <a:tab pos="821055" algn="l"/>
                <a:tab pos="821690" algn="l"/>
              </a:tabLst>
            </a:pPr>
            <a:r>
              <a:rPr spc="-5" dirty="0"/>
              <a:t>Improve </a:t>
            </a:r>
            <a:r>
              <a:rPr b="1" spc="-5" dirty="0">
                <a:latin typeface="Arial"/>
                <a:cs typeface="Arial"/>
              </a:rPr>
              <a:t>stochastic</a:t>
            </a:r>
            <a:r>
              <a:rPr b="1" spc="-20" dirty="0">
                <a:latin typeface="Arial"/>
                <a:cs typeface="Arial"/>
              </a:rPr>
              <a:t> </a:t>
            </a:r>
            <a:r>
              <a:rPr b="1" dirty="0">
                <a:latin typeface="Arial"/>
                <a:cs typeface="Arial"/>
              </a:rPr>
              <a:t>term</a:t>
            </a:r>
            <a:r>
              <a:rPr b="1" spc="-15" dirty="0">
                <a:latin typeface="Arial"/>
                <a:cs typeface="Arial"/>
              </a:rPr>
              <a:t> </a:t>
            </a:r>
            <a:r>
              <a:rPr spc="-5" dirty="0"/>
              <a:t>of</a:t>
            </a:r>
            <a:r>
              <a:rPr spc="-20" dirty="0"/>
              <a:t> </a:t>
            </a:r>
            <a:r>
              <a:rPr spc="-5" dirty="0"/>
              <a:t>energy</a:t>
            </a:r>
            <a:r>
              <a:rPr spc="-15" dirty="0"/>
              <a:t> </a:t>
            </a:r>
            <a:r>
              <a:rPr dirty="0"/>
              <a:t>resolution</a:t>
            </a:r>
          </a:p>
          <a:p>
            <a:pPr marL="363855" indent="-351790">
              <a:lnSpc>
                <a:spcPct val="100000"/>
              </a:lnSpc>
              <a:spcBef>
                <a:spcPts val="260"/>
              </a:spcBef>
              <a:buChar char="●"/>
              <a:tabLst>
                <a:tab pos="363855" algn="l"/>
                <a:tab pos="364490" algn="l"/>
              </a:tabLst>
            </a:pPr>
            <a:r>
              <a:rPr sz="1600" spc="-5" dirty="0"/>
              <a:t>Limited</a:t>
            </a:r>
            <a:r>
              <a:rPr sz="1600" spc="-20" dirty="0"/>
              <a:t> </a:t>
            </a:r>
            <a:r>
              <a:rPr sz="1600" spc="-5" dirty="0"/>
              <a:t>impact</a:t>
            </a:r>
            <a:r>
              <a:rPr sz="1600" spc="-20" dirty="0"/>
              <a:t> </a:t>
            </a:r>
            <a:r>
              <a:rPr sz="1600" spc="-5" dirty="0"/>
              <a:t>on</a:t>
            </a:r>
            <a:r>
              <a:rPr sz="1600" spc="-15" dirty="0"/>
              <a:t> </a:t>
            </a:r>
            <a:r>
              <a:rPr sz="1600" spc="-5" dirty="0"/>
              <a:t>ECAL</a:t>
            </a:r>
            <a:r>
              <a:rPr sz="1600" spc="-20" dirty="0"/>
              <a:t> </a:t>
            </a:r>
            <a:r>
              <a:rPr sz="1600" dirty="0"/>
              <a:t>cost</a:t>
            </a:r>
            <a:r>
              <a:rPr sz="1600" spc="-15" dirty="0"/>
              <a:t> </a:t>
            </a:r>
            <a:r>
              <a:rPr sz="1600" dirty="0"/>
              <a:t>(+14%)</a:t>
            </a:r>
          </a:p>
        </p:txBody>
      </p:sp>
      <p:pic>
        <p:nvPicPr>
          <p:cNvPr id="5" name="object 5"/>
          <p:cNvPicPr/>
          <p:nvPr/>
        </p:nvPicPr>
        <p:blipFill>
          <a:blip r:embed="rId2" cstate="print"/>
          <a:stretch>
            <a:fillRect/>
          </a:stretch>
        </p:blipFill>
        <p:spPr>
          <a:xfrm>
            <a:off x="6923173" y="2395793"/>
            <a:ext cx="1796729" cy="1792937"/>
          </a:xfrm>
          <a:prstGeom prst="rect">
            <a:avLst/>
          </a:prstGeom>
        </p:spPr>
      </p:pic>
      <p:grpSp>
        <p:nvGrpSpPr>
          <p:cNvPr id="6" name="object 6"/>
          <p:cNvGrpSpPr/>
          <p:nvPr/>
        </p:nvGrpSpPr>
        <p:grpSpPr>
          <a:xfrm>
            <a:off x="6399320" y="4566747"/>
            <a:ext cx="2507615" cy="1760220"/>
            <a:chOff x="6399319" y="3247046"/>
            <a:chExt cx="2507615" cy="1760220"/>
          </a:xfrm>
        </p:grpSpPr>
        <p:pic>
          <p:nvPicPr>
            <p:cNvPr id="7" name="object 7"/>
            <p:cNvPicPr/>
            <p:nvPr/>
          </p:nvPicPr>
          <p:blipFill>
            <a:blip r:embed="rId3" cstate="print"/>
            <a:stretch>
              <a:fillRect/>
            </a:stretch>
          </p:blipFill>
          <p:spPr>
            <a:xfrm>
              <a:off x="6399319" y="3256418"/>
              <a:ext cx="2507388" cy="1750609"/>
            </a:xfrm>
            <a:prstGeom prst="rect">
              <a:avLst/>
            </a:prstGeom>
          </p:spPr>
        </p:pic>
        <p:sp>
          <p:nvSpPr>
            <p:cNvPr id="8" name="object 8"/>
            <p:cNvSpPr/>
            <p:nvPr/>
          </p:nvSpPr>
          <p:spPr>
            <a:xfrm>
              <a:off x="7529509" y="3247046"/>
              <a:ext cx="0" cy="1536065"/>
            </a:xfrm>
            <a:custGeom>
              <a:avLst/>
              <a:gdLst/>
              <a:ahLst/>
              <a:cxnLst/>
              <a:rect l="l" t="t" r="r" b="b"/>
              <a:pathLst>
                <a:path h="1536064">
                  <a:moveTo>
                    <a:pt x="0" y="1536000"/>
                  </a:moveTo>
                  <a:lnTo>
                    <a:pt x="0" y="0"/>
                  </a:lnTo>
                </a:path>
              </a:pathLst>
            </a:custGeom>
            <a:ln w="9524">
              <a:solidFill>
                <a:srgbClr val="F1C131"/>
              </a:solidFill>
            </a:ln>
          </p:spPr>
          <p:txBody>
            <a:bodyPr wrap="square" lIns="0" tIns="0" rIns="0" bIns="0" rtlCol="0"/>
            <a:lstStyle/>
            <a:p>
              <a:endParaRPr/>
            </a:p>
          </p:txBody>
        </p:sp>
        <p:sp>
          <p:nvSpPr>
            <p:cNvPr id="9" name="object 9"/>
            <p:cNvSpPr/>
            <p:nvPr/>
          </p:nvSpPr>
          <p:spPr>
            <a:xfrm>
              <a:off x="7542700" y="4380666"/>
              <a:ext cx="1316990" cy="394335"/>
            </a:xfrm>
            <a:custGeom>
              <a:avLst/>
              <a:gdLst/>
              <a:ahLst/>
              <a:cxnLst/>
              <a:rect l="l" t="t" r="r" b="b"/>
              <a:pathLst>
                <a:path w="1316990" h="394335">
                  <a:moveTo>
                    <a:pt x="0" y="59099"/>
                  </a:moveTo>
                  <a:lnTo>
                    <a:pt x="221399" y="0"/>
                  </a:lnTo>
                </a:path>
                <a:path w="1316990" h="394335">
                  <a:moveTo>
                    <a:pt x="0" y="179614"/>
                  </a:moveTo>
                  <a:lnTo>
                    <a:pt x="413099" y="68914"/>
                  </a:lnTo>
                </a:path>
                <a:path w="1316990" h="394335">
                  <a:moveTo>
                    <a:pt x="0" y="300129"/>
                  </a:moveTo>
                  <a:lnTo>
                    <a:pt x="705599" y="111129"/>
                  </a:lnTo>
                </a:path>
                <a:path w="1316990" h="394335">
                  <a:moveTo>
                    <a:pt x="60257" y="394237"/>
                  </a:moveTo>
                  <a:lnTo>
                    <a:pt x="964757" y="151837"/>
                  </a:lnTo>
                </a:path>
                <a:path w="1316990" h="394335">
                  <a:moveTo>
                    <a:pt x="464455" y="385435"/>
                  </a:moveTo>
                  <a:lnTo>
                    <a:pt x="1170055" y="196435"/>
                  </a:lnTo>
                </a:path>
                <a:path w="1316990" h="394335">
                  <a:moveTo>
                    <a:pt x="903269" y="376538"/>
                  </a:moveTo>
                  <a:lnTo>
                    <a:pt x="1316369" y="265838"/>
                  </a:lnTo>
                </a:path>
              </a:pathLst>
            </a:custGeom>
            <a:ln w="9524">
              <a:solidFill>
                <a:srgbClr val="0000FF"/>
              </a:solidFill>
            </a:ln>
          </p:spPr>
          <p:txBody>
            <a:bodyPr wrap="square" lIns="0" tIns="0" rIns="0" bIns="0" rtlCol="0"/>
            <a:lstStyle/>
            <a:p>
              <a:endParaRPr/>
            </a:p>
          </p:txBody>
        </p:sp>
      </p:grpSp>
      <p:sp>
        <p:nvSpPr>
          <p:cNvPr id="10" name="object 10"/>
          <p:cNvSpPr txBox="1"/>
          <p:nvPr/>
        </p:nvSpPr>
        <p:spPr>
          <a:xfrm>
            <a:off x="7261527" y="4376797"/>
            <a:ext cx="602615" cy="151323"/>
          </a:xfrm>
          <a:prstGeom prst="rect">
            <a:avLst/>
          </a:prstGeom>
        </p:spPr>
        <p:txBody>
          <a:bodyPr vert="horz" wrap="square" lIns="0" tIns="12700" rIns="0" bIns="0" rtlCol="0">
            <a:spAutoFit/>
          </a:bodyPr>
          <a:lstStyle/>
          <a:p>
            <a:pPr marL="12700">
              <a:spcBef>
                <a:spcPts val="100"/>
              </a:spcBef>
            </a:pPr>
            <a:r>
              <a:rPr sz="900" spc="-5" dirty="0">
                <a:solidFill>
                  <a:srgbClr val="BE9000"/>
                </a:solidFill>
                <a:latin typeface="Arial"/>
                <a:cs typeface="Arial"/>
              </a:rPr>
              <a:t>optica</a:t>
            </a:r>
            <a:r>
              <a:rPr sz="900" dirty="0">
                <a:solidFill>
                  <a:srgbClr val="BE9000"/>
                </a:solidFill>
                <a:latin typeface="Arial"/>
                <a:cs typeface="Arial"/>
              </a:rPr>
              <a:t>l</a:t>
            </a:r>
            <a:r>
              <a:rPr sz="900" spc="-5" dirty="0">
                <a:solidFill>
                  <a:srgbClr val="BE9000"/>
                </a:solidFill>
                <a:latin typeface="Arial"/>
                <a:cs typeface="Arial"/>
              </a:rPr>
              <a:t> filter</a:t>
            </a:r>
            <a:endParaRPr sz="900">
              <a:latin typeface="Arial"/>
              <a:cs typeface="Arial"/>
            </a:endParaRPr>
          </a:p>
        </p:txBody>
      </p:sp>
      <p:sp>
        <p:nvSpPr>
          <p:cNvPr id="11" name="object 11"/>
          <p:cNvSpPr txBox="1"/>
          <p:nvPr/>
        </p:nvSpPr>
        <p:spPr>
          <a:xfrm>
            <a:off x="8110824" y="4776539"/>
            <a:ext cx="154305" cy="228268"/>
          </a:xfrm>
          <a:prstGeom prst="rect">
            <a:avLst/>
          </a:prstGeom>
        </p:spPr>
        <p:txBody>
          <a:bodyPr vert="horz" wrap="square" lIns="0" tIns="12700" rIns="0" bIns="0" rtlCol="0">
            <a:spAutoFit/>
          </a:bodyPr>
          <a:lstStyle/>
          <a:p>
            <a:pPr marL="12700">
              <a:spcBef>
                <a:spcPts val="100"/>
              </a:spcBef>
            </a:pPr>
            <a:r>
              <a:rPr sz="1400" dirty="0">
                <a:solidFill>
                  <a:srgbClr val="666666"/>
                </a:solidFill>
                <a:latin typeface="Arial"/>
                <a:cs typeface="Arial"/>
              </a:rPr>
              <a:t>C</a:t>
            </a:r>
            <a:endParaRPr sz="1400">
              <a:latin typeface="Arial"/>
              <a:cs typeface="Arial"/>
            </a:endParaRPr>
          </a:p>
        </p:txBody>
      </p:sp>
      <p:sp>
        <p:nvSpPr>
          <p:cNvPr id="12" name="object 12"/>
          <p:cNvSpPr txBox="1"/>
          <p:nvPr/>
        </p:nvSpPr>
        <p:spPr>
          <a:xfrm>
            <a:off x="7056987" y="4776539"/>
            <a:ext cx="376555" cy="228268"/>
          </a:xfrm>
          <a:prstGeom prst="rect">
            <a:avLst/>
          </a:prstGeom>
        </p:spPr>
        <p:txBody>
          <a:bodyPr vert="horz" wrap="square" lIns="0" tIns="12700" rIns="0" bIns="0" rtlCol="0">
            <a:spAutoFit/>
          </a:bodyPr>
          <a:lstStyle/>
          <a:p>
            <a:pPr marL="12700">
              <a:spcBef>
                <a:spcPts val="100"/>
              </a:spcBef>
            </a:pPr>
            <a:r>
              <a:rPr sz="1400" spc="-5" dirty="0">
                <a:solidFill>
                  <a:srgbClr val="666666"/>
                </a:solidFill>
                <a:latin typeface="Arial"/>
                <a:cs typeface="Arial"/>
              </a:rPr>
              <a:t>C+S</a:t>
            </a:r>
            <a:endParaRPr sz="1400">
              <a:latin typeface="Arial"/>
              <a:cs typeface="Arial"/>
            </a:endParaRPr>
          </a:p>
        </p:txBody>
      </p:sp>
      <p:graphicFrame>
        <p:nvGraphicFramePr>
          <p:cNvPr id="13" name="object 13"/>
          <p:cNvGraphicFramePr>
            <a:graphicFrameLocks noGrp="1"/>
          </p:cNvGraphicFramePr>
          <p:nvPr>
            <p:extLst>
              <p:ext uri="{D42A27DB-BD31-4B8C-83A1-F6EECF244321}">
                <p14:modId xmlns:p14="http://schemas.microsoft.com/office/powerpoint/2010/main" val="3665198251"/>
              </p:ext>
            </p:extLst>
          </p:nvPr>
        </p:nvGraphicFramePr>
        <p:xfrm>
          <a:off x="611855" y="4542356"/>
          <a:ext cx="5067935" cy="1836420"/>
        </p:xfrm>
        <a:graphic>
          <a:graphicData uri="http://schemas.openxmlformats.org/drawingml/2006/table">
            <a:tbl>
              <a:tblPr firstRow="1" bandRow="1">
                <a:tableStyleId>{2D5ABB26-0587-4C30-8999-92F81FD0307C}</a:tableStyleId>
              </a:tblPr>
              <a:tblGrid>
                <a:gridCol w="2195830">
                  <a:extLst>
                    <a:ext uri="{9D8B030D-6E8A-4147-A177-3AD203B41FA5}">
                      <a16:colId xmlns:a16="http://schemas.microsoft.com/office/drawing/2014/main" val="20000"/>
                    </a:ext>
                  </a:extLst>
                </a:gridCol>
                <a:gridCol w="1410970">
                  <a:extLst>
                    <a:ext uri="{9D8B030D-6E8A-4147-A177-3AD203B41FA5}">
                      <a16:colId xmlns:a16="http://schemas.microsoft.com/office/drawing/2014/main" val="20001"/>
                    </a:ext>
                  </a:extLst>
                </a:gridCol>
                <a:gridCol w="1461135">
                  <a:extLst>
                    <a:ext uri="{9D8B030D-6E8A-4147-A177-3AD203B41FA5}">
                      <a16:colId xmlns:a16="http://schemas.microsoft.com/office/drawing/2014/main" val="20002"/>
                    </a:ext>
                  </a:extLst>
                </a:gridCol>
              </a:tblGrid>
              <a:tr h="306070">
                <a:tc>
                  <a:txBody>
                    <a:bodyPr/>
                    <a:lstStyle/>
                    <a:p>
                      <a:pPr>
                        <a:lnSpc>
                          <a:spcPct val="100000"/>
                        </a:lnSpc>
                      </a:pPr>
                      <a:endParaRPr sz="1200">
                        <a:latin typeface="Times New Roman"/>
                        <a:cs typeface="Times New Roman"/>
                      </a:endParaRPr>
                    </a:p>
                  </a:txBody>
                  <a:tcPr marL="0" marR="0" marT="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solidFill>
                      <a:srgbClr val="D9D9D9"/>
                    </a:solidFill>
                  </a:tcPr>
                </a:tc>
                <a:tc>
                  <a:txBody>
                    <a:bodyPr/>
                    <a:lstStyle/>
                    <a:p>
                      <a:pPr algn="ctr">
                        <a:lnSpc>
                          <a:spcPct val="100000"/>
                        </a:lnSpc>
                        <a:spcBef>
                          <a:spcPts val="640"/>
                        </a:spcBef>
                      </a:pPr>
                      <a:r>
                        <a:rPr sz="800" b="1" spc="-5" dirty="0">
                          <a:latin typeface="Arial"/>
                          <a:cs typeface="Arial"/>
                        </a:rPr>
                        <a:t>Single</a:t>
                      </a:r>
                      <a:r>
                        <a:rPr sz="800" b="1" spc="-35" dirty="0">
                          <a:latin typeface="Arial"/>
                          <a:cs typeface="Arial"/>
                        </a:rPr>
                        <a:t> </a:t>
                      </a:r>
                      <a:r>
                        <a:rPr sz="800" b="1" spc="-5" dirty="0">
                          <a:latin typeface="Arial"/>
                          <a:cs typeface="Arial"/>
                        </a:rPr>
                        <a:t>ECAL</a:t>
                      </a:r>
                      <a:r>
                        <a:rPr sz="800" b="1" spc="-35" dirty="0">
                          <a:latin typeface="Arial"/>
                          <a:cs typeface="Arial"/>
                        </a:rPr>
                        <a:t> </a:t>
                      </a:r>
                      <a:r>
                        <a:rPr sz="800" b="1" spc="-5" dirty="0">
                          <a:latin typeface="Arial"/>
                          <a:cs typeface="Arial"/>
                        </a:rPr>
                        <a:t>readout</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solidFill>
                      <a:srgbClr val="D9D9D9"/>
                    </a:solidFill>
                  </a:tcPr>
                </a:tc>
                <a:tc>
                  <a:txBody>
                    <a:bodyPr/>
                    <a:lstStyle/>
                    <a:p>
                      <a:pPr algn="ctr">
                        <a:lnSpc>
                          <a:spcPct val="100000"/>
                        </a:lnSpc>
                        <a:spcBef>
                          <a:spcPts val="640"/>
                        </a:spcBef>
                      </a:pPr>
                      <a:r>
                        <a:rPr sz="800" b="1" spc="-5" dirty="0">
                          <a:latin typeface="Arial"/>
                          <a:cs typeface="Arial"/>
                        </a:rPr>
                        <a:t>Dual</a:t>
                      </a:r>
                      <a:r>
                        <a:rPr sz="800" b="1" spc="-35" dirty="0">
                          <a:latin typeface="Arial"/>
                          <a:cs typeface="Arial"/>
                        </a:rPr>
                        <a:t> </a:t>
                      </a:r>
                      <a:r>
                        <a:rPr sz="800" b="1" spc="-5" dirty="0">
                          <a:latin typeface="Arial"/>
                          <a:cs typeface="Arial"/>
                        </a:rPr>
                        <a:t>ECAL</a:t>
                      </a:r>
                      <a:r>
                        <a:rPr sz="800" b="1" spc="-35" dirty="0">
                          <a:latin typeface="Arial"/>
                          <a:cs typeface="Arial"/>
                        </a:rPr>
                        <a:t> </a:t>
                      </a:r>
                      <a:r>
                        <a:rPr sz="800" b="1" spc="-5" dirty="0">
                          <a:latin typeface="Arial"/>
                          <a:cs typeface="Arial"/>
                        </a:rPr>
                        <a:t>readout</a:t>
                      </a:r>
                      <a:endParaRPr sz="800" dirty="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solidFill>
                      <a:srgbClr val="D9D9D9"/>
                    </a:solidFill>
                  </a:tcPr>
                </a:tc>
                <a:extLst>
                  <a:ext uri="{0D108BD9-81ED-4DB2-BD59-A6C34878D82A}">
                    <a16:rowId xmlns:a16="http://schemas.microsoft.com/office/drawing/2014/main" val="10000"/>
                  </a:ext>
                </a:extLst>
              </a:tr>
              <a:tr h="306070">
                <a:tc>
                  <a:txBody>
                    <a:bodyPr/>
                    <a:lstStyle/>
                    <a:p>
                      <a:pPr marL="85725">
                        <a:lnSpc>
                          <a:spcPct val="100000"/>
                        </a:lnSpc>
                        <a:spcBef>
                          <a:spcPts val="640"/>
                        </a:spcBef>
                      </a:pPr>
                      <a:r>
                        <a:rPr sz="800" spc="-5" dirty="0">
                          <a:latin typeface="Arial"/>
                          <a:cs typeface="Arial"/>
                        </a:rPr>
                        <a:t>Crystal</a:t>
                      </a:r>
                      <a:r>
                        <a:rPr sz="800" spc="-50" dirty="0">
                          <a:latin typeface="Arial"/>
                          <a:cs typeface="Arial"/>
                        </a:rPr>
                        <a:t> </a:t>
                      </a:r>
                      <a:r>
                        <a:rPr sz="800" dirty="0">
                          <a:latin typeface="Arial"/>
                          <a:cs typeface="Arial"/>
                        </a:rPr>
                        <a:t>cost</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spc="-5" dirty="0">
                          <a:solidFill>
                            <a:srgbClr val="666666"/>
                          </a:solidFill>
                          <a:latin typeface="Arial"/>
                          <a:cs typeface="Arial"/>
                        </a:rPr>
                        <a:t>78</a:t>
                      </a:r>
                      <a:r>
                        <a:rPr sz="800" spc="-50" dirty="0">
                          <a:solidFill>
                            <a:srgbClr val="666666"/>
                          </a:solidFill>
                          <a:latin typeface="Arial"/>
                          <a:cs typeface="Arial"/>
                        </a:rPr>
                        <a:t> </a:t>
                      </a:r>
                      <a:r>
                        <a:rPr sz="800" dirty="0">
                          <a:solidFill>
                            <a:srgbClr val="666666"/>
                          </a:solidFill>
                          <a:latin typeface="Arial"/>
                          <a:cs typeface="Arial"/>
                        </a:rPr>
                        <a:t>M€</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spc="-5" dirty="0">
                          <a:solidFill>
                            <a:srgbClr val="666666"/>
                          </a:solidFill>
                          <a:latin typeface="Arial"/>
                          <a:cs typeface="Arial"/>
                        </a:rPr>
                        <a:t>78</a:t>
                      </a:r>
                      <a:r>
                        <a:rPr sz="800" spc="-50" dirty="0">
                          <a:solidFill>
                            <a:srgbClr val="666666"/>
                          </a:solidFill>
                          <a:latin typeface="Arial"/>
                          <a:cs typeface="Arial"/>
                        </a:rPr>
                        <a:t> </a:t>
                      </a:r>
                      <a:r>
                        <a:rPr sz="800" dirty="0">
                          <a:solidFill>
                            <a:srgbClr val="666666"/>
                          </a:solidFill>
                          <a:latin typeface="Arial"/>
                          <a:cs typeface="Arial"/>
                        </a:rPr>
                        <a:t>M€</a:t>
                      </a:r>
                      <a:endParaRPr sz="800" dirty="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extLst>
                  <a:ext uri="{0D108BD9-81ED-4DB2-BD59-A6C34878D82A}">
                    <a16:rowId xmlns:a16="http://schemas.microsoft.com/office/drawing/2014/main" val="10001"/>
                  </a:ext>
                </a:extLst>
              </a:tr>
              <a:tr h="306070">
                <a:tc>
                  <a:txBody>
                    <a:bodyPr/>
                    <a:lstStyle/>
                    <a:p>
                      <a:pPr marL="85725">
                        <a:lnSpc>
                          <a:spcPct val="100000"/>
                        </a:lnSpc>
                        <a:spcBef>
                          <a:spcPts val="640"/>
                        </a:spcBef>
                      </a:pPr>
                      <a:r>
                        <a:rPr sz="800" spc="-5" dirty="0">
                          <a:latin typeface="Arial"/>
                          <a:cs typeface="Arial"/>
                        </a:rPr>
                        <a:t>SiPM</a:t>
                      </a:r>
                      <a:r>
                        <a:rPr sz="800" spc="-20" dirty="0">
                          <a:latin typeface="Arial"/>
                          <a:cs typeface="Arial"/>
                        </a:rPr>
                        <a:t> </a:t>
                      </a:r>
                      <a:r>
                        <a:rPr sz="800" dirty="0">
                          <a:latin typeface="Arial"/>
                          <a:cs typeface="Arial"/>
                        </a:rPr>
                        <a:t>cost</a:t>
                      </a:r>
                      <a:r>
                        <a:rPr sz="800" spc="-20" dirty="0">
                          <a:latin typeface="Arial"/>
                          <a:cs typeface="Arial"/>
                        </a:rPr>
                        <a:t> </a:t>
                      </a:r>
                      <a:r>
                        <a:rPr sz="800" dirty="0">
                          <a:latin typeface="Arial"/>
                          <a:cs typeface="Arial"/>
                        </a:rPr>
                        <a:t>(+monitoring</a:t>
                      </a:r>
                      <a:r>
                        <a:rPr sz="800" spc="-20" dirty="0">
                          <a:latin typeface="Arial"/>
                          <a:cs typeface="Arial"/>
                        </a:rPr>
                        <a:t> </a:t>
                      </a:r>
                      <a:r>
                        <a:rPr sz="800" spc="-5" dirty="0">
                          <a:latin typeface="Arial"/>
                          <a:cs typeface="Arial"/>
                        </a:rPr>
                        <a:t>for</a:t>
                      </a:r>
                      <a:r>
                        <a:rPr sz="800" spc="-15" dirty="0">
                          <a:latin typeface="Arial"/>
                          <a:cs typeface="Arial"/>
                        </a:rPr>
                        <a:t> </a:t>
                      </a:r>
                      <a:r>
                        <a:rPr sz="800" spc="-5" dirty="0">
                          <a:latin typeface="Arial"/>
                          <a:cs typeface="Arial"/>
                        </a:rPr>
                        <a:t>ECAL</a:t>
                      </a:r>
                      <a:r>
                        <a:rPr sz="800" spc="-20" dirty="0">
                          <a:latin typeface="Arial"/>
                          <a:cs typeface="Arial"/>
                        </a:rPr>
                        <a:t> </a:t>
                      </a:r>
                      <a:r>
                        <a:rPr sz="800" spc="-5" dirty="0">
                          <a:latin typeface="Arial"/>
                          <a:cs typeface="Arial"/>
                        </a:rPr>
                        <a:t>only)</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marL="549910">
                        <a:lnSpc>
                          <a:spcPct val="100000"/>
                        </a:lnSpc>
                        <a:spcBef>
                          <a:spcPts val="640"/>
                        </a:spcBef>
                      </a:pPr>
                      <a:r>
                        <a:rPr sz="800" spc="-5" dirty="0">
                          <a:solidFill>
                            <a:srgbClr val="666666"/>
                          </a:solidFill>
                          <a:latin typeface="Arial"/>
                          <a:cs typeface="Arial"/>
                        </a:rPr>
                        <a:t>8.5</a:t>
                      </a:r>
                      <a:r>
                        <a:rPr sz="800" spc="-50" dirty="0">
                          <a:solidFill>
                            <a:srgbClr val="666666"/>
                          </a:solidFill>
                          <a:latin typeface="Arial"/>
                          <a:cs typeface="Arial"/>
                        </a:rPr>
                        <a:t> </a:t>
                      </a:r>
                      <a:r>
                        <a:rPr sz="800" dirty="0">
                          <a:solidFill>
                            <a:srgbClr val="666666"/>
                          </a:solidFill>
                          <a:latin typeface="Arial"/>
                          <a:cs typeface="Arial"/>
                        </a:rPr>
                        <a:t>M€</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spc="-5" dirty="0">
                          <a:solidFill>
                            <a:srgbClr val="666666"/>
                          </a:solidFill>
                          <a:latin typeface="Arial"/>
                          <a:cs typeface="Arial"/>
                        </a:rPr>
                        <a:t>17</a:t>
                      </a:r>
                      <a:r>
                        <a:rPr sz="800" spc="-50" dirty="0">
                          <a:solidFill>
                            <a:srgbClr val="666666"/>
                          </a:solidFill>
                          <a:latin typeface="Arial"/>
                          <a:cs typeface="Arial"/>
                        </a:rPr>
                        <a:t> </a:t>
                      </a:r>
                      <a:r>
                        <a:rPr sz="800" dirty="0">
                          <a:solidFill>
                            <a:srgbClr val="666666"/>
                          </a:solidFill>
                          <a:latin typeface="Arial"/>
                          <a:cs typeface="Arial"/>
                        </a:rPr>
                        <a:t>M€</a:t>
                      </a:r>
                      <a:endParaRPr sz="800" dirty="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extLst>
                  <a:ext uri="{0D108BD9-81ED-4DB2-BD59-A6C34878D82A}">
                    <a16:rowId xmlns:a16="http://schemas.microsoft.com/office/drawing/2014/main" val="10002"/>
                  </a:ext>
                </a:extLst>
              </a:tr>
              <a:tr h="306070">
                <a:tc>
                  <a:txBody>
                    <a:bodyPr/>
                    <a:lstStyle/>
                    <a:p>
                      <a:pPr marL="85725">
                        <a:lnSpc>
                          <a:spcPct val="100000"/>
                        </a:lnSpc>
                        <a:spcBef>
                          <a:spcPts val="640"/>
                        </a:spcBef>
                      </a:pPr>
                      <a:r>
                        <a:rPr sz="800" spc="-5" dirty="0">
                          <a:latin typeface="Arial"/>
                          <a:cs typeface="Arial"/>
                        </a:rPr>
                        <a:t>Electronics</a:t>
                      </a:r>
                      <a:r>
                        <a:rPr sz="800" spc="-50" dirty="0">
                          <a:latin typeface="Arial"/>
                          <a:cs typeface="Arial"/>
                        </a:rPr>
                        <a:t> </a:t>
                      </a:r>
                      <a:r>
                        <a:rPr sz="800" dirty="0">
                          <a:latin typeface="Arial"/>
                          <a:cs typeface="Arial"/>
                        </a:rPr>
                        <a:t>cost</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marL="549910">
                        <a:lnSpc>
                          <a:spcPct val="100000"/>
                        </a:lnSpc>
                        <a:spcBef>
                          <a:spcPts val="640"/>
                        </a:spcBef>
                      </a:pPr>
                      <a:r>
                        <a:rPr sz="800" spc="-5" dirty="0">
                          <a:solidFill>
                            <a:srgbClr val="666666"/>
                          </a:solidFill>
                          <a:latin typeface="Arial"/>
                          <a:cs typeface="Arial"/>
                        </a:rPr>
                        <a:t>4.5</a:t>
                      </a:r>
                      <a:r>
                        <a:rPr sz="800" spc="-50" dirty="0">
                          <a:solidFill>
                            <a:srgbClr val="666666"/>
                          </a:solidFill>
                          <a:latin typeface="Arial"/>
                          <a:cs typeface="Arial"/>
                        </a:rPr>
                        <a:t> </a:t>
                      </a:r>
                      <a:r>
                        <a:rPr sz="800" dirty="0">
                          <a:solidFill>
                            <a:srgbClr val="666666"/>
                          </a:solidFill>
                          <a:latin typeface="Arial"/>
                          <a:cs typeface="Arial"/>
                        </a:rPr>
                        <a:t>M€</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dirty="0">
                          <a:solidFill>
                            <a:srgbClr val="666666"/>
                          </a:solidFill>
                          <a:latin typeface="Arial"/>
                          <a:cs typeface="Arial"/>
                        </a:rPr>
                        <a:t>9</a:t>
                      </a:r>
                      <a:r>
                        <a:rPr sz="800" spc="-50" dirty="0">
                          <a:solidFill>
                            <a:srgbClr val="666666"/>
                          </a:solidFill>
                          <a:latin typeface="Arial"/>
                          <a:cs typeface="Arial"/>
                        </a:rPr>
                        <a:t> </a:t>
                      </a:r>
                      <a:r>
                        <a:rPr sz="800" dirty="0">
                          <a:solidFill>
                            <a:srgbClr val="666666"/>
                          </a:solidFill>
                          <a:latin typeface="Arial"/>
                          <a:cs typeface="Arial"/>
                        </a:rPr>
                        <a:t>M€</a:t>
                      </a:r>
                      <a:endParaRPr sz="800" dirty="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extLst>
                  <a:ext uri="{0D108BD9-81ED-4DB2-BD59-A6C34878D82A}">
                    <a16:rowId xmlns:a16="http://schemas.microsoft.com/office/drawing/2014/main" val="10003"/>
                  </a:ext>
                </a:extLst>
              </a:tr>
              <a:tr h="306070">
                <a:tc>
                  <a:txBody>
                    <a:bodyPr/>
                    <a:lstStyle/>
                    <a:p>
                      <a:pPr marL="85725">
                        <a:lnSpc>
                          <a:spcPct val="100000"/>
                        </a:lnSpc>
                        <a:spcBef>
                          <a:spcPts val="640"/>
                        </a:spcBef>
                      </a:pPr>
                      <a:r>
                        <a:rPr sz="800" spc="-5" dirty="0">
                          <a:latin typeface="Arial"/>
                          <a:cs typeface="Arial"/>
                        </a:rPr>
                        <a:t>Cooling+power+mechanics</a:t>
                      </a:r>
                      <a:r>
                        <a:rPr sz="800" spc="-50" dirty="0">
                          <a:latin typeface="Arial"/>
                          <a:cs typeface="Arial"/>
                        </a:rPr>
                        <a:t> </a:t>
                      </a:r>
                      <a:r>
                        <a:rPr sz="800" dirty="0">
                          <a:latin typeface="Arial"/>
                          <a:cs typeface="Arial"/>
                        </a:rPr>
                        <a:t>cost</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dirty="0">
                          <a:solidFill>
                            <a:srgbClr val="666666"/>
                          </a:solidFill>
                          <a:latin typeface="Arial"/>
                          <a:cs typeface="Arial"/>
                        </a:rPr>
                        <a:t>5</a:t>
                      </a:r>
                      <a:r>
                        <a:rPr sz="800" spc="-50" dirty="0">
                          <a:solidFill>
                            <a:srgbClr val="666666"/>
                          </a:solidFill>
                          <a:latin typeface="Arial"/>
                          <a:cs typeface="Arial"/>
                        </a:rPr>
                        <a:t> </a:t>
                      </a:r>
                      <a:r>
                        <a:rPr sz="800" dirty="0">
                          <a:solidFill>
                            <a:srgbClr val="666666"/>
                          </a:solidFill>
                          <a:latin typeface="Arial"/>
                          <a:cs typeface="Arial"/>
                        </a:rPr>
                        <a:t>M€</a:t>
                      </a:r>
                      <a:endParaRPr sz="800" dirty="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tc>
                  <a:txBody>
                    <a:bodyPr/>
                    <a:lstStyle/>
                    <a:p>
                      <a:pPr algn="ctr">
                        <a:lnSpc>
                          <a:spcPct val="100000"/>
                        </a:lnSpc>
                        <a:spcBef>
                          <a:spcPts val="640"/>
                        </a:spcBef>
                      </a:pPr>
                      <a:r>
                        <a:rPr sz="800" dirty="0">
                          <a:solidFill>
                            <a:srgbClr val="666666"/>
                          </a:solidFill>
                          <a:latin typeface="Arial"/>
                          <a:cs typeface="Arial"/>
                        </a:rPr>
                        <a:t>6</a:t>
                      </a:r>
                      <a:r>
                        <a:rPr sz="800" spc="-50" dirty="0">
                          <a:solidFill>
                            <a:srgbClr val="666666"/>
                          </a:solidFill>
                          <a:latin typeface="Arial"/>
                          <a:cs typeface="Arial"/>
                        </a:rPr>
                        <a:t> </a:t>
                      </a:r>
                      <a:r>
                        <a:rPr sz="800" dirty="0">
                          <a:solidFill>
                            <a:srgbClr val="666666"/>
                          </a:solidFill>
                          <a:latin typeface="Arial"/>
                          <a:cs typeface="Arial"/>
                        </a:rPr>
                        <a:t>M€</a:t>
                      </a:r>
                      <a:endParaRPr sz="800" dirty="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tcPr>
                </a:tc>
                <a:extLst>
                  <a:ext uri="{0D108BD9-81ED-4DB2-BD59-A6C34878D82A}">
                    <a16:rowId xmlns:a16="http://schemas.microsoft.com/office/drawing/2014/main" val="10004"/>
                  </a:ext>
                </a:extLst>
              </a:tr>
              <a:tr h="306070">
                <a:tc>
                  <a:txBody>
                    <a:bodyPr/>
                    <a:lstStyle/>
                    <a:p>
                      <a:pPr marL="85725">
                        <a:lnSpc>
                          <a:spcPct val="100000"/>
                        </a:lnSpc>
                        <a:spcBef>
                          <a:spcPts val="640"/>
                        </a:spcBef>
                      </a:pPr>
                      <a:r>
                        <a:rPr sz="800" b="1" spc="-5" dirty="0">
                          <a:latin typeface="Arial"/>
                          <a:cs typeface="Arial"/>
                        </a:rPr>
                        <a:t>Total</a:t>
                      </a:r>
                      <a:r>
                        <a:rPr sz="800" b="1" spc="-35" dirty="0">
                          <a:latin typeface="Arial"/>
                          <a:cs typeface="Arial"/>
                        </a:rPr>
                        <a:t> </a:t>
                      </a:r>
                      <a:r>
                        <a:rPr sz="800" b="1" spc="-5" dirty="0">
                          <a:latin typeface="Arial"/>
                          <a:cs typeface="Arial"/>
                        </a:rPr>
                        <a:t>cost</a:t>
                      </a:r>
                      <a:r>
                        <a:rPr sz="800" b="1" spc="-35" dirty="0">
                          <a:latin typeface="Arial"/>
                          <a:cs typeface="Arial"/>
                        </a:rPr>
                        <a:t> </a:t>
                      </a:r>
                      <a:r>
                        <a:rPr sz="800" b="1" dirty="0">
                          <a:latin typeface="Arial"/>
                          <a:cs typeface="Arial"/>
                        </a:rPr>
                        <a:t>(barrel+endcaps)</a:t>
                      </a:r>
                      <a:endParaRPr sz="800">
                        <a:latin typeface="Arial"/>
                        <a:cs typeface="Arial"/>
                      </a:endParaRP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solidFill>
                      <a:srgbClr val="D9EAD3"/>
                    </a:solidFill>
                  </a:tcPr>
                </a:tc>
                <a:tc>
                  <a:txBody>
                    <a:bodyPr/>
                    <a:lstStyle/>
                    <a:p>
                      <a:pPr algn="ctr">
                        <a:lnSpc>
                          <a:spcPct val="100000"/>
                        </a:lnSpc>
                        <a:spcBef>
                          <a:spcPts val="640"/>
                        </a:spcBef>
                      </a:pPr>
                      <a:r>
                        <a:rPr sz="800" spc="-5" dirty="0">
                          <a:latin typeface="Arial"/>
                          <a:cs typeface="Arial"/>
                        </a:rPr>
                        <a:t>96</a:t>
                      </a:r>
                      <a:r>
                        <a:rPr sz="800" spc="-50" dirty="0">
                          <a:latin typeface="Arial"/>
                          <a:cs typeface="Arial"/>
                        </a:rPr>
                        <a:t> </a:t>
                      </a:r>
                      <a:r>
                        <a:rPr sz="800" dirty="0">
                          <a:latin typeface="Arial"/>
                          <a:cs typeface="Arial"/>
                        </a:rPr>
                        <a:t>M€</a:t>
                      </a: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solidFill>
                      <a:srgbClr val="D9EAD3"/>
                    </a:solidFill>
                  </a:tcPr>
                </a:tc>
                <a:tc>
                  <a:txBody>
                    <a:bodyPr/>
                    <a:lstStyle/>
                    <a:p>
                      <a:pPr algn="ctr">
                        <a:lnSpc>
                          <a:spcPct val="100000"/>
                        </a:lnSpc>
                        <a:spcBef>
                          <a:spcPts val="640"/>
                        </a:spcBef>
                      </a:pPr>
                      <a:r>
                        <a:rPr sz="800" spc="-5" dirty="0">
                          <a:latin typeface="Arial"/>
                          <a:cs typeface="Arial"/>
                        </a:rPr>
                        <a:t>110</a:t>
                      </a:r>
                      <a:r>
                        <a:rPr sz="800" spc="-50" dirty="0">
                          <a:latin typeface="Arial"/>
                          <a:cs typeface="Arial"/>
                        </a:rPr>
                        <a:t> </a:t>
                      </a:r>
                      <a:r>
                        <a:rPr sz="800" dirty="0">
                          <a:latin typeface="Arial"/>
                          <a:cs typeface="Arial"/>
                        </a:rPr>
                        <a:t>M€</a:t>
                      </a:r>
                    </a:p>
                  </a:txBody>
                  <a:tcPr marL="0" marR="0" marT="81280" marB="0">
                    <a:lnL w="9525">
                      <a:solidFill>
                        <a:srgbClr val="9E9E9E"/>
                      </a:solidFill>
                      <a:prstDash val="solid"/>
                    </a:lnL>
                    <a:lnR w="9525">
                      <a:solidFill>
                        <a:srgbClr val="9E9E9E"/>
                      </a:solidFill>
                      <a:prstDash val="solid"/>
                    </a:lnR>
                    <a:lnT w="9525">
                      <a:solidFill>
                        <a:srgbClr val="9E9E9E"/>
                      </a:solidFill>
                      <a:prstDash val="solid"/>
                    </a:lnT>
                    <a:lnB w="9525">
                      <a:solidFill>
                        <a:srgbClr val="9E9E9E"/>
                      </a:solidFill>
                      <a:prstDash val="solid"/>
                    </a:lnB>
                    <a:solidFill>
                      <a:srgbClr val="D9EAD3"/>
                    </a:solidFill>
                  </a:tcPr>
                </a:tc>
                <a:extLst>
                  <a:ext uri="{0D108BD9-81ED-4DB2-BD59-A6C34878D82A}">
                    <a16:rowId xmlns:a16="http://schemas.microsoft.com/office/drawing/2014/main" val="10005"/>
                  </a:ext>
                </a:extLst>
              </a:tr>
            </a:tbl>
          </a:graphicData>
        </a:graphic>
      </p:graphicFrame>
      <p:sp>
        <p:nvSpPr>
          <p:cNvPr id="14" name="object 14"/>
          <p:cNvSpPr txBox="1"/>
          <p:nvPr/>
        </p:nvSpPr>
        <p:spPr>
          <a:xfrm>
            <a:off x="7151374" y="2239575"/>
            <a:ext cx="1213485" cy="105157"/>
          </a:xfrm>
          <a:prstGeom prst="rect">
            <a:avLst/>
          </a:prstGeom>
        </p:spPr>
        <p:txBody>
          <a:bodyPr vert="horz" wrap="square" lIns="0" tIns="12700" rIns="0" bIns="0" rtlCol="0">
            <a:spAutoFit/>
          </a:bodyPr>
          <a:lstStyle/>
          <a:p>
            <a:pPr marL="12700">
              <a:spcBef>
                <a:spcPts val="100"/>
              </a:spcBef>
            </a:pPr>
            <a:r>
              <a:rPr sz="600" spc="-5" dirty="0">
                <a:solidFill>
                  <a:srgbClr val="37761C"/>
                </a:solidFill>
                <a:latin typeface="Arial"/>
                <a:cs typeface="Arial"/>
              </a:rPr>
              <a:t>Scintillation</a:t>
            </a:r>
            <a:r>
              <a:rPr sz="600" spc="-25" dirty="0">
                <a:solidFill>
                  <a:srgbClr val="37761C"/>
                </a:solidFill>
                <a:latin typeface="Arial"/>
                <a:cs typeface="Arial"/>
              </a:rPr>
              <a:t> </a:t>
            </a:r>
            <a:r>
              <a:rPr sz="600" spc="-5" dirty="0">
                <a:solidFill>
                  <a:srgbClr val="37761C"/>
                </a:solidFill>
                <a:latin typeface="Arial"/>
                <a:cs typeface="Arial"/>
              </a:rPr>
              <a:t>photons</a:t>
            </a:r>
            <a:r>
              <a:rPr sz="600" spc="-20" dirty="0">
                <a:solidFill>
                  <a:srgbClr val="37761C"/>
                </a:solidFill>
                <a:latin typeface="Arial"/>
                <a:cs typeface="Arial"/>
              </a:rPr>
              <a:t> </a:t>
            </a:r>
            <a:r>
              <a:rPr sz="600" dirty="0">
                <a:solidFill>
                  <a:srgbClr val="37761C"/>
                </a:solidFill>
                <a:latin typeface="Arial"/>
                <a:cs typeface="Arial"/>
              </a:rPr>
              <a:t>(420</a:t>
            </a:r>
            <a:r>
              <a:rPr sz="600" spc="-20" dirty="0">
                <a:solidFill>
                  <a:srgbClr val="37761C"/>
                </a:solidFill>
                <a:latin typeface="Arial"/>
                <a:cs typeface="Arial"/>
              </a:rPr>
              <a:t> </a:t>
            </a:r>
            <a:r>
              <a:rPr sz="600" spc="-5" dirty="0">
                <a:solidFill>
                  <a:srgbClr val="37761C"/>
                </a:solidFill>
                <a:latin typeface="Arial"/>
                <a:cs typeface="Arial"/>
              </a:rPr>
              <a:t>nm</a:t>
            </a:r>
            <a:r>
              <a:rPr sz="600" spc="-20" dirty="0">
                <a:solidFill>
                  <a:srgbClr val="37761C"/>
                </a:solidFill>
                <a:latin typeface="Arial"/>
                <a:cs typeface="Arial"/>
              </a:rPr>
              <a:t> </a:t>
            </a:r>
            <a:r>
              <a:rPr sz="600" spc="-5" dirty="0">
                <a:solidFill>
                  <a:srgbClr val="37761C"/>
                </a:solidFill>
                <a:latin typeface="Arial"/>
                <a:cs typeface="Arial"/>
              </a:rPr>
              <a:t>peak)</a:t>
            </a:r>
            <a:endParaRPr sz="600" dirty="0">
              <a:latin typeface="Arial"/>
              <a:cs typeface="Arial"/>
            </a:endParaRPr>
          </a:p>
        </p:txBody>
      </p:sp>
    </p:spTree>
    <p:extLst>
      <p:ext uri="{BB962C8B-B14F-4D97-AF65-F5344CB8AC3E}">
        <p14:creationId xmlns:p14="http://schemas.microsoft.com/office/powerpoint/2010/main" val="17786489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EFAULTFONTSIZE" val="10"/>
  <p:tag name="DEFAULTWIDTH" val="462"/>
  <p:tag name="DEFAULTHEIGHT" val="328"/>
  <p:tag name="PREAMBLE" val="\documentclass{article}&#10;\pagestyle{empty}&#10;\usepackage{xspace,amssymb,amsfonts,amsmath}&#10;\usepackage{color}&#10;\usepackage{TeX4PPT}&#10;&#10;\begin{equation}&#10;E = \frac{s-\lambda q}{1-\lambda}&#10;\end{equation}&#10;\end{document}&#10;&#10;"/>
  <p:tag name="MAGPC" val="200"/>
  <p:tag name="FONTSIZE" val="10"/>
</p:tagLst>
</file>

<file path=ppt/theme/theme1.xml><?xml version="1.0" encoding="utf-8"?>
<a:theme xmlns:a="http://schemas.openxmlformats.org/drawingml/2006/main" name="Lezioni_CERN_2003">
  <a:themeElements>
    <a:clrScheme name="Lezioni_CERN_2003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ezioni_CERN_2003">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bodyPr>
      <a:lstStyle>
        <a:defPPr marL="533400" marR="0" indent="-533400" algn="l" defTabSz="914400" rtl="0" eaLnBrk="1" fontAlgn="base" latinLnBrk="0" hangingPunct="1">
          <a:lnSpc>
            <a:spcPct val="100000"/>
          </a:lnSpc>
          <a:spcBef>
            <a:spcPct val="20000"/>
          </a:spcBef>
          <a:spcAft>
            <a:spcPct val="0"/>
          </a:spcAft>
          <a:buClr>
            <a:srgbClr val="FF0000"/>
          </a:buClr>
          <a:buSzTx/>
          <a:buFont typeface="Wingdings" pitchFamily="2" charset="2"/>
          <a:buNone/>
          <a:tabLst/>
          <a:defRPr kumimoji="0" lang="en-US" altLang="en-US" sz="2800" b="0" i="0" u="none" strike="noStrike" cap="none" normalizeH="0" baseline="0" smtClean="0">
            <a:ln>
              <a:noFill/>
            </a:ln>
            <a:solidFill>
              <a:srgbClr val="FFFF00"/>
            </a:solidFill>
            <a:effectLst/>
            <a:latin typeface="Times New Roman" pitchFamily="18"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bodyPr>
      <a:lstStyle>
        <a:defPPr marL="533400" marR="0" indent="-533400" algn="l" defTabSz="914400" rtl="0" eaLnBrk="1" fontAlgn="base" latinLnBrk="0" hangingPunct="1">
          <a:lnSpc>
            <a:spcPct val="100000"/>
          </a:lnSpc>
          <a:spcBef>
            <a:spcPct val="20000"/>
          </a:spcBef>
          <a:spcAft>
            <a:spcPct val="0"/>
          </a:spcAft>
          <a:buClr>
            <a:srgbClr val="FF0000"/>
          </a:buClr>
          <a:buSzTx/>
          <a:buFont typeface="Wingdings" pitchFamily="2" charset="2"/>
          <a:buNone/>
          <a:tabLst/>
          <a:defRPr kumimoji="0" lang="en-US" altLang="en-US" sz="2800" b="0" i="0" u="none" strike="noStrike" cap="none" normalizeH="0" baseline="0" smtClean="0">
            <a:ln>
              <a:noFill/>
            </a:ln>
            <a:solidFill>
              <a:srgbClr val="FFFF00"/>
            </a:solidFill>
            <a:effectLst/>
            <a:latin typeface="Times New Roman" pitchFamily="18" charset="0"/>
          </a:defRPr>
        </a:defPPr>
      </a:lstStyle>
    </a:lnDef>
  </a:objectDefaults>
  <a:extraClrSchemeLst>
    <a:extraClrScheme>
      <a:clrScheme name="Lezioni_CERN_2003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Lezioni_CERN_2003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Lezioni_CERN_2003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Lezioni_CERN_2003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Lezioni_CERN_2003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Lezioni_CERN_2003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Lezioni_CERN_2003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C:\WINDOWS\Application Data\Microsoft\Templates\Lezioni_CERN_2003.pot</Template>
  <TotalTime>28</TotalTime>
  <Pages>22</Pages>
  <Words>1936</Words>
  <Application>Microsoft Macintosh PowerPoint</Application>
  <PresentationFormat>Letter Paper (8.5x11 in)</PresentationFormat>
  <Paragraphs>338</Paragraphs>
  <Slides>26</Slides>
  <Notes>2</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26</vt:i4>
      </vt:variant>
    </vt:vector>
  </HeadingPairs>
  <TitlesOfParts>
    <vt:vector size="38" baseType="lpstr">
      <vt:lpstr>Arial</vt:lpstr>
      <vt:lpstr>Calibri</vt:lpstr>
      <vt:lpstr>Calibri Light</vt:lpstr>
      <vt:lpstr>Cambria Math</vt:lpstr>
      <vt:lpstr>Gill Sans</vt:lpstr>
      <vt:lpstr>Helvetica</vt:lpstr>
      <vt:lpstr>Symbol</vt:lpstr>
      <vt:lpstr>Times</vt:lpstr>
      <vt:lpstr>Times New Roman</vt:lpstr>
      <vt:lpstr>Wingdings</vt:lpstr>
      <vt:lpstr>Lezioni_CERN_2003</vt:lpstr>
      <vt:lpstr>Office Theme</vt:lpstr>
      <vt:lpstr>Compilation of Costing Information </vt:lpstr>
      <vt:lpstr>Cost, channel count and power  budget estimates for S-CEPCal</vt:lpstr>
      <vt:lpstr>S-CEPCal layout overview</vt:lpstr>
      <vt:lpstr>S-CEPCal granularity</vt:lpstr>
      <vt:lpstr>Detector cost drivers</vt:lpstr>
      <vt:lpstr>Channel count and cost estimate</vt:lpstr>
      <vt:lpstr>Power budget estimate</vt:lpstr>
      <vt:lpstr>Summary</vt:lpstr>
      <vt:lpstr>Including dual-readout in the ECAL segments</vt:lpstr>
      <vt:lpstr>Readout of timing layers</vt:lpstr>
      <vt:lpstr>Fiber Cost Comments from Franco Bedeschi</vt:lpstr>
      <vt:lpstr>PowerPoint Presentation</vt:lpstr>
      <vt:lpstr>Dual readout calorimeter</vt:lpstr>
      <vt:lpstr>IDEA DR geometry</vt:lpstr>
      <vt:lpstr>IDEA DR geometry</vt:lpstr>
      <vt:lpstr>IDEA DR Geometry</vt:lpstr>
      <vt:lpstr>IDEA DR fiber grouping</vt:lpstr>
      <vt:lpstr>IDEA DR fiber grouping. Opt 1 </vt:lpstr>
      <vt:lpstr>IDEA DR fiber grouping. Opt 2 </vt:lpstr>
      <vt:lpstr>IDEA DR metal</vt:lpstr>
      <vt:lpstr>Readout - Citiroc</vt:lpstr>
      <vt:lpstr>Readout - SiREAD</vt:lpstr>
      <vt:lpstr>Cost assumptions</vt:lpstr>
      <vt:lpstr>Cost summary baseline</vt:lpstr>
      <vt:lpstr>Scaling granularity</vt:lpstr>
      <vt:lpstr>Final comments</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 of Collaboration Meeting talk</dc:title>
  <dc:subject>Bs workshop 1/14/05</dc:subject>
  <dc:creator>Franco Bedeschi</dc:creator>
  <cp:lastModifiedBy>Microsoft Office User</cp:lastModifiedBy>
  <cp:revision>2333</cp:revision>
  <cp:lastPrinted>2016-07-07T09:28:22Z</cp:lastPrinted>
  <dcterms:created xsi:type="dcterms:W3CDTF">1997-01-27T15:41:37Z</dcterms:created>
  <dcterms:modified xsi:type="dcterms:W3CDTF">2021-07-28T20:04:50Z</dcterms:modified>
</cp:coreProperties>
</file>