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8" r:id="rId4"/>
    <p:sldId id="261" r:id="rId5"/>
    <p:sldId id="269" r:id="rId6"/>
    <p:sldId id="267" r:id="rId7"/>
    <p:sldId id="262" r:id="rId8"/>
    <p:sldId id="263" r:id="rId9"/>
    <p:sldId id="258" r:id="rId10"/>
    <p:sldId id="264" r:id="rId11"/>
    <p:sldId id="265" r:id="rId12"/>
    <p:sldId id="259" r:id="rId13"/>
    <p:sldId id="266" r:id="rId14"/>
    <p:sldId id="26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92" autoAdjust="0"/>
    <p:restoredTop sz="94660"/>
  </p:normalViewPr>
  <p:slideViewPr>
    <p:cSldViewPr snapToGrid="0">
      <p:cViewPr varScale="1">
        <p:scale>
          <a:sx n="83" d="100"/>
          <a:sy n="83" d="100"/>
        </p:scale>
        <p:origin x="45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35551-1BA5-4A53-8BF0-B9769B93861D}" type="datetimeFigureOut">
              <a:rPr lang="en-US" smtClean="0"/>
              <a:t>7/28/2021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F22410-9300-4A2A-8939-064B21A87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680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A17F9-8F2E-4856-A727-8BFB810526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F26DD8-C8ED-41DD-B632-C9A251D646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8B7E68-BF49-468F-B19B-8F1C3946BB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07D26B-2330-4E7B-8901-F8A35DAC2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2315C4-4051-494F-92DD-4F200F94E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E9F4F-3172-4178-8F44-3FAE55993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4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4FBB9-67A8-49C7-8DF3-17D686F58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71AE0D-46FF-47B3-9480-D44103E776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7BFC6B-28E5-4702-9573-C883A4E76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2DCFAA-F632-475D-B545-958E03F2A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799188-0B0C-4E64-BA78-EB73D7B9D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E9F4F-3172-4178-8F44-3FAE55993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448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4972EC-6A8A-4274-853A-7D8BA6D694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C4FCD8-2CDD-44E8-88A1-2109AB1DA5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A4FD9E-0018-43A2-94DE-FD923F06C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4FACC4-12B0-412A-A76D-9F0E1747F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A3A01D-FE50-4A24-A97E-FDE46DCE7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E9F4F-3172-4178-8F44-3FAE55993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544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8BF6D-8D35-4420-A53B-BF12E15BC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F35BBF-6013-4990-8238-3945CDBF6D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BB3D1D-177C-45EF-A2EA-64DD509BB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20A6D9-D2E5-418C-8A5E-C3C73E27D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F6B110-BBAC-49AA-878C-D0D31F083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E9F4F-3172-4178-8F44-3FAE55993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318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0D25D-9F9D-4C4F-8C5D-FC9B4F916A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960C37-015F-46D4-8957-DFD13FB068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3BCA93-0A5A-4F31-9547-D21985FBF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911DBD-51ED-4A91-BAA4-9B67A15A8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B33D7D-D504-4CAB-82A7-57AC14CA0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E9F4F-3172-4178-8F44-3FAE55993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488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ADBFD-2D8C-4254-9EE2-6A1EA0166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16906F-857E-4301-9F97-6EC8CF4D65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08BB8A-A181-451A-BADE-49926A075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D982E8-F103-4511-8108-D6ECD9F05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3C75FE-9C2E-4B96-9A10-67B4A266E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20B846-17BA-404E-B162-714B9F46E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E9F4F-3172-4178-8F44-3FAE55993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63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09FBF-BA7B-44F6-940E-0F7D5CDA1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676D9A-6C8C-4BC2-BBAF-6D753770C4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21120A-7BC9-40BA-A303-ADAD28C327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9F06C9-6500-4494-9F13-13BA840369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62927BE-9CFA-4FA3-8937-AFCE6060C0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2E41F09-9155-4A0D-A6E4-CD6AA95D3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7/29/2021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BE74A6-C66D-4E75-A884-947AF5958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B41EED-48FE-402C-8DBF-64DA83166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E9F4F-3172-4178-8F44-3FAE55993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233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2C2B3-B16E-42F3-AEDA-560CB65DD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5462" y="96197"/>
            <a:ext cx="9446782" cy="62442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2D968-D008-4C21-B274-5891200632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60536"/>
            <a:ext cx="2743200" cy="365125"/>
          </a:xfrm>
        </p:spPr>
        <p:txBody>
          <a:bodyPr/>
          <a:lstStyle/>
          <a:p>
            <a:r>
              <a:rPr lang="en-US"/>
              <a:t>7/29/2021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2E0EFE-93F1-4F2A-8133-2370AF93E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60535"/>
            <a:ext cx="4114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5102BD-D5F5-44ED-8B0A-3E039050F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60535"/>
            <a:ext cx="2743200" cy="365125"/>
          </a:xfrm>
        </p:spPr>
        <p:txBody>
          <a:bodyPr/>
          <a:lstStyle/>
          <a:p>
            <a:fld id="{E1FE9F4F-3172-4178-8F44-3FAE5599351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25128CFD-65F2-4CA9-8DC3-FA1CA12D24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7950" y="53977"/>
            <a:ext cx="985266" cy="97155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24C4E34-5B83-4CB7-9A1D-CAE4785C0476}"/>
              </a:ext>
            </a:extLst>
          </p:cNvPr>
          <p:cNvSpPr/>
          <p:nvPr userDrawn="1"/>
        </p:nvSpPr>
        <p:spPr>
          <a:xfrm>
            <a:off x="108784" y="96197"/>
            <a:ext cx="1071262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Cal</a:t>
            </a:r>
          </a:p>
          <a:p>
            <a:pPr algn="ctr"/>
            <a:r>
              <a:rPr lang="en-US" sz="2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Vision</a:t>
            </a:r>
          </a:p>
        </p:txBody>
      </p:sp>
    </p:spTree>
    <p:extLst>
      <p:ext uri="{BB962C8B-B14F-4D97-AF65-F5344CB8AC3E}">
        <p14:creationId xmlns:p14="http://schemas.microsoft.com/office/powerpoint/2010/main" val="25569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AD0FC7-C91F-4542-B37B-A1FBD8A25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7/29/2021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FEA6D4-4379-4A4B-95DF-DAA9A2D21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AF2D05-FEEE-4BFF-AF65-53CBD81C5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E9F4F-3172-4178-8F44-3FAE55993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283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039FE-9905-471D-8CBA-4C0C2930B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4A7E53-7070-40D2-B317-1A87B7C284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85DD05-F052-4379-8D1C-A07A572308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E0401F-AB51-4628-9A04-352438129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D16A57-C2C9-4863-827F-9BEC2D394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D623A3-DF29-4DC4-80F0-C4B1C7102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E9F4F-3172-4178-8F44-3FAE55993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258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AB084-446B-4B06-9104-1B49F7D379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710765-610D-4617-9165-A9706C3634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72042E-A141-495E-BD7C-6DF425A154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816682-B7EF-4675-A32A-F6F6D4B72C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947E2E-847C-40E6-9B59-B4C874A2A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B961E7-7099-483A-817E-7D4940EDC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E9F4F-3172-4178-8F44-3FAE55993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749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D6ED29F-DECE-43D2-AABC-E9D41256E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158498-248B-4460-8BBA-7D83028F6E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E8B10E-3E95-479C-8D93-60E238C66D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7/29/2021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50B802-7078-4646-A76A-8AFD85CBDB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A06E89-1D01-43BC-A9A2-1DEB0C26FE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FE9F4F-3172-4178-8F44-3FAE55993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138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emf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spreadsheets/d/11qdGhRv8ZnGixsMK625pS-2X_rBY2dr1E0Te-KgQ_8c/edit?usp=sharing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935299-BD72-45E7-AE57-2E250BF7411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Bluebox</a:t>
            </a:r>
            <a:r>
              <a:rPr lang="en-US"/>
              <a:t> 1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9D774F-193E-4D11-BE26-1FF9A91F90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Jianming</a:t>
            </a:r>
            <a:r>
              <a:rPr lang="en-US" dirty="0"/>
              <a:t> Qian</a:t>
            </a:r>
          </a:p>
          <a:p>
            <a:r>
              <a:rPr lang="en-US" dirty="0"/>
              <a:t>With help from Sarah Eno, Bob </a:t>
            </a:r>
            <a:r>
              <a:rPr lang="en-US" dirty="0" err="1"/>
              <a:t>Hirosky</a:t>
            </a:r>
            <a:r>
              <a:rPr lang="en-US" dirty="0"/>
              <a:t>, </a:t>
            </a:r>
            <a:r>
              <a:rPr lang="en-US" dirty="0" err="1"/>
              <a:t>Junjie</a:t>
            </a:r>
            <a:r>
              <a:rPr lang="en-US" dirty="0"/>
              <a:t> Zhu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BED818-97D7-41F3-BE24-30F66DCBF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6A1331-746D-445A-87C2-05725CA01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E9F4F-3172-4178-8F44-3FAE5599351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3698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F3B5E2-60A3-405E-9686-20FAB4E9C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FY1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73BC48-C054-48C6-937B-F2012138B9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124" y="1083234"/>
            <a:ext cx="5624423" cy="220229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6D51D77-E03A-4895-A410-A93AEA29F3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367" y="3532666"/>
            <a:ext cx="5952226" cy="2851296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818AAF-BED6-4C42-AF40-3D886B5AE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4BB81E-A2E5-4595-9069-FBEC51707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E9F4F-3172-4178-8F44-3FAE5599351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0595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78023-708C-4F0B-8E36-2BE724364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FY1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5359EEE-7745-449C-8CDB-61CF123165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913" y="1069717"/>
            <a:ext cx="6176513" cy="2754171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88511D-F36B-457E-9B9F-EE3984814B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616A57-9E75-42D7-8761-A25E1E696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E9F4F-3172-4178-8F44-3FAE5599351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6612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117884-40F8-4D73-A16E-6DF4B2A60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FY2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263545-81B6-4ACB-AE1D-CAA21AE2D3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076" y="1077433"/>
            <a:ext cx="7378460" cy="27098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90989A3-F68D-4C3C-9BC7-B2B89CA79D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840" y="3787306"/>
            <a:ext cx="5676181" cy="2739087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9621E1-D8FC-4E85-963E-DAD4E0578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E69746-0A1E-4F47-8F6E-47D6AB084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E9F4F-3172-4178-8F44-3FAE5599351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5735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13228-3B13-4268-8F9B-010081842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CA1454D-A047-423F-A75B-39299772C5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566" y="1114259"/>
            <a:ext cx="5158596" cy="2009710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7ADF872-510B-456B-A58C-2828F0007808}"/>
              </a:ext>
            </a:extLst>
          </p:cNvPr>
          <p:cNvGrpSpPr/>
          <p:nvPr/>
        </p:nvGrpSpPr>
        <p:grpSpPr>
          <a:xfrm>
            <a:off x="184868" y="4057075"/>
            <a:ext cx="7510934" cy="1686666"/>
            <a:chOff x="184868" y="4057075"/>
            <a:chExt cx="7510934" cy="168666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BBAD03B-3C52-4600-8081-289AB2119A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4868" y="4057075"/>
              <a:ext cx="7510934" cy="1686666"/>
            </a:xfrm>
            <a:prstGeom prst="rect">
              <a:avLst/>
            </a:prstGeom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0383B2F1-9618-4B81-8B58-DE1DAB2C08DE}"/>
                </a:ext>
              </a:extLst>
            </p:cNvPr>
            <p:cNvSpPr/>
            <p:nvPr/>
          </p:nvSpPr>
          <p:spPr>
            <a:xfrm>
              <a:off x="1763486" y="4457700"/>
              <a:ext cx="5061857" cy="62442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29519FE-7B11-447C-8BCA-9615C53A3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7/29/2021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6CF1501-3146-4255-B7A9-08820A48B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E9F4F-3172-4178-8F44-3FAE5599351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954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9CC5D-CBE5-49BC-80DE-45E1222F0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FY3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DE82DB-ACD1-4746-B131-CD2A21B24E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346" y="1328500"/>
            <a:ext cx="7395713" cy="2100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8440C7D-6845-4370-AD0C-32AE403A2E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631" y="3903509"/>
            <a:ext cx="6688452" cy="2335564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224DD5-91CB-471B-9C0B-D6B2A0AA2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48755F-D98C-40E4-867C-5C95B0200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E9F4F-3172-4178-8F44-3FAE5599351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913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1512E82-736B-4401-BAC2-5D76414D9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Blue box 1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85FB797-176E-4EFD-B0FB-EA4D7049E7DB}"/>
                  </a:ext>
                </a:extLst>
              </p:cNvPr>
              <p:cNvSpPr txBox="1"/>
              <p:nvPr/>
            </p:nvSpPr>
            <p:spPr>
              <a:xfrm>
                <a:off x="477122" y="1265978"/>
                <a:ext cx="10610491" cy="47533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Prove the feasibility of doing precision readout crystal EM calorimeter by</a:t>
                </a:r>
              </a:p>
              <a:p>
                <a:pPr marL="342900" indent="-342900" algn="l">
                  <a:buFont typeface="+mj-lt"/>
                  <a:buAutoNum type="arabicPeriod"/>
                </a:pPr>
                <a:r>
                  <a:rPr lang="en-US" dirty="0"/>
                  <a:t>Proving can get the necessary Cerenkov photon yield in the EM part of the shower with low enough scintillation contamination in the Cerenkov measurement (50 Cherenkov photoelectrons/GeV of EM shower energy while maintaining at least 2000 scintillation photons /GeV), resulting in an electron resolution 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den>
                    </m:f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3%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</m:rad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0" i="0" dirty="0">
                    <a:solidFill>
                      <a:srgbClr val="222222"/>
                    </a:solidFill>
                    <a:effectLst/>
                    <a:latin typeface="Arial" panose="020B0604020202020204" pitchFamily="34" charset="0"/>
                  </a:rPr>
                  <a:t> and  event-by-event C/S ratio measured to ~10% , 20%(?) precision</a:t>
                </a:r>
                <a:endParaRPr lang="en-US" dirty="0"/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Use lasers to optimize make sure wrappings, surfaces, filter attachment, </a:t>
                </a:r>
                <a:r>
                  <a:rPr lang="en-US" dirty="0" err="1"/>
                  <a:t>pmt</a:t>
                </a:r>
                <a:r>
                  <a:rPr lang="en-US" dirty="0"/>
                  <a:t> attachment are optimal at Cerenkov window wavelengths and to tune simulation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Use cosmic rays and test beam  to verify yield/GeV and to train students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Check that the angular dispersion of real EM showers (electrons) does not change this using test beam electrons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Use PbF2, a non-scintillating crystal with an index similar to PbWO4, to verify Cerenkov yield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dirty="0"/>
                  <a:t>Prove compensation can be done with a crystal ECAL and a spaghetti dual-readout HCAL leading to a single pion resolution with a sampling term of 25%/sqrt(E)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Use simulation tuned with studies in item 1 to verify previous MC prediction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Joint test beam with IDEA (in year 4 if renewed)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en-US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85FB797-176E-4EFD-B0FB-EA4D7049E7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122" y="1265978"/>
                <a:ext cx="10610491" cy="4753353"/>
              </a:xfrm>
              <a:prstGeom prst="rect">
                <a:avLst/>
              </a:prstGeom>
              <a:blipFill>
                <a:blip r:embed="rId2"/>
                <a:stretch>
                  <a:fillRect l="-460" t="-770" r="-4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531DE2-B7A2-47CA-982C-DD1B093F0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7/29/2021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392278-ABE0-42A3-8EDB-B8BD39DBC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E9F4F-3172-4178-8F44-3FAE5599351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87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7CA47-A2AB-4A16-B9ED-E7A476AD72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Plan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AB21992-FE1A-4172-B3A9-4D0B3A5B8639}"/>
              </a:ext>
            </a:extLst>
          </p:cNvPr>
          <p:cNvSpPr txBox="1"/>
          <p:nvPr/>
        </p:nvSpPr>
        <p:spPr>
          <a:xfrm>
            <a:off x="764875" y="963644"/>
            <a:ext cx="10564483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This is a precision measurement, with a small signal under a (potentially) large background.  Also, there will be many doubters of our results.  We need a bullet-proof demonstration.  To do this, we need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Well-characterized state of the art materials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Crystals with best possible attenuation length, especially in the UV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High PDE </a:t>
            </a:r>
            <a:r>
              <a:rPr lang="en-US" dirty="0" err="1"/>
              <a:t>SiPMS</a:t>
            </a:r>
            <a:r>
              <a:rPr lang="en-US" dirty="0"/>
              <a:t> with extended wavelength sensitivity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Appropriate filters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All connected with well understood optics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Tests of single crystals and a multi-crystal array with muon beams, as these are the cleanest environment.  A variety of redundant measurements to be sure of the yield and contamination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Use PbF2 to verify Cerenkov yield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electron beams to be sure of our Cherenkov yield for EM showers, which have a less well defined direction due to the shower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Well tuned simulations to understand our results. </a:t>
            </a:r>
          </a:p>
          <a:p>
            <a:pPr marL="342900" indent="-342900">
              <a:buFont typeface="+mj-lt"/>
              <a:buAutoNum type="arabicPeriod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maintain stable response for &lt;1% EM resolution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A joint test beam with IDEA to prove compensation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r>
              <a:rPr lang="en-US" dirty="0"/>
              <a:t>We also need to be realistic about what we can achieve.  While our collaboration has ample members with crystal experience, dual-readout experience is limited to the Texas Tech group.  We need time to build up our infrastructure and expertise to do precision measurements.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1B6F2D-274F-4764-A65C-407C2403F5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454C9A-BBA7-4974-916A-104BC015E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E9F4F-3172-4178-8F44-3FAE5599351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932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306B7-C313-4D1A-A260-FB564C85D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Plan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FC9558-6CCE-44D7-A0F5-FB88E2C9DE67}"/>
              </a:ext>
            </a:extLst>
          </p:cNvPr>
          <p:cNvSpPr txBox="1"/>
          <p:nvPr/>
        </p:nvSpPr>
        <p:spPr>
          <a:xfrm>
            <a:off x="304800" y="849820"/>
            <a:ext cx="105127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/>
              <a:t>Well coordinated team using standard coordinated tools developing common simulation for all test </a:t>
            </a:r>
            <a:r>
              <a:rPr lang="en-US" sz="1600" dirty="0" err="1"/>
              <a:t>apparati</a:t>
            </a:r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Will build a test beam module with 2 depth segments and 20 radiation lengths and a width wide enough for electron showers with minimal dead material.  Will test with muon and electron test beams.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/>
              <a:t>Smaller width will make cost lower and will simplify initial </a:t>
            </a:r>
            <a:r>
              <a:rPr lang="en-US" sz="1600" dirty="0" err="1"/>
              <a:t>daq</a:t>
            </a:r>
            <a:endParaRPr lang="en-US" sz="1600" dirty="0"/>
          </a:p>
          <a:p>
            <a:pPr marL="800100" lvl="1" indent="-342900">
              <a:buFont typeface="+mj-lt"/>
              <a:buAutoNum type="arabicPeriod"/>
            </a:pPr>
            <a:r>
              <a:rPr lang="en-U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evaluate readout requirements to optimize performance/cost for C/S measurement</a:t>
            </a:r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Will start planning work for if we get renewed, which would include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/>
              <a:t>Extending diameter of test beam module to be wide enough for hadronic showers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/>
              <a:t>Extend </a:t>
            </a:r>
            <a:r>
              <a:rPr lang="en-US" sz="1600" dirty="0" err="1"/>
              <a:t>daq</a:t>
            </a:r>
            <a:endParaRPr lang="en-US" sz="1600" dirty="0"/>
          </a:p>
          <a:p>
            <a:pPr marL="800100" lvl="1" indent="-342900">
              <a:buFont typeface="+mj-lt"/>
              <a:buAutoNum type="arabicPeriod"/>
            </a:pPr>
            <a:r>
              <a:rPr lang="en-US" sz="1600" dirty="0"/>
              <a:t>Plan for hadron test beam at DESY with IDEA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595605-EA73-489E-A925-EC9B890A0D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4444" y="4315023"/>
            <a:ext cx="3269084" cy="248199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CCD6431-46DF-4267-A2FE-96DC636D85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4108" y="4350243"/>
            <a:ext cx="3318294" cy="2411560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C71E2598-775D-4480-B4E5-CC73377DF853}"/>
              </a:ext>
            </a:extLst>
          </p:cNvPr>
          <p:cNvGrpSpPr/>
          <p:nvPr/>
        </p:nvGrpSpPr>
        <p:grpSpPr>
          <a:xfrm>
            <a:off x="8417379" y="2830912"/>
            <a:ext cx="1457886" cy="1390787"/>
            <a:chOff x="10289770" y="5223521"/>
            <a:chExt cx="1457886" cy="139078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7CB880A-5511-412C-AA5D-3F52FE065C7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89770" y="5223521"/>
              <a:ext cx="1457886" cy="1390787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A228D67-363E-41B8-A320-0AB299D07A40}"/>
                </a:ext>
              </a:extLst>
            </p:cNvPr>
            <p:cNvSpPr txBox="1"/>
            <p:nvPr/>
          </p:nvSpPr>
          <p:spPr>
            <a:xfrm>
              <a:off x="10444480" y="6172200"/>
              <a:ext cx="78418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50 MeV e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E705BA6-39CD-43A6-B8C3-C73C6C8C8416}"/>
              </a:ext>
            </a:extLst>
          </p:cNvPr>
          <p:cNvGrpSpPr/>
          <p:nvPr/>
        </p:nvGrpSpPr>
        <p:grpSpPr>
          <a:xfrm>
            <a:off x="5755110" y="2813828"/>
            <a:ext cx="1720010" cy="1333652"/>
            <a:chOff x="8205483" y="5349240"/>
            <a:chExt cx="1720010" cy="1333652"/>
          </a:xfrm>
        </p:grpSpPr>
        <p:pic>
          <p:nvPicPr>
            <p:cNvPr id="13" name="Picture 12" descr="Text&#10;&#10;Description automatically generated with low confidence">
              <a:extLst>
                <a:ext uri="{FF2B5EF4-FFF2-40B4-BE49-F238E27FC236}">
                  <a16:creationId xmlns:a16="http://schemas.microsoft.com/office/drawing/2014/main" id="{239A7C21-C719-449F-8A1F-C364522F15E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05483" y="5349240"/>
              <a:ext cx="1720010" cy="133365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A159CAF-F67E-4905-B3A6-F6993056C9E1}"/>
                </a:ext>
              </a:extLst>
            </p:cNvPr>
            <p:cNvSpPr txBox="1"/>
            <p:nvPr/>
          </p:nvSpPr>
          <p:spPr>
            <a:xfrm>
              <a:off x="8281299" y="6258560"/>
              <a:ext cx="7922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50 MeV µ</a:t>
              </a:r>
            </a:p>
          </p:txBody>
        </p:sp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04B6BA-8A72-452D-8B02-2743C7F62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353A4F-319F-4E3E-8DF4-89DB10A08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E9F4F-3172-4178-8F44-3FAE55993515}" type="slidenum">
              <a:rPr lang="en-US" smtClean="0"/>
              <a:t>4</a:t>
            </a:fld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A8BF83D-9387-48C7-86B2-6AEA2E89D8F7}"/>
              </a:ext>
            </a:extLst>
          </p:cNvPr>
          <p:cNvGrpSpPr/>
          <p:nvPr/>
        </p:nvGrpSpPr>
        <p:grpSpPr>
          <a:xfrm>
            <a:off x="115983" y="3760365"/>
            <a:ext cx="4058171" cy="2560876"/>
            <a:chOff x="115983" y="3760365"/>
            <a:chExt cx="4058171" cy="256087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C093D52-259F-4500-8DDF-92F904E2937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5983" y="3760365"/>
              <a:ext cx="4058171" cy="2183235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374B721-D4AE-4D29-89AF-EDCE3521E403}"/>
                </a:ext>
              </a:extLst>
            </p:cNvPr>
            <p:cNvSpPr txBox="1"/>
            <p:nvPr/>
          </p:nvSpPr>
          <p:spPr>
            <a:xfrm>
              <a:off x="1514737" y="6044242"/>
              <a:ext cx="6190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Muons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71424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586B1-5347-482C-9AFE-4680AE4DA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By year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F6AF22-EACD-406D-83AD-959ACFCFFB8D}"/>
              </a:ext>
            </a:extLst>
          </p:cNvPr>
          <p:cNvSpPr txBox="1"/>
          <p:nvPr/>
        </p:nvSpPr>
        <p:spPr>
          <a:xfrm>
            <a:off x="322000" y="1027261"/>
            <a:ext cx="1089233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YR1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Setup testbench and test beam simulation infrastructure and team:  Hans Wenzel (FNAL), </a:t>
            </a:r>
            <a:r>
              <a:rPr lang="en-US" sz="1200" dirty="0" err="1"/>
              <a:t>Yihui</a:t>
            </a:r>
            <a:r>
              <a:rPr lang="en-US" sz="1200" dirty="0"/>
              <a:t> Lai (UMD), </a:t>
            </a:r>
            <a:r>
              <a:rPr lang="en-US" sz="1200" b="0" i="0" dirty="0">
                <a:solidFill>
                  <a:srgbClr val="000000"/>
                </a:solidFill>
                <a:effectLst/>
              </a:rPr>
              <a:t>Sasha </a:t>
            </a:r>
            <a:r>
              <a:rPr lang="en-US" sz="1200" b="0" i="0" dirty="0" err="1">
                <a:solidFill>
                  <a:srgbClr val="000000"/>
                </a:solidFill>
                <a:effectLst/>
              </a:rPr>
              <a:t>Ledovskoy</a:t>
            </a:r>
            <a:r>
              <a:rPr lang="en-US" sz="1200" b="0" i="0" dirty="0">
                <a:solidFill>
                  <a:srgbClr val="000000"/>
                </a:solidFill>
                <a:effectLst/>
              </a:rPr>
              <a:t> (</a:t>
            </a:r>
            <a:r>
              <a:rPr lang="en-US" sz="1200" b="0" i="0" dirty="0" err="1">
                <a:solidFill>
                  <a:srgbClr val="000000"/>
                </a:solidFill>
                <a:effectLst/>
              </a:rPr>
              <a:t>Uva</a:t>
            </a:r>
            <a:r>
              <a:rPr lang="en-US" sz="1200" b="0" i="0" dirty="0">
                <a:solidFill>
                  <a:srgbClr val="000000"/>
                </a:solidFill>
                <a:effectLst/>
              </a:rPr>
              <a:t>), </a:t>
            </a:r>
            <a:r>
              <a:rPr lang="en-US" sz="1200" i="0" dirty="0">
                <a:effectLst/>
              </a:rPr>
              <a:t>Sonakshi Ahuja (UVA), 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John Hakala (UVA), Carlos Perez (UVA), Sonakshi Ahuja (UVA), UMD student A (UMD)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latin typeface="Roboto" panose="02000000000000000000" pitchFamily="2" charset="0"/>
              </a:rPr>
              <a:t>Setup event display for testbench and test beam: Sonakshi Ahuja (UVA), UMD student A (UMD)</a:t>
            </a: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Prepare cosmic test stand at </a:t>
            </a:r>
            <a:r>
              <a:rPr lang="en-US" sz="1200" dirty="0" err="1"/>
              <a:t>U.Mich</a:t>
            </a:r>
            <a:r>
              <a:rPr lang="en-US" sz="1200" dirty="0"/>
              <a:t>: </a:t>
            </a:r>
            <a:r>
              <a:rPr lang="en-US" sz="1200" dirty="0" err="1"/>
              <a:t>Yuxiang</a:t>
            </a:r>
            <a:r>
              <a:rPr lang="en-US" sz="1200" dirty="0"/>
              <a:t> Guo (</a:t>
            </a:r>
            <a:r>
              <a:rPr lang="en-US" sz="1200" dirty="0" err="1"/>
              <a:t>UMich</a:t>
            </a:r>
            <a:r>
              <a:rPr lang="en-US" sz="1200" dirty="0"/>
              <a:t>), Meng-Ju Tsai (</a:t>
            </a:r>
            <a:r>
              <a:rPr lang="en-US" sz="1200" dirty="0" err="1"/>
              <a:t>UMich</a:t>
            </a:r>
            <a:r>
              <a:rPr lang="en-US" sz="12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Prepare DAQ testbed at </a:t>
            </a:r>
            <a:r>
              <a:rPr lang="en-US" sz="1200" dirty="0" err="1"/>
              <a:t>Uva</a:t>
            </a:r>
            <a:r>
              <a:rPr lang="en-US" sz="1200" dirty="0"/>
              <a:t>: Thomas Anderson (UVA) 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Carlos Perez (UVA), </a:t>
            </a:r>
            <a:r>
              <a:rPr lang="en-US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Yuxiang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Guo (</a:t>
            </a:r>
            <a:r>
              <a:rPr lang="en-US" sz="12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UMIch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)</a:t>
            </a: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Setup photodetector, filter characterization, and laser optics tests at UMD: Tim Edberg (UMD), UMD grad student A (UMD)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First set of results from all 3 test stands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Caltech purchase and characterize crystals for bench tests (larger to make measurement easier, largest size of </a:t>
            </a:r>
            <a:r>
              <a:rPr lang="en-US" sz="1200" dirty="0" err="1"/>
              <a:t>sipmm</a:t>
            </a:r>
            <a:r>
              <a:rPr lang="en-US" sz="1200" dirty="0"/>
              <a:t> 27x27x100 mm), including PbF2 crystal: Ren-Yuan Zhu (Caltech)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Princeton/Purdue design mechanical support for </a:t>
            </a:r>
            <a:r>
              <a:rPr lang="en-US" sz="1200" dirty="0" err="1"/>
              <a:t>testbeam</a:t>
            </a:r>
            <a:r>
              <a:rPr lang="en-US" sz="1200" dirty="0"/>
              <a:t> module and shipping crate: Chris Tully (Princeton)</a:t>
            </a:r>
          </a:p>
          <a:p>
            <a:r>
              <a:rPr lang="en-US" sz="1200" dirty="0"/>
              <a:t>YR2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More inclusive results from all 3 test stands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JLAB electron test beam of single crystal: organized by Tim Edberg (UMD)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FNAL muon/pion/electron/proton test beam of single crystal: organized by Tim </a:t>
            </a:r>
            <a:r>
              <a:rPr lang="en-US" sz="1200" dirty="0" err="1"/>
              <a:t>Edbert</a:t>
            </a:r>
            <a:r>
              <a:rPr lang="en-US" sz="1200"/>
              <a:t> (UMD)</a:t>
            </a: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Caltech purchase and characterize crystals for test beam module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Caltech construct test beam module monitoring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Construction of test beam module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Write paper on single crystal results</a:t>
            </a:r>
          </a:p>
          <a:p>
            <a:r>
              <a:rPr lang="en-US" sz="1200" dirty="0"/>
              <a:t>YR3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Shakedown of test beam module </a:t>
            </a:r>
            <a:r>
              <a:rPr lang="en-US" sz="1200" dirty="0" err="1"/>
              <a:t>daq</a:t>
            </a:r>
            <a:r>
              <a:rPr lang="en-US" sz="1200" dirty="0"/>
              <a:t> and monitoring system at UVa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err="1"/>
              <a:t>Testbeam</a:t>
            </a:r>
            <a:r>
              <a:rPr lang="en-US" sz="1200" dirty="0"/>
              <a:t> module at JLAB with electrons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err="1"/>
              <a:t>Testbeam</a:t>
            </a:r>
            <a:r>
              <a:rPr lang="en-US" sz="1200" dirty="0"/>
              <a:t> module at FNAL with muons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Prepare with IDEA for joint </a:t>
            </a:r>
            <a:r>
              <a:rPr lang="en-US" sz="1200" dirty="0" err="1"/>
              <a:t>testbeam</a:t>
            </a:r>
            <a:r>
              <a:rPr lang="en-US" sz="1200" dirty="0"/>
              <a:t> (if renewed for YR4)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Write paper on test beam module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685408-66DE-497A-90B2-39EAFBCE6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345C94-46A7-4CE0-B200-1EBF1E6E3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E9F4F-3172-4178-8F44-3FAE5599351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135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94579-0992-4DFE-9304-246CD2956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organization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8BFC990-CC35-4DBF-AA8A-59FBD8673B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9756" y="720620"/>
            <a:ext cx="10201044" cy="5779221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5D13FC-C16C-4D12-B4B7-F0D78A556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7/29/2021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51B5F1-0B04-4EEC-A2DA-AC387BB2F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E9F4F-3172-4178-8F44-3FAE5599351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670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CE036A-9821-4E78-A49B-991A8D63F1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Institutional responsibilities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37B58A-C39D-46AC-A3BC-3534F83599C8}"/>
              </a:ext>
            </a:extLst>
          </p:cNvPr>
          <p:cNvSpPr txBox="1"/>
          <p:nvPr/>
        </p:nvSpPr>
        <p:spPr>
          <a:xfrm>
            <a:off x="385312" y="1575759"/>
            <a:ext cx="1008715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Strawman: to be discussed and </a:t>
            </a:r>
            <a:r>
              <a:rPr lang="en-US" dirty="0" err="1"/>
              <a:t>optmized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UMich</a:t>
            </a:r>
            <a:r>
              <a:rPr lang="en-US" dirty="0"/>
              <a:t> will develop a large cosmic ray test stand for studying Cherenkov light collection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UVA will develop the DAQ for </a:t>
            </a:r>
            <a:r>
              <a:rPr lang="en-US" dirty="0" err="1"/>
              <a:t>CalVision</a:t>
            </a:r>
            <a:r>
              <a:rPr lang="en-US" dirty="0"/>
              <a:t> electron test beams and </a:t>
            </a:r>
            <a:r>
              <a:rPr lang="en-US" dirty="0" err="1"/>
              <a:t>CalVision+IDEA</a:t>
            </a:r>
            <a:r>
              <a:rPr lang="en-US" dirty="0"/>
              <a:t> hadron test beams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CalTech</a:t>
            </a:r>
            <a:r>
              <a:rPr lang="en-US" dirty="0"/>
              <a:t> will characterize the crystals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CalTech</a:t>
            </a:r>
            <a:r>
              <a:rPr lang="en-US" dirty="0"/>
              <a:t> will build a monitoring system for the test beam module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FNAL will work with students and postdocs at all institutions on the simulation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UMD will characterize </a:t>
            </a:r>
            <a:r>
              <a:rPr lang="en-US" dirty="0" err="1"/>
              <a:t>SiPMs</a:t>
            </a:r>
            <a:r>
              <a:rPr lang="en-US" dirty="0"/>
              <a:t>, wavelength filters, and use lasers to study and optimize light collection versus angle and wavelength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02A18D-CDB9-446C-969C-41AC6FAE6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2D4A93-E5E6-4A32-AFF6-FD6438032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E9F4F-3172-4178-8F44-3FAE5599351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5950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825917-E97A-4477-BD85-8A4949D33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Detailed plan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C37E76-82DE-492D-83D5-58CD0C9A7989}"/>
              </a:ext>
            </a:extLst>
          </p:cNvPr>
          <p:cNvSpPr txBox="1"/>
          <p:nvPr/>
        </p:nvSpPr>
        <p:spPr>
          <a:xfrm>
            <a:off x="350808" y="1052423"/>
            <a:ext cx="104034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Jianming</a:t>
            </a:r>
            <a:r>
              <a:rPr lang="en-US" dirty="0"/>
              <a:t>, </a:t>
            </a:r>
            <a:r>
              <a:rPr lang="en-US" dirty="0" err="1"/>
              <a:t>Junjie</a:t>
            </a:r>
            <a:r>
              <a:rPr lang="en-US" dirty="0"/>
              <a:t>, Bob, and Sarah have been drawing up a detailed plan at: </a:t>
            </a:r>
            <a:r>
              <a:rPr lang="en-US" dirty="0">
                <a:hlinkClick r:id="rId2"/>
              </a:rPr>
              <a:t>https://docs.google.com/spreadsheets/d/11qdGhRv8ZnGixsMK625pS-2X_rBY2dr1E0Te-KgQ_8c/edit?usp=sharing</a:t>
            </a:r>
            <a:endParaRPr lang="en-US" dirty="0"/>
          </a:p>
          <a:p>
            <a:endParaRPr lang="en-US" dirty="0"/>
          </a:p>
          <a:p>
            <a:r>
              <a:rPr lang="en-US" dirty="0"/>
              <a:t>Please open this on your laptop now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Only a strawman, to be discussed at this workshop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D346A8-EF81-4767-AF13-5D0600D13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5E47F3-9202-4518-A91F-8FDB30D16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E9F4F-3172-4178-8F44-3FAE5599351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7162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88E71E-5510-44A9-B2C3-EFA9F123F9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FY1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9DC54A-E643-418F-93D6-A42C5921AD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286" y="977383"/>
            <a:ext cx="4807789" cy="201064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18537B9-1C5C-477A-AE91-4D80786994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278" y="3139452"/>
            <a:ext cx="6188015" cy="2454984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29AEDF-6A7E-49F0-8C41-743D87C0F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25054F-4306-4191-BA17-63B735547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E9F4F-3172-4178-8F44-3FAE5599351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2164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1053</Words>
  <Application>Microsoft Office PowerPoint</Application>
  <PresentationFormat>Widescreen</PresentationFormat>
  <Paragraphs>114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Roboto</vt:lpstr>
      <vt:lpstr>Office Theme</vt:lpstr>
      <vt:lpstr>Bluebox 1</vt:lpstr>
      <vt:lpstr>Blue box 1</vt:lpstr>
      <vt:lpstr>Plan</vt:lpstr>
      <vt:lpstr>Plan</vt:lpstr>
      <vt:lpstr>By year</vt:lpstr>
      <vt:lpstr>organization</vt:lpstr>
      <vt:lpstr>Institutional responsibilities</vt:lpstr>
      <vt:lpstr>Detailed plan</vt:lpstr>
      <vt:lpstr>FY1</vt:lpstr>
      <vt:lpstr>FY1</vt:lpstr>
      <vt:lpstr>FY1</vt:lpstr>
      <vt:lpstr>FY2</vt:lpstr>
      <vt:lpstr>PowerPoint Presentation</vt:lpstr>
      <vt:lpstr>FY3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Eno</dc:creator>
  <cp:lastModifiedBy>Sarah Eno</cp:lastModifiedBy>
  <cp:revision>55</cp:revision>
  <dcterms:created xsi:type="dcterms:W3CDTF">2021-07-21T15:46:19Z</dcterms:created>
  <dcterms:modified xsi:type="dcterms:W3CDTF">2021-07-28T22:18:35Z</dcterms:modified>
</cp:coreProperties>
</file>