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4" r:id="rId4"/>
    <p:sldId id="265" r:id="rId5"/>
    <p:sldId id="266" r:id="rId6"/>
    <p:sldId id="267" r:id="rId7"/>
    <p:sldId id="268" r:id="rId8"/>
    <p:sldId id="260" r:id="rId9"/>
    <p:sldId id="261" r:id="rId10"/>
    <p:sldId id="262" r:id="rId11"/>
    <p:sldId id="263" r:id="rId12"/>
    <p:sldId id="269" r:id="rId13"/>
    <p:sldId id="277" r:id="rId14"/>
    <p:sldId id="278" r:id="rId15"/>
    <p:sldId id="279" r:id="rId16"/>
    <p:sldId id="280" r:id="rId17"/>
    <p:sldId id="281" r:id="rId18"/>
    <p:sldId id="286" r:id="rId19"/>
    <p:sldId id="285" r:id="rId20"/>
    <p:sldId id="282" r:id="rId21"/>
    <p:sldId id="283" r:id="rId22"/>
    <p:sldId id="284" r:id="rId23"/>
    <p:sldId id="287" r:id="rId24"/>
    <p:sldId id="288" r:id="rId25"/>
    <p:sldId id="270" r:id="rId26"/>
    <p:sldId id="275" r:id="rId27"/>
    <p:sldId id="276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CF700-F0F0-4177-96AE-3501E2D1A7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F8D56F-83E0-4205-96FA-DCDABA284D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CF32D2-68D2-49E2-B34E-793C1C821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E9BCC-4E2A-4A51-A49C-CC9A55FB3E89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613F0-FD43-4741-AB23-6DA933123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BCEA76-B751-46C5-A3DA-DC8146D2A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0EFF-E4ED-40EF-BFCE-8137F4E2E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19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A3136-F7A1-4E4F-B202-CA7F642C7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FF2956-49F6-43E3-9D9F-8FC49A0BB1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5B823-3162-45A7-82EF-70905DB93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E9BCC-4E2A-4A51-A49C-CC9A55FB3E89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552F5-C3A2-4403-BACB-A968FB2DC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F15DAA-7FBF-45A8-A16C-5D13EED94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0EFF-E4ED-40EF-BFCE-8137F4E2E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188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099604-0BA0-4E4D-877A-7ED146BA34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55B1B5-35AD-4E0E-A2FC-3E5B5666C1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0AC014-B47F-4C13-859D-06822D812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E9BCC-4E2A-4A51-A49C-CC9A55FB3E89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2C7D0D-05C8-4F42-8D5C-D78066C0D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8CB313-6783-4E8C-8D51-C6D97BAE3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0EFF-E4ED-40EF-BFCE-8137F4E2E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54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A4C42-C590-452B-B6AF-260A35E45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7B3DCD-C0AA-4DA9-AF23-DA8D1E54E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02D31-17C6-4DE1-B5E9-2EB574305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E9BCC-4E2A-4A51-A49C-CC9A55FB3E89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1CAF8-7D07-47C4-A792-E809933A0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1DFBDC-21F7-428A-A6C3-B205BC3BE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0EFF-E4ED-40EF-BFCE-8137F4E2E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646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BF79D-DE3D-4957-AC89-16E149BFD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8BEAF6-C010-46F8-A080-25D40E638C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3776DB-26DE-4CC8-B1E2-864A87260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E9BCC-4E2A-4A51-A49C-CC9A55FB3E89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DE18C6-9C7B-448B-8170-FF029253C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D94962-FD57-4633-A28A-2D3D6A8DF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0EFF-E4ED-40EF-BFCE-8137F4E2E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51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24442-B524-4F39-B23D-5C0B7C184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3F5077-4938-4BEF-87F4-8CB6F99206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53CEE2-D71D-4CEC-ACE8-D77B406BE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2133F4-C46F-49A8-A2AB-F02B4BD60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E9BCC-4E2A-4A51-A49C-CC9A55FB3E89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441F77-8132-4B27-8048-B7D9C8932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DFC322-D73E-4471-B6CD-D15AD8018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0EFF-E4ED-40EF-BFCE-8137F4E2E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078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0C5E8-3066-4FE2-9DBC-41C4E928E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6AAD5B-6AB2-4081-AED1-F3B35A32DE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20F7CA-8CAC-432E-A5A5-504B5F0350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8D94BF-B775-481A-BD3E-3F1BF3554B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965355-AE35-476F-999C-361E465922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55C221-B360-4593-8C2D-A0D092381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E9BCC-4E2A-4A51-A49C-CC9A55FB3E89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1716EA-7EC7-4E72-B05B-9E0A08EC1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0297F1-AECE-498E-8A07-7ACCA672A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0EFF-E4ED-40EF-BFCE-8137F4E2E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69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C9DD7-E1C5-4886-8DD8-1458A82A3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8C8384-6414-434F-880F-9B43C8EA7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E9BCC-4E2A-4A51-A49C-CC9A55FB3E89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33AAC4-B226-4BC7-9032-D79C89C8C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0B6674-6107-477F-A987-0D0DC9E0E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0EFF-E4ED-40EF-BFCE-8137F4E2E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031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A4719C-37E6-4B14-9D2F-28FF60F90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E9BCC-4E2A-4A51-A49C-CC9A55FB3E89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87C3B5-204A-4179-920D-7A2B430A1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E5CA4E-2E7F-4603-8D99-A516C8EC1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0EFF-E4ED-40EF-BFCE-8137F4E2E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134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8618B-A5E8-41C2-8862-E6DEE12A9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C4203-2A71-4346-BD81-C2C2C919A4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4200D9-81FD-4790-A060-6F73144A2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F82E1F-03F7-4373-A4C9-51969B8CA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E9BCC-4E2A-4A51-A49C-CC9A55FB3E89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D8CC08-080A-4137-A4DB-F927CFB50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CBA92A-BCD4-4CF8-841C-C6D8C4F1B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0EFF-E4ED-40EF-BFCE-8137F4E2E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56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ECDDB-64B5-45C4-B809-F84F51C1A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256271-CD86-4532-91AD-4374C6BC22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99F01B-1DFA-4FA3-90D1-6E54AC88CA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81CC0A-F8F9-4034-8E90-7455BFCF2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E9BCC-4E2A-4A51-A49C-CC9A55FB3E89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19CFBB-6FA8-49D6-A533-B7D52AF29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BF0508-3DE4-4488-9CAD-8996BFB9D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0EFF-E4ED-40EF-BFCE-8137F4E2E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37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FC3A77-C91A-4BFC-8647-E9454C6D2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06DB8-62D9-4013-A0F8-AFCBA50938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3D4C4-2A73-4E3C-B1FD-B45DFDA27C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E9BCC-4E2A-4A51-A49C-CC9A55FB3E89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802DF-8072-4AEF-86EA-2D1439720D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9E65BC-D40C-4628-98EE-0F50CC2F33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E0EFF-E4ED-40EF-BFCE-8137F4E2E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152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DDF6A-10F7-4EE2-AFE9-05A0E28C57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Lyman-</a:t>
            </a:r>
            <a:r>
              <a:rPr lang="el-GR" dirty="0"/>
              <a:t>α</a:t>
            </a:r>
            <a:r>
              <a:rPr lang="en-US" dirty="0"/>
              <a:t> forest perturbative modeling and improved CMB constraining power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54F2F2-0177-4A21-ADF5-AF8C7BA304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9875"/>
            <a:ext cx="9144000" cy="1655762"/>
          </a:xfrm>
        </p:spPr>
        <p:txBody>
          <a:bodyPr/>
          <a:lstStyle/>
          <a:p>
            <a:r>
              <a:rPr lang="en-US" dirty="0"/>
              <a:t>Jahmour </a:t>
            </a:r>
            <a:r>
              <a:rPr lang="en-US" dirty="0" err="1"/>
              <a:t>Givans</a:t>
            </a:r>
            <a:endParaRPr lang="en-US" dirty="0"/>
          </a:p>
          <a:p>
            <a:r>
              <a:rPr lang="en-US" dirty="0"/>
              <a:t>BSM Double Feature</a:t>
            </a:r>
          </a:p>
          <a:p>
            <a:r>
              <a:rPr lang="en-US" dirty="0"/>
              <a:t>September 29, 2020</a:t>
            </a:r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8A95DCB3-EE54-4163-AE12-35BB85E3F2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3600"/>
            <a:ext cx="5029200" cy="914400"/>
          </a:xfrm>
          <a:prstGeom prst="rect">
            <a:avLst/>
          </a:prstGeom>
        </p:spPr>
      </p:pic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8B59CEA3-A66E-4EDA-BE9C-344C4EFC4F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600" y="0"/>
            <a:ext cx="1549400" cy="1549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D5BC857-208D-46B2-AA25-56398EFB92A1}"/>
              </a:ext>
            </a:extLst>
          </p:cNvPr>
          <p:cNvSpPr txBox="1"/>
          <p:nvPr/>
        </p:nvSpPr>
        <p:spPr>
          <a:xfrm>
            <a:off x="11696700" y="6353175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404531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C4E85-C41B-420E-92DC-7C543925F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the Lyman-</a:t>
            </a:r>
            <a:r>
              <a:rPr lang="el-GR" dirty="0"/>
              <a:t>α</a:t>
            </a:r>
            <a:r>
              <a:rPr lang="en-US" dirty="0"/>
              <a:t> forest?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CA5660-ADEF-427F-88F2-15AA9B6C0C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Robust tracer of structure at 2 &lt; z &lt; 6</a:t>
            </a:r>
          </a:p>
          <a:p>
            <a:r>
              <a:rPr lang="en-US" dirty="0"/>
              <a:t>Study reionization &amp; thermal history of IGM</a:t>
            </a:r>
          </a:p>
          <a:p>
            <a:r>
              <a:rPr lang="en-US" dirty="0"/>
              <a:t>Probe smaller physical scales</a:t>
            </a:r>
          </a:p>
          <a:p>
            <a:r>
              <a:rPr lang="en-US" dirty="0"/>
              <a:t>Complement data from other probes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2D7A6110-387B-4D54-B8ED-95DAAFB24C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522" y="3017043"/>
            <a:ext cx="4828604" cy="36214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53EA7E-5430-4873-A010-2140B94E91E3}"/>
              </a:ext>
            </a:extLst>
          </p:cNvPr>
          <p:cNvSpPr txBox="1"/>
          <p:nvPr/>
        </p:nvSpPr>
        <p:spPr>
          <a:xfrm>
            <a:off x="10439400" y="6318250"/>
            <a:ext cx="1314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1903.05140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B6C441-C87A-4FAF-82A3-E024AC1EC31F}"/>
              </a:ext>
            </a:extLst>
          </p:cNvPr>
          <p:cNvSpPr txBox="1"/>
          <p:nvPr/>
        </p:nvSpPr>
        <p:spPr>
          <a:xfrm>
            <a:off x="11696700" y="6353175"/>
            <a:ext cx="49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202554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0288C-591E-490B-A561-B3ECCCFA1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LSS perturbation theory basics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A560E8-E65F-446B-BADE-32E1813F5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Assume underlying matter field smooth, </a:t>
            </a:r>
            <a:r>
              <a:rPr lang="en-US" dirty="0" err="1"/>
              <a:t>collisionless</a:t>
            </a:r>
            <a:r>
              <a:rPr lang="en-US" dirty="0"/>
              <a:t> DM</a:t>
            </a:r>
          </a:p>
          <a:p>
            <a:pPr lvl="1"/>
            <a:r>
              <a:rPr lang="en-US" dirty="0"/>
              <a:t>Follows Poisson, continuity, and Euler equations</a:t>
            </a:r>
          </a:p>
          <a:p>
            <a:r>
              <a:rPr lang="en-US" dirty="0"/>
              <a:t>At large scales, some fields can be treated as perturbations to others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Linearize equations to solve for evolution of fields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8E8B7E9-CCEA-4B2C-9E4A-CF3763701907}"/>
              </a:ext>
            </a:extLst>
          </p:cNvPr>
          <p:cNvGraphicFramePr>
            <a:graphicFrameLocks noGrp="1"/>
          </p:cNvGraphicFramePr>
          <p:nvPr/>
        </p:nvGraphicFramePr>
        <p:xfrm>
          <a:off x="2032000" y="3429000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95677063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2767015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These fields are perturbations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 these local fields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8849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Density contrast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Cosmic density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8294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Peculiar velocity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Particle velocity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8920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Cosmological gravitational potential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Newtonian potential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111191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19C42553-A6A7-4925-AFD5-A8C7F9F5AAAC}"/>
              </a:ext>
            </a:extLst>
          </p:cNvPr>
          <p:cNvSpPr txBox="1"/>
          <p:nvPr/>
        </p:nvSpPr>
        <p:spPr>
          <a:xfrm>
            <a:off x="11696700" y="6353175"/>
            <a:ext cx="49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126260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01AC5-9D92-454C-B213-1B804D3F6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PT and bias in Ly</a:t>
            </a:r>
            <a:r>
              <a:rPr lang="el-GR" dirty="0"/>
              <a:t>α</a:t>
            </a:r>
            <a:r>
              <a:rPr lang="en-US" dirty="0"/>
              <a:t> forest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E69765-5291-490A-9B8D-ED28D4A5145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Most (purely) PT models are based on linear theory</a:t>
                </a:r>
              </a:p>
              <a:p>
                <a:pPr marL="0" indent="0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</m:oMath>
                  </m:oMathPara>
                </a14:m>
                <a:endParaRPr lang="en-US" sz="2400" dirty="0"/>
              </a:p>
              <a:p>
                <a:r>
                  <a:rPr lang="en-US" dirty="0"/>
                  <a:t>My work introduced a complete 2</a:t>
                </a:r>
                <a:r>
                  <a:rPr lang="en-US" baseline="30000" dirty="0"/>
                  <a:t>nd</a:t>
                </a:r>
                <a:r>
                  <a:rPr lang="en-US" dirty="0"/>
                  <a:t> order model</a:t>
                </a:r>
              </a:p>
              <a:p>
                <a:pPr lvl="1"/>
                <a:r>
                  <a:rPr lang="en-US" dirty="0"/>
                  <a:t>Applicable to any tracer in redshift space</a:t>
                </a:r>
              </a:p>
              <a:p>
                <a:pPr lvl="1"/>
                <a:r>
                  <a:rPr lang="en-US" dirty="0"/>
                  <a:t>Independently derived, but resembles EFT of LSS for galaxies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r>
                        <a:rPr lang="en-US" sz="2000" b="1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000" b="1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𝑧𝑧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𝑧𝑧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𝑧𝑧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  <m:sSubSup>
                        <m:sSub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𝑧𝑧</m:t>
                          </m:r>
                        </m:sub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20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8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𝑥𝑧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𝑦𝑧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sz="2000" dirty="0"/>
              </a:p>
              <a:p>
                <a:r>
                  <a:rPr lang="en-US" dirty="0"/>
                  <a:t>Streaming velocity contributions added</a:t>
                </a:r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𝑠𝑣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𝑣𝑧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sSubSup>
                            <m:sSub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E69765-5291-490A-9B8D-ED28D4A514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3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91B0D8A3-456D-42A9-A7D1-9EC001EE10FC}"/>
              </a:ext>
            </a:extLst>
          </p:cNvPr>
          <p:cNvSpPr txBox="1"/>
          <p:nvPr/>
        </p:nvSpPr>
        <p:spPr>
          <a:xfrm>
            <a:off x="11696700" y="6353175"/>
            <a:ext cx="49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276828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7DE13-CC7E-4F7A-AFF8-3824CEF14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bias coefficients and BAO scale shift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1927B6E-3974-4700-A97E-2FB52F9066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 few of them come from simulations</a:t>
                </a:r>
              </a:p>
              <a:p>
                <a:r>
                  <a:rPr lang="en-US" dirty="0"/>
                  <a:t>Others are derived from fluctuating Gunn-Peterson approximation</a:t>
                </a:r>
              </a:p>
              <a:p>
                <a:pPr lvl="1"/>
                <a:r>
                  <a:rPr lang="en-US" dirty="0"/>
                  <a:t>Formula for deriving optical depth in redshift space</a:t>
                </a:r>
              </a:p>
              <a:p>
                <a:pPr lvl="1"/>
                <a:r>
                  <a:rPr lang="en-US" dirty="0"/>
                  <a:t>Optical depth is related to flux, which is related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BAO scale parameter </a:t>
                </a:r>
                <a:r>
                  <a:rPr lang="el-GR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α</a:t>
                </a:r>
                <a:r>
                  <a:rPr lang="en-US" dirty="0"/>
                  <a:t> is set by fitting a model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Uses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minimization to calculate fitting coefficients</a:t>
                </a:r>
              </a:p>
              <a:p>
                <a:pPr lvl="1"/>
                <a:r>
                  <a:rPr lang="en-US" dirty="0"/>
                  <a:t>Compare α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 to </a:t>
                </a:r>
                <a:r>
                  <a:rPr lang="el-GR" dirty="0"/>
                  <a:t>α</a:t>
                </a:r>
                <a:r>
                  <a:rPr lang="en-US" dirty="0"/>
                  <a:t>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dirty="0"/>
                  <a:t> is the simulated value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1927B6E-3974-4700-A97E-2FB52F9066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5F00990F-F84D-4DF5-BF4E-568E2064A3FD}"/>
              </a:ext>
            </a:extLst>
          </p:cNvPr>
          <p:cNvSpPr txBox="1"/>
          <p:nvPr/>
        </p:nvSpPr>
        <p:spPr>
          <a:xfrm>
            <a:off x="11696700" y="6353175"/>
            <a:ext cx="49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9783659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36577-4772-494D-AD6E-C6B8ECB6A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Visualizing the shift</a:t>
            </a:r>
          </a:p>
        </p:txBody>
      </p:sp>
      <p:pic>
        <p:nvPicPr>
          <p:cNvPr id="4" name="Content Placeholder 4" descr="A close up of a map&#10;&#10;Description automatically generated">
            <a:extLst>
              <a:ext uri="{FF2B5EF4-FFF2-40B4-BE49-F238E27FC236}">
                <a16:creationId xmlns:a16="http://schemas.microsoft.com/office/drawing/2014/main" id="{1C134CCE-A8BB-4CDA-A307-898B694154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393" y="1803945"/>
            <a:ext cx="7309214" cy="4688930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F1ED99B-339E-4970-A636-EFDB8A9BE3AC}"/>
              </a:ext>
            </a:extLst>
          </p:cNvPr>
          <p:cNvSpPr txBox="1"/>
          <p:nvPr/>
        </p:nvSpPr>
        <p:spPr>
          <a:xfrm>
            <a:off x="11696700" y="6353175"/>
            <a:ext cx="49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7694935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DE3E2-8C35-4289-BC54-32A803100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Paper results and takeaways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4CEEDA-956D-4C6C-B46A-BF2DF1F5A3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Results for peak shift depend strongly on bias parameters</a:t>
            </a:r>
          </a:p>
          <a:p>
            <a:r>
              <a:rPr lang="en-US" dirty="0"/>
              <a:t>DESI precision for Lyman-α forest is 0.46%</a:t>
            </a:r>
          </a:p>
          <a:p>
            <a:pPr lvl="1"/>
            <a:r>
              <a:rPr lang="en-US" dirty="0"/>
              <a:t>Streaming velocity alone is important but relatively minor</a:t>
            </a:r>
          </a:p>
          <a:p>
            <a:r>
              <a:rPr lang="en-US" dirty="0"/>
              <a:t>Go to higher order PT and get bias parameters</a:t>
            </a: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E83BC805-9134-4C12-8803-0528946A76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373" y="1825625"/>
            <a:ext cx="8886825" cy="1828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977748-96CC-46D5-96D6-D827A80C8FE2}"/>
              </a:ext>
            </a:extLst>
          </p:cNvPr>
          <p:cNvSpPr txBox="1"/>
          <p:nvPr/>
        </p:nvSpPr>
        <p:spPr>
          <a:xfrm>
            <a:off x="11696700" y="6353175"/>
            <a:ext cx="49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40860941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2D342-8048-4B08-AF4C-42C04C7E8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CMB Constraints</a:t>
            </a:r>
          </a:p>
        </p:txBody>
      </p:sp>
      <p:pic>
        <p:nvPicPr>
          <p:cNvPr id="5" name="Picture 4" descr="A picture containing sitting, photo, table, device&#10;&#10;Description automatically generated">
            <a:extLst>
              <a:ext uri="{FF2B5EF4-FFF2-40B4-BE49-F238E27FC236}">
                <a16:creationId xmlns:a16="http://schemas.microsoft.com/office/drawing/2014/main" id="{2BB5DDCF-B8CD-41A7-8E10-8E6F4C3B83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575" y="1690688"/>
            <a:ext cx="8858250" cy="44783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DC9357-6CB1-4024-AD36-DAE5698BFA2D}"/>
              </a:ext>
            </a:extLst>
          </p:cNvPr>
          <p:cNvSpPr txBox="1"/>
          <p:nvPr/>
        </p:nvSpPr>
        <p:spPr>
          <a:xfrm>
            <a:off x="11696700" y="6353175"/>
            <a:ext cx="49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0724220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AE97A-77D7-48DB-A734-B5D88FE9C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CMB application: neutrino masses (1/2)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6B313-58EC-4492-948A-D7BCFFC59A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Expansion history changes as they become non-relativistic</a:t>
            </a:r>
          </a:p>
          <a:p>
            <a:pPr lvl="1"/>
            <a:r>
              <a:rPr lang="en-US" dirty="0"/>
              <a:t>Probes sensitive to history, like BAO, can measure the effect</a:t>
            </a:r>
          </a:p>
          <a:p>
            <a:r>
              <a:rPr lang="en-US" dirty="0"/>
              <a:t>Neutrino masses suppress late-time amplitude of fluctuations</a:t>
            </a:r>
          </a:p>
          <a:p>
            <a:r>
              <a:rPr lang="en-US" dirty="0"/>
              <a:t>Primary CMB spectrum and secondary CMB lensing spectrum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3F29A4-4D12-492E-BA0F-AF5376119963}"/>
              </a:ext>
            </a:extLst>
          </p:cNvPr>
          <p:cNvSpPr txBox="1"/>
          <p:nvPr/>
        </p:nvSpPr>
        <p:spPr>
          <a:xfrm>
            <a:off x="11696700" y="6353175"/>
            <a:ext cx="49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2347729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4D159-04C9-45A4-8698-BEADF4139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Suppression of power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136257-D6E7-455E-AC4B-FD40549090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4181" y="1475261"/>
            <a:ext cx="6243637" cy="50176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4ADB8AF-E3D2-48F0-89E9-C180D34745E4}"/>
              </a:ext>
            </a:extLst>
          </p:cNvPr>
          <p:cNvSpPr txBox="1"/>
          <p:nvPr/>
        </p:nvSpPr>
        <p:spPr>
          <a:xfrm>
            <a:off x="3727847" y="6488668"/>
            <a:ext cx="4371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Abazajian</a:t>
            </a:r>
            <a:r>
              <a:rPr lang="en-US" dirty="0"/>
              <a:t> et al. 2016 (CMB-S4 Science Book)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1F2259-B000-48C0-BEB3-EFFBF24B6C8E}"/>
              </a:ext>
            </a:extLst>
          </p:cNvPr>
          <p:cNvSpPr txBox="1"/>
          <p:nvPr/>
        </p:nvSpPr>
        <p:spPr>
          <a:xfrm>
            <a:off x="11696700" y="6353175"/>
            <a:ext cx="49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8306752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D78FD-AF35-466E-ADFD-25CED1C2C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CMB application: neutrino masses (2/2)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5AAAC81-FDB0-4F68-83B0-47C7E24FDEB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DESI BAO information helps break degeneracy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dirty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Get BAO from galaxies, quasars, and Ly</a:t>
                </a:r>
                <a:r>
                  <a:rPr lang="el-GR" dirty="0"/>
                  <a:t>α</a:t>
                </a:r>
                <a:r>
                  <a:rPr lang="en-US" dirty="0"/>
                  <a:t> forest</a:t>
                </a:r>
              </a:p>
              <a:p>
                <a:r>
                  <a:rPr lang="en-US" dirty="0"/>
                  <a:t>SO (Goal) + DESI BAO + </a:t>
                </a:r>
                <a:r>
                  <a:rPr lang="el-GR" dirty="0"/>
                  <a:t>τ</a:t>
                </a:r>
                <a:r>
                  <a:rPr lang="en-US" dirty="0"/>
                  <a:t> (</a:t>
                </a:r>
                <a:r>
                  <a:rPr lang="en-US" dirty="0" err="1"/>
                  <a:t>LiteBIRD</a:t>
                </a:r>
                <a:r>
                  <a:rPr lang="en-US" dirty="0"/>
                  <a:t>) 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  <m:sSub>
                          <m:sSubPr>
                            <m:ctrlP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l-G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=17</m:t>
                    </m:r>
                  </m:oMath>
                </a14:m>
                <a:r>
                  <a:rPr lang="en-US" dirty="0"/>
                  <a:t> meV</a:t>
                </a:r>
              </a:p>
              <a:p>
                <a:pPr lvl="1"/>
                <a:r>
                  <a:rPr lang="en-US" dirty="0"/>
                  <a:t>Enable detection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=0.06</m:t>
                    </m:r>
                  </m:oMath>
                </a14:m>
                <a:r>
                  <a:rPr lang="en-US" dirty="0"/>
                  <a:t> eV at 3.5</a:t>
                </a:r>
                <a:r>
                  <a:rPr lang="el-GR" dirty="0">
                    <a:latin typeface="Trebuchet MS" panose="020B0603020202020204" pitchFamily="34" charset="0"/>
                  </a:rPr>
                  <a:t>σ</a:t>
                </a:r>
                <a:r>
                  <a:rPr lang="en-US" dirty="0">
                    <a:latin typeface="Trebuchet MS" panose="020B0603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=0.1</m:t>
                    </m:r>
                  </m:oMath>
                </a14:m>
                <a:r>
                  <a:rPr lang="en-US" dirty="0"/>
                  <a:t> eV at 5.9</a:t>
                </a:r>
                <a:r>
                  <a:rPr lang="el-GR" dirty="0">
                    <a:latin typeface="Trebuchet MS" panose="020B0603020202020204" pitchFamily="34" charset="0"/>
                  </a:rPr>
                  <a:t>σ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5AAAC81-FDB0-4F68-83B0-47C7E24FDEB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56A3940B-08FA-4B3A-B3E8-DFEF828301F8}"/>
              </a:ext>
            </a:extLst>
          </p:cNvPr>
          <p:cNvSpPr txBox="1"/>
          <p:nvPr/>
        </p:nvSpPr>
        <p:spPr>
          <a:xfrm>
            <a:off x="11696700" y="6353175"/>
            <a:ext cx="49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039535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22CED-3446-409A-9A94-9BE925671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Based in part on . . .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134D0A1-710A-4DF0-BCB5-96BCC5C6AA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34470" y="1596444"/>
            <a:ext cx="6523060" cy="48964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6F0242B-7D4C-411E-9385-490E868AEFFD}"/>
              </a:ext>
            </a:extLst>
          </p:cNvPr>
          <p:cNvSpPr txBox="1"/>
          <p:nvPr/>
        </p:nvSpPr>
        <p:spPr>
          <a:xfrm>
            <a:off x="11696700" y="6353175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4812701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A2C3F-5C42-4536-8AC7-10137A951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Limits from Simons + DESI + </a:t>
            </a:r>
            <a:r>
              <a:rPr lang="el-GR" dirty="0"/>
              <a:t>τ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205256-543D-46B9-82F4-5E169B65D6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0837" y="1544003"/>
            <a:ext cx="6410325" cy="47339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2C041E-F655-49E4-A307-30306636EF7E}"/>
              </a:ext>
            </a:extLst>
          </p:cNvPr>
          <p:cNvSpPr txBox="1"/>
          <p:nvPr/>
        </p:nvSpPr>
        <p:spPr>
          <a:xfrm>
            <a:off x="3209925" y="637889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60AB6B-D26F-405B-A9FF-A538FA55504F}"/>
              </a:ext>
            </a:extLst>
          </p:cNvPr>
          <p:cNvSpPr txBox="1"/>
          <p:nvPr/>
        </p:nvSpPr>
        <p:spPr>
          <a:xfrm>
            <a:off x="4431506" y="6318569"/>
            <a:ext cx="413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 Collaboration, JCAP 02 (2019) 056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26EBBC-B466-451A-AA56-C28955887022}"/>
              </a:ext>
            </a:extLst>
          </p:cNvPr>
          <p:cNvSpPr txBox="1"/>
          <p:nvPr/>
        </p:nvSpPr>
        <p:spPr>
          <a:xfrm>
            <a:off x="11696700" y="6353175"/>
            <a:ext cx="49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6366573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91FD8-D735-4384-A9F8-7DBD20EF8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CMB application: primordial non-</a:t>
            </a:r>
            <a:r>
              <a:rPr lang="en-US" dirty="0" err="1"/>
              <a:t>Gaussianity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4917EB-2C47-4BBA-90C1-83E7862FEFA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Local PNG parameterized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𝑁𝐿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Can place constraints on inflationary models</a:t>
                </a:r>
              </a:p>
              <a:p>
                <a:r>
                  <a:rPr lang="en-US" dirty="0"/>
                  <a:t>Causes galaxies to exhibit scale-dependent bias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)∝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𝑁𝐿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The same dependence is present in the Ly</a:t>
                </a:r>
                <a:r>
                  <a:rPr lang="en-US" dirty="0">
                    <a:ea typeface="Cambria Math" panose="02040503050406030204" pitchFamily="18" charset="0"/>
                  </a:rPr>
                  <a:t>α forest	</a:t>
                </a:r>
              </a:p>
              <a:p>
                <a:pPr lvl="1"/>
                <a:r>
                  <a:rPr lang="en-US" dirty="0">
                    <a:ea typeface="Cambria Math" panose="02040503050406030204" pitchFamily="18" charset="0"/>
                  </a:rPr>
                  <a:t>See U. Seljak, JCAP 03 (2012) 004 and S. </a:t>
                </a:r>
                <a:r>
                  <a:rPr lang="en-US" dirty="0" err="1">
                    <a:ea typeface="Cambria Math" panose="02040503050406030204" pitchFamily="18" charset="0"/>
                  </a:rPr>
                  <a:t>Chongchitnan</a:t>
                </a:r>
                <a:r>
                  <a:rPr lang="en-US" dirty="0">
                    <a:ea typeface="Cambria Math" panose="02040503050406030204" pitchFamily="18" charset="0"/>
                  </a:rPr>
                  <a:t>, JCAP 10 (2014) 034</a:t>
                </a:r>
              </a:p>
              <a:p>
                <a:r>
                  <a:rPr lang="en-US" dirty="0">
                    <a:ea typeface="Cambria Math" panose="02040503050406030204" pitchFamily="18" charset="0"/>
                  </a:rPr>
                  <a:t>Could CMB + Ly</a:t>
                </a:r>
                <a:r>
                  <a:rPr lang="el-GR" dirty="0">
                    <a:ea typeface="Cambria Math" panose="02040503050406030204" pitchFamily="18" charset="0"/>
                  </a:rPr>
                  <a:t>α</a:t>
                </a:r>
                <a:r>
                  <a:rPr lang="en-US" dirty="0">
                    <a:ea typeface="Cambria Math" panose="02040503050406030204" pitchFamily="18" charset="0"/>
                  </a:rPr>
                  <a:t> improve PNG constraints from CMB + galaxies? 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4917EB-2C47-4BBA-90C1-83E7862FEF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9A20D48E-273E-4712-9772-B781DEB05DD7}"/>
              </a:ext>
            </a:extLst>
          </p:cNvPr>
          <p:cNvSpPr txBox="1"/>
          <p:nvPr/>
        </p:nvSpPr>
        <p:spPr>
          <a:xfrm>
            <a:off x="11696700" y="6353175"/>
            <a:ext cx="49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38212663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86F56-5016-4FF7-84F5-E9797E872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Limits from Simons lensing + Rubin clustering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24EF85-9B45-447C-A996-5C6C4897E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8475" y="1479034"/>
            <a:ext cx="5886450" cy="48291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D68367-5793-4596-BC0C-9DA6E4D2A2C3}"/>
              </a:ext>
            </a:extLst>
          </p:cNvPr>
          <p:cNvSpPr txBox="1"/>
          <p:nvPr/>
        </p:nvSpPr>
        <p:spPr>
          <a:xfrm>
            <a:off x="4126706" y="6308209"/>
            <a:ext cx="4133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 Collaboration, JCAP 02 (2019) 056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4F4868-274B-48AD-A093-530511788FCC}"/>
              </a:ext>
            </a:extLst>
          </p:cNvPr>
          <p:cNvSpPr txBox="1"/>
          <p:nvPr/>
        </p:nvSpPr>
        <p:spPr>
          <a:xfrm>
            <a:off x="11696700" y="6353175"/>
            <a:ext cx="49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1535291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E0668-1299-4543-9E40-97953C929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A12CC2A-E297-41A4-8CD0-FFE5BA05E0E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Ly</a:t>
                </a:r>
                <a:r>
                  <a:rPr lang="en-US" dirty="0">
                    <a:ea typeface="Cambria Math" panose="02040503050406030204" pitchFamily="18" charset="0"/>
                  </a:rPr>
                  <a:t>α forest is great for studying smaller scales at earlier times</a:t>
                </a:r>
              </a:p>
              <a:p>
                <a:r>
                  <a:rPr lang="en-US" dirty="0"/>
                  <a:t>Perturbative modeling must improve to get accurate cosmology</a:t>
                </a:r>
              </a:p>
              <a:p>
                <a:pPr lvl="1"/>
                <a:r>
                  <a:rPr lang="en-US" dirty="0"/>
                  <a:t>In the future: complete 1-loop model and bias coefficients</a:t>
                </a:r>
              </a:p>
              <a:p>
                <a:r>
                  <a:rPr lang="en-US" dirty="0"/>
                  <a:t>Complements CMB measurements including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sSub>
                      <m:sSubPr>
                        <m:ctrl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, PNG</a:t>
                </a:r>
              </a:p>
              <a:p>
                <a:r>
                  <a:rPr lang="en-US" dirty="0">
                    <a:ea typeface="Cambria Math" panose="02040503050406030204" pitchFamily="18" charset="0"/>
                  </a:rPr>
                  <a:t>LSS + CMB data will help achieve unprecedented precision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A12CC2A-E297-41A4-8CD0-FFE5BA05E0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D93176E5-6B95-4720-B48E-CE2A2AD9E94E}"/>
              </a:ext>
            </a:extLst>
          </p:cNvPr>
          <p:cNvSpPr txBox="1"/>
          <p:nvPr/>
        </p:nvSpPr>
        <p:spPr>
          <a:xfrm>
            <a:off x="11696700" y="6353175"/>
            <a:ext cx="49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16817447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3052A4F3-2848-4E39-90D2-FF77095FFF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95250"/>
            <a:ext cx="5715000" cy="666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3784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72BFFB4-B98F-4BBA-BC4D-9006B1F3B5E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Where did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+mn-lt"/>
                  </a:rPr>
                  <a:t> </a:t>
                </a:r>
                <a:r>
                  <a:rPr lang="en-US" dirty="0"/>
                  <a:t>come from?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72BFFB4-B98F-4BBA-BC4D-9006B1F3B5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B0B1D0-3DE3-4877-A9AF-B29DC3775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Get a physical picture of the situation</a:t>
            </a:r>
          </a:p>
          <a:p>
            <a:r>
              <a:rPr lang="en-US" dirty="0"/>
              <a:t>Ask what symmetries are present (azimuthal symmetry)</a:t>
            </a:r>
          </a:p>
          <a:p>
            <a:r>
              <a:rPr lang="en-US" dirty="0"/>
              <a:t>Consider all relevant fields</a:t>
            </a:r>
          </a:p>
          <a:p>
            <a:r>
              <a:rPr lang="en-US" dirty="0"/>
              <a:t>Use group theory!</a:t>
            </a:r>
          </a:p>
          <a:p>
            <a:r>
              <a:rPr lang="en-US" dirty="0"/>
              <a:t>Prove our expansion is the most general one possible for fields we consider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0132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 up of a map&#10;&#10;Description automatically generated">
            <a:extLst>
              <a:ext uri="{FF2B5EF4-FFF2-40B4-BE49-F238E27FC236}">
                <a16:creationId xmlns:a16="http://schemas.microsoft.com/office/drawing/2014/main" id="{9A97334C-1528-491F-B345-C701D5B3B5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123" y="1399540"/>
            <a:ext cx="6065897" cy="286226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AF6BDBF-85C6-463D-9EF5-151ADF992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 picture</a:t>
            </a:r>
          </a:p>
        </p:txBody>
      </p:sp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FC9ECBCE-C307-4662-BAAC-6C8FB639A4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060" y="4114093"/>
            <a:ext cx="8582025" cy="256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0269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7E086-5B5E-4E5D-AB0F-78054C7F5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group is this?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8728496-3809-4EBF-B157-DFD71C2CE9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System obeys group properties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True if your region is over a very small redshift range</a:t>
                </a:r>
              </a:p>
              <a:p>
                <a:pPr lvl="1"/>
                <a:r>
                  <a:rPr lang="en-US" dirty="0"/>
                  <a:t>Same group that describes symmetry transformation of</a:t>
                </a:r>
                <a:r>
                  <a:rPr lang="en-US" baseline="-25000" dirty="0"/>
                  <a:t> </a:t>
                </a:r>
                <a:r>
                  <a:rPr lang="en-US" dirty="0"/>
                  <a:t>H</a:t>
                </a:r>
                <a:r>
                  <a:rPr lang="en-US" baseline="-25000" dirty="0"/>
                  <a:t>2</a:t>
                </a:r>
                <a:r>
                  <a:rPr lang="en-US" dirty="0"/>
                  <a:t> and CO</a:t>
                </a:r>
                <a:r>
                  <a:rPr lang="en-US" baseline="-25000" dirty="0"/>
                  <a:t>2</a:t>
                </a:r>
                <a:endParaRPr lang="en-US" dirty="0"/>
              </a:p>
              <a:p>
                <a:r>
                  <a:rPr lang="en-US" dirty="0"/>
                  <a:t>Use a character table to get forms of contributions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8728496-3809-4EBF-B157-DFD71C2CE9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D14A457E-4301-49AA-8A39-B5C296015E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909" y="3805745"/>
            <a:ext cx="6961491" cy="305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353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62A64-9AF4-4672-8F97-F220DDF1E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Breaking down the paper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8C3712-6BC1-4F98-AE23-A196FDDAEB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Over the next several slides, we’ll address</a:t>
            </a:r>
          </a:p>
          <a:p>
            <a:r>
              <a:rPr lang="en-US" dirty="0"/>
              <a:t>Redshift space</a:t>
            </a:r>
          </a:p>
          <a:p>
            <a:r>
              <a:rPr lang="en-US" dirty="0"/>
              <a:t>Baryon acoustic oscillations (BAOs)</a:t>
            </a:r>
          </a:p>
          <a:p>
            <a:r>
              <a:rPr lang="en-US" dirty="0"/>
              <a:t>Streaming velocity</a:t>
            </a:r>
          </a:p>
          <a:p>
            <a:r>
              <a:rPr lang="en-US" dirty="0"/>
              <a:t>Lyman-</a:t>
            </a:r>
            <a:r>
              <a:rPr lang="el-GR" dirty="0"/>
              <a:t>α</a:t>
            </a:r>
            <a:r>
              <a:rPr lang="en-US" dirty="0"/>
              <a:t> forest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B8A178-FB17-455F-982E-2013D07396C8}"/>
              </a:ext>
            </a:extLst>
          </p:cNvPr>
          <p:cNvSpPr txBox="1"/>
          <p:nvPr/>
        </p:nvSpPr>
        <p:spPr>
          <a:xfrm>
            <a:off x="11696700" y="6353175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33333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4B134-4E2C-4065-9135-8D165D5E7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Redshift space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231290-E665-4C76-BFDB-3984107DA8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real space, objects (like galaxies) are where they appear to be.</a:t>
            </a:r>
          </a:p>
          <a:p>
            <a:r>
              <a:rPr lang="en-US" dirty="0"/>
              <a:t>In redshift space, an object’s position is distorted along our LOS</a:t>
            </a:r>
          </a:p>
          <a:p>
            <a:pPr lvl="1"/>
            <a:r>
              <a:rPr lang="en-US" dirty="0"/>
              <a:t>Caused by peculiar velocities</a:t>
            </a:r>
          </a:p>
          <a:p>
            <a:pPr lvl="1"/>
            <a:r>
              <a:rPr lang="en-US" dirty="0"/>
              <a:t>Convention is that line-of-sight lies along the z axis</a:t>
            </a:r>
          </a:p>
          <a:p>
            <a:endParaRPr lang="en-US" dirty="0"/>
          </a:p>
        </p:txBody>
      </p:sp>
      <p:pic>
        <p:nvPicPr>
          <p:cNvPr id="4" name="Picture 3" descr="A close up of a device&#10;&#10;Description automatically generated">
            <a:extLst>
              <a:ext uri="{FF2B5EF4-FFF2-40B4-BE49-F238E27FC236}">
                <a16:creationId xmlns:a16="http://schemas.microsoft.com/office/drawing/2014/main" id="{8CD0E4F7-FE91-4562-AAA3-7657AA48D2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989" y="3553247"/>
            <a:ext cx="4909253" cy="29396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BAE4C80-35B4-4216-985B-F54D4CA929C8}"/>
              </a:ext>
            </a:extLst>
          </p:cNvPr>
          <p:cNvSpPr txBox="1"/>
          <p:nvPr/>
        </p:nvSpPr>
        <p:spPr>
          <a:xfrm>
            <a:off x="4205975" y="6488668"/>
            <a:ext cx="262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 credit: Will Percival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16B7B6-38C7-4343-A3C5-8DCDDA37C611}"/>
              </a:ext>
            </a:extLst>
          </p:cNvPr>
          <p:cNvSpPr txBox="1"/>
          <p:nvPr/>
        </p:nvSpPr>
        <p:spPr>
          <a:xfrm>
            <a:off x="11696700" y="6353175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784596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5E98C-E330-4891-9B3B-F974E7811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BAOs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6EB079-75AD-4889-8797-263FAE1060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Primordial universe is a plasma of photons and baryons</a:t>
                </a:r>
              </a:p>
              <a:p>
                <a:pPr marL="457200" lvl="1" indent="0">
                  <a:buNone/>
                </a:pPr>
                <a:r>
                  <a:rPr lang="en-US" dirty="0"/>
                  <a:t>Dark matter </a:t>
                </a:r>
                <a:r>
                  <a:rPr lang="en-US" dirty="0" err="1"/>
                  <a:t>overdensities</a:t>
                </a:r>
                <a:r>
                  <a:rPr lang="en-US" dirty="0"/>
                  <a:t> are seeded throughout</a:t>
                </a:r>
              </a:p>
              <a:p>
                <a:pPr marL="0" indent="0">
                  <a:buNone/>
                </a:pPr>
                <a:r>
                  <a:rPr lang="en-US" dirty="0"/>
                  <a:t>Tug-of-war between gravity and fluid pressure</a:t>
                </a:r>
              </a:p>
              <a:p>
                <a:pPr marL="0" indent="0">
                  <a:buNone/>
                </a:pPr>
                <a:r>
                  <a:rPr lang="en-US" dirty="0"/>
                  <a:t>Generates sound waves called BAOs</a:t>
                </a:r>
              </a:p>
              <a:p>
                <a:pPr marL="457200" lvl="1" indent="0">
                  <a:buNone/>
                </a:pPr>
                <a:r>
                  <a:rPr lang="en-US" dirty="0"/>
                  <a:t>Can travel a distance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=147 </m:t>
                    </m:r>
                  </m:oMath>
                </a14:m>
                <a:r>
                  <a:rPr lang="en-US" dirty="0"/>
                  <a:t>comoving Mpc before decoupling</a:t>
                </a:r>
              </a:p>
              <a:p>
                <a:pPr marL="457200" lvl="1" indent="0">
                  <a:buNone/>
                </a:pPr>
                <a:r>
                  <a:rPr lang="en-US" dirty="0"/>
                  <a:t>Baryons left behind in spherical shell around </a:t>
                </a:r>
                <a:r>
                  <a:rPr lang="en-US" dirty="0" err="1"/>
                  <a:t>overdensities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We get a standard ruler!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6EB079-75AD-4889-8797-263FAE1060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56C4E357-7A78-49E0-9177-2A207EF1B2C0}"/>
              </a:ext>
            </a:extLst>
          </p:cNvPr>
          <p:cNvSpPr txBox="1"/>
          <p:nvPr/>
        </p:nvSpPr>
        <p:spPr>
          <a:xfrm>
            <a:off x="11696700" y="6353175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120519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009B45B-DA36-47D8-A11C-CEDA36B71578}"/>
              </a:ext>
            </a:extLst>
          </p:cNvPr>
          <p:cNvSpPr txBox="1"/>
          <p:nvPr/>
        </p:nvSpPr>
        <p:spPr>
          <a:xfrm>
            <a:off x="4621371" y="6308420"/>
            <a:ext cx="2949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Credit: BOSS Collaboration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3DEFB2-3ACB-4856-880E-4E568019988F}"/>
              </a:ext>
            </a:extLst>
          </p:cNvPr>
          <p:cNvSpPr txBox="1"/>
          <p:nvPr/>
        </p:nvSpPr>
        <p:spPr>
          <a:xfrm>
            <a:off x="11696700" y="6353175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pic>
        <p:nvPicPr>
          <p:cNvPr id="8" name="Picture 7" descr="A picture containing small, looking, sitting, close&#10;&#10;Description automatically generated">
            <a:extLst>
              <a:ext uri="{FF2B5EF4-FFF2-40B4-BE49-F238E27FC236}">
                <a16:creationId xmlns:a16="http://schemas.microsoft.com/office/drawing/2014/main" id="{2F1B73EB-6615-4807-9DEF-229F5E458D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235660"/>
            <a:ext cx="7296150" cy="468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97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2E80C-DE20-4302-8BDF-5DB7FB965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Streaming velocity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01DC70-2529-4D47-A53F-A596091014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Generated by the same physics that produced BAOs</a:t>
            </a:r>
          </a:p>
          <a:p>
            <a:r>
              <a:rPr lang="en-US" dirty="0"/>
              <a:t>Baryons and dark matter have a supersonic relative velocity at decoupling</a:t>
            </a:r>
          </a:p>
          <a:p>
            <a:r>
              <a:rPr lang="en-US" dirty="0"/>
              <a:t>More important than usual Jeans criteria for structure formation</a:t>
            </a:r>
          </a:p>
          <a:p>
            <a:pPr lvl="1"/>
            <a:r>
              <a:rPr lang="en-US" dirty="0"/>
              <a:t>Changes filtering mass of the intergalactic medium</a:t>
            </a:r>
          </a:p>
          <a:p>
            <a:r>
              <a:rPr lang="en-US" dirty="0"/>
              <a:t>Will impact the BAO scale by some amount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A0C180-DC95-4A66-9A15-05451F518732}"/>
              </a:ext>
            </a:extLst>
          </p:cNvPr>
          <p:cNvSpPr txBox="1"/>
          <p:nvPr/>
        </p:nvSpPr>
        <p:spPr>
          <a:xfrm>
            <a:off x="11696700" y="6353175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76297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B5A67-6FA2-490E-8361-47F913AD3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Lyman-</a:t>
            </a:r>
            <a:r>
              <a:rPr lang="el-GR" dirty="0"/>
              <a:t>α</a:t>
            </a:r>
            <a:r>
              <a:rPr lang="en-US" dirty="0"/>
              <a:t> forest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838F9-6B32-40F2-AF22-9D2567D65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H I gas clouds spread throughout IGM</a:t>
            </a:r>
          </a:p>
          <a:p>
            <a:r>
              <a:rPr lang="en-US" dirty="0"/>
              <a:t>Background quasar shines light, exciting Lyman-</a:t>
            </a:r>
            <a:r>
              <a:rPr lang="el-GR" dirty="0"/>
              <a:t>α</a:t>
            </a:r>
            <a:r>
              <a:rPr lang="en-US" dirty="0"/>
              <a:t> transition</a:t>
            </a:r>
          </a:p>
          <a:p>
            <a:r>
              <a:rPr lang="en-US" dirty="0"/>
              <a:t>Absorption in multiple H I clouds along LOS</a:t>
            </a:r>
          </a:p>
          <a:p>
            <a:r>
              <a:rPr lang="en-US" dirty="0"/>
              <a:t>Creates a “forest” of absorption features in transmitted flux</a:t>
            </a:r>
          </a:p>
        </p:txBody>
      </p:sp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73B81ECA-13B0-4C62-8150-09E98519F6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862" y="4001294"/>
            <a:ext cx="3724276" cy="24297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F211206-3DF0-43A2-BCD5-AAB20F417E81}"/>
              </a:ext>
            </a:extLst>
          </p:cNvPr>
          <p:cNvSpPr txBox="1"/>
          <p:nvPr/>
        </p:nvSpPr>
        <p:spPr>
          <a:xfrm>
            <a:off x="4413885" y="6431036"/>
            <a:ext cx="3364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Credit: M. White and L. </a:t>
            </a:r>
            <a:r>
              <a:rPr lang="en-US" dirty="0" err="1"/>
              <a:t>Hernquist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D272B5-2E7A-4BB8-81FC-649FF308515C}"/>
              </a:ext>
            </a:extLst>
          </p:cNvPr>
          <p:cNvSpPr txBox="1"/>
          <p:nvPr/>
        </p:nvSpPr>
        <p:spPr>
          <a:xfrm>
            <a:off x="11696700" y="6353175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905198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15703-73BD-4824-83D6-8B42D1FEE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Visualizing the forest</a:t>
            </a:r>
          </a:p>
        </p:txBody>
      </p:sp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5FB0F6FA-F7BE-4907-8FEB-71AB1F5FB1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144" y="1930178"/>
            <a:ext cx="6839712" cy="414223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7F120D1-FA04-4594-8F06-4ACBF2BDF4C3}"/>
              </a:ext>
            </a:extLst>
          </p:cNvPr>
          <p:cNvSpPr txBox="1"/>
          <p:nvPr/>
        </p:nvSpPr>
        <p:spPr>
          <a:xfrm>
            <a:off x="5105400" y="607241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Credit: John Webb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B55644-D3B8-40E0-8BBC-D1E66425D526}"/>
              </a:ext>
            </a:extLst>
          </p:cNvPr>
          <p:cNvSpPr txBox="1"/>
          <p:nvPr/>
        </p:nvSpPr>
        <p:spPr>
          <a:xfrm>
            <a:off x="11696700" y="6353175"/>
            <a:ext cx="29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325846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</TotalTime>
  <Words>956</Words>
  <Application>Microsoft Office PowerPoint</Application>
  <PresentationFormat>Widescreen</PresentationFormat>
  <Paragraphs>158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Trebuchet MS</vt:lpstr>
      <vt:lpstr>Office Theme</vt:lpstr>
      <vt:lpstr>Lyman-α forest perturbative modeling and improved CMB constraining power</vt:lpstr>
      <vt:lpstr>Based in part on . . .</vt:lpstr>
      <vt:lpstr>Breaking down the paper title</vt:lpstr>
      <vt:lpstr>Redshift space</vt:lpstr>
      <vt:lpstr>BAOs</vt:lpstr>
      <vt:lpstr>PowerPoint Presentation</vt:lpstr>
      <vt:lpstr>Streaming velocity</vt:lpstr>
      <vt:lpstr>Lyman-α forest overview</vt:lpstr>
      <vt:lpstr>Visualizing the forest</vt:lpstr>
      <vt:lpstr>Why the Lyman-α forest?</vt:lpstr>
      <vt:lpstr>LSS perturbation theory basics</vt:lpstr>
      <vt:lpstr>PT and bias in Lyα forest</vt:lpstr>
      <vt:lpstr>Getting bias coefficients and BAO scale shift</vt:lpstr>
      <vt:lpstr>Visualizing the shift</vt:lpstr>
      <vt:lpstr>Paper results and takeaways</vt:lpstr>
      <vt:lpstr>CMB Constraints</vt:lpstr>
      <vt:lpstr>CMB application: neutrino masses (1/2)</vt:lpstr>
      <vt:lpstr>Suppression of power</vt:lpstr>
      <vt:lpstr>CMB application: neutrino masses (2/2)</vt:lpstr>
      <vt:lpstr>Limits from Simons + DESI + τ</vt:lpstr>
      <vt:lpstr>CMB application: primordial non-Gaussianity</vt:lpstr>
      <vt:lpstr>Limits from Simons lensing + Rubin clustering</vt:lpstr>
      <vt:lpstr>Conclusions</vt:lpstr>
      <vt:lpstr>PowerPoint Presentation</vt:lpstr>
      <vt:lpstr>Where did δ_F (s) come from?</vt:lpstr>
      <vt:lpstr>Physical picture</vt:lpstr>
      <vt:lpstr>What group is this?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Lyman-α forest perturbative modeling and improved CMB constraining power</dc:title>
  <dc:creator>Jahmour</dc:creator>
  <cp:lastModifiedBy>Jahmour</cp:lastModifiedBy>
  <cp:revision>33</cp:revision>
  <dcterms:created xsi:type="dcterms:W3CDTF">2020-08-24T16:46:23Z</dcterms:created>
  <dcterms:modified xsi:type="dcterms:W3CDTF">2020-09-29T18:04:58Z</dcterms:modified>
</cp:coreProperties>
</file>