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8" r:id="rId4"/>
  </p:sldMasterIdLst>
  <p:notesMasterIdLst>
    <p:notesMasterId r:id="rId22"/>
  </p:notesMasterIdLst>
  <p:handoutMasterIdLst>
    <p:handoutMasterId r:id="rId23"/>
  </p:handoutMasterIdLst>
  <p:sldIdLst>
    <p:sldId id="350" r:id="rId5"/>
    <p:sldId id="365" r:id="rId6"/>
    <p:sldId id="375" r:id="rId7"/>
    <p:sldId id="380" r:id="rId8"/>
    <p:sldId id="376" r:id="rId9"/>
    <p:sldId id="382" r:id="rId10"/>
    <p:sldId id="378" r:id="rId11"/>
    <p:sldId id="374" r:id="rId12"/>
    <p:sldId id="381" r:id="rId13"/>
    <p:sldId id="383" r:id="rId14"/>
    <p:sldId id="388" r:id="rId15"/>
    <p:sldId id="389" r:id="rId16"/>
    <p:sldId id="386" r:id="rId17"/>
    <p:sldId id="387" r:id="rId18"/>
    <p:sldId id="371" r:id="rId19"/>
    <p:sldId id="372" r:id="rId20"/>
    <p:sldId id="37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69" userDrawn="1">
          <p15:clr>
            <a:srgbClr val="A4A3A4"/>
          </p15:clr>
        </p15:guide>
        <p15:guide id="2" orient="horz" pos="93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A655"/>
    <a:srgbClr val="2A53C1"/>
    <a:srgbClr val="E2DFD2"/>
    <a:srgbClr val="D9C9A9"/>
    <a:srgbClr val="ECE2E2"/>
    <a:srgbClr val="9E99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76" autoAdjust="0"/>
    <p:restoredTop sz="95226" autoAdjust="0"/>
  </p:normalViewPr>
  <p:slideViewPr>
    <p:cSldViewPr snapToGrid="0">
      <p:cViewPr varScale="1">
        <p:scale>
          <a:sx n="105" d="100"/>
          <a:sy n="105" d="100"/>
        </p:scale>
        <p:origin x="384" y="78"/>
      </p:cViewPr>
      <p:guideLst>
        <p:guide pos="3069"/>
        <p:guide orient="horz" pos="93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88" d="100"/>
          <a:sy n="88" d="100"/>
        </p:scale>
        <p:origin x="373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5B66E5-15AA-4745-8A67-3CE257BEE3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844A45-21B3-834A-A491-E4E4B9DC11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39FDB-18A0-074D-8BA3-A4C3DE896A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D13E5-4CEC-3A4A-8E5D-AFCEE7512EEC}" type="slidenum"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228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7A52F-9D89-7442-A8E9-48D1527B5F6B}" type="datetimeFigureOut">
              <a:rPr lang="en-US" smtClean="0"/>
              <a:t>11/21/2023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C7E07-3C67-C64C-8DA0-0404F6303970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528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Mantrel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694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8044" y="4214057"/>
            <a:ext cx="8686264" cy="1182769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defRPr sz="6000" b="1" i="0" spc="10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3517556"/>
            <a:ext cx="3731740" cy="3340443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18323" y="5750134"/>
            <a:ext cx="5619557" cy="95333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9706A2-3726-FE4E-B923-E75D48597816}"/>
              </a:ext>
            </a:extLst>
          </p:cNvPr>
          <p:cNvCxnSpPr>
            <a:cxnSpLocks/>
          </p:cNvCxnSpPr>
          <p:nvPr userDrawn="1"/>
        </p:nvCxnSpPr>
        <p:spPr>
          <a:xfrm>
            <a:off x="5917841" y="5590633"/>
            <a:ext cx="3592104" cy="0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251" y="1061119"/>
            <a:ext cx="3855308" cy="74867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285" y="1809798"/>
            <a:ext cx="7721171" cy="257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108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9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4023" y="2300984"/>
            <a:ext cx="4827178" cy="40421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3A0EE708-F36B-444B-9A8B-D48D69535E45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362700" y="2300984"/>
            <a:ext cx="4764829" cy="40421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4023" y="2799146"/>
            <a:ext cx="4827178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E40D4044-0F7B-0647-BAB5-16B23EBD9EC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62700" y="2799146"/>
            <a:ext cx="4756241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D51C063-0222-064B-8A2E-485FE9EAC10D}"/>
              </a:ext>
            </a:extLst>
          </p:cNvPr>
          <p:cNvCxnSpPr>
            <a:cxnSpLocks/>
          </p:cNvCxnSpPr>
          <p:nvPr userDrawn="1"/>
        </p:nvCxnSpPr>
        <p:spPr>
          <a:xfrm>
            <a:off x="63627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6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1" name="Image 1">
            <a:extLst>
              <a:ext uri="{FF2B5EF4-FFF2-40B4-BE49-F238E27FC236}">
                <a16:creationId xmlns:a16="http://schemas.microsoft.com/office/drawing/2014/main" id="{98A9AD41-9CD9-4D41-A8C5-DA8D7F2BB9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88" y="6565036"/>
            <a:ext cx="1508612" cy="292964"/>
          </a:xfrm>
          <a:prstGeom prst="rect">
            <a:avLst/>
          </a:prstGeom>
        </p:spPr>
      </p:pic>
      <p:sp>
        <p:nvSpPr>
          <p:cNvPr id="31" name="Footer Placeholder 13">
            <a:extLst>
              <a:ext uri="{FF2B5EF4-FFF2-40B4-BE49-F238E27FC236}">
                <a16:creationId xmlns:a16="http://schemas.microsoft.com/office/drawing/2014/main" id="{412AD3B2-B458-4E15-B3B5-D9941CD2A6A3}"/>
              </a:ext>
            </a:extLst>
          </p:cNvPr>
          <p:cNvSpPr txBox="1">
            <a:spLocks/>
          </p:cNvSpPr>
          <p:nvPr userDrawn="1"/>
        </p:nvSpPr>
        <p:spPr>
          <a:xfrm>
            <a:off x="2857441" y="6597467"/>
            <a:ext cx="8050045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Annual Meeting, 20-21 November 2023  |  JRA10:CryPTA  |  Cryogenic Polarized Target Applications  |  Hartmut Dutz, UBO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Footer Placeholder 13">
            <a:extLst>
              <a:ext uri="{FF2B5EF4-FFF2-40B4-BE49-F238E27FC236}">
                <a16:creationId xmlns:a16="http://schemas.microsoft.com/office/drawing/2014/main" id="{49BDAD09-39A1-4CF2-955A-AD5549554EAB}"/>
              </a:ext>
            </a:extLst>
          </p:cNvPr>
          <p:cNvSpPr txBox="1">
            <a:spLocks/>
          </p:cNvSpPr>
          <p:nvPr userDrawn="1"/>
        </p:nvSpPr>
        <p:spPr>
          <a:xfrm>
            <a:off x="11662913" y="6597466"/>
            <a:ext cx="5290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26A5D1C-C2EB-4879-A158-890E68687E12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425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>
              <a:buNone/>
            </a:pPr>
            <a:r>
              <a:rPr lang="en-US" dirty="0"/>
              <a:t>Click to edit 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2500" y="2799146"/>
            <a:ext cx="3036477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057DFE0A-61D9-1B48-8196-EA94D04685D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69372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>
              <a:buNone/>
            </a:pPr>
            <a:r>
              <a:rPr lang="en-US" dirty="0"/>
              <a:t>Click to edit 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C946754A-F105-644E-99A4-DC80B9944243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569372" y="2799146"/>
            <a:ext cx="3050628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368648FC-FC9A-5645-8F0C-390FFFAE180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8187017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>
              <a:buNone/>
            </a:pPr>
            <a:r>
              <a:rPr lang="en-US" dirty="0"/>
              <a:t>Click to edit 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BBB849DC-B114-D145-9879-4FE0688BF57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187017" y="2799146"/>
            <a:ext cx="3036477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F0C4CE5-5F02-B143-8FD1-1B235D270DAC}"/>
              </a:ext>
            </a:extLst>
          </p:cNvPr>
          <p:cNvCxnSpPr>
            <a:cxnSpLocks/>
          </p:cNvCxnSpPr>
          <p:nvPr userDrawn="1"/>
        </p:nvCxnSpPr>
        <p:spPr>
          <a:xfrm>
            <a:off x="4569372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89A8C14-DB28-F34E-8098-168D4C75AF23}"/>
              </a:ext>
            </a:extLst>
          </p:cNvPr>
          <p:cNvCxnSpPr>
            <a:cxnSpLocks/>
          </p:cNvCxnSpPr>
          <p:nvPr userDrawn="1"/>
        </p:nvCxnSpPr>
        <p:spPr>
          <a:xfrm>
            <a:off x="8187017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8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31" name="Image 1">
            <a:extLst>
              <a:ext uri="{FF2B5EF4-FFF2-40B4-BE49-F238E27FC236}">
                <a16:creationId xmlns:a16="http://schemas.microsoft.com/office/drawing/2014/main" id="{BEE3E69B-5073-4C84-8F18-03B88D828D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88" y="6565036"/>
            <a:ext cx="1508612" cy="292964"/>
          </a:xfrm>
          <a:prstGeom prst="rect">
            <a:avLst/>
          </a:prstGeom>
        </p:spPr>
      </p:pic>
      <p:sp>
        <p:nvSpPr>
          <p:cNvPr id="39" name="Footer Placeholder 13">
            <a:extLst>
              <a:ext uri="{FF2B5EF4-FFF2-40B4-BE49-F238E27FC236}">
                <a16:creationId xmlns:a16="http://schemas.microsoft.com/office/drawing/2014/main" id="{D9097F07-5404-44FC-8B70-793A2C7FA63C}"/>
              </a:ext>
            </a:extLst>
          </p:cNvPr>
          <p:cNvSpPr txBox="1">
            <a:spLocks/>
          </p:cNvSpPr>
          <p:nvPr userDrawn="1"/>
        </p:nvSpPr>
        <p:spPr>
          <a:xfrm>
            <a:off x="2857441" y="6597467"/>
            <a:ext cx="8050045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Annual Meeting, 20-21 November 2023  |  JRA10:CryPTA  |  Cryogenic Polarized Target Applications  |  Hartmut Dutz, UBO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Footer Placeholder 13">
            <a:extLst>
              <a:ext uri="{FF2B5EF4-FFF2-40B4-BE49-F238E27FC236}">
                <a16:creationId xmlns:a16="http://schemas.microsoft.com/office/drawing/2014/main" id="{C713A247-6C37-4B96-87CB-88BD2C446211}"/>
              </a:ext>
            </a:extLst>
          </p:cNvPr>
          <p:cNvSpPr txBox="1">
            <a:spLocks/>
          </p:cNvSpPr>
          <p:nvPr userDrawn="1"/>
        </p:nvSpPr>
        <p:spPr>
          <a:xfrm>
            <a:off x="11662913" y="6597466"/>
            <a:ext cx="5290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26A5D1C-C2EB-4879-A158-890E68687E12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948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52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4800" userDrawn="1">
          <p15:clr>
            <a:srgbClr val="FBAE40"/>
          </p15:clr>
        </p15:guide>
        <p15:guide id="11" pos="2880" userDrawn="1">
          <p15:clr>
            <a:srgbClr val="FBAE40"/>
          </p15:clr>
        </p15:guide>
        <p15:guide id="12" orient="horz" pos="175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A8C895-11B9-EA40-B0F8-0F4FE98815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2500" y="2656904"/>
            <a:ext cx="4838700" cy="57431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85D552-3AFC-4D21-A944-9D41E128A9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2286000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BE8C2EDB-9C70-49A2-865C-E5CD77D3E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3655" y="3841846"/>
            <a:ext cx="4838700" cy="636754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EE50320A-D017-45C6-9986-94BC43911E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3655" y="3470942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673EB498-F5D2-4E15-990A-2AFA4A377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500" y="5017901"/>
            <a:ext cx="4838700" cy="908340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1F528150-326B-4BB3-AC38-7FC805DB6BA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2500" y="4646997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20EBEFF7-AECA-409B-9ACC-A63A168283B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99647" y="2656904"/>
            <a:ext cx="4838700" cy="57431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29E4D063-8666-4D7A-B8C8-2B9383F798E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99647" y="2286000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717B7CD-A4F9-444E-82B9-8914CB57488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99647" y="3841846"/>
            <a:ext cx="4838700" cy="908340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2CF285B7-A950-4326-A4D5-F5D542D2D65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99647" y="3470942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grpSp>
        <p:nvGrpSpPr>
          <p:cNvPr id="20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36" name="Image 1">
            <a:extLst>
              <a:ext uri="{FF2B5EF4-FFF2-40B4-BE49-F238E27FC236}">
                <a16:creationId xmlns:a16="http://schemas.microsoft.com/office/drawing/2014/main" id="{1D871BAB-0ECA-46FE-84C7-34B837E365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88" y="6565036"/>
            <a:ext cx="1508612" cy="292964"/>
          </a:xfrm>
          <a:prstGeom prst="rect">
            <a:avLst/>
          </a:prstGeom>
        </p:spPr>
      </p:pic>
      <p:sp>
        <p:nvSpPr>
          <p:cNvPr id="41" name="Footer Placeholder 13">
            <a:extLst>
              <a:ext uri="{FF2B5EF4-FFF2-40B4-BE49-F238E27FC236}">
                <a16:creationId xmlns:a16="http://schemas.microsoft.com/office/drawing/2014/main" id="{92B2750B-C3BB-4A90-A9EA-0B2DDD7C4646}"/>
              </a:ext>
            </a:extLst>
          </p:cNvPr>
          <p:cNvSpPr txBox="1">
            <a:spLocks/>
          </p:cNvSpPr>
          <p:nvPr userDrawn="1"/>
        </p:nvSpPr>
        <p:spPr>
          <a:xfrm>
            <a:off x="2857441" y="6597467"/>
            <a:ext cx="8050045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Annual Meeting, 20-21 November 2023  |  JRA10:CryPTA  |  Cryogenic Polarized Target Applications  |  Hartmut Dutz, UBO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Footer Placeholder 13">
            <a:extLst>
              <a:ext uri="{FF2B5EF4-FFF2-40B4-BE49-F238E27FC236}">
                <a16:creationId xmlns:a16="http://schemas.microsoft.com/office/drawing/2014/main" id="{836FAFB8-0836-454F-8E95-B26C9794B0A8}"/>
              </a:ext>
            </a:extLst>
          </p:cNvPr>
          <p:cNvSpPr txBox="1">
            <a:spLocks/>
          </p:cNvSpPr>
          <p:nvPr userDrawn="1"/>
        </p:nvSpPr>
        <p:spPr>
          <a:xfrm>
            <a:off x="11662913" y="6597466"/>
            <a:ext cx="5290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26A5D1C-C2EB-4879-A158-890E68687E12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13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BB778BC5-5409-574B-96E2-B45CDD940D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96100" y="5102063"/>
            <a:ext cx="4914900" cy="588795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16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32916F3A-28FA-9A4B-A780-0D687D9328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7623" y="3591098"/>
            <a:ext cx="4903377" cy="1057791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29321F6-59C5-6E4C-A846-6AD00848A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7623" y="2173658"/>
            <a:ext cx="49033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B5C3BF3-A164-DD48-BD02-4587489DA105}"/>
              </a:ext>
            </a:extLst>
          </p:cNvPr>
          <p:cNvCxnSpPr>
            <a:cxnSpLocks/>
          </p:cNvCxnSpPr>
          <p:nvPr userDrawn="1"/>
        </p:nvCxnSpPr>
        <p:spPr>
          <a:xfrm>
            <a:off x="6896100" y="3233703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8C225AD-C009-894E-8AFA-C94EAA065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grpSp>
        <p:nvGrpSpPr>
          <p:cNvPr id="12" name="Group 14">
            <a:extLst>
              <a:ext uri="{FF2B5EF4-FFF2-40B4-BE49-F238E27FC236}">
                <a16:creationId xmlns:a16="http://schemas.microsoft.com/office/drawing/2014/main" id="{C47A1EE0-4011-3749-B01C-FC489EEDF880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10635048" y="0"/>
            <a:ext cx="1560199" cy="1489926"/>
            <a:chOff x="0" y="12289"/>
            <a:chExt cx="3550" cy="3551"/>
          </a:xfrm>
        </p:grpSpPr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17EED68A-6660-2643-BBFB-B6AB92A7C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BECF9FB8-F6C7-C54D-99F4-11FDF26D7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46C7C62D-7D3B-934C-AFF9-0F10E727B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0" name="Image 1">
            <a:extLst>
              <a:ext uri="{FF2B5EF4-FFF2-40B4-BE49-F238E27FC236}">
                <a16:creationId xmlns:a16="http://schemas.microsoft.com/office/drawing/2014/main" id="{CB795AFE-5ECA-40F8-BA5F-0B90BA4E5B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88" y="6565036"/>
            <a:ext cx="1508612" cy="292964"/>
          </a:xfrm>
          <a:prstGeom prst="rect">
            <a:avLst/>
          </a:prstGeom>
        </p:spPr>
      </p:pic>
      <p:sp>
        <p:nvSpPr>
          <p:cNvPr id="25" name="Footer Placeholder 13">
            <a:extLst>
              <a:ext uri="{FF2B5EF4-FFF2-40B4-BE49-F238E27FC236}">
                <a16:creationId xmlns:a16="http://schemas.microsoft.com/office/drawing/2014/main" id="{94045F49-C89B-4B96-BB48-7455D869B9C6}"/>
              </a:ext>
            </a:extLst>
          </p:cNvPr>
          <p:cNvSpPr txBox="1">
            <a:spLocks/>
          </p:cNvSpPr>
          <p:nvPr userDrawn="1"/>
        </p:nvSpPr>
        <p:spPr>
          <a:xfrm>
            <a:off x="2857441" y="6597467"/>
            <a:ext cx="8050045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Annual Meeting, 20-21 November 2023  |  JRA10:CryPTA  |  Cryogenic Polarized Target Applications  |  Hartmut Dutz, UBO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Footer Placeholder 13">
            <a:extLst>
              <a:ext uri="{FF2B5EF4-FFF2-40B4-BE49-F238E27FC236}">
                <a16:creationId xmlns:a16="http://schemas.microsoft.com/office/drawing/2014/main" id="{5454794D-EA40-4C29-8E25-A13E3514355E}"/>
              </a:ext>
            </a:extLst>
          </p:cNvPr>
          <p:cNvSpPr txBox="1">
            <a:spLocks/>
          </p:cNvSpPr>
          <p:nvPr userDrawn="1"/>
        </p:nvSpPr>
        <p:spPr>
          <a:xfrm>
            <a:off x="11662913" y="6597466"/>
            <a:ext cx="5290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26A5D1C-C2EB-4879-A158-890E68687E12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130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9770080" y="0"/>
            <a:ext cx="2421920" cy="1309816"/>
            <a:chOff x="5612972" y="1"/>
            <a:chExt cx="6615961" cy="3672246"/>
          </a:xfrm>
        </p:grpSpPr>
        <p:sp>
          <p:nvSpPr>
            <p:cNvPr id="7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39F93F26-ED5C-E74E-BFBD-E3054DC1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 spc="50" baseline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F0FD074-81E2-0D4E-8446-C5B415B238A0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4655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58AAB058-5FFC-9E4E-AD2E-FB1B4EE510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2500" y="2818296"/>
            <a:ext cx="2133600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5" name="Text Placeholder 29">
            <a:extLst>
              <a:ext uri="{FF2B5EF4-FFF2-40B4-BE49-F238E27FC236}">
                <a16:creationId xmlns:a16="http://schemas.microsoft.com/office/drawing/2014/main" id="{18ABDA74-C3EC-274D-BE87-AC5B825A2A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2500" y="2209800"/>
            <a:ext cx="2133600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3DDE02E-BC75-2645-8725-CA2CFD327A3C}"/>
              </a:ext>
            </a:extLst>
          </p:cNvPr>
          <p:cNvCxnSpPr>
            <a:cxnSpLocks/>
          </p:cNvCxnSpPr>
          <p:nvPr userDrawn="1"/>
        </p:nvCxnSpPr>
        <p:spPr>
          <a:xfrm>
            <a:off x="3663043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3ABA9FD1-9B74-F14F-81EF-7B3407196B0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2818296"/>
            <a:ext cx="2128157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0E9E9D03-0186-5B4C-A73F-95ADCD08A44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63042" y="2209800"/>
            <a:ext cx="2128157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01EE6FD-FABB-AD48-92DA-19805B502918}"/>
              </a:ext>
            </a:extLst>
          </p:cNvPr>
          <p:cNvCxnSpPr>
            <a:cxnSpLocks/>
          </p:cNvCxnSpPr>
          <p:nvPr userDrawn="1"/>
        </p:nvCxnSpPr>
        <p:spPr>
          <a:xfrm>
            <a:off x="952500" y="4248119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 Placeholder 29">
            <a:extLst>
              <a:ext uri="{FF2B5EF4-FFF2-40B4-BE49-F238E27FC236}">
                <a16:creationId xmlns:a16="http://schemas.microsoft.com/office/drawing/2014/main" id="{F953BCFF-5CB8-784F-ACC1-A14670E6219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52500" y="5131299"/>
            <a:ext cx="2133600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2" name="Text Placeholder 29">
            <a:extLst>
              <a:ext uri="{FF2B5EF4-FFF2-40B4-BE49-F238E27FC236}">
                <a16:creationId xmlns:a16="http://schemas.microsoft.com/office/drawing/2014/main" id="{97DCC038-CDD3-1D48-B8BA-2617616935C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2500" y="4522803"/>
            <a:ext cx="2133600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3BB36CC-7349-334D-A028-58D01025E726}"/>
              </a:ext>
            </a:extLst>
          </p:cNvPr>
          <p:cNvCxnSpPr>
            <a:cxnSpLocks/>
          </p:cNvCxnSpPr>
          <p:nvPr userDrawn="1"/>
        </p:nvCxnSpPr>
        <p:spPr>
          <a:xfrm>
            <a:off x="3663043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 Placeholder 29">
            <a:extLst>
              <a:ext uri="{FF2B5EF4-FFF2-40B4-BE49-F238E27FC236}">
                <a16:creationId xmlns:a16="http://schemas.microsoft.com/office/drawing/2014/main" id="{C20DFC6E-CE65-E94B-921D-38F386E173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63042" y="5131299"/>
            <a:ext cx="2128157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5" name="Text Placeholder 29">
            <a:extLst>
              <a:ext uri="{FF2B5EF4-FFF2-40B4-BE49-F238E27FC236}">
                <a16:creationId xmlns:a16="http://schemas.microsoft.com/office/drawing/2014/main" id="{773FBF72-A3D8-2F4E-BAD2-2755F0BE4A4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663042" y="4522803"/>
            <a:ext cx="2128157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402C0D4-D9C4-F547-B996-38177302A3DC}"/>
              </a:ext>
            </a:extLst>
          </p:cNvPr>
          <p:cNvCxnSpPr>
            <a:cxnSpLocks/>
          </p:cNvCxnSpPr>
          <p:nvPr userDrawn="1"/>
        </p:nvCxnSpPr>
        <p:spPr>
          <a:xfrm>
            <a:off x="6367055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9B18A1DC-4A61-514B-9F70-1DCC893EBB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367054" y="5131299"/>
            <a:ext cx="2129245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8" name="Text Placeholder 29">
            <a:extLst>
              <a:ext uri="{FF2B5EF4-FFF2-40B4-BE49-F238E27FC236}">
                <a16:creationId xmlns:a16="http://schemas.microsoft.com/office/drawing/2014/main" id="{DD138509-2AA1-D540-90D6-28847495661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67054" y="4522803"/>
            <a:ext cx="2129245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88" y="6565036"/>
            <a:ext cx="1508612" cy="292964"/>
          </a:xfrm>
          <a:prstGeom prst="rect">
            <a:avLst/>
          </a:prstGeom>
        </p:spPr>
      </p:pic>
      <p:sp>
        <p:nvSpPr>
          <p:cNvPr id="34" name="Footer Placeholder 13">
            <a:extLst>
              <a:ext uri="{FF2B5EF4-FFF2-40B4-BE49-F238E27FC236}">
                <a16:creationId xmlns:a16="http://schemas.microsoft.com/office/drawing/2014/main" id="{05B97F01-8C38-4248-88F7-912568960F4D}"/>
              </a:ext>
            </a:extLst>
          </p:cNvPr>
          <p:cNvSpPr txBox="1">
            <a:spLocks/>
          </p:cNvSpPr>
          <p:nvPr userDrawn="1"/>
        </p:nvSpPr>
        <p:spPr>
          <a:xfrm>
            <a:off x="2857441" y="6597467"/>
            <a:ext cx="8050045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Annual Meeting, 20-21 November 2023  |  JRA10:CryPTA  |  Cryogenic Polarized Target Applications  |  Hartmut Dutz, UBO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Footer Placeholder 13">
            <a:extLst>
              <a:ext uri="{FF2B5EF4-FFF2-40B4-BE49-F238E27FC236}">
                <a16:creationId xmlns:a16="http://schemas.microsoft.com/office/drawing/2014/main" id="{C172FE2D-442D-4A33-9D08-FA746222E880}"/>
              </a:ext>
            </a:extLst>
          </p:cNvPr>
          <p:cNvSpPr txBox="1">
            <a:spLocks/>
          </p:cNvSpPr>
          <p:nvPr userDrawn="1"/>
        </p:nvSpPr>
        <p:spPr>
          <a:xfrm>
            <a:off x="11662913" y="6597466"/>
            <a:ext cx="5290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26A5D1C-C2EB-4879-A158-890E68687E12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06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924265"/>
            <a:ext cx="9714863" cy="444897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28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23F761-57FC-3649-AE84-0C3EF95EF561}"/>
              </a:ext>
            </a:extLst>
          </p:cNvPr>
          <p:cNvCxnSpPr>
            <a:cxnSpLocks/>
          </p:cNvCxnSpPr>
          <p:nvPr userDrawn="1"/>
        </p:nvCxnSpPr>
        <p:spPr>
          <a:xfrm>
            <a:off x="952499" y="1627570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E66F2BC9-2F8A-1543-9AFD-9BAB0E75B3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289363"/>
            <a:ext cx="10588712" cy="376337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grpSp>
        <p:nvGrpSpPr>
          <p:cNvPr id="12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4" name="Image 1">
            <a:extLst>
              <a:ext uri="{FF2B5EF4-FFF2-40B4-BE49-F238E27FC236}">
                <a16:creationId xmlns:a16="http://schemas.microsoft.com/office/drawing/2014/main" id="{3CE0962D-CCEF-438A-A66F-19D49DAE3D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88" y="6565036"/>
            <a:ext cx="1508612" cy="292964"/>
          </a:xfrm>
          <a:prstGeom prst="rect">
            <a:avLst/>
          </a:prstGeom>
        </p:spPr>
      </p:pic>
      <p:sp>
        <p:nvSpPr>
          <p:cNvPr id="23" name="Footer Placeholder 13">
            <a:extLst>
              <a:ext uri="{FF2B5EF4-FFF2-40B4-BE49-F238E27FC236}">
                <a16:creationId xmlns:a16="http://schemas.microsoft.com/office/drawing/2014/main" id="{98D173D0-8670-430B-95C3-D711CFA62D74}"/>
              </a:ext>
            </a:extLst>
          </p:cNvPr>
          <p:cNvSpPr txBox="1">
            <a:spLocks/>
          </p:cNvSpPr>
          <p:nvPr userDrawn="1"/>
        </p:nvSpPr>
        <p:spPr>
          <a:xfrm>
            <a:off x="2857441" y="6597467"/>
            <a:ext cx="8050045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Annual Meeting, 20-21 November 2023  |  JRA10:CryPTA  |  Cryogenic Polarized Target Applications  |  Hartmut Dutz, UBO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377ACD89-48E4-4712-9BD2-E3CE3352EBA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886" y="-1"/>
            <a:ext cx="1513114" cy="1490815"/>
          </a:xfrm>
          <a:prstGeom prst="rect">
            <a:avLst/>
          </a:prstGeom>
        </p:spPr>
      </p:pic>
      <p:sp>
        <p:nvSpPr>
          <p:cNvPr id="27" name="Footer Placeholder 13">
            <a:extLst>
              <a:ext uri="{FF2B5EF4-FFF2-40B4-BE49-F238E27FC236}">
                <a16:creationId xmlns:a16="http://schemas.microsoft.com/office/drawing/2014/main" id="{5032EF86-AD12-4EF4-A3ED-0D7B864B580E}"/>
              </a:ext>
            </a:extLst>
          </p:cNvPr>
          <p:cNvSpPr txBox="1">
            <a:spLocks/>
          </p:cNvSpPr>
          <p:nvPr userDrawn="1"/>
        </p:nvSpPr>
        <p:spPr>
          <a:xfrm>
            <a:off x="11662913" y="6597466"/>
            <a:ext cx="5290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26A5D1C-C2EB-4879-A158-890E68687E12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7695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6" pos="3480" userDrawn="1">
          <p15:clr>
            <a:srgbClr val="FBAE40"/>
          </p15:clr>
        </p15:guide>
        <p15:guide id="7" orient="horz" pos="1440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  <p15:guide id="11" orient="horz" pos="107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8D492973-78E3-D34E-835E-CF2D45170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3943" y="3045437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100" b="1" i="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BE3A3D6-A0AD-C84D-8B2A-743F5F95432E}"/>
              </a:ext>
            </a:extLst>
          </p:cNvPr>
          <p:cNvCxnSpPr>
            <a:cxnSpLocks/>
          </p:cNvCxnSpPr>
          <p:nvPr userDrawn="1"/>
        </p:nvCxnSpPr>
        <p:spPr>
          <a:xfrm>
            <a:off x="7154721" y="4003877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4CB38BE-0FF2-694C-AA3C-D73DBF7C332C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9509760" y="-3"/>
            <a:ext cx="2682238" cy="2682238"/>
            <a:chOff x="0" y="12289"/>
            <a:chExt cx="3550" cy="3551"/>
          </a:xfrm>
          <a:solidFill>
            <a:schemeClr val="tx1"/>
          </a:solidFill>
        </p:grpSpPr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F0257420-2EA0-6348-8B9E-1414F5297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7FE65C23-C0EF-BB41-884A-01C2A7356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F73F5EB6-53C7-D44C-9003-FB5A81F98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1" name="Image 1">
            <a:extLst>
              <a:ext uri="{FF2B5EF4-FFF2-40B4-BE49-F238E27FC236}">
                <a16:creationId xmlns:a16="http://schemas.microsoft.com/office/drawing/2014/main" id="{309FE2D1-4CC1-4F01-884E-0DAE4424D4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88" y="6565036"/>
            <a:ext cx="1508612" cy="292964"/>
          </a:xfrm>
          <a:prstGeom prst="rect">
            <a:avLst/>
          </a:prstGeom>
        </p:spPr>
      </p:pic>
      <p:sp>
        <p:nvSpPr>
          <p:cNvPr id="17" name="Footer Placeholder 13">
            <a:extLst>
              <a:ext uri="{FF2B5EF4-FFF2-40B4-BE49-F238E27FC236}">
                <a16:creationId xmlns:a16="http://schemas.microsoft.com/office/drawing/2014/main" id="{706CE6FA-B4C3-46F1-B6E6-958F9640F904}"/>
              </a:ext>
            </a:extLst>
          </p:cNvPr>
          <p:cNvSpPr txBox="1">
            <a:spLocks/>
          </p:cNvSpPr>
          <p:nvPr userDrawn="1"/>
        </p:nvSpPr>
        <p:spPr>
          <a:xfrm>
            <a:off x="2857441" y="6597467"/>
            <a:ext cx="8050045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Annual Meeting, 20-21 November 2023  |  JRA10:CryPTA  |  Cryogenic Polarized Target Applications  |  Hartmut Dutz, UBO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Footer Placeholder 13">
            <a:extLst>
              <a:ext uri="{FF2B5EF4-FFF2-40B4-BE49-F238E27FC236}">
                <a16:creationId xmlns:a16="http://schemas.microsoft.com/office/drawing/2014/main" id="{854A00A6-7167-4641-A9CF-B778EF81A3AA}"/>
              </a:ext>
            </a:extLst>
          </p:cNvPr>
          <p:cNvSpPr txBox="1">
            <a:spLocks/>
          </p:cNvSpPr>
          <p:nvPr userDrawn="1"/>
        </p:nvSpPr>
        <p:spPr>
          <a:xfrm>
            <a:off x="11662913" y="6597466"/>
            <a:ext cx="5290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26A5D1C-C2EB-4879-A158-890E68687E12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8891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4">
          <p15:clr>
            <a:srgbClr val="FBAE40"/>
          </p15:clr>
        </p15:guide>
        <p15:guide id="3" pos="4344" userDrawn="1">
          <p15:clr>
            <a:srgbClr val="FBAE40"/>
          </p15:clr>
        </p15:guide>
        <p15:guide id="4" pos="4560" userDrawn="1">
          <p15:clr>
            <a:srgbClr val="FBAE40"/>
          </p15:clr>
        </p15:guide>
        <p15:guide id="8" orient="horz" pos="184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75992517-0394-6B43-B15D-2A86A34512F3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952500" y="1939108"/>
            <a:ext cx="10352810" cy="4110702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</a:t>
            </a:r>
          </a:p>
        </p:txBody>
      </p:sp>
      <p:pic>
        <p:nvPicPr>
          <p:cNvPr id="9" name="Image 1">
            <a:extLst>
              <a:ext uri="{FF2B5EF4-FFF2-40B4-BE49-F238E27FC236}">
                <a16:creationId xmlns:a16="http://schemas.microsoft.com/office/drawing/2014/main" id="{C828FEDD-7FE3-4516-AFAB-E854F23285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88" y="6565036"/>
            <a:ext cx="1508612" cy="292964"/>
          </a:xfrm>
          <a:prstGeom prst="rect">
            <a:avLst/>
          </a:prstGeom>
        </p:spPr>
      </p:pic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8D173C4-BDE1-40F2-A3E0-15CFB6869048}"/>
              </a:ext>
            </a:extLst>
          </p:cNvPr>
          <p:cNvSpPr txBox="1">
            <a:spLocks/>
          </p:cNvSpPr>
          <p:nvPr userDrawn="1"/>
        </p:nvSpPr>
        <p:spPr>
          <a:xfrm>
            <a:off x="2857441" y="6597467"/>
            <a:ext cx="8050045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Annual Meeting, 20-21 November 2023  |  JRA10:CryPTA  |  Cryogenic Polarized Target Applications  |  Hartmut Dutz, UBO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Footer Placeholder 13">
            <a:extLst>
              <a:ext uri="{FF2B5EF4-FFF2-40B4-BE49-F238E27FC236}">
                <a16:creationId xmlns:a16="http://schemas.microsoft.com/office/drawing/2014/main" id="{AE5E86B0-B3D7-4559-9BBD-4C192585AEA0}"/>
              </a:ext>
            </a:extLst>
          </p:cNvPr>
          <p:cNvSpPr txBox="1">
            <a:spLocks/>
          </p:cNvSpPr>
          <p:nvPr userDrawn="1"/>
        </p:nvSpPr>
        <p:spPr>
          <a:xfrm>
            <a:off x="11662913" y="6597466"/>
            <a:ext cx="5290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26A5D1C-C2EB-4879-A158-890E68687E12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862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1392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</a:t>
            </a:r>
          </a:p>
        </p:txBody>
      </p:sp>
      <p:sp>
        <p:nvSpPr>
          <p:cNvPr id="9" name="Table Placeholder 2">
            <a:extLst>
              <a:ext uri="{FF2B5EF4-FFF2-40B4-BE49-F238E27FC236}">
                <a16:creationId xmlns:a16="http://schemas.microsoft.com/office/drawing/2014/main" id="{1506B022-475A-6647-98FF-D5C319A0C7C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952500" y="2209800"/>
            <a:ext cx="10287000" cy="2593109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grpSp>
        <p:nvGrpSpPr>
          <p:cNvPr id="6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7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0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3" name="Image 1">
            <a:extLst>
              <a:ext uri="{FF2B5EF4-FFF2-40B4-BE49-F238E27FC236}">
                <a16:creationId xmlns:a16="http://schemas.microsoft.com/office/drawing/2014/main" id="{C52147EB-7E54-4F0F-8EC2-356C5DFA28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88" y="6565036"/>
            <a:ext cx="1508612" cy="292964"/>
          </a:xfrm>
          <a:prstGeom prst="rect">
            <a:avLst/>
          </a:prstGeom>
        </p:spPr>
      </p:pic>
      <p:sp>
        <p:nvSpPr>
          <p:cNvPr id="19" name="Footer Placeholder 13">
            <a:extLst>
              <a:ext uri="{FF2B5EF4-FFF2-40B4-BE49-F238E27FC236}">
                <a16:creationId xmlns:a16="http://schemas.microsoft.com/office/drawing/2014/main" id="{0132CA5E-8949-461D-B983-412F96F59935}"/>
              </a:ext>
            </a:extLst>
          </p:cNvPr>
          <p:cNvSpPr txBox="1">
            <a:spLocks/>
          </p:cNvSpPr>
          <p:nvPr userDrawn="1"/>
        </p:nvSpPr>
        <p:spPr>
          <a:xfrm>
            <a:off x="2857441" y="6597467"/>
            <a:ext cx="8050045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Annual Meeting, 20-21 November 2023  |  JRA10:CryPTA  |  Cryogenic Polarized Target Applications  |  Hartmut Dutz, UBO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Footer Placeholder 13">
            <a:extLst>
              <a:ext uri="{FF2B5EF4-FFF2-40B4-BE49-F238E27FC236}">
                <a16:creationId xmlns:a16="http://schemas.microsoft.com/office/drawing/2014/main" id="{40593B6C-23F3-4C62-A01A-80531D9A84F9}"/>
              </a:ext>
            </a:extLst>
          </p:cNvPr>
          <p:cNvSpPr txBox="1">
            <a:spLocks/>
          </p:cNvSpPr>
          <p:nvPr userDrawn="1"/>
        </p:nvSpPr>
        <p:spPr>
          <a:xfrm>
            <a:off x="11662913" y="6597466"/>
            <a:ext cx="5290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26A5D1C-C2EB-4879-A158-890E68687E12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310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925" y="915992"/>
            <a:ext cx="3509124" cy="5488145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>
            <a:normAutofit/>
          </a:bodyPr>
          <a:lstStyle>
            <a:lvl1pPr>
              <a:lnSpc>
                <a:spcPct val="100000"/>
              </a:lnSpc>
              <a:defRPr sz="28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grpSp>
        <p:nvGrpSpPr>
          <p:cNvPr id="14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8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9770080" y="0"/>
            <a:ext cx="2421920" cy="1309816"/>
            <a:chOff x="5612972" y="1"/>
            <a:chExt cx="6615961" cy="3672246"/>
          </a:xfrm>
        </p:grpSpPr>
        <p:sp>
          <p:nvSpPr>
            <p:cNvPr id="29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 txBox="1">
            <a:spLocks/>
          </p:cNvSpPr>
          <p:nvPr userDrawn="1"/>
        </p:nvSpPr>
        <p:spPr>
          <a:xfrm>
            <a:off x="6253704" y="937989"/>
            <a:ext cx="3509124" cy="548814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i="0" kern="1200" spc="100" baseline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Click to edit</a:t>
            </a:r>
          </a:p>
        </p:txBody>
      </p:sp>
      <p:pic>
        <p:nvPicPr>
          <p:cNvPr id="21" name="Image 1">
            <a:extLst>
              <a:ext uri="{FF2B5EF4-FFF2-40B4-BE49-F238E27FC236}">
                <a16:creationId xmlns:a16="http://schemas.microsoft.com/office/drawing/2014/main" id="{B29CA7D1-1551-4086-9836-BDF094A0D8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88" y="6565036"/>
            <a:ext cx="1508612" cy="292964"/>
          </a:xfrm>
          <a:prstGeom prst="rect">
            <a:avLst/>
          </a:prstGeom>
        </p:spPr>
      </p:pic>
      <p:sp>
        <p:nvSpPr>
          <p:cNvPr id="26" name="Footer Placeholder 13">
            <a:extLst>
              <a:ext uri="{FF2B5EF4-FFF2-40B4-BE49-F238E27FC236}">
                <a16:creationId xmlns:a16="http://schemas.microsoft.com/office/drawing/2014/main" id="{89569CBF-3840-47AF-82FA-313A095B6592}"/>
              </a:ext>
            </a:extLst>
          </p:cNvPr>
          <p:cNvSpPr txBox="1">
            <a:spLocks/>
          </p:cNvSpPr>
          <p:nvPr userDrawn="1"/>
        </p:nvSpPr>
        <p:spPr>
          <a:xfrm>
            <a:off x="2857441" y="6597467"/>
            <a:ext cx="8050045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Annual Meeting, 20-21 November 2023  |  JRA10:CryPTA  |  Cryogenic Polarized Target Applications  |  Hartmut Dutz, UBO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Footer Placeholder 13">
            <a:extLst>
              <a:ext uri="{FF2B5EF4-FFF2-40B4-BE49-F238E27FC236}">
                <a16:creationId xmlns:a16="http://schemas.microsoft.com/office/drawing/2014/main" id="{1D3B604E-3BFD-477A-809C-3C36DB800F06}"/>
              </a:ext>
            </a:extLst>
          </p:cNvPr>
          <p:cNvSpPr txBox="1">
            <a:spLocks/>
          </p:cNvSpPr>
          <p:nvPr userDrawn="1"/>
        </p:nvSpPr>
        <p:spPr>
          <a:xfrm>
            <a:off x="11662913" y="6597466"/>
            <a:ext cx="5290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26A5D1C-C2EB-4879-A158-890E68687E12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829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560">
          <p15:clr>
            <a:srgbClr val="FBAE40"/>
          </p15:clr>
        </p15:guide>
        <p15:guide id="8" orient="horz" pos="1752" userDrawn="1">
          <p15:clr>
            <a:srgbClr val="FBAE40"/>
          </p15:clr>
        </p15:guide>
        <p15:guide id="9" orient="horz" pos="12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icture Placeholder 25">
            <a:extLst>
              <a:ext uri="{FF2B5EF4-FFF2-40B4-BE49-F238E27FC236}">
                <a16:creationId xmlns:a16="http://schemas.microsoft.com/office/drawing/2014/main" id="{2274C164-503B-E746-A155-849A9BC2406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54268" y="2572883"/>
            <a:ext cx="2118245" cy="2037217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E2F20AFE-B282-5146-B0D6-F2FC1B6D3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879063"/>
            <a:ext cx="75322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777D2F0-DE3F-8343-B97A-E7FA440532FD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Picture Placeholder 25">
            <a:extLst>
              <a:ext uri="{FF2B5EF4-FFF2-40B4-BE49-F238E27FC236}">
                <a16:creationId xmlns:a16="http://schemas.microsoft.com/office/drawing/2014/main" id="{AF1B5ED8-33F6-FB44-AA92-F0D227BB310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658280" y="2572883"/>
            <a:ext cx="2118245" cy="2037217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2" name="Text Placeholder 29">
            <a:extLst>
              <a:ext uri="{FF2B5EF4-FFF2-40B4-BE49-F238E27FC236}">
                <a16:creationId xmlns:a16="http://schemas.microsoft.com/office/drawing/2014/main" id="{0D824BDD-2D23-C943-8FE9-60B7B23B5E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5393169"/>
            <a:ext cx="2133600" cy="36933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3" name="Text Placeholder 29">
            <a:extLst>
              <a:ext uri="{FF2B5EF4-FFF2-40B4-BE49-F238E27FC236}">
                <a16:creationId xmlns:a16="http://schemas.microsoft.com/office/drawing/2014/main" id="{2F3D441E-DFB1-084B-8192-C6CBECCA40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500" y="4986745"/>
            <a:ext cx="2133600" cy="20583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4" name="Text Placeholder 29">
            <a:extLst>
              <a:ext uri="{FF2B5EF4-FFF2-40B4-BE49-F238E27FC236}">
                <a16:creationId xmlns:a16="http://schemas.microsoft.com/office/drawing/2014/main" id="{25797825-E7AE-2C41-A965-E6F0D70D9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63042" y="5393169"/>
            <a:ext cx="2128157" cy="36933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5" name="Text Placeholder 29">
            <a:extLst>
              <a:ext uri="{FF2B5EF4-FFF2-40B4-BE49-F238E27FC236}">
                <a16:creationId xmlns:a16="http://schemas.microsoft.com/office/drawing/2014/main" id="{63C1927C-E23B-204E-9F3A-2A67D2BF70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4986745"/>
            <a:ext cx="2128157" cy="20583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6" name="Text Placeholder 29">
            <a:extLst>
              <a:ext uri="{FF2B5EF4-FFF2-40B4-BE49-F238E27FC236}">
                <a16:creationId xmlns:a16="http://schemas.microsoft.com/office/drawing/2014/main" id="{EC81F0F5-C204-7248-A336-A655814A8A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67054" y="5393169"/>
            <a:ext cx="2129245" cy="36933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7" name="Text Placeholder 29">
            <a:extLst>
              <a:ext uri="{FF2B5EF4-FFF2-40B4-BE49-F238E27FC236}">
                <a16:creationId xmlns:a16="http://schemas.microsoft.com/office/drawing/2014/main" id="{C9FEF82E-4E9C-8343-9D36-C4A00D7137C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367054" y="4986745"/>
            <a:ext cx="2129245" cy="20583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8" name="Text Placeholder 29">
            <a:extLst>
              <a:ext uri="{FF2B5EF4-FFF2-40B4-BE49-F238E27FC236}">
                <a16:creationId xmlns:a16="http://schemas.microsoft.com/office/drawing/2014/main" id="{F8AF6664-A005-7A42-9AEF-C5AA5603E49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110254" y="5393169"/>
            <a:ext cx="2129245" cy="36933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9" name="Text Placeholder 29">
            <a:extLst>
              <a:ext uri="{FF2B5EF4-FFF2-40B4-BE49-F238E27FC236}">
                <a16:creationId xmlns:a16="http://schemas.microsoft.com/office/drawing/2014/main" id="{5F6C1E52-E2B6-5F45-A863-5BB35ABAFC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10254" y="4986745"/>
            <a:ext cx="2129245" cy="20583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66" name="Picture Placeholder 25">
            <a:extLst>
              <a:ext uri="{FF2B5EF4-FFF2-40B4-BE49-F238E27FC236}">
                <a16:creationId xmlns:a16="http://schemas.microsoft.com/office/drawing/2014/main" id="{2D21D633-C51E-E94E-BAE3-96F52F76E49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62292" y="2572883"/>
            <a:ext cx="2118245" cy="2037217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9" name="Picture Placeholder 25">
            <a:extLst>
              <a:ext uri="{FF2B5EF4-FFF2-40B4-BE49-F238E27FC236}">
                <a16:creationId xmlns:a16="http://schemas.microsoft.com/office/drawing/2014/main" id="{639EFA5A-9C69-DF4D-81B7-FA1F8CCCF93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9112023" y="2572883"/>
            <a:ext cx="2118245" cy="2037217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grpSp>
        <p:nvGrpSpPr>
          <p:cNvPr id="41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3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4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45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9770080" y="0"/>
            <a:ext cx="2421920" cy="1309816"/>
            <a:chOff x="5612972" y="1"/>
            <a:chExt cx="6615961" cy="3672246"/>
          </a:xfrm>
        </p:grpSpPr>
        <p:sp>
          <p:nvSpPr>
            <p:cNvPr id="46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30" name="Image 1">
            <a:extLst>
              <a:ext uri="{FF2B5EF4-FFF2-40B4-BE49-F238E27FC236}">
                <a16:creationId xmlns:a16="http://schemas.microsoft.com/office/drawing/2014/main" id="{BD98DEDA-0674-41C8-A2D0-B108A6C2B8D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88" y="6565036"/>
            <a:ext cx="1508612" cy="292964"/>
          </a:xfrm>
          <a:prstGeom prst="rect">
            <a:avLst/>
          </a:prstGeom>
        </p:spPr>
      </p:pic>
      <p:sp>
        <p:nvSpPr>
          <p:cNvPr id="35" name="Footer Placeholder 13">
            <a:extLst>
              <a:ext uri="{FF2B5EF4-FFF2-40B4-BE49-F238E27FC236}">
                <a16:creationId xmlns:a16="http://schemas.microsoft.com/office/drawing/2014/main" id="{3D342CE5-E1C4-40C9-AA68-63E6D5CA89AB}"/>
              </a:ext>
            </a:extLst>
          </p:cNvPr>
          <p:cNvSpPr txBox="1">
            <a:spLocks/>
          </p:cNvSpPr>
          <p:nvPr userDrawn="1"/>
        </p:nvSpPr>
        <p:spPr>
          <a:xfrm>
            <a:off x="2857441" y="6597467"/>
            <a:ext cx="8050045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Annual Meeting, 20-21 November 2023  |  JRA10:CryPTA  |  Cryogenic Polarized Target Applications  |  Hartmut Dutz, UBO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Footer Placeholder 13">
            <a:extLst>
              <a:ext uri="{FF2B5EF4-FFF2-40B4-BE49-F238E27FC236}">
                <a16:creationId xmlns:a16="http://schemas.microsoft.com/office/drawing/2014/main" id="{F88100EA-AB71-491E-966D-17C87984A885}"/>
              </a:ext>
            </a:extLst>
          </p:cNvPr>
          <p:cNvSpPr txBox="1">
            <a:spLocks/>
          </p:cNvSpPr>
          <p:nvPr userDrawn="1"/>
        </p:nvSpPr>
        <p:spPr>
          <a:xfrm>
            <a:off x="11662913" y="6597466"/>
            <a:ext cx="5290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26A5D1C-C2EB-4879-A158-890E68687E12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362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304" userDrawn="1">
          <p15:clr>
            <a:srgbClr val="FBAE40"/>
          </p15:clr>
        </p15:guide>
        <p15:guide id="4" pos="4008" userDrawn="1">
          <p15:clr>
            <a:srgbClr val="FBAE40"/>
          </p15:clr>
        </p15:guide>
        <p15:guide id="5" pos="1944" userDrawn="1">
          <p15:clr>
            <a:srgbClr val="FBAE40"/>
          </p15:clr>
        </p15:guide>
        <p15:guide id="6" pos="3648" userDrawn="1">
          <p15:clr>
            <a:srgbClr val="FBAE40"/>
          </p15:clr>
        </p15:guide>
        <p15:guide id="7" orient="horz" pos="1392" userDrawn="1">
          <p15:clr>
            <a:srgbClr val="FBAE40"/>
          </p15:clr>
        </p15:guide>
        <p15:guide id="8" orient="horz" pos="552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pos="5337" userDrawn="1">
          <p15:clr>
            <a:srgbClr val="FBAE40"/>
          </p15:clr>
        </p15:guide>
        <p15:guide id="11" pos="5736" userDrawn="1">
          <p15:clr>
            <a:srgbClr val="FBAE40"/>
          </p15:clr>
        </p15:guide>
        <p15:guide id="12" orient="horz" pos="2904" userDrawn="1">
          <p15:clr>
            <a:srgbClr val="FBAE40"/>
          </p15:clr>
        </p15:guide>
        <p15:guide id="13" orient="horz" pos="160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40046AF-E5BF-854D-9986-7C3019770FE7}"/>
              </a:ext>
            </a:extLst>
          </p:cNvPr>
          <p:cNvCxnSpPr>
            <a:cxnSpLocks/>
          </p:cNvCxnSpPr>
          <p:nvPr userDrawn="1"/>
        </p:nvCxnSpPr>
        <p:spPr>
          <a:xfrm flipH="1">
            <a:off x="1045959" y="2213783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6CA14A6-0144-BC49-A8D4-C979D13258C0}"/>
              </a:ext>
            </a:extLst>
          </p:cNvPr>
          <p:cNvCxnSpPr>
            <a:cxnSpLocks/>
          </p:cNvCxnSpPr>
          <p:nvPr userDrawn="1"/>
        </p:nvCxnSpPr>
        <p:spPr>
          <a:xfrm flipH="1">
            <a:off x="6180493" y="2213783"/>
            <a:ext cx="11102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A582FC2-A135-5743-B9C0-6AC7225B42E1}"/>
              </a:ext>
            </a:extLst>
          </p:cNvPr>
          <p:cNvCxnSpPr>
            <a:cxnSpLocks/>
          </p:cNvCxnSpPr>
          <p:nvPr userDrawn="1"/>
        </p:nvCxnSpPr>
        <p:spPr>
          <a:xfrm flipH="1">
            <a:off x="8745623" y="3904712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C43222-5868-0247-838F-58F4F6C8EE75}"/>
              </a:ext>
            </a:extLst>
          </p:cNvPr>
          <p:cNvCxnSpPr>
            <a:cxnSpLocks/>
          </p:cNvCxnSpPr>
          <p:nvPr userDrawn="1"/>
        </p:nvCxnSpPr>
        <p:spPr>
          <a:xfrm flipH="1">
            <a:off x="3611089" y="3895941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46EEE005-F78A-9D4F-B159-964376C38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</a:t>
            </a:r>
          </a:p>
        </p:txBody>
      </p:sp>
      <p:sp>
        <p:nvSpPr>
          <p:cNvPr id="96" name="Text Placeholder 29">
            <a:extLst>
              <a:ext uri="{FF2B5EF4-FFF2-40B4-BE49-F238E27FC236}">
                <a16:creationId xmlns:a16="http://schemas.microsoft.com/office/drawing/2014/main" id="{FC61536F-8EA7-5A48-AF76-8B0E251BD8C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96955" y="2934856"/>
            <a:ext cx="2133600" cy="369332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97" name="Text Placeholder 29">
            <a:extLst>
              <a:ext uri="{FF2B5EF4-FFF2-40B4-BE49-F238E27FC236}">
                <a16:creationId xmlns:a16="http://schemas.microsoft.com/office/drawing/2014/main" id="{64FFD994-BD97-ED49-8607-286ECBB1CD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96955" y="2568686"/>
            <a:ext cx="2133600" cy="205837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02" name="Text Placeholder 29">
            <a:extLst>
              <a:ext uri="{FF2B5EF4-FFF2-40B4-BE49-F238E27FC236}">
                <a16:creationId xmlns:a16="http://schemas.microsoft.com/office/drawing/2014/main" id="{D1ADE805-BFBC-ED47-B9CB-6CB2FF02E86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897799" y="5087328"/>
            <a:ext cx="2133600" cy="369332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03" name="Text Placeholder 29">
            <a:extLst>
              <a:ext uri="{FF2B5EF4-FFF2-40B4-BE49-F238E27FC236}">
                <a16:creationId xmlns:a16="http://schemas.microsoft.com/office/drawing/2014/main" id="{334A3589-641F-F547-891B-149579153B7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897799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>
              <a:spcBef>
                <a:spcPts val="400"/>
              </a:spcBef>
              <a:buNone/>
            </a:pPr>
            <a:r>
              <a:rPr lang="en-US" dirty="0"/>
              <a:t>Click to edit </a:t>
            </a:r>
          </a:p>
        </p:txBody>
      </p:sp>
      <p:sp>
        <p:nvSpPr>
          <p:cNvPr id="106" name="Text Placeholder 29">
            <a:extLst>
              <a:ext uri="{FF2B5EF4-FFF2-40B4-BE49-F238E27FC236}">
                <a16:creationId xmlns:a16="http://schemas.microsoft.com/office/drawing/2014/main" id="{A63F8454-D12E-A641-ABD0-8977D3F5EC0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001711" y="5087328"/>
            <a:ext cx="2133600" cy="369332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07" name="Text Placeholder 29">
            <a:extLst>
              <a:ext uri="{FF2B5EF4-FFF2-40B4-BE49-F238E27FC236}">
                <a16:creationId xmlns:a16="http://schemas.microsoft.com/office/drawing/2014/main" id="{F35AA15D-DBAD-9840-8764-A5B6D486A23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001711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>
              <a:spcBef>
                <a:spcPts val="400"/>
              </a:spcBef>
              <a:buNone/>
            </a:pPr>
            <a:r>
              <a:rPr lang="en-US" dirty="0"/>
              <a:t>Click to edit </a:t>
            </a:r>
          </a:p>
        </p:txBody>
      </p:sp>
      <p:sp>
        <p:nvSpPr>
          <p:cNvPr id="108" name="Text Placeholder 29">
            <a:extLst>
              <a:ext uri="{FF2B5EF4-FFF2-40B4-BE49-F238E27FC236}">
                <a16:creationId xmlns:a16="http://schemas.microsoft.com/office/drawing/2014/main" id="{8357CA0F-1A55-B145-8305-562F0DF2254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438143" y="2934856"/>
            <a:ext cx="2133600" cy="369332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09" name="Text Placeholder 29">
            <a:extLst>
              <a:ext uri="{FF2B5EF4-FFF2-40B4-BE49-F238E27FC236}">
                <a16:creationId xmlns:a16="http://schemas.microsoft.com/office/drawing/2014/main" id="{D6C49F6F-AF28-8942-8442-8F54A1DC388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438143" y="2568686"/>
            <a:ext cx="2133600" cy="205837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E2724A-BCA1-604F-9D18-BF05746408C2}"/>
              </a:ext>
            </a:extLst>
          </p:cNvPr>
          <p:cNvCxnSpPr/>
          <p:nvPr userDrawn="1"/>
        </p:nvCxnSpPr>
        <p:spPr>
          <a:xfrm>
            <a:off x="967689" y="3968780"/>
            <a:ext cx="10275477" cy="0"/>
          </a:xfrm>
          <a:prstGeom prst="line">
            <a:avLst/>
          </a:prstGeom>
          <a:ln w="165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923D7D1-A9CC-C34C-86FF-43B5C8978712}"/>
              </a:ext>
            </a:extLst>
          </p:cNvPr>
          <p:cNvSpPr/>
          <p:nvPr userDrawn="1"/>
        </p:nvSpPr>
        <p:spPr>
          <a:xfrm>
            <a:off x="964323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119FF13-13AB-3448-B24E-58E18B3CE2B6}"/>
              </a:ext>
            </a:extLst>
          </p:cNvPr>
          <p:cNvSpPr/>
          <p:nvPr userDrawn="1"/>
        </p:nvSpPr>
        <p:spPr>
          <a:xfrm>
            <a:off x="3531590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2F8F982-870E-AE44-B0D3-B3313BC48DB7}"/>
              </a:ext>
            </a:extLst>
          </p:cNvPr>
          <p:cNvSpPr/>
          <p:nvPr userDrawn="1"/>
        </p:nvSpPr>
        <p:spPr>
          <a:xfrm>
            <a:off x="6098857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549A137-DB5E-9C40-8C0A-ED607212022C}"/>
              </a:ext>
            </a:extLst>
          </p:cNvPr>
          <p:cNvSpPr/>
          <p:nvPr userDrawn="1"/>
        </p:nvSpPr>
        <p:spPr>
          <a:xfrm>
            <a:off x="8666124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2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36" name="Image 1">
            <a:extLst>
              <a:ext uri="{FF2B5EF4-FFF2-40B4-BE49-F238E27FC236}">
                <a16:creationId xmlns:a16="http://schemas.microsoft.com/office/drawing/2014/main" id="{841B4412-0DDD-4CFB-822C-2A8DB465E2D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88" y="6565036"/>
            <a:ext cx="1508612" cy="292964"/>
          </a:xfrm>
          <a:prstGeom prst="rect">
            <a:avLst/>
          </a:prstGeom>
        </p:spPr>
      </p:pic>
      <p:sp>
        <p:nvSpPr>
          <p:cNvPr id="41" name="Footer Placeholder 13">
            <a:extLst>
              <a:ext uri="{FF2B5EF4-FFF2-40B4-BE49-F238E27FC236}">
                <a16:creationId xmlns:a16="http://schemas.microsoft.com/office/drawing/2014/main" id="{F9BD802A-8011-43FF-9447-B410D06ED9B0}"/>
              </a:ext>
            </a:extLst>
          </p:cNvPr>
          <p:cNvSpPr txBox="1">
            <a:spLocks/>
          </p:cNvSpPr>
          <p:nvPr userDrawn="1"/>
        </p:nvSpPr>
        <p:spPr>
          <a:xfrm>
            <a:off x="2857441" y="6597467"/>
            <a:ext cx="8050045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Annual Meeting, 20-21 November 2023  |  JRA10:CryPTA  |  Cryogenic Polarized Target Applications  |  Hartmut Dutz, UBO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Footer Placeholder 13">
            <a:extLst>
              <a:ext uri="{FF2B5EF4-FFF2-40B4-BE49-F238E27FC236}">
                <a16:creationId xmlns:a16="http://schemas.microsoft.com/office/drawing/2014/main" id="{0E6A7BB5-A39C-4654-8527-9EFA098969B7}"/>
              </a:ext>
            </a:extLst>
          </p:cNvPr>
          <p:cNvSpPr txBox="1">
            <a:spLocks/>
          </p:cNvSpPr>
          <p:nvPr userDrawn="1"/>
        </p:nvSpPr>
        <p:spPr>
          <a:xfrm>
            <a:off x="11662913" y="6597466"/>
            <a:ext cx="5290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26A5D1C-C2EB-4879-A158-890E68687E12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‹Nr.›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155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3768" userDrawn="1">
          <p15:clr>
            <a:srgbClr val="FBAE40"/>
          </p15:clr>
        </p15:guide>
        <p15:guide id="9" orient="horz" pos="552" userDrawn="1">
          <p15:clr>
            <a:srgbClr val="FBAE40"/>
          </p15:clr>
        </p15:guide>
        <p15:guide id="10" orient="horz" pos="1512" userDrawn="1">
          <p15:clr>
            <a:srgbClr val="FBAE40"/>
          </p15:clr>
        </p15:guide>
        <p15:guide id="11" orient="horz" pos="283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550" y="1825625"/>
            <a:ext cx="103822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365125"/>
            <a:ext cx="10401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DE10C66-2FF2-41F8-98FA-BE49833696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19200" y="6484474"/>
            <a:ext cx="3064475" cy="25805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Annual Meeting 2023, November 20-21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93" r:id="rId2"/>
    <p:sldLayoutId id="2147483671" r:id="rId3"/>
    <p:sldLayoutId id="2147483672" r:id="rId4"/>
    <p:sldLayoutId id="2147483673" r:id="rId5"/>
    <p:sldLayoutId id="2147483684" r:id="rId6"/>
    <p:sldLayoutId id="2147483675" r:id="rId7"/>
    <p:sldLayoutId id="2147483676" r:id="rId8"/>
    <p:sldLayoutId id="2147483677" r:id="rId9"/>
    <p:sldLayoutId id="2147483685" r:id="rId10"/>
    <p:sldLayoutId id="2147483688" r:id="rId11"/>
    <p:sldLayoutId id="2147483692" r:id="rId12"/>
    <p:sldLayoutId id="214748368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100" baseline="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 userDrawn="1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13" Type="http://schemas.openxmlformats.org/officeDocument/2006/relationships/image" Target="../media/image200.png"/><Relationship Id="rId3" Type="http://schemas.openxmlformats.org/officeDocument/2006/relationships/image" Target="../media/image39.png"/><Relationship Id="rId7" Type="http://schemas.openxmlformats.org/officeDocument/2006/relationships/image" Target="../media/image140.png"/><Relationship Id="rId12" Type="http://schemas.openxmlformats.org/officeDocument/2006/relationships/image" Target="../media/image190.png"/><Relationship Id="rId2" Type="http://schemas.openxmlformats.org/officeDocument/2006/relationships/image" Target="../media/image38.png"/><Relationship Id="rId16" Type="http://schemas.openxmlformats.org/officeDocument/2006/relationships/image" Target="../media/image2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0.png"/><Relationship Id="rId11" Type="http://schemas.openxmlformats.org/officeDocument/2006/relationships/image" Target="../media/image180.png"/><Relationship Id="rId5" Type="http://schemas.openxmlformats.org/officeDocument/2006/relationships/image" Target="../media/image120.png"/><Relationship Id="rId15" Type="http://schemas.openxmlformats.org/officeDocument/2006/relationships/image" Target="../media/image220.png"/><Relationship Id="rId10" Type="http://schemas.openxmlformats.org/officeDocument/2006/relationships/image" Target="../media/image170.png"/><Relationship Id="rId4" Type="http://schemas.openxmlformats.org/officeDocument/2006/relationships/image" Target="../media/image40.png"/><Relationship Id="rId9" Type="http://schemas.openxmlformats.org/officeDocument/2006/relationships/image" Target="../media/image160.png"/><Relationship Id="rId14" Type="http://schemas.openxmlformats.org/officeDocument/2006/relationships/image" Target="../media/image2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g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E168C-8042-5B4E-A5A4-A5BF693AE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76654" y="3405050"/>
            <a:ext cx="3700055" cy="1514019"/>
          </a:xfrm>
        </p:spPr>
        <p:txBody>
          <a:bodyPr/>
          <a:lstStyle/>
          <a:p>
            <a:r>
              <a:rPr lang="en-US" sz="3200" dirty="0"/>
              <a:t>Annual Meeting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8E61D8-31A3-2D45-8E25-CBE846E26E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18998" y="5725210"/>
            <a:ext cx="5892002" cy="1041350"/>
          </a:xfrm>
        </p:spPr>
        <p:txBody>
          <a:bodyPr/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JRA10:Cryogenic Polarized Target Application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Hartmut Dutz</a:t>
            </a: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Physikalisches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Institut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Universität Bonn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950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C4190-A886-48FB-B357-FC8A566EA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952446"/>
            <a:ext cx="9599474" cy="424267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CA655"/>
                </a:solidFill>
              </a:rPr>
              <a:t>Design of a combined holding coil system (</a:t>
            </a:r>
            <a:r>
              <a:rPr lang="en-US" sz="2400" b="1" dirty="0" err="1">
                <a:solidFill>
                  <a:srgbClr val="7CA655"/>
                </a:solidFill>
              </a:rPr>
              <a:t>CryPTA:ScM</a:t>
            </a:r>
            <a:r>
              <a:rPr lang="en-US" sz="2400" b="1" dirty="0">
                <a:solidFill>
                  <a:srgbClr val="7CA655"/>
                </a:solidFill>
              </a:rPr>
              <a:t>)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D4A1E50-3F0F-4BD9-A613-6B67DAB11E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2" t="5556" r="14888" b="5556"/>
          <a:stretch/>
        </p:blipFill>
        <p:spPr>
          <a:xfrm>
            <a:off x="3978033" y="2649848"/>
            <a:ext cx="4476205" cy="390691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8ADC3E63-C379-4E87-B3B3-60358BF72C14}"/>
              </a:ext>
            </a:extLst>
          </p:cNvPr>
          <p:cNvSpPr txBox="1"/>
          <p:nvPr/>
        </p:nvSpPr>
        <p:spPr>
          <a:xfrm>
            <a:off x="3282539" y="1488178"/>
            <a:ext cx="56269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tabLst>
                <a:tab pos="2335213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Combined longitudinal and transverse field</a:t>
            </a:r>
          </a:p>
          <a:p>
            <a:pPr algn="ctr">
              <a:tabLst>
                <a:tab pos="2335213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 variable polarization direction in </a:t>
            </a:r>
            <a:r>
              <a:rPr lang="en-US" dirty="0" err="1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yz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-plane or </a:t>
            </a:r>
            <a:r>
              <a:rPr lang="en-US" dirty="0" err="1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xz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-plane</a:t>
            </a:r>
          </a:p>
          <a:p>
            <a:pPr algn="ctr">
              <a:tabLst>
                <a:tab pos="2335213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 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Solenoid + ‘race-track’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33C0DCA-352F-410F-91C1-6734C23FD2AD}"/>
              </a:ext>
            </a:extLst>
          </p:cNvPr>
          <p:cNvSpPr txBox="1"/>
          <p:nvPr/>
        </p:nvSpPr>
        <p:spPr>
          <a:xfrm>
            <a:off x="45739" y="2524877"/>
            <a:ext cx="4867936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/ simulation boundary condition for the</a:t>
            </a:r>
            <a:b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compount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field solenoid / race track B &gt; 0.4 T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</a:t>
            </a:r>
            <a:r>
              <a:rPr lang="en-US" sz="1600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nom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800" dirty="0">
                <a:solidFill>
                  <a:schemeClr val="bg1"/>
                </a:solidFill>
                <a:latin typeface="Symbol" panose="05050102010706020507" pitchFamily="18" charset="2"/>
              </a:rPr>
              <a:t>£ 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40A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 = 45 mm / length = 150 mm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Almost homogeneous mass distribution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 goal:</a:t>
            </a:r>
          </a:p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Optimize the compound for minimum thickness </a:t>
            </a:r>
          </a:p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an available wire for the race-track (first) and</a:t>
            </a:r>
            <a:b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solenoid (easy task)</a:t>
            </a:r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FFDC933E-2FF9-4763-825B-DE47795FE207}"/>
              </a:ext>
            </a:extLst>
          </p:cNvPr>
          <p:cNvGrpSpPr/>
          <p:nvPr/>
        </p:nvGrpSpPr>
        <p:grpSpPr>
          <a:xfrm>
            <a:off x="5415379" y="3429000"/>
            <a:ext cx="1938015" cy="1773465"/>
            <a:chOff x="5415379" y="3429000"/>
            <a:chExt cx="1938015" cy="1773465"/>
          </a:xfrm>
        </p:grpSpPr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49F57A3C-005B-4F15-9189-D64941CFE6A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54750" y="3429000"/>
              <a:ext cx="16808" cy="1055774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mit Pfeil 7">
              <a:extLst>
                <a:ext uri="{FF2B5EF4-FFF2-40B4-BE49-F238E27FC236}">
                  <a16:creationId xmlns:a16="http://schemas.microsoft.com/office/drawing/2014/main" id="{BFC7AFEC-3349-4C3C-AD76-3F7778CAD7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15379" y="4484774"/>
              <a:ext cx="864889" cy="424577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D6D303D5-EFCC-4EB8-9BC4-8442479BA4C4}"/>
                </a:ext>
              </a:extLst>
            </p:cNvPr>
            <p:cNvCxnSpPr>
              <a:cxnSpLocks/>
            </p:cNvCxnSpPr>
            <p:nvPr/>
          </p:nvCxnSpPr>
          <p:spPr>
            <a:xfrm>
              <a:off x="6272442" y="4484774"/>
              <a:ext cx="1080952" cy="717691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Grafik 9">
            <a:extLst>
              <a:ext uri="{FF2B5EF4-FFF2-40B4-BE49-F238E27FC236}">
                <a16:creationId xmlns:a16="http://schemas.microsoft.com/office/drawing/2014/main" id="{FC709C9D-D274-4553-9D41-B56CBAD6577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1" r="4235"/>
          <a:stretch/>
        </p:blipFill>
        <p:spPr>
          <a:xfrm>
            <a:off x="7901126" y="3497802"/>
            <a:ext cx="4290873" cy="2877939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7DC67800-6A6E-4932-926C-74F4B4E7B065}"/>
              </a:ext>
            </a:extLst>
          </p:cNvPr>
          <p:cNvSpPr txBox="1"/>
          <p:nvPr/>
        </p:nvSpPr>
        <p:spPr>
          <a:xfrm>
            <a:off x="7886700" y="2183720"/>
            <a:ext cx="3598549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Maximum field, minimum thickness: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Cosine theta shape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Equal No. of windings per layer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Straight section angle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24°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2C6EE6C-EDD6-49EB-9312-656B44752300}"/>
              </a:ext>
            </a:extLst>
          </p:cNvPr>
          <p:cNvSpPr txBox="1"/>
          <p:nvPr/>
        </p:nvSpPr>
        <p:spPr>
          <a:xfrm>
            <a:off x="296575" y="1961254"/>
            <a:ext cx="2279214" cy="54373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Victoria Lagerquist, UBO</a:t>
            </a:r>
          </a:p>
          <a:p>
            <a:pPr>
              <a:spcAft>
                <a:spcPts val="420"/>
              </a:spcAft>
            </a:pPr>
            <a:r>
              <a:rPr lang="en-US" sz="1400" dirty="0" err="1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PostDoc</a:t>
            </a:r>
            <a:r>
              <a:rPr lang="en-US" sz="14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STRONG2020, WP24</a:t>
            </a:r>
            <a:endParaRPr lang="en-US" sz="1400" dirty="0">
              <a:solidFill>
                <a:srgbClr val="2A53C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319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C4190-A886-48FB-B357-FC8A566EA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952446"/>
            <a:ext cx="9599474" cy="424267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CA655"/>
                </a:solidFill>
              </a:rPr>
              <a:t>Design of a combined holding coil system (</a:t>
            </a:r>
            <a:r>
              <a:rPr lang="en-US" sz="2400" b="1" dirty="0" err="1">
                <a:solidFill>
                  <a:srgbClr val="7CA655"/>
                </a:solidFill>
              </a:rPr>
              <a:t>CryPTA:ScM</a:t>
            </a:r>
            <a:r>
              <a:rPr lang="en-US" sz="2400" b="1" dirty="0">
                <a:solidFill>
                  <a:srgbClr val="7CA655"/>
                </a:solidFill>
              </a:rPr>
              <a:t>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ADC3E63-C379-4E87-B3B3-60358BF72C14}"/>
              </a:ext>
            </a:extLst>
          </p:cNvPr>
          <p:cNvSpPr txBox="1"/>
          <p:nvPr/>
        </p:nvSpPr>
        <p:spPr>
          <a:xfrm>
            <a:off x="3282539" y="1488178"/>
            <a:ext cx="56269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tabLst>
                <a:tab pos="2335213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Combined longitudinal and transverse field</a:t>
            </a:r>
          </a:p>
          <a:p>
            <a:pPr algn="ctr">
              <a:tabLst>
                <a:tab pos="2335213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 variable polarization direction in </a:t>
            </a:r>
            <a:r>
              <a:rPr lang="en-US" dirty="0" err="1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yz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-plane or </a:t>
            </a:r>
            <a:r>
              <a:rPr lang="en-US" dirty="0" err="1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xz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-plane</a:t>
            </a:r>
          </a:p>
          <a:p>
            <a:pPr algn="ctr">
              <a:tabLst>
                <a:tab pos="2335213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 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Solenoid + ‘race-track’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6AEB5256-19AC-43F3-891F-A11AD35977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792" y="3070236"/>
            <a:ext cx="2637695" cy="2328498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F713119A-86EC-43CA-95C2-3BFC9905F8A5}"/>
              </a:ext>
            </a:extLst>
          </p:cNvPr>
          <p:cNvSpPr txBox="1"/>
          <p:nvPr/>
        </p:nvSpPr>
        <p:spPr>
          <a:xfrm>
            <a:off x="473662" y="2416177"/>
            <a:ext cx="362310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Maximum field, minimum thickness:</a:t>
            </a:r>
          </a:p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Cosine theta shape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Equal No. of windings per layer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Straight section angle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24°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Price to pay: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 variation in target area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5%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spot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2%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Corresponding </a:t>
            </a:r>
            <a:r>
              <a:rPr lang="en-US" i="1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t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variation has to </a:t>
            </a:r>
            <a:b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measured 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E4FD041C-3AD7-4FAF-889B-4D4BFB0863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58300" y="3085037"/>
            <a:ext cx="2925871" cy="237539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89E467B-38CF-4BDE-B14D-11E732E5E0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411" y="3065567"/>
            <a:ext cx="2640187" cy="2328498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387873B9-08F1-4D89-A4BE-9DFE1AEFBF5E}"/>
              </a:ext>
            </a:extLst>
          </p:cNvPr>
          <p:cNvSpPr txBox="1"/>
          <p:nvPr/>
        </p:nvSpPr>
        <p:spPr>
          <a:xfrm>
            <a:off x="4731428" y="5458573"/>
            <a:ext cx="33963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 variation in yz-, xz-plane in target area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BC0FC81-6E70-4408-AA15-8D33082B2736}"/>
              </a:ext>
            </a:extLst>
          </p:cNvPr>
          <p:cNvSpPr txBox="1"/>
          <p:nvPr/>
        </p:nvSpPr>
        <p:spPr>
          <a:xfrm>
            <a:off x="9432078" y="5612461"/>
            <a:ext cx="2498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 variation on target surface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87B36FB-3AA3-48A1-B2F2-E16F2C191CB0}"/>
              </a:ext>
            </a:extLst>
          </p:cNvPr>
          <p:cNvSpPr txBox="1"/>
          <p:nvPr/>
        </p:nvSpPr>
        <p:spPr>
          <a:xfrm>
            <a:off x="296575" y="2025262"/>
            <a:ext cx="22792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Victoria </a:t>
            </a:r>
            <a:r>
              <a:rPr lang="en-US" dirty="0" err="1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Lagerquist</a:t>
            </a:r>
            <a:r>
              <a:rPr lang="en-US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UBO</a:t>
            </a:r>
            <a:endParaRPr lang="en-US" dirty="0">
              <a:solidFill>
                <a:srgbClr val="2A53C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216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C4190-A886-48FB-B357-FC8A566EA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952446"/>
            <a:ext cx="9599474" cy="424267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CA655"/>
                </a:solidFill>
              </a:rPr>
              <a:t>Design of a combined holding coil system (</a:t>
            </a:r>
            <a:r>
              <a:rPr lang="en-US" sz="2400" b="1" dirty="0" err="1">
                <a:solidFill>
                  <a:srgbClr val="7CA655"/>
                </a:solidFill>
              </a:rPr>
              <a:t>CryPTA:ScM</a:t>
            </a:r>
            <a:r>
              <a:rPr lang="en-US" sz="2400" b="1" dirty="0">
                <a:solidFill>
                  <a:srgbClr val="7CA655"/>
                </a:solidFill>
              </a:rPr>
              <a:t>)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554DC16-F531-4B1B-82AA-1832102F93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4" t="5556" r="17093" b="5556"/>
          <a:stretch/>
        </p:blipFill>
        <p:spPr>
          <a:xfrm>
            <a:off x="5155474" y="2342093"/>
            <a:ext cx="4506283" cy="4107289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8ADC3E63-C379-4E87-B3B3-60358BF72C14}"/>
              </a:ext>
            </a:extLst>
          </p:cNvPr>
          <p:cNvSpPr txBox="1"/>
          <p:nvPr/>
        </p:nvSpPr>
        <p:spPr>
          <a:xfrm>
            <a:off x="3282539" y="1488178"/>
            <a:ext cx="56269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tabLst>
                <a:tab pos="2335213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Combined longitudinal and transverse field</a:t>
            </a:r>
          </a:p>
          <a:p>
            <a:pPr algn="ctr">
              <a:tabLst>
                <a:tab pos="2335213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 variable polarization direction in </a:t>
            </a:r>
            <a:r>
              <a:rPr lang="en-US" dirty="0" err="1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yz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-plane or </a:t>
            </a:r>
            <a:r>
              <a:rPr lang="en-US" dirty="0" err="1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xz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-plane</a:t>
            </a:r>
          </a:p>
          <a:p>
            <a:pPr algn="ctr">
              <a:tabLst>
                <a:tab pos="2335213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 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Solenoid + ‘race-track’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713119A-86EC-43CA-95C2-3BFC9905F8A5}"/>
              </a:ext>
            </a:extLst>
          </p:cNvPr>
          <p:cNvSpPr txBox="1"/>
          <p:nvPr/>
        </p:nvSpPr>
        <p:spPr>
          <a:xfrm>
            <a:off x="62239" y="2411508"/>
            <a:ext cx="5265229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2 compound scenarios possible:</a:t>
            </a:r>
          </a:p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(wire: 0.203/0.229 mm, Cu-support: 0.3 mm + separating foils)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‘high current’ I = 40 A  B = 0.4 T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Solenoid: 2 layers, N = 1280  thickness: 0.45 mm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Race-track: 3 layers, N = 414 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thickness: 0.69 mm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Compound thickness: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  <a:sym typeface="Wingdings" panose="05000000000000000000" pitchFamily="2" charset="2"/>
              </a:rPr>
              <a:t>~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1.6 mm 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‘low current’ I = 35 A 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B = 0.5 T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Solenoid: 3 layers, N = 1920  thickness: 0.63 mm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Race-track: 4 layers, N = 552 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thickness: 0.92 mm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Compound thickness: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  <a:sym typeface="Wingdings" panose="05000000000000000000" pitchFamily="2" charset="2"/>
              </a:rPr>
              <a:t>~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2.2 mm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C269950-02BE-4AC6-8D47-D14F66ABA856}"/>
              </a:ext>
            </a:extLst>
          </p:cNvPr>
          <p:cNvSpPr txBox="1"/>
          <p:nvPr/>
        </p:nvSpPr>
        <p:spPr>
          <a:xfrm>
            <a:off x="8400577" y="2100500"/>
            <a:ext cx="379142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Next steps:</a:t>
            </a:r>
          </a:p>
          <a:p>
            <a:pPr>
              <a:spcAft>
                <a:spcPts val="1200"/>
              </a:spcAft>
            </a:pPr>
            <a:r>
              <a:rPr lang="en-US" sz="1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(Plans and remaining tasks until the end of the project (31 July 2024))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Measure more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(B)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Identify best scenario and</a:t>
            </a:r>
            <a:b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winding procedure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Wind race-track and solenoid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Test the combined coil system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EBE0D12-6C48-492B-9BEF-13EE1DB84CAE}"/>
              </a:ext>
            </a:extLst>
          </p:cNvPr>
          <p:cNvSpPr txBox="1"/>
          <p:nvPr/>
        </p:nvSpPr>
        <p:spPr>
          <a:xfrm>
            <a:off x="4524306" y="6369278"/>
            <a:ext cx="748678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4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picking up an ‘old’ challenging idea: double helix configuration or canted cosine theta (</a:t>
            </a:r>
            <a:r>
              <a:rPr lang="en-US" sz="1400" dirty="0" err="1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cct</a:t>
            </a:r>
            <a:r>
              <a:rPr lang="en-US" sz="14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magnet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B9677C1-85C9-4155-952B-497C8DAC2C76}"/>
              </a:ext>
            </a:extLst>
          </p:cNvPr>
          <p:cNvSpPr txBox="1"/>
          <p:nvPr/>
        </p:nvSpPr>
        <p:spPr>
          <a:xfrm>
            <a:off x="296575" y="2025262"/>
            <a:ext cx="22792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Victoria </a:t>
            </a:r>
            <a:r>
              <a:rPr lang="en-US" dirty="0" err="1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Lagerquist</a:t>
            </a:r>
            <a:r>
              <a:rPr lang="en-US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UBO</a:t>
            </a:r>
            <a:endParaRPr lang="en-US" dirty="0">
              <a:solidFill>
                <a:srgbClr val="2A53C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F60D250-BAA1-4EE8-9BFB-C7C6FD4817E6}"/>
              </a:ext>
            </a:extLst>
          </p:cNvPr>
          <p:cNvSpPr txBox="1"/>
          <p:nvPr/>
        </p:nvSpPr>
        <p:spPr>
          <a:xfrm>
            <a:off x="9871480" y="4918984"/>
            <a:ext cx="225828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Already strong interest in the technology by a SME for 3D-magnets</a:t>
            </a:r>
            <a:endParaRPr lang="en-US" dirty="0">
              <a:solidFill>
                <a:srgbClr val="2A53C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466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35C90022-EC52-4AF5-84FB-DCCE46AF4D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639" b="33846"/>
          <a:stretch/>
        </p:blipFill>
        <p:spPr>
          <a:xfrm>
            <a:off x="80828" y="1722825"/>
            <a:ext cx="5934858" cy="284912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D0C4190-A886-48FB-B357-FC8A566EA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952446"/>
            <a:ext cx="9599474" cy="424267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CA655"/>
                </a:solidFill>
              </a:rPr>
              <a:t>Improved light efficiency read out (</a:t>
            </a:r>
            <a:r>
              <a:rPr lang="en-US" sz="2400" b="1" dirty="0" err="1">
                <a:solidFill>
                  <a:srgbClr val="7CA655"/>
                </a:solidFill>
              </a:rPr>
              <a:t>CryPTA:APT</a:t>
            </a:r>
            <a:r>
              <a:rPr lang="en-US" sz="2400" b="1" dirty="0">
                <a:solidFill>
                  <a:srgbClr val="7CA655"/>
                </a:solidFill>
              </a:rPr>
              <a:t>)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B24E5F8-137C-414B-B518-73C8FB1BB512}"/>
              </a:ext>
            </a:extLst>
          </p:cNvPr>
          <p:cNvSpPr/>
          <p:nvPr/>
        </p:nvSpPr>
        <p:spPr>
          <a:xfrm>
            <a:off x="10493829" y="1454331"/>
            <a:ext cx="1497874" cy="3483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D9DD22A-B06D-4036-BAB4-D403EC0D4FC0}"/>
              </a:ext>
            </a:extLst>
          </p:cNvPr>
          <p:cNvSpPr txBox="1"/>
          <p:nvPr/>
        </p:nvSpPr>
        <p:spPr>
          <a:xfrm>
            <a:off x="6194769" y="2140837"/>
            <a:ext cx="2094935" cy="10772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US" sz="1600" dirty="0" err="1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Biroth</a:t>
            </a: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A.Thomas</a:t>
            </a:r>
            <a:endParaRPr lang="en-US" sz="1600" dirty="0">
              <a:solidFill>
                <a:srgbClr val="2A53C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Students (2023/2024): </a:t>
            </a:r>
          </a:p>
          <a:p>
            <a:pPr lvl="0"/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BSc </a:t>
            </a:r>
            <a:r>
              <a:rPr lang="en-US" sz="1600" dirty="0" err="1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A.Klotzbücher</a:t>
            </a: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b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BSc </a:t>
            </a:r>
            <a:r>
              <a:rPr lang="en-US" sz="1600" dirty="0" err="1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J.V.Patel</a:t>
            </a: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D514FD6-BA5D-4F47-948A-2CED026ADCF7}"/>
              </a:ext>
            </a:extLst>
          </p:cNvPr>
          <p:cNvSpPr/>
          <p:nvPr/>
        </p:nvSpPr>
        <p:spPr>
          <a:xfrm>
            <a:off x="543115" y="4466866"/>
            <a:ext cx="4361383" cy="203132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Focus on an improved light efficiency and readout under warm conditions: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Coupling of the scintillating fibers to the material and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SiPMs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6213" indent="-176213"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Geometry of the apparatus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Tests with </a:t>
            </a:r>
            <a:r>
              <a:rPr lang="en-US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90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Sr-source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Tests with photon beam planned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22371BF8-F49A-4B58-8CF2-144519E4C8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8374" y="1168774"/>
            <a:ext cx="2845847" cy="4807174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95F27C2A-E58B-4C9A-A016-08FFE1E71DBD}"/>
              </a:ext>
            </a:extLst>
          </p:cNvPr>
          <p:cNvSpPr/>
          <p:nvPr/>
        </p:nvSpPr>
        <p:spPr>
          <a:xfrm>
            <a:off x="8428372" y="5958146"/>
            <a:ext cx="2845847" cy="584775"/>
          </a:xfrm>
          <a:prstGeom prst="rect">
            <a:avLst/>
          </a:prstGeom>
          <a:solidFill>
            <a:srgbClr val="D9C9A9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Light-tight test station with </a:t>
            </a:r>
            <a:r>
              <a:rPr lang="en-US" sz="1600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90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Sr-Source and 3d-positioning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91BF148-F959-4638-B8E0-F75AC6F79A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5810" y="3329636"/>
            <a:ext cx="2237620" cy="24734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FDF12C5E-3333-442F-96E2-BD55377D6A34}"/>
              </a:ext>
            </a:extLst>
          </p:cNvPr>
          <p:cNvSpPr/>
          <p:nvPr/>
        </p:nvSpPr>
        <p:spPr>
          <a:xfrm>
            <a:off x="6152303" y="5702780"/>
            <a:ext cx="2237620" cy="830997"/>
          </a:xfrm>
          <a:prstGeom prst="rect">
            <a:avLst/>
          </a:prstGeom>
          <a:solidFill>
            <a:srgbClr val="E2DFD2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Coincidence technique</a:t>
            </a:r>
          </a:p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improve signal to noise ratio.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36A9A5E-25C8-4101-BD8A-DB7C9B597D42}"/>
              </a:ext>
            </a:extLst>
          </p:cNvPr>
          <p:cNvSpPr/>
          <p:nvPr/>
        </p:nvSpPr>
        <p:spPr>
          <a:xfrm>
            <a:off x="8428372" y="1161453"/>
            <a:ext cx="2845847" cy="338554"/>
          </a:xfrm>
          <a:prstGeom prst="rect">
            <a:avLst/>
          </a:prstGeom>
          <a:solidFill>
            <a:srgbClr val="D9C9A9">
              <a:alpha val="16000"/>
            </a:srgb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New Apparatus: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910FDD58-60E7-429C-8C27-1211540A27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14" y="3218055"/>
            <a:ext cx="6015686" cy="1310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900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 descr="Ein Bild, das Text, Screenshot, Schrift, Diagramm enthält.&#10;&#10;Automatisch generierte Beschreibung">
            <a:extLst>
              <a:ext uri="{FF2B5EF4-FFF2-40B4-BE49-F238E27FC236}">
                <a16:creationId xmlns:a16="http://schemas.microsoft.com/office/drawing/2014/main" id="{B87855EE-4E28-4BB1-B22E-1F4BB84593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6" t="9767" r="6976"/>
          <a:stretch/>
        </p:blipFill>
        <p:spPr>
          <a:xfrm>
            <a:off x="2748463" y="1911894"/>
            <a:ext cx="6134673" cy="456686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D0C4190-A886-48FB-B357-FC8A566EA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952446"/>
            <a:ext cx="9599474" cy="424267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CA655"/>
                </a:solidFill>
              </a:rPr>
              <a:t>Improved light efficiency read out (</a:t>
            </a:r>
            <a:r>
              <a:rPr lang="en-US" sz="2400" b="1" dirty="0" err="1">
                <a:solidFill>
                  <a:srgbClr val="7CA655"/>
                </a:solidFill>
              </a:rPr>
              <a:t>CryPTA:APT</a:t>
            </a:r>
            <a:r>
              <a:rPr lang="en-US" sz="2400" b="1" dirty="0">
                <a:solidFill>
                  <a:srgbClr val="7CA655"/>
                </a:solidFill>
              </a:rPr>
              <a:t>)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B24E5F8-137C-414B-B518-73C8FB1BB512}"/>
              </a:ext>
            </a:extLst>
          </p:cNvPr>
          <p:cNvSpPr/>
          <p:nvPr/>
        </p:nvSpPr>
        <p:spPr>
          <a:xfrm>
            <a:off x="10493829" y="1454331"/>
            <a:ext cx="1497874" cy="3483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2C0E2399-EBD2-4C13-B57A-8E9F14DB7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0" y="2013685"/>
            <a:ext cx="1333351" cy="105556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2F90E419-11BD-4AA0-9FF4-7DD5D4801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023" y="4572194"/>
            <a:ext cx="1334114" cy="1126922"/>
          </a:xfrm>
          <a:prstGeom prst="rect">
            <a:avLst/>
          </a:prstGeom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FC2B536C-21A3-4495-8E12-DB7D41B6C6CC}"/>
              </a:ext>
            </a:extLst>
          </p:cNvPr>
          <p:cNvSpPr/>
          <p:nvPr/>
        </p:nvSpPr>
        <p:spPr>
          <a:xfrm>
            <a:off x="9030988" y="1834072"/>
            <a:ext cx="2922194" cy="1815882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Spectra for different geometrical configurations to specify the optimum with respect to the small dimensions (target 2cm x 2cm diameter) and the way of the fibers to the </a:t>
            </a:r>
            <a:r>
              <a:rPr lang="en-US" sz="16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SiPMs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cryostat.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BD042AE3-17F8-48F0-8587-2C1999EDAB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3462" y="3718830"/>
            <a:ext cx="2418110" cy="2672993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1C0FF325-BDB4-4743-B9BB-7CE424066CB9}"/>
              </a:ext>
            </a:extLst>
          </p:cNvPr>
          <p:cNvSpPr/>
          <p:nvPr/>
        </p:nvSpPr>
        <p:spPr>
          <a:xfrm>
            <a:off x="9333462" y="6222546"/>
            <a:ext cx="2418110" cy="338554"/>
          </a:xfrm>
          <a:prstGeom prst="rect">
            <a:avLst/>
          </a:prstGeom>
          <a:solidFill>
            <a:srgbClr val="ECE2E2"/>
          </a:solidFill>
          <a:ln w="19050">
            <a:noFill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Readout via optical fiber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2BEC8D9A-0353-41B1-94C4-F1C0FBCD8D7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3888" b="32865"/>
          <a:stretch/>
        </p:blipFill>
        <p:spPr>
          <a:xfrm>
            <a:off x="440428" y="3257263"/>
            <a:ext cx="2028894" cy="1126922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34131350-30ED-49CE-A3A0-4124C09425A4}"/>
              </a:ext>
            </a:extLst>
          </p:cNvPr>
          <p:cNvSpPr txBox="1"/>
          <p:nvPr/>
        </p:nvSpPr>
        <p:spPr>
          <a:xfrm>
            <a:off x="3490358" y="3164272"/>
            <a:ext cx="5278304" cy="150810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Next steps:</a:t>
            </a:r>
          </a:p>
          <a:p>
            <a:pPr>
              <a:spcAft>
                <a:spcPts val="1200"/>
              </a:spcAft>
            </a:pPr>
            <a:r>
              <a:rPr lang="en-US" sz="1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(Plans and remaining tasks until the end of the project (31 July 2024))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Repeat same measurements at low temperatures 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Design of a propriate insert and fiber feed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throught</a:t>
            </a:r>
            <a:b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for the dilution refrigerator</a:t>
            </a:r>
          </a:p>
        </p:txBody>
      </p:sp>
    </p:spTree>
    <p:extLst>
      <p:ext uri="{BB962C8B-B14F-4D97-AF65-F5344CB8AC3E}">
        <p14:creationId xmlns:p14="http://schemas.microsoft.com/office/powerpoint/2010/main" val="349406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C4190-A886-48FB-B357-FC8A566EA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952443"/>
            <a:ext cx="9599474" cy="424267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Tilted coil configuration for frozen spin mode (</a:t>
            </a:r>
            <a:r>
              <a:rPr lang="en-US" sz="2400" b="1" dirty="0" err="1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CryPTA:ScM</a:t>
            </a:r>
            <a:r>
              <a:rPr lang="en-US" sz="2400" b="1" dirty="0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20453A3-133F-46A5-A8C1-BD6A91EB760C}"/>
              </a:ext>
            </a:extLst>
          </p:cNvPr>
          <p:cNvSpPr txBox="1">
            <a:spLocks/>
          </p:cNvSpPr>
          <p:nvPr/>
        </p:nvSpPr>
        <p:spPr>
          <a:xfrm>
            <a:off x="9825883" y="5972524"/>
            <a:ext cx="504056" cy="21602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27F1E04-A1A3-475C-A843-CFD0985386EF}" type="slidenum">
              <a:rPr lang="de-DE" smtClean="0"/>
              <a:pPr/>
              <a:t>15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1A788BD-59F8-4B8F-9350-5200F137A72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" r="4348"/>
          <a:stretch/>
        </p:blipFill>
        <p:spPr>
          <a:xfrm>
            <a:off x="5866510" y="1889793"/>
            <a:ext cx="5562255" cy="2846446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25960B2-8EC5-40C4-8B29-F0F365128C75}"/>
              </a:ext>
            </a:extLst>
          </p:cNvPr>
          <p:cNvSpPr txBox="1"/>
          <p:nvPr/>
        </p:nvSpPr>
        <p:spPr>
          <a:xfrm>
            <a:off x="8572270" y="3149335"/>
            <a:ext cx="32387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8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L. </a:t>
            </a:r>
            <a:r>
              <a:rPr lang="en-US" sz="800" dirty="0" err="1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Goodzeit</a:t>
            </a:r>
            <a:r>
              <a:rPr lang="en-US" sz="8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 IEEE TRANSACTIONS ON APPLIED SUPERCONDUCTIVITY, </a:t>
            </a:r>
            <a:br>
              <a:rPr lang="en-US" sz="8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8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VOL. 13, NO. 2, JUNE 2003</a:t>
            </a:r>
            <a:endParaRPr lang="de-DE" sz="800" dirty="0" err="1">
              <a:solidFill>
                <a:srgbClr val="2A53C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723E6C5-7437-47B6-BDC0-49878F8C4C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080" y="4671824"/>
            <a:ext cx="2271400" cy="1928436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C68B11E-E4CB-45F6-B462-D19BF6BF7D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6847" y="3916617"/>
            <a:ext cx="2234634" cy="2244199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838F0888-1321-4220-A6A1-0295B09EE31C}"/>
              </a:ext>
            </a:extLst>
          </p:cNvPr>
          <p:cNvSpPr txBox="1"/>
          <p:nvPr/>
        </p:nvSpPr>
        <p:spPr>
          <a:xfrm>
            <a:off x="789117" y="2684500"/>
            <a:ext cx="58198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16000" indent="-216000">
              <a:spcAft>
                <a:spcPts val="420"/>
              </a:spcAft>
              <a:buFont typeface="Calibri" panose="020F0502020204030204" pitchFamily="34" charset="0"/>
              <a:buChar char="−"/>
            </a:pPr>
            <a:r>
              <a:rPr lang="en-US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independent tilted coil (solenoid N) wound with a to z-axis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9C5D940D-9328-4F75-81C5-9D6A4267D36A}"/>
                  </a:ext>
                </a:extLst>
              </p:cNvPr>
              <p:cNvSpPr txBox="1"/>
              <p:nvPr/>
            </p:nvSpPr>
            <p:spPr>
              <a:xfrm>
                <a:off x="1155117" y="3197581"/>
                <a:ext cx="1400383" cy="3282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de-DE" b="0" i="1" smtClean="0">
                          <a:solidFill>
                            <a:srgbClr val="2A53C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func>
                        <m:funcPr>
                          <m:ctrlP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b="0" i="0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</m:oMath>
                  </m:oMathPara>
                </a14:m>
                <a:endParaRPr lang="de-DE" dirty="0" err="1">
                  <a:solidFill>
                    <a:srgbClr val="2A53C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9C5D940D-9328-4F75-81C5-9D6A4267D3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117" y="3197581"/>
                <a:ext cx="1400383" cy="328295"/>
              </a:xfrm>
              <a:prstGeom prst="rect">
                <a:avLst/>
              </a:prstGeom>
              <a:blipFill>
                <a:blip r:embed="rId5"/>
                <a:stretch>
                  <a:fillRect l="-3043" r="-130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9F33C4AD-D304-4BF7-B4B1-3CE7ADE71414}"/>
                  </a:ext>
                </a:extLst>
              </p:cNvPr>
              <p:cNvSpPr txBox="1"/>
              <p:nvPr/>
            </p:nvSpPr>
            <p:spPr>
              <a:xfrm>
                <a:off x="2907186" y="3195026"/>
                <a:ext cx="1448858" cy="3502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de-DE" b="0" i="1" smtClean="0">
                          <a:solidFill>
                            <a:srgbClr val="2A53C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func>
                        <m:funcPr>
                          <m:ctrlP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b="0" i="0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</m:oMath>
                  </m:oMathPara>
                </a14:m>
                <a:endParaRPr lang="de-DE" dirty="0" err="1">
                  <a:solidFill>
                    <a:srgbClr val="2A53C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9F33C4AD-D304-4BF7-B4B1-3CE7ADE71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7186" y="3195026"/>
                <a:ext cx="1448858" cy="350224"/>
              </a:xfrm>
              <a:prstGeom prst="rect">
                <a:avLst/>
              </a:prstGeom>
              <a:blipFill>
                <a:blip r:embed="rId6"/>
                <a:stretch>
                  <a:fillRect l="-3361" r="-1261" b="-172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F8BDDC5F-7C68-41AF-B9BB-834F860FA8F4}"/>
                  </a:ext>
                </a:extLst>
              </p:cNvPr>
              <p:cNvSpPr txBox="1"/>
              <p:nvPr/>
            </p:nvSpPr>
            <p:spPr>
              <a:xfrm>
                <a:off x="4692697" y="3059093"/>
                <a:ext cx="869084" cy="5698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de-DE" b="0" i="1" smtClean="0">
                          <a:solidFill>
                            <a:srgbClr val="2A53C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i="1" smtClean="0">
                          <a:solidFill>
                            <a:srgbClr val="2A53C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de-DE" b="0" i="1" smtClean="0">
                          <a:solidFill>
                            <a:srgbClr val="2A53C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𝑁𝐼</m:t>
                          </m:r>
                        </m:num>
                        <m:den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den>
                      </m:f>
                    </m:oMath>
                  </m:oMathPara>
                </a14:m>
                <a:endParaRPr lang="de-DE" dirty="0" err="1">
                  <a:solidFill>
                    <a:srgbClr val="2A53C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F8BDDC5F-7C68-41AF-B9BB-834F860FA8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2697" y="3059093"/>
                <a:ext cx="869084" cy="56983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671CBBF2-6AF5-481C-9064-D94031D69ABE}"/>
                  </a:ext>
                </a:extLst>
              </p:cNvPr>
              <p:cNvSpPr txBox="1"/>
              <p:nvPr/>
            </p:nvSpPr>
            <p:spPr>
              <a:xfrm>
                <a:off x="7117787" y="4509330"/>
                <a:ext cx="589585" cy="2667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rgbClr val="2A53C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DE" sz="1400" dirty="0" err="1">
                  <a:solidFill>
                    <a:srgbClr val="2A53C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671CBBF2-6AF5-481C-9064-D94031D69A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7787" y="4509330"/>
                <a:ext cx="589585" cy="266740"/>
              </a:xfrm>
              <a:prstGeom prst="rect">
                <a:avLst/>
              </a:prstGeom>
              <a:blipFill>
                <a:blip r:embed="rId8"/>
                <a:stretch>
                  <a:fillRect l="-6250" r="-208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F2B669C7-1D62-4D9B-AB06-DB4624B1ECC5}"/>
                  </a:ext>
                </a:extLst>
              </p:cNvPr>
              <p:cNvSpPr txBox="1"/>
              <p:nvPr/>
            </p:nvSpPr>
            <p:spPr>
              <a:xfrm>
                <a:off x="11296205" y="4192950"/>
                <a:ext cx="764312" cy="2667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rgbClr val="2A53C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− </m:t>
                          </m:r>
                          <m:r>
                            <a:rPr lang="de-DE" sz="1400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DE" sz="1400" dirty="0" err="1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F2B669C7-1D62-4D9B-AB06-DB4624B1EC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96205" y="4192950"/>
                <a:ext cx="764312" cy="266740"/>
              </a:xfrm>
              <a:prstGeom prst="rect">
                <a:avLst/>
              </a:prstGeom>
              <a:blipFill>
                <a:blip r:embed="rId9"/>
                <a:stretch>
                  <a:fillRect l="-4800" r="-16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feld 17">
            <a:extLst>
              <a:ext uri="{FF2B5EF4-FFF2-40B4-BE49-F238E27FC236}">
                <a16:creationId xmlns:a16="http://schemas.microsoft.com/office/drawing/2014/main" id="{266912EB-F717-403F-A4C0-3ED49A497CC7}"/>
              </a:ext>
            </a:extLst>
          </p:cNvPr>
          <p:cNvSpPr txBox="1"/>
          <p:nvPr/>
        </p:nvSpPr>
        <p:spPr>
          <a:xfrm>
            <a:off x="894337" y="1889793"/>
            <a:ext cx="101287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tabLst>
                <a:tab pos="2335213" algn="l"/>
              </a:tabLst>
            </a:pPr>
            <a:r>
              <a:rPr lang="en-US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Tilted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coil configuration (TCC) for the new dilution refrigerator for a variable polarization direction in plane</a:t>
            </a:r>
          </a:p>
          <a:p>
            <a:pPr>
              <a:tabLst>
                <a:tab pos="2335213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‘canted cosine theta (CCT) magnet’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30221D3D-E77E-4C9D-9419-C9A3DB67289D}"/>
                  </a:ext>
                </a:extLst>
              </p:cNvPr>
              <p:cNvSpPr txBox="1"/>
              <p:nvPr/>
            </p:nvSpPr>
            <p:spPr>
              <a:xfrm>
                <a:off x="789116" y="3676446"/>
                <a:ext cx="4727192" cy="6052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16000" indent="-216000">
                  <a:spcAft>
                    <a:spcPts val="420"/>
                  </a:spcAft>
                  <a:buFont typeface="Calibri" panose="020F0502020204030204" pitchFamily="34" charset="0"/>
                  <a:buChar char="−"/>
                </a:pPr>
                <a:r>
                  <a:rPr lang="en-US" dirty="0">
                    <a:solidFill>
                      <a:srgbClr val="2A53C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For a = 45°, symmetric case, 2 independent coils</a:t>
                </a:r>
              </a:p>
              <a:p>
                <a:pPr marL="216000" indent="-216000">
                  <a:spcAft>
                    <a:spcPts val="420"/>
                  </a:spcAft>
                  <a:buFont typeface="Calibri" panose="020F0502020204030204" pitchFamily="34" charset="0"/>
                  <a:buChar char="−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2A53C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2A53C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‘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2A53C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transverse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2A53C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2A53C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case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2A53C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’</m:t>
                        </m:r>
                        <m:r>
                          <m:rPr>
                            <m:nor/>
                          </m:rPr>
                          <a:rPr lang="de-DE" b="0" i="0" dirty="0" smtClean="0">
                            <a:solidFill>
                              <a:srgbClr val="2A53C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 : </m:t>
                        </m:r>
                        <m:r>
                          <a:rPr lang="de-DE" b="0" i="1" smtClean="0">
                            <a:solidFill>
                              <a:srgbClr val="2A53C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de-DE" b="0" i="1" smtClean="0">
                            <a:solidFill>
                              <a:srgbClr val="2A53C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b="0" i="1" smtClean="0">
                        <a:solidFill>
                          <a:srgbClr val="2A53C1"/>
                        </a:solidFill>
                        <a:latin typeface="Cambria Math" panose="02040503050406030204" pitchFamily="18" charset="0"/>
                      </a:rPr>
                      <m:t>=− </m:t>
                    </m:r>
                    <m:sSub>
                      <m:sSubPr>
                        <m:ctrlPr>
                          <a:rPr lang="de-DE" b="0" i="1" smtClean="0">
                            <a:solidFill>
                              <a:srgbClr val="2A53C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rgbClr val="2A53C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de-DE" b="0" i="1" smtClean="0">
                            <a:solidFill>
                              <a:srgbClr val="2A53C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>
                  <a:solidFill>
                    <a:srgbClr val="2A53C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30221D3D-E77E-4C9D-9419-C9A3DB6728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116" y="3676446"/>
                <a:ext cx="4727192" cy="605294"/>
              </a:xfrm>
              <a:prstGeom prst="rect">
                <a:avLst/>
              </a:prstGeom>
              <a:blipFill>
                <a:blip r:embed="rId10"/>
                <a:stretch>
                  <a:fillRect l="-2964" t="-13131" r="-2191" b="-2424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2058BF11-C2E9-473D-B0A6-4DABCEDC5968}"/>
                  </a:ext>
                </a:extLst>
              </p:cNvPr>
              <p:cNvSpPr txBox="1"/>
              <p:nvPr/>
            </p:nvSpPr>
            <p:spPr>
              <a:xfrm>
                <a:off x="1407110" y="4384284"/>
                <a:ext cx="1399486" cy="389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de-DE" b="0" i="1" smtClean="0">
                          <a:solidFill>
                            <a:srgbClr val="2A53C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sSub>
                        <m:sSubPr>
                          <m:ctrlP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de-DE" dirty="0" err="1">
                  <a:solidFill>
                    <a:srgbClr val="2A53C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2058BF11-C2E9-473D-B0A6-4DABCEDC59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7110" y="4384284"/>
                <a:ext cx="1399486" cy="38920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A778ED07-419C-4897-863D-8B46F01F5848}"/>
                  </a:ext>
                </a:extLst>
              </p:cNvPr>
              <p:cNvSpPr txBox="1"/>
              <p:nvPr/>
            </p:nvSpPr>
            <p:spPr>
              <a:xfrm>
                <a:off x="3218955" y="4407944"/>
                <a:ext cx="722377" cy="3282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de-DE" b="0" i="1" smtClean="0">
                          <a:solidFill>
                            <a:srgbClr val="2A53C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de-DE" dirty="0" err="1">
                  <a:solidFill>
                    <a:srgbClr val="2A53C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A778ED07-419C-4897-863D-8B46F01F58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955" y="4407944"/>
                <a:ext cx="722377" cy="328295"/>
              </a:xfrm>
              <a:prstGeom prst="rect">
                <a:avLst/>
              </a:prstGeom>
              <a:blipFill>
                <a:blip r:embed="rId12"/>
                <a:stretch>
                  <a:fillRect l="-6723" r="-672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3DEBE13A-8B39-4972-AEA9-46BDFD0D006A}"/>
                  </a:ext>
                </a:extLst>
              </p:cNvPr>
              <p:cNvSpPr txBox="1"/>
              <p:nvPr/>
            </p:nvSpPr>
            <p:spPr>
              <a:xfrm>
                <a:off x="789116" y="4875203"/>
                <a:ext cx="27454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16000" indent="-216000">
                  <a:spcAft>
                    <a:spcPts val="420"/>
                  </a:spcAft>
                  <a:buFont typeface="Calibri" panose="020F0502020204030204" pitchFamily="34" charset="0"/>
                  <a:buChar char="−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2A53C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2A53C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‘</m:t>
                        </m:r>
                        <m:r>
                          <m:rPr>
                            <m:nor/>
                          </m:rPr>
                          <a:rPr lang="de-DE" b="0" i="0" dirty="0" smtClean="0">
                            <a:solidFill>
                              <a:srgbClr val="2A53C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longituinal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2A53C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2A53C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case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2A53C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’</m:t>
                        </m:r>
                        <m:r>
                          <m:rPr>
                            <m:nor/>
                          </m:rPr>
                          <a:rPr lang="de-DE" b="0" i="0" dirty="0" smtClean="0">
                            <a:solidFill>
                              <a:srgbClr val="2A53C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 : </m:t>
                        </m:r>
                        <m:r>
                          <a:rPr lang="de-DE" b="0" i="1" smtClean="0">
                            <a:solidFill>
                              <a:srgbClr val="2A53C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de-DE" b="0" i="1" smtClean="0">
                            <a:solidFill>
                              <a:srgbClr val="2A53C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b="0" i="1" smtClean="0">
                        <a:solidFill>
                          <a:srgbClr val="2A53C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de-DE" b="0" i="1" smtClean="0">
                            <a:solidFill>
                              <a:srgbClr val="2A53C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rgbClr val="2A53C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de-DE" b="0" i="1" smtClean="0">
                            <a:solidFill>
                              <a:srgbClr val="2A53C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>
                  <a:solidFill>
                    <a:srgbClr val="2A53C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3DEBE13A-8B39-4972-AEA9-46BDFD0D00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116" y="4875203"/>
                <a:ext cx="2745495" cy="276999"/>
              </a:xfrm>
              <a:prstGeom prst="rect">
                <a:avLst/>
              </a:prstGeom>
              <a:blipFill>
                <a:blip r:embed="rId13"/>
                <a:stretch>
                  <a:fillRect l="-5100" t="-28889" b="-5111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DE9B43E6-98B8-4590-9C58-0AF670AD3F2E}"/>
                  </a:ext>
                </a:extLst>
              </p:cNvPr>
              <p:cNvSpPr txBox="1"/>
              <p:nvPr/>
            </p:nvSpPr>
            <p:spPr>
              <a:xfrm>
                <a:off x="1372275" y="5308595"/>
                <a:ext cx="740395" cy="3502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de-DE" b="0" i="1" smtClean="0">
                          <a:solidFill>
                            <a:srgbClr val="2A53C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de-DE" dirty="0" err="1">
                  <a:solidFill>
                    <a:srgbClr val="2A53C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DE9B43E6-98B8-4590-9C58-0AF670AD3F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2275" y="5308595"/>
                <a:ext cx="740395" cy="350224"/>
              </a:xfrm>
              <a:prstGeom prst="rect">
                <a:avLst/>
              </a:prstGeom>
              <a:blipFill>
                <a:blip r:embed="rId14"/>
                <a:stretch>
                  <a:fillRect l="-6557" r="-6557" b="-350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41A20E90-BF10-4988-8774-359F3ACE5FFB}"/>
                  </a:ext>
                </a:extLst>
              </p:cNvPr>
              <p:cNvSpPr txBox="1"/>
              <p:nvPr/>
            </p:nvSpPr>
            <p:spPr>
              <a:xfrm>
                <a:off x="3223939" y="5308595"/>
                <a:ext cx="1381468" cy="3609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de-DE" b="0" i="1" smtClean="0">
                          <a:solidFill>
                            <a:srgbClr val="2A53C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sSub>
                        <m:sSubPr>
                          <m:ctrlP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de-DE" dirty="0" err="1">
                  <a:solidFill>
                    <a:srgbClr val="2A53C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41A20E90-BF10-4988-8774-359F3ACE5F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939" y="5308595"/>
                <a:ext cx="1381468" cy="360933"/>
              </a:xfrm>
              <a:prstGeom prst="rect">
                <a:avLst/>
              </a:prstGeom>
              <a:blipFill>
                <a:blip r:embed="rId15"/>
                <a:stretch>
                  <a:fillRect l="-3540" r="-88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feld 24">
            <a:extLst>
              <a:ext uri="{FF2B5EF4-FFF2-40B4-BE49-F238E27FC236}">
                <a16:creationId xmlns:a16="http://schemas.microsoft.com/office/drawing/2014/main" id="{801562AC-6844-47AF-B676-9011CBAA27DB}"/>
              </a:ext>
            </a:extLst>
          </p:cNvPr>
          <p:cNvSpPr txBox="1"/>
          <p:nvPr/>
        </p:nvSpPr>
        <p:spPr>
          <a:xfrm>
            <a:off x="808158" y="5825404"/>
            <a:ext cx="399365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16000" indent="-216000">
              <a:spcAft>
                <a:spcPts val="420"/>
              </a:spcAft>
              <a:buFont typeface="Calibri" panose="020F0502020204030204" pitchFamily="34" charset="0"/>
              <a:buChar char="−"/>
            </a:pPr>
            <a:r>
              <a:rPr lang="en-US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between: any field direction possible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CE5998BD-6346-4BBB-B408-53FB60A96D53}"/>
                  </a:ext>
                </a:extLst>
              </p:cNvPr>
              <p:cNvSpPr txBox="1"/>
              <p:nvPr/>
            </p:nvSpPr>
            <p:spPr>
              <a:xfrm>
                <a:off x="4989108" y="5825404"/>
                <a:ext cx="1131785" cy="3282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de-DE" b="0" i="1" smtClean="0">
                          <a:solidFill>
                            <a:srgbClr val="2A53C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2A53C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de-DE" dirty="0" err="1">
                  <a:solidFill>
                    <a:srgbClr val="2A53C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CE5998BD-6346-4BBB-B408-53FB60A96D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9108" y="5825404"/>
                <a:ext cx="1131785" cy="328295"/>
              </a:xfrm>
              <a:prstGeom prst="rect">
                <a:avLst/>
              </a:prstGeom>
              <a:blipFill>
                <a:blip r:embed="rId16"/>
                <a:stretch>
                  <a:fillRect l="-4301" r="-107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68608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C4190-A886-48FB-B357-FC8A566EA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952446"/>
            <a:ext cx="9599474" cy="424267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Tilted coil configuration for frozen spin mode (</a:t>
            </a:r>
            <a:r>
              <a:rPr lang="en-US" sz="2400" b="1" dirty="0" err="1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CryPTA:ScM</a:t>
            </a:r>
            <a:r>
              <a:rPr lang="en-US" sz="2400" b="1" dirty="0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C626D102-7B03-4B9C-A403-E27449CC2DE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8" t="11149" r="16667" b="1979"/>
          <a:stretch/>
        </p:blipFill>
        <p:spPr>
          <a:xfrm>
            <a:off x="6119701" y="3778428"/>
            <a:ext cx="3598221" cy="269857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4B40ABE3-0641-4666-8E54-DD39FE5281DA}"/>
              </a:ext>
            </a:extLst>
          </p:cNvPr>
          <p:cNvSpPr txBox="1"/>
          <p:nvPr/>
        </p:nvSpPr>
        <p:spPr>
          <a:xfrm>
            <a:off x="1098502" y="2832763"/>
            <a:ext cx="4810125" cy="8412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16000" indent="-216000">
              <a:spcAft>
                <a:spcPts val="420"/>
              </a:spcAft>
              <a:buFont typeface="Calibri" panose="020F0502020204030204" pitchFamily="34" charset="0"/>
              <a:buChar char="−"/>
            </a:pP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homogeneous long. or </a:t>
            </a:r>
            <a:r>
              <a:rPr lang="en-US" sz="1600" dirty="0" err="1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</a:t>
            </a: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magnetic field</a:t>
            </a:r>
          </a:p>
          <a:p>
            <a:pPr marL="216000" indent="-216000">
              <a:spcAft>
                <a:spcPts val="420"/>
              </a:spcAft>
              <a:buFont typeface="Calibri" panose="020F0502020204030204" pitchFamily="34" charset="0"/>
              <a:buChar char="−"/>
            </a:pP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adjustable field direction </a:t>
            </a:r>
          </a:p>
          <a:p>
            <a:pPr marL="216000" indent="-216000">
              <a:spcAft>
                <a:spcPts val="420"/>
              </a:spcAft>
              <a:buFont typeface="Calibri" panose="020F0502020204030204" pitchFamily="34" charset="0"/>
              <a:buChar char="−"/>
            </a:pP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homogeneous mass distribution around the target</a:t>
            </a: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514DE311-7BF1-4609-A956-9CAC6806FBF9}"/>
              </a:ext>
            </a:extLst>
          </p:cNvPr>
          <p:cNvGrpSpPr/>
          <p:nvPr/>
        </p:nvGrpSpPr>
        <p:grpSpPr>
          <a:xfrm>
            <a:off x="7886700" y="2203376"/>
            <a:ext cx="4233919" cy="2439309"/>
            <a:chOff x="5386684" y="1750053"/>
            <a:chExt cx="3491272" cy="1761529"/>
          </a:xfrm>
        </p:grpSpPr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FC080D74-174F-472F-B41F-2E0C4D09E078}"/>
                </a:ext>
              </a:extLst>
            </p:cNvPr>
            <p:cNvSpPr txBox="1"/>
            <p:nvPr/>
          </p:nvSpPr>
          <p:spPr>
            <a:xfrm>
              <a:off x="5386684" y="3296732"/>
              <a:ext cx="3491272" cy="21485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spcAft>
                  <a:spcPts val="420"/>
                </a:spcAft>
              </a:pPr>
              <a:r>
                <a:rPr lang="en-US" sz="800" dirty="0">
                  <a:solidFill>
                    <a:srgbClr val="2A53C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R.B. </a:t>
              </a:r>
              <a:r>
                <a:rPr lang="en-US" sz="800" dirty="0" err="1">
                  <a:solidFill>
                    <a:srgbClr val="2A53C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Meinke</a:t>
              </a:r>
              <a:r>
                <a:rPr lang="en-US" sz="800" dirty="0">
                  <a:solidFill>
                    <a:srgbClr val="2A53C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et al.: SUPERCONDUCTING DOUBLE-HELIX ACCELERATOR MAGNETS,</a:t>
              </a:r>
            </a:p>
            <a:p>
              <a:pPr>
                <a:spcAft>
                  <a:spcPts val="420"/>
                </a:spcAft>
              </a:pPr>
              <a:r>
                <a:rPr lang="en-US" sz="800" dirty="0">
                  <a:solidFill>
                    <a:srgbClr val="2A53C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IEEE TRANSACTIONS ON APPLIED SUPERCONDUCTIVITY, VOL. 13, NO. 2, JUNE 2003</a:t>
              </a:r>
              <a:endParaRPr lang="de-DE" sz="800" dirty="0" err="1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0A81544D-DFE9-4B53-9C4E-A37D94DD99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343"/>
            <a:stretch/>
          </p:blipFill>
          <p:spPr>
            <a:xfrm>
              <a:off x="5386684" y="1750053"/>
              <a:ext cx="3491271" cy="1546678"/>
            </a:xfrm>
            <a:prstGeom prst="rect">
              <a:avLst/>
            </a:prstGeom>
          </p:spPr>
        </p:pic>
      </p:grpSp>
      <p:sp>
        <p:nvSpPr>
          <p:cNvPr id="32" name="Textfeld 31">
            <a:extLst>
              <a:ext uri="{FF2B5EF4-FFF2-40B4-BE49-F238E27FC236}">
                <a16:creationId xmlns:a16="http://schemas.microsoft.com/office/drawing/2014/main" id="{121A6646-B9EC-4E9B-A2C8-A1B856F8F3F3}"/>
              </a:ext>
            </a:extLst>
          </p:cNvPr>
          <p:cNvSpPr txBox="1"/>
          <p:nvPr/>
        </p:nvSpPr>
        <p:spPr>
          <a:xfrm>
            <a:off x="955627" y="4102778"/>
            <a:ext cx="4944604" cy="5437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16000" indent="-216000">
              <a:spcAft>
                <a:spcPts val="420"/>
              </a:spcAft>
              <a:buFont typeface="Calibri" panose="020F0502020204030204" pitchFamily="34" charset="0"/>
              <a:buChar char="−"/>
            </a:pP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TCC needs to be longer than a standard solenoid</a:t>
            </a:r>
          </a:p>
          <a:p>
            <a:pPr marL="216000" indent="-216000">
              <a:spcAft>
                <a:spcPts val="420"/>
              </a:spcAft>
              <a:buFont typeface="Calibri" panose="020F0502020204030204" pitchFamily="34" charset="0"/>
              <a:buChar char="−"/>
            </a:pP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TCC needs more windings/layers or current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6D5219B-8C88-4669-9CD5-B137C567D3C3}"/>
              </a:ext>
            </a:extLst>
          </p:cNvPr>
          <p:cNvSpPr txBox="1"/>
          <p:nvPr/>
        </p:nvSpPr>
        <p:spPr>
          <a:xfrm>
            <a:off x="962818" y="3793220"/>
            <a:ext cx="32086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 required B in a polarized target: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D6786259-82F2-48B5-94F5-B34D33E3D2EF}"/>
              </a:ext>
            </a:extLst>
          </p:cNvPr>
          <p:cNvSpPr txBox="1"/>
          <p:nvPr/>
        </p:nvSpPr>
        <p:spPr>
          <a:xfrm>
            <a:off x="955627" y="2495202"/>
            <a:ext cx="458407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TCC Perfect solution for polarized target experiments: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78437F0-28CB-44B8-A0C3-3E7A3809F94B}"/>
              </a:ext>
            </a:extLst>
          </p:cNvPr>
          <p:cNvSpPr txBox="1"/>
          <p:nvPr/>
        </p:nvSpPr>
        <p:spPr>
          <a:xfrm>
            <a:off x="962818" y="4783342"/>
            <a:ext cx="156491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real challenge: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24A22769-A57E-4D30-8F56-9D814F3AE32D}"/>
              </a:ext>
            </a:extLst>
          </p:cNvPr>
          <p:cNvSpPr txBox="1"/>
          <p:nvPr/>
        </p:nvSpPr>
        <p:spPr>
          <a:xfrm>
            <a:off x="964023" y="5123628"/>
            <a:ext cx="348153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16000" indent="-216000">
              <a:spcAft>
                <a:spcPts val="420"/>
              </a:spcAft>
              <a:buFont typeface="Calibri" panose="020F0502020204030204" pitchFamily="34" charset="0"/>
              <a:buChar char="−"/>
            </a:pP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Winding a 250 µm wire to a tilted coil  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BD1D64D2-A41F-4173-8766-805D439C9C7A}"/>
              </a:ext>
            </a:extLst>
          </p:cNvPr>
          <p:cNvSpPr txBox="1"/>
          <p:nvPr/>
        </p:nvSpPr>
        <p:spPr>
          <a:xfrm>
            <a:off x="962818" y="5461962"/>
            <a:ext cx="119391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Our next task: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8425711A-E0A3-4EAF-AEFB-0A38E42F0581}"/>
              </a:ext>
            </a:extLst>
          </p:cNvPr>
          <p:cNvSpPr txBox="1"/>
          <p:nvPr/>
        </p:nvSpPr>
        <p:spPr>
          <a:xfrm>
            <a:off x="964023" y="5773024"/>
            <a:ext cx="4944604" cy="5437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16000" indent="-216000">
              <a:spcAft>
                <a:spcPts val="420"/>
              </a:spcAft>
              <a:buFont typeface="Calibri" panose="020F0502020204030204" pitchFamily="34" charset="0"/>
              <a:buChar char="−"/>
            </a:pP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Full simulation needed (B, I, N, </a:t>
            </a:r>
            <a:r>
              <a:rPr lang="en-US" sz="1600" dirty="0" err="1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600" baseline="-25000" dirty="0" err="1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s.c.</a:t>
            </a: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16000" indent="-216000">
              <a:spcAft>
                <a:spcPts val="420"/>
              </a:spcAft>
              <a:buFont typeface="Calibri" panose="020F0502020204030204" pitchFamily="34" charset="0"/>
              <a:buChar char="−"/>
            </a:pPr>
            <a:r>
              <a:rPr lang="en-US" sz="16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Wind (etching) a demonstrator coil (one layer) 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5564F54C-6947-42F6-83DF-040A5BCA8FFF}"/>
              </a:ext>
            </a:extLst>
          </p:cNvPr>
          <p:cNvSpPr txBox="1"/>
          <p:nvPr/>
        </p:nvSpPr>
        <p:spPr>
          <a:xfrm>
            <a:off x="9860941" y="2504776"/>
            <a:ext cx="95680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400" dirty="0">
                <a:solidFill>
                  <a:srgbClr val="2A53C1"/>
                </a:solidFill>
              </a:rPr>
              <a:t>Coupled TCC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9E20B6CF-7673-4B05-BE3D-CC987E9B450B}"/>
              </a:ext>
            </a:extLst>
          </p:cNvPr>
          <p:cNvSpPr txBox="1"/>
          <p:nvPr/>
        </p:nvSpPr>
        <p:spPr>
          <a:xfrm>
            <a:off x="6135362" y="6233893"/>
            <a:ext cx="226004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4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uncoupled / independent TCC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C203712-6F18-4AE2-90B5-22790C61071E}"/>
              </a:ext>
            </a:extLst>
          </p:cNvPr>
          <p:cNvSpPr txBox="1"/>
          <p:nvPr/>
        </p:nvSpPr>
        <p:spPr>
          <a:xfrm>
            <a:off x="894337" y="1889793"/>
            <a:ext cx="101287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tabLst>
                <a:tab pos="2335213" algn="l"/>
              </a:tabLst>
            </a:pPr>
            <a:r>
              <a:rPr lang="en-US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Tilted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coil configuration (TCC) for the new dilution refrigerator for a variable polarization direction in plane</a:t>
            </a:r>
          </a:p>
          <a:p>
            <a:pPr>
              <a:tabLst>
                <a:tab pos="2335213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‘canted cosine theta (CCT) magnet’</a:t>
            </a:r>
          </a:p>
        </p:txBody>
      </p:sp>
    </p:spTree>
    <p:extLst>
      <p:ext uri="{BB962C8B-B14F-4D97-AF65-F5344CB8AC3E}">
        <p14:creationId xmlns:p14="http://schemas.microsoft.com/office/powerpoint/2010/main" val="16961767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75DC92-5651-4EE7-98B7-FAF957F4E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CA655"/>
                </a:solidFill>
              </a:rPr>
              <a:t>Conclusions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B249519-6543-43F1-B16F-0BB4305F6DFD}"/>
              </a:ext>
            </a:extLst>
          </p:cNvPr>
          <p:cNvSpPr txBox="1"/>
          <p:nvPr/>
        </p:nvSpPr>
        <p:spPr>
          <a:xfrm>
            <a:off x="1624852" y="2372437"/>
            <a:ext cx="8942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Despite the unfavorable circumstances in the last 3 years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B829F65-1850-4E0C-B7E1-A37265D4188A}"/>
              </a:ext>
            </a:extLst>
          </p:cNvPr>
          <p:cNvSpPr txBox="1"/>
          <p:nvPr/>
        </p:nvSpPr>
        <p:spPr>
          <a:xfrm>
            <a:off x="387373" y="3052546"/>
            <a:ext cx="114172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19138" algn="l"/>
                <a:tab pos="1074738" algn="l"/>
              </a:tabLst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	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complete target set-up is again available for experiments at ELSA, MAMI and the </a:t>
            </a:r>
            <a:r>
              <a:rPr lang="en-US" sz="16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CryPTA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project</a:t>
            </a:r>
          </a:p>
          <a:p>
            <a:pPr marL="1074738" indent="-1074738">
              <a:tabLst>
                <a:tab pos="719138" algn="l"/>
                <a:tab pos="1074738" algn="l"/>
              </a:tabLst>
            </a:pPr>
            <a:endParaRPr lang="en-US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74738" indent="-1074738">
              <a:tabLst>
                <a:tab pos="719138" algn="l"/>
                <a:tab pos="1074738" algn="l"/>
              </a:tabLst>
            </a:pPr>
            <a:r>
              <a:rPr lang="en-US" sz="16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CryPTA:ScM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	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combined holding magnet for the dilution refrigerator and the near future data taking campaign is in progress.</a:t>
            </a:r>
          </a:p>
          <a:p>
            <a:pPr marL="719138" indent="-719138">
              <a:tabLst>
                <a:tab pos="719138" algn="l"/>
                <a:tab pos="1074738" algn="l"/>
              </a:tabLst>
            </a:pPr>
            <a:r>
              <a:rPr lang="en-US" sz="16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CryPTA:APT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	detailed design concepts for low temperature polarized active targets are defined.</a:t>
            </a:r>
            <a:b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		the preparation of an improved target insert with optical fiber readout is on the way .</a:t>
            </a:r>
            <a:endParaRPr lang="en-US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30B0935-5C4D-4ABB-82BA-79BD89FBB90F}"/>
              </a:ext>
            </a:extLst>
          </p:cNvPr>
          <p:cNvSpPr txBox="1"/>
          <p:nvPr/>
        </p:nvSpPr>
        <p:spPr>
          <a:xfrm>
            <a:off x="1624853" y="4714411"/>
            <a:ext cx="8942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extension gives us the opportunity to complete the project</a:t>
            </a:r>
          </a:p>
        </p:txBody>
      </p:sp>
    </p:spTree>
    <p:extLst>
      <p:ext uri="{BB962C8B-B14F-4D97-AF65-F5344CB8AC3E}">
        <p14:creationId xmlns:p14="http://schemas.microsoft.com/office/powerpoint/2010/main" val="1018381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 of the presentation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964023" y="2285999"/>
            <a:ext cx="10846977" cy="3740331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Progress achieved by the WP during the last year </a:t>
            </a:r>
          </a:p>
          <a:p>
            <a:pPr marL="1714500" lvl="1" indent="-1028700">
              <a:lnSpc>
                <a:spcPct val="100000"/>
              </a:lnSpc>
              <a:spcBef>
                <a:spcPts val="600"/>
              </a:spcBef>
              <a:buFont typeface="+mj-lt"/>
              <a:buAutoNum type="romanLcPeriod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Recommissioning of the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Dubna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-Mainz dilution refrigerator (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CryPTA:ScM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CryPTA:APT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1714500" lvl="1" indent="-1028700">
              <a:lnSpc>
                <a:spcPct val="100000"/>
              </a:lnSpc>
              <a:spcBef>
                <a:spcPts val="600"/>
              </a:spcBef>
              <a:buFont typeface="+mj-lt"/>
              <a:buAutoNum type="romanLcPeriod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Design of a combined holding coil system (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CryPTA:ScM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1714500" lvl="1" indent="-1028700">
              <a:lnSpc>
                <a:spcPct val="100000"/>
              </a:lnSpc>
              <a:spcBef>
                <a:spcPts val="600"/>
              </a:spcBef>
              <a:buFont typeface="+mj-lt"/>
              <a:buAutoNum type="romanLcPeriod"/>
            </a:pPr>
            <a:r>
              <a:rPr lang="en-US" sz="2000" dirty="0"/>
              <a:t>Improved light efficiency read out (</a:t>
            </a:r>
            <a:r>
              <a:rPr lang="en-US" sz="2000" dirty="0" err="1"/>
              <a:t>CryPTA:APT</a:t>
            </a:r>
            <a:r>
              <a:rPr lang="en-US" sz="2000" dirty="0"/>
              <a:t>)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en-US" sz="240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Important highlights of the performed work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Plans and remaining tasks until the end of the project (31 July 2024)</a:t>
            </a:r>
          </a:p>
          <a:p>
            <a:pPr marL="1714500" lvl="1" indent="-1028700">
              <a:lnSpc>
                <a:spcPct val="100000"/>
              </a:lnSpc>
              <a:spcBef>
                <a:spcPts val="600"/>
              </a:spcBef>
              <a:buFont typeface="+mj-lt"/>
              <a:buAutoNum type="romanLcPeriod"/>
            </a:pPr>
            <a:r>
              <a:rPr lang="en-US" sz="2000" dirty="0"/>
              <a:t>Tilted coil configuration for frozen spin mode (</a:t>
            </a:r>
            <a:r>
              <a:rPr lang="en-US" sz="2000" dirty="0" err="1"/>
              <a:t>CryPTA:ScM</a:t>
            </a:r>
            <a:r>
              <a:rPr lang="en-US" sz="2000" dirty="0"/>
              <a:t>)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en-US" sz="2400" dirty="0"/>
              <a:t>Conclusions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345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JRA10:CryPTA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CE5FEB6-971C-43B0-833E-48356468163C}"/>
              </a:ext>
            </a:extLst>
          </p:cNvPr>
          <p:cNvSpPr txBox="1"/>
          <p:nvPr/>
        </p:nvSpPr>
        <p:spPr>
          <a:xfrm>
            <a:off x="4210740" y="1943100"/>
            <a:ext cx="377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3A52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400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ooperation of four partners</a:t>
            </a: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7DEB6AE0-8AFF-4BF3-B370-95A6BEB323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738874"/>
              </p:ext>
            </p:extLst>
          </p:nvPr>
        </p:nvGraphicFramePr>
        <p:xfrm>
          <a:off x="2436478" y="2586839"/>
          <a:ext cx="7380001" cy="208594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600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7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4526"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Organization legal</a:t>
                      </a:r>
                      <a:r>
                        <a:rPr lang="en-US" sz="1600" baseline="0" noProof="0" dirty="0"/>
                        <a:t> name</a:t>
                      </a:r>
                      <a:endParaRPr lang="en-US" sz="1600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Short name</a:t>
                      </a:r>
                      <a:endParaRPr lang="en-US" sz="1600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Activity leaders</a:t>
                      </a:r>
                      <a:endParaRPr lang="en-US" sz="1600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5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/>
                        <a:t>Ruder Boskovic Institute Zagreb</a:t>
                      </a:r>
                      <a:endParaRPr lang="en-US" sz="16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noProof="0" dirty="0"/>
                        <a:t>RBI</a:t>
                      </a:r>
                      <a:endParaRPr lang="en-US" sz="16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noProof="0" dirty="0"/>
                        <a:t>M. Korolija</a:t>
                      </a:r>
                      <a:endParaRPr lang="en-US" sz="16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526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Ruhr-</a:t>
                      </a:r>
                      <a:r>
                        <a:rPr lang="en-US" sz="1600" noProof="0" dirty="0" err="1"/>
                        <a:t>Universität</a:t>
                      </a:r>
                      <a:r>
                        <a:rPr lang="en-US" sz="1600" baseline="0" noProof="0" dirty="0"/>
                        <a:t> Bochum</a:t>
                      </a:r>
                      <a:endParaRPr lang="en-US" sz="16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RUB</a:t>
                      </a:r>
                      <a:endParaRPr lang="en-US" sz="16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G. </a:t>
                      </a:r>
                      <a:r>
                        <a:rPr lang="en-US" sz="1600" noProof="0" dirty="0" err="1"/>
                        <a:t>Reicherz</a:t>
                      </a:r>
                      <a:endParaRPr lang="en-US" sz="16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7845">
                <a:tc>
                  <a:txBody>
                    <a:bodyPr/>
                    <a:lstStyle/>
                    <a:p>
                      <a:r>
                        <a:rPr lang="en-US" sz="1600" noProof="0" dirty="0" err="1"/>
                        <a:t>Rheinische</a:t>
                      </a:r>
                      <a:r>
                        <a:rPr lang="en-US" sz="1600" noProof="0" dirty="0"/>
                        <a:t> Friedrich-</a:t>
                      </a:r>
                      <a:r>
                        <a:rPr lang="en-US" sz="1600" noProof="0" dirty="0" err="1"/>
                        <a:t>Wilhelms</a:t>
                      </a:r>
                      <a:r>
                        <a:rPr lang="en-US" sz="1600" noProof="0" dirty="0"/>
                        <a:t>-Universität</a:t>
                      </a:r>
                      <a:r>
                        <a:rPr lang="en-US" sz="1600" baseline="0" noProof="0" dirty="0"/>
                        <a:t> Bonn</a:t>
                      </a:r>
                      <a:endParaRPr lang="en-US" sz="16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UBO</a:t>
                      </a:r>
                      <a:endParaRPr lang="en-US" sz="16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H.</a:t>
                      </a:r>
                      <a:r>
                        <a:rPr lang="en-US" sz="1600" baseline="0" noProof="0" dirty="0"/>
                        <a:t> Dutz</a:t>
                      </a:r>
                      <a:endParaRPr lang="en-US" sz="16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4526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Johannes Gutenberg </a:t>
                      </a:r>
                      <a:r>
                        <a:rPr lang="en-US" sz="1600" noProof="0" dirty="0" err="1"/>
                        <a:t>Universität</a:t>
                      </a:r>
                      <a:r>
                        <a:rPr lang="en-US" sz="1600" noProof="0" dirty="0"/>
                        <a:t> Mainz</a:t>
                      </a:r>
                      <a:endParaRPr lang="en-US" sz="16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err="1"/>
                        <a:t>UMainz</a:t>
                      </a:r>
                      <a:endParaRPr lang="en-US" sz="16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A. Thomas</a:t>
                      </a:r>
                      <a:endParaRPr lang="en-US" sz="16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124E9309-FF24-4F96-91B9-A857BA4FF906}"/>
              </a:ext>
            </a:extLst>
          </p:cNvPr>
          <p:cNvSpPr txBox="1"/>
          <p:nvPr/>
        </p:nvSpPr>
        <p:spPr>
          <a:xfrm>
            <a:off x="3571623" y="5055926"/>
            <a:ext cx="5048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Biroth, H. Dutz, St. Goertz, S. Heinz, A. Klotzbücher, M. Korolija, </a:t>
            </a:r>
          </a:p>
          <a:p>
            <a:pPr algn="ctr"/>
            <a:r>
              <a:rPr lang="de-DE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O. </a:t>
            </a:r>
            <a:r>
              <a:rPr lang="de-DE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Kostikov</a:t>
            </a:r>
            <a:r>
              <a:rPr lang="de-DE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V. Lagerquist, G. Reicherz, A. Thomas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B80D995-D6F3-42DB-8EBE-8AC6FC3B721B}"/>
              </a:ext>
            </a:extLst>
          </p:cNvPr>
          <p:cNvSpPr txBox="1"/>
          <p:nvPr/>
        </p:nvSpPr>
        <p:spPr>
          <a:xfrm>
            <a:off x="1524000" y="589046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63638" indent="-1163638" algn="ctr">
              <a:tabLst>
                <a:tab pos="1163638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</a:rPr>
              <a:t>Develop new polarized target technologies for future polarization experiments</a:t>
            </a:r>
          </a:p>
        </p:txBody>
      </p:sp>
    </p:spTree>
    <p:extLst>
      <p:ext uri="{BB962C8B-B14F-4D97-AF65-F5344CB8AC3E}">
        <p14:creationId xmlns:p14="http://schemas.microsoft.com/office/powerpoint/2010/main" val="3495759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JRA10:CryPTA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CE5FEB6-971C-43B0-833E-48356468163C}"/>
              </a:ext>
            </a:extLst>
          </p:cNvPr>
          <p:cNvSpPr txBox="1"/>
          <p:nvPr/>
        </p:nvSpPr>
        <p:spPr>
          <a:xfrm>
            <a:off x="3728909" y="1247257"/>
            <a:ext cx="4734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PT-Ingrediencies and responsibilities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7120664-4D12-44C2-9C5B-D7AF6E50C1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063" y="1761071"/>
            <a:ext cx="8383874" cy="4715928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DE4587E6-8A95-4A4E-ADF9-D44FBDA7D8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429000"/>
            <a:ext cx="1805944" cy="160629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1C6C657-B730-4E6C-9BD0-608D89FEC3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68" y="1761071"/>
            <a:ext cx="971550" cy="97155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09030F2F-272E-4DB2-B386-6246BD5C47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7272" y="3946035"/>
            <a:ext cx="1100267" cy="1089264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A0235E27-23FB-4879-A9FF-2EB7419A6C03}"/>
              </a:ext>
            </a:extLst>
          </p:cNvPr>
          <p:cNvSpPr txBox="1"/>
          <p:nvPr/>
        </p:nvSpPr>
        <p:spPr>
          <a:xfrm>
            <a:off x="381000" y="5035299"/>
            <a:ext cx="2107949" cy="1015663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Target material preparation </a:t>
            </a:r>
            <a:b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research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development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Slow Control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Cryogenic infrastructure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E541DE8-42C4-4DC8-AA38-FE50636773DB}"/>
              </a:ext>
            </a:extLst>
          </p:cNvPr>
          <p:cNvSpPr txBox="1"/>
          <p:nvPr/>
        </p:nvSpPr>
        <p:spPr>
          <a:xfrm>
            <a:off x="290068" y="2732621"/>
            <a:ext cx="2107949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NMR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Target material preparation </a:t>
            </a:r>
            <a:b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research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470A30B-0FDC-481F-8A66-914EEC911601}"/>
              </a:ext>
            </a:extLst>
          </p:cNvPr>
          <p:cNvSpPr txBox="1"/>
          <p:nvPr/>
        </p:nvSpPr>
        <p:spPr>
          <a:xfrm>
            <a:off x="9727272" y="5035299"/>
            <a:ext cx="1937069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Microwaves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 target material </a:t>
            </a:r>
            <a:b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 and research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B8EF3EF-7AB1-462B-B14D-D33EE1AE00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2052" y="1833751"/>
            <a:ext cx="930234" cy="73488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FA13660-B0B3-47EF-A5B2-C24A7C84E5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6493" y="1833751"/>
            <a:ext cx="741169" cy="733757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0F620FE8-A221-4D26-8597-5C2986884DC8}"/>
              </a:ext>
            </a:extLst>
          </p:cNvPr>
          <p:cNvSpPr txBox="1"/>
          <p:nvPr/>
        </p:nvSpPr>
        <p:spPr>
          <a:xfrm>
            <a:off x="9872052" y="2567508"/>
            <a:ext cx="1819601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temperature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Refrigerator design and</a:t>
            </a:r>
            <a:b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</a:t>
            </a:r>
          </a:p>
        </p:txBody>
      </p:sp>
    </p:spTree>
    <p:extLst>
      <p:ext uri="{BB962C8B-B14F-4D97-AF65-F5344CB8AC3E}">
        <p14:creationId xmlns:p14="http://schemas.microsoft.com/office/powerpoint/2010/main" val="3811106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C4190-A886-48FB-B357-FC8A566EA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952442"/>
            <a:ext cx="9599474" cy="424267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Recommissioning of the </a:t>
            </a:r>
            <a:r>
              <a:rPr lang="en-US" sz="2400" b="1" dirty="0" err="1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Dubna</a:t>
            </a:r>
            <a:r>
              <a:rPr lang="en-US" sz="2400" b="1" dirty="0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-Mainz dilution refrigerator</a:t>
            </a:r>
            <a:endParaRPr lang="de-DE" sz="2400" b="1" dirty="0">
              <a:solidFill>
                <a:srgbClr val="7CA65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7573940-C70E-467D-ADCF-0852BB0102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951" y="1506919"/>
            <a:ext cx="2783846" cy="166246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1C73E4E-38DF-4A42-98AB-D6CE4842F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4338" y="3165153"/>
            <a:ext cx="2816531" cy="168914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AB2F552-3EA8-476D-94F3-FD21DCE7BB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5" b="1692"/>
          <a:stretch/>
        </p:blipFill>
        <p:spPr>
          <a:xfrm>
            <a:off x="3837331" y="2612171"/>
            <a:ext cx="5055937" cy="261965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37EF47A-BB0F-4247-9E82-E6567D18FF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0" y="4854743"/>
            <a:ext cx="2772615" cy="166204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261F2CE5-78CF-4E93-9065-5D153DB7B375}"/>
              </a:ext>
            </a:extLst>
          </p:cNvPr>
          <p:cNvSpPr txBox="1"/>
          <p:nvPr/>
        </p:nvSpPr>
        <p:spPr>
          <a:xfrm>
            <a:off x="3840294" y="5034044"/>
            <a:ext cx="5052974" cy="461665"/>
          </a:xfrm>
          <a:prstGeom prst="rect">
            <a:avLst/>
          </a:prstGeom>
          <a:solidFill>
            <a:srgbClr val="9E999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Collaborative target group: Bonn/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Dubna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/Mainz/Bochum (2015 – 2021)</a:t>
            </a:r>
          </a:p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‘Mainz/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Dubna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frozen spin target’ + internal ‘holding’ coil(s)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231EE0D-2D1D-4A44-92A3-E2E222F9F11B}"/>
              </a:ext>
            </a:extLst>
          </p:cNvPr>
          <p:cNvSpPr txBox="1"/>
          <p:nvPr/>
        </p:nvSpPr>
        <p:spPr>
          <a:xfrm>
            <a:off x="10242222" y="2242839"/>
            <a:ext cx="1539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Polarization history plot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p/d-run 2018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A627CB3-2A53-4090-ADAA-49E0DED8DF12}"/>
              </a:ext>
            </a:extLst>
          </p:cNvPr>
          <p:cNvSpPr txBox="1"/>
          <p:nvPr/>
        </p:nvSpPr>
        <p:spPr>
          <a:xfrm>
            <a:off x="431221" y="2292432"/>
            <a:ext cx="3400364" cy="4085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tabLst>
                <a:tab pos="2335213" algn="l"/>
              </a:tabLst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 of the polarized target (cold cryostat) at</a:t>
            </a:r>
            <a:b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Crystal Barrel @ ELSA (CBELSA)</a:t>
            </a:r>
          </a:p>
          <a:p>
            <a:pPr algn="just">
              <a:spcAft>
                <a:spcPts val="300"/>
              </a:spcAft>
              <a:tabLst>
                <a:tab pos="2335213" algn="l"/>
              </a:tabLst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2017 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(long. polarization)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800h b.o.t.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à"/>
              <a:tabLst>
                <a:tab pos="1076325" algn="l"/>
                <a:tab pos="2335213" algn="l"/>
              </a:tabLst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b="1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= 63 %, </a:t>
            </a:r>
            <a:r>
              <a:rPr lang="en-US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(butanol, TEMPO), </a:t>
            </a:r>
            <a:r>
              <a:rPr lang="en-US" sz="11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t ~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1300h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335213" algn="l"/>
              </a:tabLst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2018 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1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polarization)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1000h b.o.t.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tabLst>
                <a:tab pos="2335213" algn="l"/>
              </a:tabLst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b="1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= 87 %, </a:t>
            </a:r>
            <a:r>
              <a:rPr lang="en-US" sz="11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t ~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500 h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335213" algn="l"/>
              </a:tabLst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2018 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1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polarization)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800h b.o.t.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tabLst>
                <a:tab pos="2335213" algn="l"/>
              </a:tabLst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b="1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= 76 %, </a:t>
            </a:r>
            <a:r>
              <a:rPr lang="en-US" sz="11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t ~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700 h</a:t>
            </a:r>
          </a:p>
          <a:p>
            <a:pPr algn="just">
              <a:tabLst>
                <a:tab pos="2335213" algn="l"/>
              </a:tabLst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2019 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1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polarization)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500h b.o.t.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tabLst>
                <a:tab pos="2335213" algn="l"/>
              </a:tabLst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b="1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= 84 %, </a:t>
            </a:r>
            <a:r>
              <a:rPr lang="en-US" sz="11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t ~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800 h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335213" algn="l"/>
              </a:tabLst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 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1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polarization)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440h b.o.t.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tabLst>
                <a:tab pos="2335213" algn="l"/>
              </a:tabLst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b="1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= 78 %, </a:t>
            </a:r>
            <a:r>
              <a:rPr lang="en-US" sz="11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t ~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700 h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335213" algn="l"/>
              </a:tabLst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 (</a:t>
            </a:r>
            <a:r>
              <a:rPr lang="en-US" sz="1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polarization)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500h b.o.t.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tabLst>
                <a:tab pos="2335213" algn="l"/>
              </a:tabLst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b="1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= 75 %,  </a:t>
            </a:r>
            <a:r>
              <a:rPr lang="en-US" sz="11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t ~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500 h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à"/>
              <a:tabLst>
                <a:tab pos="2335213" algn="l"/>
              </a:tabLst>
            </a:pPr>
            <a:endParaRPr lang="en-US" sz="11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tabLst>
                <a:tab pos="2335213" algn="l"/>
              </a:tabLst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Five years of successful operation on beam in Bonn and 8 years before at A2@MAMI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885B23-1000-4C32-818E-B4F4E302B0D3}"/>
              </a:ext>
            </a:extLst>
          </p:cNvPr>
          <p:cNvSpPr txBox="1"/>
          <p:nvPr/>
        </p:nvSpPr>
        <p:spPr>
          <a:xfrm>
            <a:off x="9577958" y="4009948"/>
            <a:ext cx="1539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Polarization history plot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June 2021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082FF73-07F9-49AC-AF4A-A106B1B260EE}"/>
              </a:ext>
            </a:extLst>
          </p:cNvPr>
          <p:cNvSpPr txBox="1"/>
          <p:nvPr/>
        </p:nvSpPr>
        <p:spPr>
          <a:xfrm>
            <a:off x="10007418" y="4910012"/>
            <a:ext cx="15396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Polarization history plot</a:t>
            </a:r>
          </a:p>
          <a:p>
            <a:r>
              <a:rPr lang="en-US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November 2021,</a:t>
            </a:r>
          </a:p>
          <a:p>
            <a:r>
              <a:rPr lang="en-US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d-butanol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A176BB-56D7-43DD-869B-13F6430A5555}"/>
              </a:ext>
            </a:extLst>
          </p:cNvPr>
          <p:cNvSpPr txBox="1"/>
          <p:nvPr/>
        </p:nvSpPr>
        <p:spPr>
          <a:xfrm>
            <a:off x="3134405" y="1489264"/>
            <a:ext cx="59265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CBELSA/TAPS horizontal frozen spin target </a:t>
            </a:r>
          </a:p>
          <a:p>
            <a:pPr algn="ctr"/>
            <a:r>
              <a:rPr lang="en-US" sz="2000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internal transverse or longitudinal holding magnet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1DA7FF2-DF45-417C-A44B-BE7DCF530A08}"/>
              </a:ext>
            </a:extLst>
          </p:cNvPr>
          <p:cNvSpPr txBox="1"/>
          <p:nvPr/>
        </p:nvSpPr>
        <p:spPr>
          <a:xfrm>
            <a:off x="4348275" y="5685767"/>
            <a:ext cx="3935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Dubna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/Mainz dilution refrigerator is the</a:t>
            </a:r>
          </a:p>
          <a:p>
            <a:pPr algn="ctr"/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horse for the PT projects</a:t>
            </a:r>
          </a:p>
        </p:txBody>
      </p:sp>
    </p:spTree>
    <p:extLst>
      <p:ext uri="{BB962C8B-B14F-4D97-AF65-F5344CB8AC3E}">
        <p14:creationId xmlns:p14="http://schemas.microsoft.com/office/powerpoint/2010/main" val="276820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C4190-A886-48FB-B357-FC8A566EA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952442"/>
            <a:ext cx="9599474" cy="424267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Recommissioning of the </a:t>
            </a:r>
            <a:r>
              <a:rPr lang="en-US" sz="2400" b="1" dirty="0" err="1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Dubna</a:t>
            </a:r>
            <a:r>
              <a:rPr lang="en-US" sz="2400" b="1" dirty="0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-Mainz dilution refrigerator</a:t>
            </a:r>
            <a:endParaRPr lang="de-DE" sz="2400" b="1" dirty="0">
              <a:solidFill>
                <a:srgbClr val="7CA65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7573940-C70E-467D-ADCF-0852BB0102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951" y="1506919"/>
            <a:ext cx="2783846" cy="166246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1C73E4E-38DF-4A42-98AB-D6CE4842F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4338" y="3165153"/>
            <a:ext cx="2816531" cy="168914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AB2F552-3EA8-476D-94F3-FD21DCE7BB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5" b="1692"/>
          <a:stretch/>
        </p:blipFill>
        <p:spPr>
          <a:xfrm>
            <a:off x="3837331" y="2612171"/>
            <a:ext cx="5055937" cy="261965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37EF47A-BB0F-4247-9E82-E6567D18FF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0" y="4854743"/>
            <a:ext cx="2772615" cy="166204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261F2CE5-78CF-4E93-9065-5D153DB7B375}"/>
              </a:ext>
            </a:extLst>
          </p:cNvPr>
          <p:cNvSpPr txBox="1"/>
          <p:nvPr/>
        </p:nvSpPr>
        <p:spPr>
          <a:xfrm>
            <a:off x="3840294" y="5034044"/>
            <a:ext cx="5052974" cy="461665"/>
          </a:xfrm>
          <a:prstGeom prst="rect">
            <a:avLst/>
          </a:prstGeom>
          <a:solidFill>
            <a:srgbClr val="9E999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Collaborative target group: Bonn/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Dubna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/Mainz/Bochum (2015 – 2021)</a:t>
            </a:r>
          </a:p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‘Mainz/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Dubna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frozen spin target’ + internal ‘holding’ coil(s)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231EE0D-2D1D-4A44-92A3-E2E222F9F11B}"/>
              </a:ext>
            </a:extLst>
          </p:cNvPr>
          <p:cNvSpPr txBox="1"/>
          <p:nvPr/>
        </p:nvSpPr>
        <p:spPr>
          <a:xfrm>
            <a:off x="10242222" y="2242839"/>
            <a:ext cx="1539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Polarization history plot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p/d-run 2018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885B23-1000-4C32-818E-B4F4E302B0D3}"/>
              </a:ext>
            </a:extLst>
          </p:cNvPr>
          <p:cNvSpPr txBox="1"/>
          <p:nvPr/>
        </p:nvSpPr>
        <p:spPr>
          <a:xfrm>
            <a:off x="9577958" y="4009948"/>
            <a:ext cx="1539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Polarization history plot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June 2021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082FF73-07F9-49AC-AF4A-A106B1B260EE}"/>
              </a:ext>
            </a:extLst>
          </p:cNvPr>
          <p:cNvSpPr txBox="1"/>
          <p:nvPr/>
        </p:nvSpPr>
        <p:spPr>
          <a:xfrm>
            <a:off x="10007418" y="4910012"/>
            <a:ext cx="15396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Polarization history plot</a:t>
            </a:r>
          </a:p>
          <a:p>
            <a:r>
              <a:rPr lang="en-US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November 2021,</a:t>
            </a:r>
          </a:p>
          <a:p>
            <a:r>
              <a:rPr lang="en-US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d-butanol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EAB2660-8671-4D16-9CF3-E623FBC8D70E}"/>
              </a:ext>
            </a:extLst>
          </p:cNvPr>
          <p:cNvSpPr txBox="1"/>
          <p:nvPr/>
        </p:nvSpPr>
        <p:spPr>
          <a:xfrm>
            <a:off x="4348276" y="5685767"/>
            <a:ext cx="3935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Dubna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/Mainz dilution refrigerator is the</a:t>
            </a:r>
          </a:p>
          <a:p>
            <a:pPr algn="ctr"/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horse for the PT projects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0791EFD-FCCB-4233-B373-A64BD2CF5027}"/>
              </a:ext>
            </a:extLst>
          </p:cNvPr>
          <p:cNvSpPr txBox="1"/>
          <p:nvPr/>
        </p:nvSpPr>
        <p:spPr>
          <a:xfrm>
            <a:off x="3134405" y="1489264"/>
            <a:ext cx="59265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CBELSA/TAPS horizontal frozen spin target </a:t>
            </a:r>
          </a:p>
          <a:p>
            <a:pPr algn="ctr"/>
            <a:r>
              <a:rPr lang="en-US" sz="2000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internal transverse or longitudinal holding magnet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5283867-B758-4649-82C7-98ACAE553229}"/>
              </a:ext>
            </a:extLst>
          </p:cNvPr>
          <p:cNvSpPr txBox="1"/>
          <p:nvPr/>
        </p:nvSpPr>
        <p:spPr>
          <a:xfrm>
            <a:off x="431221" y="2292432"/>
            <a:ext cx="3400364" cy="4085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tabLst>
                <a:tab pos="2335213" algn="l"/>
              </a:tabLst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 of the polarized target (cold cryostat) at</a:t>
            </a:r>
            <a:b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Crystal Barrel @ ELSA (CBELSA)</a:t>
            </a:r>
          </a:p>
          <a:p>
            <a:pPr algn="just">
              <a:spcAft>
                <a:spcPts val="300"/>
              </a:spcAft>
              <a:tabLst>
                <a:tab pos="2335213" algn="l"/>
              </a:tabLst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2017 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(long. polarization)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800h b.o.t.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à"/>
              <a:tabLst>
                <a:tab pos="1076325" algn="l"/>
                <a:tab pos="2335213" algn="l"/>
              </a:tabLst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b="1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= 63 %, </a:t>
            </a:r>
            <a:r>
              <a:rPr lang="en-US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(butanol, TEMPO), </a:t>
            </a:r>
            <a:r>
              <a:rPr lang="en-US" sz="11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t ~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1300h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335213" algn="l"/>
              </a:tabLst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2018 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1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polarization)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1000h b.o.t.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tabLst>
                <a:tab pos="2335213" algn="l"/>
              </a:tabLst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b="1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= 87 %, </a:t>
            </a:r>
            <a:r>
              <a:rPr lang="en-US" sz="11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t ~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500 h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335213" algn="l"/>
              </a:tabLst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2018 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1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polarization)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800h b.o.t.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tabLst>
                <a:tab pos="2335213" algn="l"/>
              </a:tabLst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b="1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= 76 %, </a:t>
            </a:r>
            <a:r>
              <a:rPr lang="en-US" sz="11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t ~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700 h</a:t>
            </a:r>
          </a:p>
          <a:p>
            <a:pPr algn="just">
              <a:tabLst>
                <a:tab pos="2335213" algn="l"/>
              </a:tabLst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2019 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1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polarization)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500h b.o.t.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tabLst>
                <a:tab pos="2335213" algn="l"/>
              </a:tabLst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b="1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= 84 %, </a:t>
            </a:r>
            <a:r>
              <a:rPr lang="en-US" sz="11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t ~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800 h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335213" algn="l"/>
              </a:tabLst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 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1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polarization)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440h b.o.t.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tabLst>
                <a:tab pos="2335213" algn="l"/>
              </a:tabLst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b="1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= 78 %, </a:t>
            </a:r>
            <a:r>
              <a:rPr lang="en-US" sz="11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t ~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700 h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335213" algn="l"/>
              </a:tabLst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 (</a:t>
            </a:r>
            <a:r>
              <a:rPr lang="en-US" sz="1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polarization)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500h b.o.t.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tabLst>
                <a:tab pos="2335213" algn="l"/>
              </a:tabLst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100" b="1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= 75 %,  </a:t>
            </a:r>
            <a:r>
              <a:rPr lang="en-US" sz="11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t ~</a:t>
            </a: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500 h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à"/>
              <a:tabLst>
                <a:tab pos="2335213" algn="l"/>
              </a:tabLst>
            </a:pPr>
            <a:endParaRPr lang="en-US" sz="11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tabLst>
                <a:tab pos="2335213" algn="l"/>
              </a:tabLst>
            </a:pPr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Five years of successful operation on beam in Bonn and 8 years before at A2@MAMI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F7971C9-55FD-4393-8E8B-FC4A61D1194F}"/>
              </a:ext>
            </a:extLst>
          </p:cNvPr>
          <p:cNvSpPr txBox="1"/>
          <p:nvPr/>
        </p:nvSpPr>
        <p:spPr>
          <a:xfrm>
            <a:off x="1883821" y="3149810"/>
            <a:ext cx="8424357" cy="175432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All activities stopped in March 2022, because of the Russian invasion of the Ukraine</a:t>
            </a:r>
          </a:p>
          <a:p>
            <a:pPr marL="1524000" indent="-446088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No refrigerator for the </a:t>
            </a:r>
            <a:r>
              <a:rPr lang="en-US" dirty="0" err="1">
                <a:sym typeface="Wingdings" panose="05000000000000000000" pitchFamily="2" charset="2"/>
              </a:rPr>
              <a:t>CryPTA</a:t>
            </a:r>
            <a:r>
              <a:rPr lang="en-US" dirty="0">
                <a:sym typeface="Wingdings" panose="05000000000000000000" pitchFamily="2" charset="2"/>
              </a:rPr>
              <a:t>-project for </a:t>
            </a:r>
            <a:r>
              <a:rPr lang="en-US" dirty="0" err="1">
                <a:sym typeface="Wingdings" panose="05000000000000000000" pitchFamily="2" charset="2"/>
              </a:rPr>
              <a:t>CryPTA:ScM</a:t>
            </a:r>
            <a:r>
              <a:rPr lang="en-US" dirty="0">
                <a:sym typeface="Wingdings" panose="05000000000000000000" pitchFamily="2" charset="2"/>
              </a:rPr>
              <a:t> and </a:t>
            </a:r>
            <a:r>
              <a:rPr lang="en-US" dirty="0" err="1">
                <a:sym typeface="Wingdings" panose="05000000000000000000" pitchFamily="2" charset="2"/>
              </a:rPr>
              <a:t>CryPTA:APT</a:t>
            </a:r>
            <a:endParaRPr lang="en-US" dirty="0">
              <a:sym typeface="Wingdings" panose="05000000000000000000" pitchFamily="2" charset="2"/>
            </a:endParaRPr>
          </a:p>
          <a:p>
            <a:pPr marL="1524000" indent="-446088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No working refrigerator for the experiment</a:t>
            </a:r>
          </a:p>
          <a:p>
            <a:pPr marL="1524000" indent="-446088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No reliable planning was (is) possible</a:t>
            </a:r>
          </a:p>
          <a:p>
            <a:pPr marL="1524000" indent="-446088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Since no one (all) of us has operated the refrigerator in the past</a:t>
            </a:r>
          </a:p>
          <a:p>
            <a:pPr marL="1524000" indent="-446088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Nevertheless we decided to cool down the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30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2B1605D0-6850-4C6C-9F78-62022E2CC6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8" b="3351"/>
          <a:stretch/>
        </p:blipFill>
        <p:spPr>
          <a:xfrm>
            <a:off x="4465894" y="1456378"/>
            <a:ext cx="4222617" cy="269601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3793862-70F1-4F87-9FA9-8D754BAC36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097" y="3817160"/>
            <a:ext cx="4036241" cy="285540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D0C4190-A886-48FB-B357-FC8A566EA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952442"/>
            <a:ext cx="9599474" cy="424267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Recommissioning of the </a:t>
            </a:r>
            <a:r>
              <a:rPr lang="en-US" sz="2400" b="1" dirty="0" err="1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Dubna</a:t>
            </a:r>
            <a:r>
              <a:rPr lang="en-US" sz="2400" b="1" dirty="0">
                <a:solidFill>
                  <a:srgbClr val="7CA65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-Mainz dilution refrigerator</a:t>
            </a:r>
            <a:endParaRPr lang="de-DE" sz="2400" b="1" dirty="0">
              <a:solidFill>
                <a:srgbClr val="7CA65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6E03B9F-D729-4175-87CB-5F58E0976435}"/>
              </a:ext>
            </a:extLst>
          </p:cNvPr>
          <p:cNvSpPr txBox="1"/>
          <p:nvPr/>
        </p:nvSpPr>
        <p:spPr>
          <a:xfrm>
            <a:off x="232953" y="1938798"/>
            <a:ext cx="436517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one year of learning to cool down to &lt; 28mK and testing, we could reestablish:</a:t>
            </a:r>
          </a:p>
          <a:p>
            <a:pPr marL="361950" indent="-361950">
              <a:buFont typeface="Wingdings"/>
              <a:buChar char="à"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Reliable cool down procedure</a:t>
            </a:r>
          </a:p>
          <a:p>
            <a:pPr marL="361950" indent="-361950">
              <a:buFont typeface="Wingdings"/>
              <a:buChar char="à"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Stable and reproduceable parameters for DNP</a:t>
            </a:r>
          </a:p>
          <a:p>
            <a:pPr marL="361950" indent="-361950">
              <a:buFont typeface="Wingdings"/>
              <a:buChar char="à"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Good polarization for Butanol (76% in 4h)</a:t>
            </a:r>
          </a:p>
          <a:p>
            <a:pPr marL="361950" indent="-361950">
              <a:buFont typeface="Wingdings"/>
              <a:buChar char="à"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Sufficient low temperatures (&lt; 28 </a:t>
            </a:r>
            <a:r>
              <a:rPr lang="en-US" sz="16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mK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) for long relaxation times in frozen spin mode </a:t>
            </a:r>
            <a:b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</a:b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</a:t>
            </a:r>
            <a:r>
              <a:rPr lang="en-US" sz="1600" dirty="0">
                <a:solidFill>
                  <a:schemeClr val="bg1"/>
                </a:solidFill>
                <a:latin typeface="Symbol" panose="05050102010706020507" pitchFamily="18" charset="2"/>
                <a:cs typeface="Calibri" panose="020F0502020204030204" pitchFamily="34" charset="0"/>
                <a:sym typeface="Wingdings" pitchFamily="2" charset="2"/>
              </a:rPr>
              <a:t>t ~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2000h)</a:t>
            </a:r>
          </a:p>
          <a:p>
            <a:endParaRPr lang="en-US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Next:</a:t>
            </a:r>
          </a:p>
          <a:p>
            <a:endParaRPr lang="en-US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361950" indent="-361950">
              <a:buFont typeface="Wingdings" panose="05000000000000000000" pitchFamily="2" charset="2"/>
              <a:buChar char="à"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Being back in beam beginning next year</a:t>
            </a:r>
          </a:p>
          <a:p>
            <a:pPr marL="361950" indent="-361950">
              <a:buFont typeface="Wingdings" panose="05000000000000000000" pitchFamily="2" charset="2"/>
              <a:buChar char="à"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Combined internal coil project is now a high-priority work in progress</a:t>
            </a:r>
            <a:endParaRPr lang="en-US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1699111-6E62-4906-857F-0059B21BC478}"/>
              </a:ext>
            </a:extLst>
          </p:cNvPr>
          <p:cNvSpPr txBox="1"/>
          <p:nvPr/>
        </p:nvSpPr>
        <p:spPr>
          <a:xfrm>
            <a:off x="1900558" y="5741129"/>
            <a:ext cx="5670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A53C1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2A53C1"/>
                </a:solidFill>
              </a:rPr>
              <a:t>Important highlight of the performed work in 2023 </a:t>
            </a:r>
            <a:r>
              <a:rPr lang="en-US" dirty="0">
                <a:solidFill>
                  <a:srgbClr val="2A53C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rgbClr val="2A53C1"/>
              </a:solidFill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5216E81-E73B-4A1A-900E-BC97CDEE36E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7" t="7265" r="8534" b="3010"/>
          <a:stretch/>
        </p:blipFill>
        <p:spPr>
          <a:xfrm>
            <a:off x="8346305" y="1474789"/>
            <a:ext cx="3732943" cy="269601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6444936-7ABD-4B59-87DA-8932A35946A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8" t="6531" r="9189" b="5556"/>
          <a:stretch/>
        </p:blipFill>
        <p:spPr>
          <a:xfrm>
            <a:off x="4868758" y="4091364"/>
            <a:ext cx="2293440" cy="1710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752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C4190-A886-48FB-B357-FC8A566EA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952446"/>
            <a:ext cx="9599474" cy="424267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CA655"/>
                </a:solidFill>
              </a:rPr>
              <a:t>Design of a combined holding coil system (</a:t>
            </a:r>
            <a:r>
              <a:rPr lang="en-US" sz="2400" b="1" dirty="0" err="1">
                <a:solidFill>
                  <a:srgbClr val="7CA655"/>
                </a:solidFill>
              </a:rPr>
              <a:t>CryPTA:ScM</a:t>
            </a:r>
            <a:r>
              <a:rPr lang="en-US" sz="2400" b="1" dirty="0">
                <a:solidFill>
                  <a:srgbClr val="7CA655"/>
                </a:solidFill>
              </a:rPr>
              <a:t>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11BEDCF-1A43-4139-B24A-B09992F3A524}"/>
              </a:ext>
            </a:extLst>
          </p:cNvPr>
          <p:cNvSpPr txBox="1"/>
          <p:nvPr/>
        </p:nvSpPr>
        <p:spPr>
          <a:xfrm>
            <a:off x="1764866" y="1491218"/>
            <a:ext cx="8979767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>
              <a:tabLst>
                <a:tab pos="2335213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experimental approach in double polarized photo production experiments:</a:t>
            </a:r>
          </a:p>
          <a:p>
            <a:pPr algn="ctr">
              <a:tabLst>
                <a:tab pos="2335213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Longitudinal polarized electrons on a diamond radiator [F. Afzal et al., submitted to PRL. 2023]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1DAFEBB-E3A9-4A9D-B5A8-A47A7421F9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83" y="2135386"/>
            <a:ext cx="5958430" cy="33552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B1FA927-8086-45FF-8CA0-8DC105BEAB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087" y="2135387"/>
            <a:ext cx="5965051" cy="335512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D5F182D-1D90-4234-BC82-502F3D6CA24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" t="28865" r="16302" b="45215"/>
          <a:stretch/>
        </p:blipFill>
        <p:spPr>
          <a:xfrm>
            <a:off x="447959" y="5305982"/>
            <a:ext cx="6791483" cy="122819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B894BE4-DF50-4D96-A8EE-B515302C6A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8" t="55850" r="16302" b="11093"/>
          <a:stretch/>
        </p:blipFill>
        <p:spPr>
          <a:xfrm>
            <a:off x="6991369" y="4946469"/>
            <a:ext cx="4971970" cy="1328991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A0C35940-612D-459E-A5F5-DFDC13E0711C}"/>
              </a:ext>
            </a:extLst>
          </p:cNvPr>
          <p:cNvSpPr txBox="1"/>
          <p:nvPr/>
        </p:nvSpPr>
        <p:spPr>
          <a:xfrm>
            <a:off x="7134748" y="6356356"/>
            <a:ext cx="474854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6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Lets rotate the target polarization and measure them all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76E4B9A-79F6-4242-9C14-AE7194FC014E}"/>
              </a:ext>
            </a:extLst>
          </p:cNvPr>
          <p:cNvSpPr/>
          <p:nvPr/>
        </p:nvSpPr>
        <p:spPr>
          <a:xfrm>
            <a:off x="8267700" y="5549327"/>
            <a:ext cx="914400" cy="736502"/>
          </a:xfrm>
          <a:prstGeom prst="ellipse">
            <a:avLst/>
          </a:prstGeom>
          <a:noFill/>
          <a:ln>
            <a:solidFill>
              <a:srgbClr val="0752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 err="1">
              <a:solidFill>
                <a:schemeClr val="accent2"/>
              </a:solidFill>
            </a:endParaRPr>
          </a:p>
        </p:txBody>
      </p:sp>
      <p:sp>
        <p:nvSpPr>
          <p:cNvPr id="13" name="Pfeil: nach unten 12">
            <a:extLst>
              <a:ext uri="{FF2B5EF4-FFF2-40B4-BE49-F238E27FC236}">
                <a16:creationId xmlns:a16="http://schemas.microsoft.com/office/drawing/2014/main" id="{E77D2FD7-0A11-4F29-8B2C-35F1C1E111DA}"/>
              </a:ext>
            </a:extLst>
          </p:cNvPr>
          <p:cNvSpPr/>
          <p:nvPr/>
        </p:nvSpPr>
        <p:spPr>
          <a:xfrm>
            <a:off x="8486107" y="6185144"/>
            <a:ext cx="484632" cy="243029"/>
          </a:xfrm>
          <a:prstGeom prst="downArrow">
            <a:avLst/>
          </a:prstGeom>
          <a:solidFill>
            <a:srgbClr val="075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 err="1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755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BC73B9CA-14CA-43AC-A55E-780A8848C5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4" t="5556" r="17093" b="5556"/>
          <a:stretch/>
        </p:blipFill>
        <p:spPr>
          <a:xfrm>
            <a:off x="0" y="2178111"/>
            <a:ext cx="4506283" cy="4107289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0F1FE24B-342E-40ED-9894-0B51F548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3414" r="11602" b="2916"/>
          <a:stretch/>
        </p:blipFill>
        <p:spPr>
          <a:xfrm>
            <a:off x="7768046" y="2456709"/>
            <a:ext cx="4423954" cy="355009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D0C4190-A886-48FB-B357-FC8A566EA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952446"/>
            <a:ext cx="9599474" cy="424267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CA655"/>
                </a:solidFill>
              </a:rPr>
              <a:t>Design of a combined holding coil system (</a:t>
            </a:r>
            <a:r>
              <a:rPr lang="en-US" sz="2400" b="1" dirty="0" err="1">
                <a:solidFill>
                  <a:srgbClr val="7CA655"/>
                </a:solidFill>
              </a:rPr>
              <a:t>CryPTA:ScM</a:t>
            </a:r>
            <a:r>
              <a:rPr lang="en-US" sz="2400" b="1" dirty="0">
                <a:solidFill>
                  <a:srgbClr val="7CA655"/>
                </a:solidFill>
              </a:rPr>
              <a:t>)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D7FF231-DEEA-4619-9077-BE5AD23903D4}"/>
              </a:ext>
            </a:extLst>
          </p:cNvPr>
          <p:cNvSpPr txBox="1"/>
          <p:nvPr/>
        </p:nvSpPr>
        <p:spPr>
          <a:xfrm>
            <a:off x="3282539" y="1488178"/>
            <a:ext cx="56269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tabLst>
                <a:tab pos="2335213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Combined longitudinal and transverse field</a:t>
            </a:r>
          </a:p>
          <a:p>
            <a:pPr algn="ctr">
              <a:tabLst>
                <a:tab pos="2335213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 variable polarization direction in </a:t>
            </a:r>
            <a:r>
              <a:rPr lang="en-US" dirty="0" err="1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yz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-plane or </a:t>
            </a:r>
            <a:r>
              <a:rPr lang="en-US" dirty="0" err="1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xz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-plane</a:t>
            </a:r>
          </a:p>
          <a:p>
            <a:pPr algn="ctr">
              <a:tabLst>
                <a:tab pos="2335213" algn="l"/>
              </a:tabLst>
            </a:pP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 </a:t>
            </a:r>
            <a:r>
              <a:rPr lang="en-US" dirty="0">
                <a:solidFill>
                  <a:srgbClr val="0031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Solenoid + ‘race-track’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EBE0D12-6C48-492B-9BEF-13EE1DB84CAE}"/>
              </a:ext>
            </a:extLst>
          </p:cNvPr>
          <p:cNvSpPr txBox="1"/>
          <p:nvPr/>
        </p:nvSpPr>
        <p:spPr>
          <a:xfrm>
            <a:off x="4305300" y="6042886"/>
            <a:ext cx="59006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Detailed studies and simulations are underway </a:t>
            </a:r>
            <a:r>
              <a:rPr lang="en-US" dirty="0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V. </a:t>
            </a:r>
            <a:r>
              <a:rPr lang="en-US" dirty="0" err="1">
                <a:solidFill>
                  <a:srgbClr val="2A53C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Lagerquist</a:t>
            </a:r>
            <a:endParaRPr lang="en-US" dirty="0">
              <a:solidFill>
                <a:srgbClr val="2A53C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CB724C7-07C4-4721-9D1A-9C86972C84ED}"/>
              </a:ext>
            </a:extLst>
          </p:cNvPr>
          <p:cNvSpPr txBox="1"/>
          <p:nvPr/>
        </p:nvSpPr>
        <p:spPr>
          <a:xfrm>
            <a:off x="4197421" y="2824001"/>
            <a:ext cx="376179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Initial approach:</a:t>
            </a:r>
          </a:p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combine </a:t>
            </a:r>
            <a:r>
              <a:rPr lang="en-US" dirty="0">
                <a:solidFill>
                  <a:schemeClr val="bg2"/>
                </a:solidFill>
                <a:highlight>
                  <a:srgbClr val="7CA655"/>
                </a:highlight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solenoid</a:t>
            </a:r>
            <a:r>
              <a:rPr lang="en-US" dirty="0">
                <a:solidFill>
                  <a:schemeClr val="bg1"/>
                </a:solidFill>
                <a:highlight>
                  <a:srgbClr val="7CA655"/>
                </a:highlight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+ </a:t>
            </a:r>
            <a:r>
              <a:rPr lang="en-US" dirty="0">
                <a:solidFill>
                  <a:srgbClr val="2A53C1"/>
                </a:solidFill>
                <a:highlight>
                  <a:srgbClr val="7CA655"/>
                </a:highlight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race track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minimize radiation length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minimize thickness of the package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reduced field strength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concept only works as holding field</a:t>
            </a:r>
            <a:b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frozen spin mode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0.4 T &lt; B</a:t>
            </a:r>
            <a:r>
              <a:rPr lang="en-US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get reasonable </a:t>
            </a:r>
            <a:b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relaxation times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801F39C5-7135-4902-A65E-C82D031691AB}"/>
              </a:ext>
            </a:extLst>
          </p:cNvPr>
          <p:cNvCxnSpPr>
            <a:cxnSpLocks/>
          </p:cNvCxnSpPr>
          <p:nvPr/>
        </p:nvCxnSpPr>
        <p:spPr>
          <a:xfrm>
            <a:off x="1119471" y="3277534"/>
            <a:ext cx="2628037" cy="1780425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600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5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5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1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wissPresentation C_MW_JS_SL_v2" id="{50B954A5-DC84-41DE-87BB-B459A4E7EDA7}" vid="{75F44519-9FD6-49F7-AB9C-46D055682C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3804F14-618B-48E0-A956-DD76B6099D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CC8E66C-AC30-44BA-8882-3290DF968F1F}">
  <ds:schemaRefs>
    <ds:schemaRef ds:uri="http://purl.org/dc/terms/"/>
    <ds:schemaRef ds:uri="http://schemas.microsoft.com/office/2006/documentManagement/types"/>
    <ds:schemaRef ds:uri="71af3243-3dd4-4a8d-8c0d-dd76da1f02a5"/>
    <ds:schemaRef ds:uri="http://schemas.microsoft.com/office/infopath/2007/PartnerControls"/>
    <ds:schemaRef ds:uri="16c05727-aa75-4e4a-9b5f-8a80a1165891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F1446DA3-37A7-4516-A4F6-8B99D0D312B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2061</Words>
  <Application>Microsoft Office PowerPoint</Application>
  <PresentationFormat>Breitbild</PresentationFormat>
  <Paragraphs>266</Paragraphs>
  <Slides>17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4" baseType="lpstr">
      <vt:lpstr>Arial</vt:lpstr>
      <vt:lpstr>Calibri</vt:lpstr>
      <vt:lpstr>Cambria Math</vt:lpstr>
      <vt:lpstr>Franklin Gothic Book</vt:lpstr>
      <vt:lpstr>Symbol</vt:lpstr>
      <vt:lpstr>Wingdings</vt:lpstr>
      <vt:lpstr>Theme1</vt:lpstr>
      <vt:lpstr>Annual Meeting </vt:lpstr>
      <vt:lpstr>Plan of the presentation</vt:lpstr>
      <vt:lpstr>JRA10:CryPTA</vt:lpstr>
      <vt:lpstr>JRA10:CryPTA</vt:lpstr>
      <vt:lpstr>Recommissioning of the Dubna-Mainz dilution refrigerator</vt:lpstr>
      <vt:lpstr>Recommissioning of the Dubna-Mainz dilution refrigerator</vt:lpstr>
      <vt:lpstr>Recommissioning of the Dubna-Mainz dilution refrigerator</vt:lpstr>
      <vt:lpstr>Design of a combined holding coil system (CryPTA:ScM)</vt:lpstr>
      <vt:lpstr>Design of a combined holding coil system (CryPTA:ScM)</vt:lpstr>
      <vt:lpstr>Design of a combined holding coil system (CryPTA:ScM)</vt:lpstr>
      <vt:lpstr>Design of a combined holding coil system (CryPTA:ScM)</vt:lpstr>
      <vt:lpstr>Design of a combined holding coil system (CryPTA:ScM)</vt:lpstr>
      <vt:lpstr>Improved light efficiency read out (CryPTA:APT)</vt:lpstr>
      <vt:lpstr>Improved light efficiency read out (CryPTA:APT)</vt:lpstr>
      <vt:lpstr>Tilted coil configuration for frozen spin mode (CryPTA:ScM)</vt:lpstr>
      <vt:lpstr>Tilted coil configuration for frozen spin mode (CryPTA:ScM)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2020-10-14T20:04:43Z</dcterms:created>
  <dcterms:modified xsi:type="dcterms:W3CDTF">2023-11-21T11:32:20Z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