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58" r:id="rId4"/>
  </p:sldMasterIdLst>
  <p:notesMasterIdLst>
    <p:notesMasterId r:id="rId29"/>
  </p:notesMasterIdLst>
  <p:handoutMasterIdLst>
    <p:handoutMasterId r:id="rId30"/>
  </p:handoutMasterIdLst>
  <p:sldIdLst>
    <p:sldId id="350" r:id="rId5"/>
    <p:sldId id="366" r:id="rId6"/>
    <p:sldId id="367" r:id="rId7"/>
    <p:sldId id="382" r:id="rId8"/>
    <p:sldId id="383" r:id="rId9"/>
    <p:sldId id="368" r:id="rId10"/>
    <p:sldId id="369" r:id="rId11"/>
    <p:sldId id="365" r:id="rId12"/>
    <p:sldId id="370" r:id="rId13"/>
    <p:sldId id="372" r:id="rId14"/>
    <p:sldId id="373" r:id="rId15"/>
    <p:sldId id="374" r:id="rId16"/>
    <p:sldId id="361" r:id="rId17"/>
    <p:sldId id="380" r:id="rId18"/>
    <p:sldId id="375" r:id="rId19"/>
    <p:sldId id="381" r:id="rId20"/>
    <p:sldId id="379" r:id="rId21"/>
    <p:sldId id="384" r:id="rId22"/>
    <p:sldId id="386" r:id="rId23"/>
    <p:sldId id="354" r:id="rId24"/>
    <p:sldId id="363" r:id="rId25"/>
    <p:sldId id="377" r:id="rId26"/>
    <p:sldId id="378" r:id="rId27"/>
    <p:sldId id="385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eu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13" autoAdjust="0"/>
    <p:restoredTop sz="95211" autoAdjust="0"/>
  </p:normalViewPr>
  <p:slideViewPr>
    <p:cSldViewPr snapToGrid="0">
      <p:cViewPr>
        <p:scale>
          <a:sx n="81" d="100"/>
          <a:sy n="81" d="100"/>
        </p:scale>
        <p:origin x="1168" y="9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howGuides="1">
      <p:cViewPr varScale="1">
        <p:scale>
          <a:sx n="60" d="100"/>
          <a:sy n="60" d="100"/>
        </p:scale>
        <p:origin x="3187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2AA4B5-FBD3-5F42-A492-EC022DBEF465}" type="doc">
      <dgm:prSet loTypeId="urn:microsoft.com/office/officeart/2005/8/layout/cycle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8221EF2-9CC1-8543-AFE1-4B164F8A8E2A}">
      <dgm:prSet phldrT="[Text]" custT="1"/>
      <dgm:spPr/>
      <dgm:t>
        <a:bodyPr/>
        <a:lstStyle/>
        <a:p>
          <a:r>
            <a:rPr lang="en-GB" sz="3600" dirty="0">
              <a:solidFill>
                <a:schemeClr val="bg1"/>
              </a:solidFill>
            </a:rPr>
            <a:t>Extract TMDs</a:t>
          </a:r>
        </a:p>
      </dgm:t>
    </dgm:pt>
    <dgm:pt modelId="{D2AC962B-D106-2B4A-AA5C-4453770F82A1}" type="parTrans" cxnId="{0EA1CA33-B471-5D45-AF06-61FC38B9E9E8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ED6033BB-86DB-7A4F-9088-B46065B06B71}" type="sibTrans" cxnId="{0EA1CA33-B471-5D45-AF06-61FC38B9E9E8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9DD87312-B28C-D043-86C6-6FB3FCC6854D}">
      <dgm:prSet phldrT="[Text]" custT="1"/>
      <dgm:spPr/>
      <dgm:t>
        <a:bodyPr/>
        <a:lstStyle/>
        <a:p>
          <a:r>
            <a:rPr lang="en-GB" sz="3600" dirty="0">
              <a:solidFill>
                <a:schemeClr val="bg1"/>
              </a:solidFill>
            </a:rPr>
            <a:t>Study new observables</a:t>
          </a:r>
        </a:p>
      </dgm:t>
    </dgm:pt>
    <dgm:pt modelId="{6A7B3823-AD44-8741-A11B-F03B7C8BA38C}" type="parTrans" cxnId="{82DA9C1E-3D8E-EC4A-B168-9201E263F618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41F17D3D-EE49-6E40-8FD4-BA74ADC1FC29}" type="sibTrans" cxnId="{82DA9C1E-3D8E-EC4A-B168-9201E263F618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A452EE92-94DA-0749-828A-26C7E3148944}">
      <dgm:prSet phldrT="[Text]" custT="1"/>
      <dgm:spPr/>
      <dgm:t>
        <a:bodyPr/>
        <a:lstStyle/>
        <a:p>
          <a:r>
            <a:rPr lang="en-GB" sz="3600" dirty="0">
              <a:solidFill>
                <a:schemeClr val="bg1"/>
              </a:solidFill>
            </a:rPr>
            <a:t>Collect data</a:t>
          </a:r>
        </a:p>
      </dgm:t>
    </dgm:pt>
    <dgm:pt modelId="{66681EBB-0394-FB45-A52B-238C10E10740}" type="parTrans" cxnId="{238F13DA-C227-EF49-8592-B1E12173B3F5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BA61B8C6-7916-7444-A11E-98B9A0458BC3}" type="sibTrans" cxnId="{238F13DA-C227-EF49-8592-B1E12173B3F5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06AA5F57-7526-9846-AA5A-CD52A26446D1}">
      <dgm:prSet phldrT="[Text]" custT="1"/>
      <dgm:spPr/>
      <dgm:t>
        <a:bodyPr/>
        <a:lstStyle/>
        <a:p>
          <a:r>
            <a:rPr lang="en-GB" sz="3600" dirty="0" err="1">
              <a:solidFill>
                <a:schemeClr val="bg1"/>
              </a:solidFill>
            </a:rPr>
            <a:t>Analyze</a:t>
          </a:r>
          <a:r>
            <a:rPr lang="en-GB" sz="3600" dirty="0">
              <a:solidFill>
                <a:schemeClr val="bg1"/>
              </a:solidFill>
            </a:rPr>
            <a:t> data</a:t>
          </a:r>
        </a:p>
      </dgm:t>
    </dgm:pt>
    <dgm:pt modelId="{3B6D147D-3276-DA44-8108-D93C4E7BD6CD}" type="parTrans" cxnId="{2A00B186-EBCF-7042-BCDA-E89E2B5B6125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F593AF89-0F1A-BE4C-B3C6-DAD15735C5F4}" type="sibTrans" cxnId="{2A00B186-EBCF-7042-BCDA-E89E2B5B6125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821CB1A6-7D41-3D49-B589-9F940C19E43C}" type="pres">
      <dgm:prSet presAssocID="{672AA4B5-FBD3-5F42-A492-EC022DBEF465}" presName="cycle" presStyleCnt="0">
        <dgm:presLayoutVars>
          <dgm:dir/>
          <dgm:resizeHandles val="exact"/>
        </dgm:presLayoutVars>
      </dgm:prSet>
      <dgm:spPr/>
    </dgm:pt>
    <dgm:pt modelId="{8A28E9A7-7BB0-F74D-8B5B-BFE8A0128BFA}" type="pres">
      <dgm:prSet presAssocID="{A8221EF2-9CC1-8543-AFE1-4B164F8A8E2A}" presName="dummy" presStyleCnt="0"/>
      <dgm:spPr/>
    </dgm:pt>
    <dgm:pt modelId="{EF7D891F-5345-5B48-A0B5-2F83A384132E}" type="pres">
      <dgm:prSet presAssocID="{A8221EF2-9CC1-8543-AFE1-4B164F8A8E2A}" presName="node" presStyleLbl="revTx" presStyleIdx="0" presStyleCnt="4">
        <dgm:presLayoutVars>
          <dgm:bulletEnabled val="1"/>
        </dgm:presLayoutVars>
      </dgm:prSet>
      <dgm:spPr/>
    </dgm:pt>
    <dgm:pt modelId="{EF4A8814-1824-A442-9AE7-09E3C3E9068D}" type="pres">
      <dgm:prSet presAssocID="{ED6033BB-86DB-7A4F-9088-B46065B06B71}" presName="sibTrans" presStyleLbl="node1" presStyleIdx="0" presStyleCnt="4"/>
      <dgm:spPr/>
    </dgm:pt>
    <dgm:pt modelId="{28138F63-5EFE-674F-B89D-6D3C48542DE6}" type="pres">
      <dgm:prSet presAssocID="{9DD87312-B28C-D043-86C6-6FB3FCC6854D}" presName="dummy" presStyleCnt="0"/>
      <dgm:spPr/>
    </dgm:pt>
    <dgm:pt modelId="{015E8A6F-EE41-1F4F-8149-995B864FB7B9}" type="pres">
      <dgm:prSet presAssocID="{9DD87312-B28C-D043-86C6-6FB3FCC6854D}" presName="node" presStyleLbl="revTx" presStyleIdx="1" presStyleCnt="4" custScaleX="138058">
        <dgm:presLayoutVars>
          <dgm:bulletEnabled val="1"/>
        </dgm:presLayoutVars>
      </dgm:prSet>
      <dgm:spPr/>
    </dgm:pt>
    <dgm:pt modelId="{B59A862E-0289-EB4D-A9D6-7A837F225AA9}" type="pres">
      <dgm:prSet presAssocID="{41F17D3D-EE49-6E40-8FD4-BA74ADC1FC29}" presName="sibTrans" presStyleLbl="node1" presStyleIdx="1" presStyleCnt="4" custAng="633131"/>
      <dgm:spPr/>
    </dgm:pt>
    <dgm:pt modelId="{A1EE94E2-E55B-A842-9F9E-FA58E0F5C465}" type="pres">
      <dgm:prSet presAssocID="{A452EE92-94DA-0749-828A-26C7E3148944}" presName="dummy" presStyleCnt="0"/>
      <dgm:spPr/>
    </dgm:pt>
    <dgm:pt modelId="{F3880E39-91D7-2A42-B92E-74CDE9E9EB55}" type="pres">
      <dgm:prSet presAssocID="{A452EE92-94DA-0749-828A-26C7E3148944}" presName="node" presStyleLbl="revTx" presStyleIdx="2" presStyleCnt="4">
        <dgm:presLayoutVars>
          <dgm:bulletEnabled val="1"/>
        </dgm:presLayoutVars>
      </dgm:prSet>
      <dgm:spPr/>
    </dgm:pt>
    <dgm:pt modelId="{B69A14A4-9AD1-0A4A-BC89-9E7C93FF726B}" type="pres">
      <dgm:prSet presAssocID="{BA61B8C6-7916-7444-A11E-98B9A0458BC3}" presName="sibTrans" presStyleLbl="node1" presStyleIdx="2" presStyleCnt="4"/>
      <dgm:spPr/>
    </dgm:pt>
    <dgm:pt modelId="{456D12D2-CCDB-F14F-81CE-D99201CD9D76}" type="pres">
      <dgm:prSet presAssocID="{06AA5F57-7526-9846-AA5A-CD52A26446D1}" presName="dummy" presStyleCnt="0"/>
      <dgm:spPr/>
    </dgm:pt>
    <dgm:pt modelId="{18B901B6-EB26-DA49-9752-F41ADF614AC7}" type="pres">
      <dgm:prSet presAssocID="{06AA5F57-7526-9846-AA5A-CD52A26446D1}" presName="node" presStyleLbl="revTx" presStyleIdx="3" presStyleCnt="4">
        <dgm:presLayoutVars>
          <dgm:bulletEnabled val="1"/>
        </dgm:presLayoutVars>
      </dgm:prSet>
      <dgm:spPr/>
    </dgm:pt>
    <dgm:pt modelId="{B90F363E-26D8-CE4D-ACF9-875EC03574BF}" type="pres">
      <dgm:prSet presAssocID="{F593AF89-0F1A-BE4C-B3C6-DAD15735C5F4}" presName="sibTrans" presStyleLbl="node1" presStyleIdx="3" presStyleCnt="4"/>
      <dgm:spPr/>
    </dgm:pt>
  </dgm:ptLst>
  <dgm:cxnLst>
    <dgm:cxn modelId="{A14D330E-5366-AD47-861C-62D0C3962737}" type="presOf" srcId="{A452EE92-94DA-0749-828A-26C7E3148944}" destId="{F3880E39-91D7-2A42-B92E-74CDE9E9EB55}" srcOrd="0" destOrd="0" presId="urn:microsoft.com/office/officeart/2005/8/layout/cycle1"/>
    <dgm:cxn modelId="{6100361B-5D40-3F42-9E6A-D5FD02419A00}" type="presOf" srcId="{BA61B8C6-7916-7444-A11E-98B9A0458BC3}" destId="{B69A14A4-9AD1-0A4A-BC89-9E7C93FF726B}" srcOrd="0" destOrd="0" presId="urn:microsoft.com/office/officeart/2005/8/layout/cycle1"/>
    <dgm:cxn modelId="{82DA9C1E-3D8E-EC4A-B168-9201E263F618}" srcId="{672AA4B5-FBD3-5F42-A492-EC022DBEF465}" destId="{9DD87312-B28C-D043-86C6-6FB3FCC6854D}" srcOrd="1" destOrd="0" parTransId="{6A7B3823-AD44-8741-A11B-F03B7C8BA38C}" sibTransId="{41F17D3D-EE49-6E40-8FD4-BA74ADC1FC29}"/>
    <dgm:cxn modelId="{9703D62B-EA32-204D-A535-826CF8D724D3}" type="presOf" srcId="{ED6033BB-86DB-7A4F-9088-B46065B06B71}" destId="{EF4A8814-1824-A442-9AE7-09E3C3E9068D}" srcOrd="0" destOrd="0" presId="urn:microsoft.com/office/officeart/2005/8/layout/cycle1"/>
    <dgm:cxn modelId="{EB6DBF2F-96DC-7643-ADD9-C56F45D6D0A7}" type="presOf" srcId="{A8221EF2-9CC1-8543-AFE1-4B164F8A8E2A}" destId="{EF7D891F-5345-5B48-A0B5-2F83A384132E}" srcOrd="0" destOrd="0" presId="urn:microsoft.com/office/officeart/2005/8/layout/cycle1"/>
    <dgm:cxn modelId="{0EA1CA33-B471-5D45-AF06-61FC38B9E9E8}" srcId="{672AA4B5-FBD3-5F42-A492-EC022DBEF465}" destId="{A8221EF2-9CC1-8543-AFE1-4B164F8A8E2A}" srcOrd="0" destOrd="0" parTransId="{D2AC962B-D106-2B4A-AA5C-4453770F82A1}" sibTransId="{ED6033BB-86DB-7A4F-9088-B46065B06B71}"/>
    <dgm:cxn modelId="{96F6D950-094E-C940-9791-8483BC9C8D0C}" type="presOf" srcId="{F593AF89-0F1A-BE4C-B3C6-DAD15735C5F4}" destId="{B90F363E-26D8-CE4D-ACF9-875EC03574BF}" srcOrd="0" destOrd="0" presId="urn:microsoft.com/office/officeart/2005/8/layout/cycle1"/>
    <dgm:cxn modelId="{737B9D77-5AED-F949-99DD-F97ABDA4AD92}" type="presOf" srcId="{06AA5F57-7526-9846-AA5A-CD52A26446D1}" destId="{18B901B6-EB26-DA49-9752-F41ADF614AC7}" srcOrd="0" destOrd="0" presId="urn:microsoft.com/office/officeart/2005/8/layout/cycle1"/>
    <dgm:cxn modelId="{2A00B186-EBCF-7042-BCDA-E89E2B5B6125}" srcId="{672AA4B5-FBD3-5F42-A492-EC022DBEF465}" destId="{06AA5F57-7526-9846-AA5A-CD52A26446D1}" srcOrd="3" destOrd="0" parTransId="{3B6D147D-3276-DA44-8108-D93C4E7BD6CD}" sibTransId="{F593AF89-0F1A-BE4C-B3C6-DAD15735C5F4}"/>
    <dgm:cxn modelId="{785023C6-8A3C-EE48-97E2-68CB805AE757}" type="presOf" srcId="{672AA4B5-FBD3-5F42-A492-EC022DBEF465}" destId="{821CB1A6-7D41-3D49-B589-9F940C19E43C}" srcOrd="0" destOrd="0" presId="urn:microsoft.com/office/officeart/2005/8/layout/cycle1"/>
    <dgm:cxn modelId="{238F13DA-C227-EF49-8592-B1E12173B3F5}" srcId="{672AA4B5-FBD3-5F42-A492-EC022DBEF465}" destId="{A452EE92-94DA-0749-828A-26C7E3148944}" srcOrd="2" destOrd="0" parTransId="{66681EBB-0394-FB45-A52B-238C10E10740}" sibTransId="{BA61B8C6-7916-7444-A11E-98B9A0458BC3}"/>
    <dgm:cxn modelId="{2CFEDAE3-C3B2-894B-BAB8-86D06EF1BE7F}" type="presOf" srcId="{9DD87312-B28C-D043-86C6-6FB3FCC6854D}" destId="{015E8A6F-EE41-1F4F-8149-995B864FB7B9}" srcOrd="0" destOrd="0" presId="urn:microsoft.com/office/officeart/2005/8/layout/cycle1"/>
    <dgm:cxn modelId="{C64DD9FA-244F-9645-9CE2-2FDBC1E4B01F}" type="presOf" srcId="{41F17D3D-EE49-6E40-8FD4-BA74ADC1FC29}" destId="{B59A862E-0289-EB4D-A9D6-7A837F225AA9}" srcOrd="0" destOrd="0" presId="urn:microsoft.com/office/officeart/2005/8/layout/cycle1"/>
    <dgm:cxn modelId="{F63F0798-5BDF-CA42-9780-38EDE9CF7A76}" type="presParOf" srcId="{821CB1A6-7D41-3D49-B589-9F940C19E43C}" destId="{8A28E9A7-7BB0-F74D-8B5B-BFE8A0128BFA}" srcOrd="0" destOrd="0" presId="urn:microsoft.com/office/officeart/2005/8/layout/cycle1"/>
    <dgm:cxn modelId="{42573812-7037-D042-837F-4DD4C21A5C6B}" type="presParOf" srcId="{821CB1A6-7D41-3D49-B589-9F940C19E43C}" destId="{EF7D891F-5345-5B48-A0B5-2F83A384132E}" srcOrd="1" destOrd="0" presId="urn:microsoft.com/office/officeart/2005/8/layout/cycle1"/>
    <dgm:cxn modelId="{8F4C7BC1-BFF1-F84C-9C6E-C9A73226EBF3}" type="presParOf" srcId="{821CB1A6-7D41-3D49-B589-9F940C19E43C}" destId="{EF4A8814-1824-A442-9AE7-09E3C3E9068D}" srcOrd="2" destOrd="0" presId="urn:microsoft.com/office/officeart/2005/8/layout/cycle1"/>
    <dgm:cxn modelId="{873762AF-A15B-A24B-8B11-A2C2BDE02802}" type="presParOf" srcId="{821CB1A6-7D41-3D49-B589-9F940C19E43C}" destId="{28138F63-5EFE-674F-B89D-6D3C48542DE6}" srcOrd="3" destOrd="0" presId="urn:microsoft.com/office/officeart/2005/8/layout/cycle1"/>
    <dgm:cxn modelId="{8C6B57AB-CF19-D84C-A798-AB3701B89E20}" type="presParOf" srcId="{821CB1A6-7D41-3D49-B589-9F940C19E43C}" destId="{015E8A6F-EE41-1F4F-8149-995B864FB7B9}" srcOrd="4" destOrd="0" presId="urn:microsoft.com/office/officeart/2005/8/layout/cycle1"/>
    <dgm:cxn modelId="{5FC4FB88-689D-BB47-B5C3-5F5F1EB16DCA}" type="presParOf" srcId="{821CB1A6-7D41-3D49-B589-9F940C19E43C}" destId="{B59A862E-0289-EB4D-A9D6-7A837F225AA9}" srcOrd="5" destOrd="0" presId="urn:microsoft.com/office/officeart/2005/8/layout/cycle1"/>
    <dgm:cxn modelId="{6F16745D-DBD2-CA43-BF8B-576D3DB7EA41}" type="presParOf" srcId="{821CB1A6-7D41-3D49-B589-9F940C19E43C}" destId="{A1EE94E2-E55B-A842-9F9E-FA58E0F5C465}" srcOrd="6" destOrd="0" presId="urn:microsoft.com/office/officeart/2005/8/layout/cycle1"/>
    <dgm:cxn modelId="{C07F33B4-916B-6A48-AC4D-4862D57631AA}" type="presParOf" srcId="{821CB1A6-7D41-3D49-B589-9F940C19E43C}" destId="{F3880E39-91D7-2A42-B92E-74CDE9E9EB55}" srcOrd="7" destOrd="0" presId="urn:microsoft.com/office/officeart/2005/8/layout/cycle1"/>
    <dgm:cxn modelId="{48BB387C-AB42-594C-A8B2-B1C462833609}" type="presParOf" srcId="{821CB1A6-7D41-3D49-B589-9F940C19E43C}" destId="{B69A14A4-9AD1-0A4A-BC89-9E7C93FF726B}" srcOrd="8" destOrd="0" presId="urn:microsoft.com/office/officeart/2005/8/layout/cycle1"/>
    <dgm:cxn modelId="{A06EE2D7-CAA9-924F-AD28-66CBBB4586C3}" type="presParOf" srcId="{821CB1A6-7D41-3D49-B589-9F940C19E43C}" destId="{456D12D2-CCDB-F14F-81CE-D99201CD9D76}" srcOrd="9" destOrd="0" presId="urn:microsoft.com/office/officeart/2005/8/layout/cycle1"/>
    <dgm:cxn modelId="{B2A60601-8D58-4249-BC57-4300A81D1F3F}" type="presParOf" srcId="{821CB1A6-7D41-3D49-B589-9F940C19E43C}" destId="{18B901B6-EB26-DA49-9752-F41ADF614AC7}" srcOrd="10" destOrd="0" presId="urn:microsoft.com/office/officeart/2005/8/layout/cycle1"/>
    <dgm:cxn modelId="{5E775BD5-A5C8-0B4B-8A2A-BB7E2B64CB84}" type="presParOf" srcId="{821CB1A6-7D41-3D49-B589-9F940C19E43C}" destId="{B90F363E-26D8-CE4D-ACF9-875EC03574BF}" srcOrd="11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7D891F-5345-5B48-A0B5-2F83A384132E}">
      <dsp:nvSpPr>
        <dsp:cNvPr id="0" name=""/>
        <dsp:cNvSpPr/>
      </dsp:nvSpPr>
      <dsp:spPr>
        <a:xfrm>
          <a:off x="4612309" y="121283"/>
          <a:ext cx="1916906" cy="1916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>
              <a:solidFill>
                <a:schemeClr val="bg1"/>
              </a:solidFill>
            </a:rPr>
            <a:t>Extract TMDs</a:t>
          </a:r>
        </a:p>
      </dsp:txBody>
      <dsp:txXfrm>
        <a:off x="4612309" y="121283"/>
        <a:ext cx="1916906" cy="1916906"/>
      </dsp:txXfrm>
    </dsp:sp>
    <dsp:sp modelId="{EF4A8814-1824-A442-9AE7-09E3C3E9068D}">
      <dsp:nvSpPr>
        <dsp:cNvPr id="0" name=""/>
        <dsp:cNvSpPr/>
      </dsp:nvSpPr>
      <dsp:spPr>
        <a:xfrm>
          <a:off x="1231620" y="-211"/>
          <a:ext cx="5419090" cy="5419090"/>
        </a:xfrm>
        <a:prstGeom prst="circularArrow">
          <a:avLst>
            <a:gd name="adj1" fmla="val 6898"/>
            <a:gd name="adj2" fmla="val 465012"/>
            <a:gd name="adj3" fmla="val 550847"/>
            <a:gd name="adj4" fmla="val 20584141"/>
            <a:gd name="adj5" fmla="val 804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5E8A6F-EE41-1F4F-8149-995B864FB7B9}">
      <dsp:nvSpPr>
        <dsp:cNvPr id="0" name=""/>
        <dsp:cNvSpPr/>
      </dsp:nvSpPr>
      <dsp:spPr>
        <a:xfrm>
          <a:off x="4247541" y="3380477"/>
          <a:ext cx="2646442" cy="1916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>
              <a:solidFill>
                <a:schemeClr val="bg1"/>
              </a:solidFill>
            </a:rPr>
            <a:t>Study new observables</a:t>
          </a:r>
        </a:p>
      </dsp:txBody>
      <dsp:txXfrm>
        <a:off x="4247541" y="3380477"/>
        <a:ext cx="2646442" cy="1916906"/>
      </dsp:txXfrm>
    </dsp:sp>
    <dsp:sp modelId="{B59A862E-0289-EB4D-A9D6-7A837F225AA9}">
      <dsp:nvSpPr>
        <dsp:cNvPr id="0" name=""/>
        <dsp:cNvSpPr/>
      </dsp:nvSpPr>
      <dsp:spPr>
        <a:xfrm rot="633131">
          <a:off x="1231620" y="-211"/>
          <a:ext cx="5419090" cy="5419090"/>
        </a:xfrm>
        <a:prstGeom prst="circularArrow">
          <a:avLst>
            <a:gd name="adj1" fmla="val 6898"/>
            <a:gd name="adj2" fmla="val 465012"/>
            <a:gd name="adj3" fmla="val 5950847"/>
            <a:gd name="adj4" fmla="val 4941625"/>
            <a:gd name="adj5" fmla="val 804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880E39-91D7-2A42-B92E-74CDE9E9EB55}">
      <dsp:nvSpPr>
        <dsp:cNvPr id="0" name=""/>
        <dsp:cNvSpPr/>
      </dsp:nvSpPr>
      <dsp:spPr>
        <a:xfrm>
          <a:off x="1353114" y="3380477"/>
          <a:ext cx="1916906" cy="1916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>
              <a:solidFill>
                <a:schemeClr val="bg1"/>
              </a:solidFill>
            </a:rPr>
            <a:t>Collect data</a:t>
          </a:r>
        </a:p>
      </dsp:txBody>
      <dsp:txXfrm>
        <a:off x="1353114" y="3380477"/>
        <a:ext cx="1916906" cy="1916906"/>
      </dsp:txXfrm>
    </dsp:sp>
    <dsp:sp modelId="{B69A14A4-9AD1-0A4A-BC89-9E7C93FF726B}">
      <dsp:nvSpPr>
        <dsp:cNvPr id="0" name=""/>
        <dsp:cNvSpPr/>
      </dsp:nvSpPr>
      <dsp:spPr>
        <a:xfrm>
          <a:off x="1231620" y="-211"/>
          <a:ext cx="5419090" cy="5419090"/>
        </a:xfrm>
        <a:prstGeom prst="circularArrow">
          <a:avLst>
            <a:gd name="adj1" fmla="val 6898"/>
            <a:gd name="adj2" fmla="val 465012"/>
            <a:gd name="adj3" fmla="val 11350847"/>
            <a:gd name="adj4" fmla="val 9784141"/>
            <a:gd name="adj5" fmla="val 804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B901B6-EB26-DA49-9752-F41ADF614AC7}">
      <dsp:nvSpPr>
        <dsp:cNvPr id="0" name=""/>
        <dsp:cNvSpPr/>
      </dsp:nvSpPr>
      <dsp:spPr>
        <a:xfrm>
          <a:off x="1353114" y="121283"/>
          <a:ext cx="1916906" cy="19169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 err="1">
              <a:solidFill>
                <a:schemeClr val="bg1"/>
              </a:solidFill>
            </a:rPr>
            <a:t>Analyze</a:t>
          </a:r>
          <a:r>
            <a:rPr lang="en-GB" sz="3600" kern="1200" dirty="0">
              <a:solidFill>
                <a:schemeClr val="bg1"/>
              </a:solidFill>
            </a:rPr>
            <a:t> data</a:t>
          </a:r>
        </a:p>
      </dsp:txBody>
      <dsp:txXfrm>
        <a:off x="1353114" y="121283"/>
        <a:ext cx="1916906" cy="1916906"/>
      </dsp:txXfrm>
    </dsp:sp>
    <dsp:sp modelId="{B90F363E-26D8-CE4D-ACF9-875EC03574BF}">
      <dsp:nvSpPr>
        <dsp:cNvPr id="0" name=""/>
        <dsp:cNvSpPr/>
      </dsp:nvSpPr>
      <dsp:spPr>
        <a:xfrm>
          <a:off x="1231620" y="-211"/>
          <a:ext cx="5419090" cy="5419090"/>
        </a:xfrm>
        <a:prstGeom prst="circularArrow">
          <a:avLst>
            <a:gd name="adj1" fmla="val 6898"/>
            <a:gd name="adj2" fmla="val 465012"/>
            <a:gd name="adj3" fmla="val 16750847"/>
            <a:gd name="adj4" fmla="val 15184141"/>
            <a:gd name="adj5" fmla="val 804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95B66E5-15AA-4745-8A67-3CE257BEE39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844A45-21B3-834A-A491-E4E4B9DC11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039FDB-18A0-074D-8BA3-A4C3DE896AF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6D13E5-4CEC-3A4A-8E5D-AFCEE7512EEC}" type="slidenum"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2284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E7A52F-9D89-7442-A8E9-48D1527B5F6B}" type="datetimeFigureOut">
              <a:rPr lang="en-US" smtClean="0"/>
              <a:t>11/20/23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9C7E07-3C67-C64C-8DA0-0404F63039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528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6987D-0137-DE42-B76B-FF621E808D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88044" y="4214057"/>
            <a:ext cx="8686264" cy="1182769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l">
              <a:defRPr sz="6000" b="1" i="0" spc="1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26C18C3-ED25-DD4B-BA72-24932D54DE37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" y="3517556"/>
            <a:ext cx="3731740" cy="3340443"/>
            <a:chOff x="0" y="12289"/>
            <a:chExt cx="3550" cy="3551"/>
          </a:xfrm>
        </p:grpSpPr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C07CC263-2515-F147-8CC5-F8E9FF9FA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43B40037-7481-524B-8685-404D96569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7B759713-8408-EE47-9394-3DA6F5E4B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18" name="Text Placeholder 29">
            <a:extLst>
              <a:ext uri="{FF2B5EF4-FFF2-40B4-BE49-F238E27FC236}">
                <a16:creationId xmlns:a16="http://schemas.microsoft.com/office/drawing/2014/main" id="{276A9CD7-E675-3048-86D3-3546A2F6B45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04508" y="5750134"/>
            <a:ext cx="7369799" cy="953337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800" b="0" i="0">
                <a:solidFill>
                  <a:schemeClr val="tx2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69706A2-3726-FE4E-B923-E75D48597816}"/>
              </a:ext>
            </a:extLst>
          </p:cNvPr>
          <p:cNvCxnSpPr>
            <a:cxnSpLocks/>
          </p:cNvCxnSpPr>
          <p:nvPr userDrawn="1"/>
        </p:nvCxnSpPr>
        <p:spPr>
          <a:xfrm>
            <a:off x="6367054" y="5586641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251" y="1061119"/>
            <a:ext cx="3855308" cy="748679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4285" y="1809798"/>
            <a:ext cx="7721171" cy="2573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108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1">
            <a:extLst>
              <a:ext uri="{FF2B5EF4-FFF2-40B4-BE49-F238E27FC236}">
                <a16:creationId xmlns:a16="http://schemas.microsoft.com/office/drawing/2014/main" id="{467E05B6-B7CB-1E4F-96BA-4B8CFE8B6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>
              <a:defRPr sz="4400" b="1" i="0">
                <a:latin typeface="+mj-lt"/>
              </a:defRPr>
            </a:lvl1pPr>
          </a:lstStyle>
          <a:p>
            <a:r>
              <a:rPr lang="en-US" dirty="0"/>
              <a:t>Click to edit 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1DEB652-BD6A-BD41-B85E-704D2C41A1C4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6147D10-E7D7-8F40-AF69-7263987293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4023" y="2300984"/>
            <a:ext cx="4827178" cy="404216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>
              <a:buNone/>
              <a:defRPr sz="18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3A0EE708-F36B-444B-9A8B-D48D69535E45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362700" y="2300984"/>
            <a:ext cx="4764829" cy="404216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>
              <a:buNone/>
              <a:defRPr sz="18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E81957B7-CEA6-A446-A203-471CF9A57F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64023" y="2799146"/>
            <a:ext cx="4827178" cy="1942138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285750" indent="-285750">
              <a:lnSpc>
                <a:spcPct val="100000"/>
              </a:lnSpc>
              <a:buFont typeface="Wingdings" pitchFamily="2" charset="2"/>
              <a:buChar char="§"/>
              <a:defRPr sz="1600">
                <a:latin typeface="+mn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E40D4044-0F7B-0647-BAB5-16B23EBD9ECD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362700" y="2799146"/>
            <a:ext cx="4756241" cy="1942138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285750" indent="-285750">
              <a:lnSpc>
                <a:spcPct val="100000"/>
              </a:lnSpc>
              <a:buFont typeface="Wingdings" pitchFamily="2" charset="2"/>
              <a:buChar char="§"/>
              <a:defRPr sz="1600">
                <a:latin typeface="+mn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D51C063-0222-064B-8A2E-485FE9EAC10D}"/>
              </a:ext>
            </a:extLst>
          </p:cNvPr>
          <p:cNvCxnSpPr>
            <a:cxnSpLocks/>
          </p:cNvCxnSpPr>
          <p:nvPr userDrawn="1"/>
        </p:nvCxnSpPr>
        <p:spPr>
          <a:xfrm>
            <a:off x="6362700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6" name="Group 12">
            <a:extLst>
              <a:ext uri="{FF2B5EF4-FFF2-40B4-BE49-F238E27FC236}">
                <a16:creationId xmlns:a16="http://schemas.microsoft.com/office/drawing/2014/main" id="{C82066DD-D313-D148-89C7-338EB873A730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1380" y="5534446"/>
            <a:ext cx="1323531" cy="1326292"/>
            <a:chOff x="0" y="12289"/>
            <a:chExt cx="3550" cy="3551"/>
          </a:xfrm>
        </p:grpSpPr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id="{A5BBD7C7-99D1-E841-A081-6912D1F2B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8" name="Freeform 15">
              <a:extLst>
                <a:ext uri="{FF2B5EF4-FFF2-40B4-BE49-F238E27FC236}">
                  <a16:creationId xmlns:a16="http://schemas.microsoft.com/office/drawing/2014/main" id="{227A14EE-CB79-754A-8B19-EB9874B31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35B38B80-C3D3-4C47-B468-C41A8FF36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pic>
        <p:nvPicPr>
          <p:cNvPr id="19" name="Image 18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759" y="6565036"/>
            <a:ext cx="1508612" cy="292964"/>
          </a:xfrm>
          <a:prstGeom prst="rect">
            <a:avLst/>
          </a:prstGeom>
        </p:spPr>
      </p:pic>
      <p:sp>
        <p:nvSpPr>
          <p:cNvPr id="20" name="Footer Placeholder 13">
            <a:extLst>
              <a:ext uri="{FF2B5EF4-FFF2-40B4-BE49-F238E27FC236}">
                <a16:creationId xmlns:a16="http://schemas.microsoft.com/office/drawing/2014/main" id="{C0BAE34D-BF83-084B-A10C-EB85694B9ACF}"/>
              </a:ext>
            </a:extLst>
          </p:cNvPr>
          <p:cNvSpPr txBox="1">
            <a:spLocks/>
          </p:cNvSpPr>
          <p:nvPr userDrawn="1"/>
        </p:nvSpPr>
        <p:spPr>
          <a:xfrm>
            <a:off x="9321113" y="6597467"/>
            <a:ext cx="2870887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Annual Meeting, 20-21 November 2023</a:t>
            </a:r>
          </a:p>
        </p:txBody>
      </p:sp>
    </p:spTree>
    <p:extLst>
      <p:ext uri="{BB962C8B-B14F-4D97-AF65-F5344CB8AC3E}">
        <p14:creationId xmlns:p14="http://schemas.microsoft.com/office/powerpoint/2010/main" val="25504253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304">
          <p15:clr>
            <a:srgbClr val="FBAE40"/>
          </p15:clr>
        </p15:guide>
        <p15:guide id="4" pos="5736">
          <p15:clr>
            <a:srgbClr val="FBAE40"/>
          </p15:clr>
        </p15:guide>
        <p15:guide id="5" pos="1944">
          <p15:clr>
            <a:srgbClr val="FBAE40"/>
          </p15:clr>
        </p15:guide>
        <p15:guide id="6" pos="4008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440">
          <p15:clr>
            <a:srgbClr val="FBAE40"/>
          </p15:clr>
        </p15:guide>
        <p15:guide id="9" orient="horz" pos="552">
          <p15:clr>
            <a:srgbClr val="FBAE40"/>
          </p15:clr>
        </p15:guide>
        <p15:guide id="10" pos="5352">
          <p15:clr>
            <a:srgbClr val="FBAE40"/>
          </p15:clr>
        </p15:guide>
        <p15:guide id="11" pos="3648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1">
            <a:extLst>
              <a:ext uri="{FF2B5EF4-FFF2-40B4-BE49-F238E27FC236}">
                <a16:creationId xmlns:a16="http://schemas.microsoft.com/office/drawing/2014/main" id="{467E05B6-B7CB-1E4F-96BA-4B8CFE8B6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>
              <a:defRPr sz="4400" b="1" i="0">
                <a:latin typeface="+mj-lt"/>
              </a:defRPr>
            </a:lvl1pPr>
          </a:lstStyle>
          <a:p>
            <a:r>
              <a:rPr lang="en-US" dirty="0"/>
              <a:t>Click to edit 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1DEB652-BD6A-BD41-B85E-704D2C41A1C4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6147D10-E7D7-8F40-AF69-7263987293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52500" y="2300156"/>
            <a:ext cx="3036477" cy="40421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>
              <a:buNone/>
              <a:defRPr lang="en-US" sz="1800" spc="0" baseline="0" dirty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>
              <a:buNone/>
            </a:pPr>
            <a:r>
              <a:rPr lang="en-US" dirty="0"/>
              <a:t>Click to edit 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E81957B7-CEA6-A446-A203-471CF9A57F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52500" y="2799146"/>
            <a:ext cx="3036477" cy="1942138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285750" indent="-285750">
              <a:lnSpc>
                <a:spcPct val="100000"/>
              </a:lnSpc>
              <a:buFont typeface="Wingdings" pitchFamily="2" charset="2"/>
              <a:buChar char="§"/>
              <a:defRPr sz="1600">
                <a:latin typeface="+mn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057DFE0A-61D9-1B48-8196-EA94D04685DD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69372" y="2300156"/>
            <a:ext cx="3036477" cy="40421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>
              <a:buNone/>
              <a:defRPr lang="en-US" sz="1800" spc="0" baseline="0" dirty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>
              <a:buNone/>
            </a:pPr>
            <a:r>
              <a:rPr lang="en-US" dirty="0"/>
              <a:t>Click to edit 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C946754A-F105-644E-99A4-DC80B9944243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4569372" y="2799146"/>
            <a:ext cx="3050628" cy="1942138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285750" indent="-285750">
              <a:lnSpc>
                <a:spcPct val="100000"/>
              </a:lnSpc>
              <a:buFont typeface="Wingdings" pitchFamily="2" charset="2"/>
              <a:buChar char="§"/>
              <a:defRPr sz="1600">
                <a:latin typeface="+mn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368648FC-FC9A-5645-8F0C-390FFFAE180D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8187017" y="2300156"/>
            <a:ext cx="3036477" cy="40421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>
              <a:buNone/>
              <a:defRPr lang="en-US" sz="1800" spc="0" baseline="0" dirty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>
              <a:buNone/>
            </a:pPr>
            <a:r>
              <a:rPr lang="en-US" dirty="0"/>
              <a:t>Click to edit 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BBB849DC-B114-D145-9879-4FE0688BF57E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187017" y="2799146"/>
            <a:ext cx="3036477" cy="1942138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285750" indent="-285750">
              <a:lnSpc>
                <a:spcPct val="100000"/>
              </a:lnSpc>
              <a:buFont typeface="Wingdings" pitchFamily="2" charset="2"/>
              <a:buChar char="§"/>
              <a:defRPr sz="1600">
                <a:latin typeface="+mn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F0C4CE5-5F02-B143-8FD1-1B235D270DAC}"/>
              </a:ext>
            </a:extLst>
          </p:cNvPr>
          <p:cNvCxnSpPr>
            <a:cxnSpLocks/>
          </p:cNvCxnSpPr>
          <p:nvPr userDrawn="1"/>
        </p:nvCxnSpPr>
        <p:spPr>
          <a:xfrm>
            <a:off x="4569372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89A8C14-DB28-F34E-8098-168D4C75AF23}"/>
              </a:ext>
            </a:extLst>
          </p:cNvPr>
          <p:cNvCxnSpPr>
            <a:cxnSpLocks/>
          </p:cNvCxnSpPr>
          <p:nvPr userDrawn="1"/>
        </p:nvCxnSpPr>
        <p:spPr>
          <a:xfrm>
            <a:off x="8187017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8" name="Group 12">
            <a:extLst>
              <a:ext uri="{FF2B5EF4-FFF2-40B4-BE49-F238E27FC236}">
                <a16:creationId xmlns:a16="http://schemas.microsoft.com/office/drawing/2014/main" id="{C82066DD-D313-D148-89C7-338EB873A730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1380" y="5534446"/>
            <a:ext cx="1323531" cy="1326292"/>
            <a:chOff x="0" y="12289"/>
            <a:chExt cx="3550" cy="3551"/>
          </a:xfrm>
        </p:grpSpPr>
        <p:sp>
          <p:nvSpPr>
            <p:cNvPr id="19" name="Freeform 14">
              <a:extLst>
                <a:ext uri="{FF2B5EF4-FFF2-40B4-BE49-F238E27FC236}">
                  <a16:creationId xmlns:a16="http://schemas.microsoft.com/office/drawing/2014/main" id="{A5BBD7C7-99D1-E841-A081-6912D1F2B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25" name="Freeform 15">
              <a:extLst>
                <a:ext uri="{FF2B5EF4-FFF2-40B4-BE49-F238E27FC236}">
                  <a16:creationId xmlns:a16="http://schemas.microsoft.com/office/drawing/2014/main" id="{227A14EE-CB79-754A-8B19-EB9874B31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29" name="Freeform 18">
              <a:extLst>
                <a:ext uri="{FF2B5EF4-FFF2-40B4-BE49-F238E27FC236}">
                  <a16:creationId xmlns:a16="http://schemas.microsoft.com/office/drawing/2014/main" id="{35B38B80-C3D3-4C47-B468-C41A8FF36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pic>
        <p:nvPicPr>
          <p:cNvPr id="30" name="Image 29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759" y="6565036"/>
            <a:ext cx="1508612" cy="292964"/>
          </a:xfrm>
          <a:prstGeom prst="rect">
            <a:avLst/>
          </a:prstGeom>
        </p:spPr>
      </p:pic>
      <p:sp>
        <p:nvSpPr>
          <p:cNvPr id="35" name="Footer Placeholder 13">
            <a:extLst>
              <a:ext uri="{FF2B5EF4-FFF2-40B4-BE49-F238E27FC236}">
                <a16:creationId xmlns:a16="http://schemas.microsoft.com/office/drawing/2014/main" id="{C0BAE34D-BF83-084B-A10C-EB85694B9ACF}"/>
              </a:ext>
            </a:extLst>
          </p:cNvPr>
          <p:cNvSpPr txBox="1">
            <a:spLocks/>
          </p:cNvSpPr>
          <p:nvPr userDrawn="1"/>
        </p:nvSpPr>
        <p:spPr>
          <a:xfrm>
            <a:off x="9321113" y="6597467"/>
            <a:ext cx="2870887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Annual Meeting, 20-21 November 2023</a:t>
            </a:r>
          </a:p>
        </p:txBody>
      </p:sp>
    </p:spTree>
    <p:extLst>
      <p:ext uri="{BB962C8B-B14F-4D97-AF65-F5344CB8AC3E}">
        <p14:creationId xmlns:p14="http://schemas.microsoft.com/office/powerpoint/2010/main" val="42279487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520" userDrawn="1">
          <p15:clr>
            <a:srgbClr val="FBAE40"/>
          </p15:clr>
        </p15:guide>
        <p15:guide id="4" pos="5160" userDrawn="1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440">
          <p15:clr>
            <a:srgbClr val="FBAE40"/>
          </p15:clr>
        </p15:guide>
        <p15:guide id="9" orient="horz" pos="552">
          <p15:clr>
            <a:srgbClr val="FBAE40"/>
          </p15:clr>
        </p15:guide>
        <p15:guide id="10" pos="4800" userDrawn="1">
          <p15:clr>
            <a:srgbClr val="FBAE40"/>
          </p15:clr>
        </p15:guide>
        <p15:guide id="11" pos="2880" userDrawn="1">
          <p15:clr>
            <a:srgbClr val="FBAE40"/>
          </p15:clr>
        </p15:guide>
        <p15:guide id="12" orient="horz" pos="1752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1">
            <a:extLst>
              <a:ext uri="{FF2B5EF4-FFF2-40B4-BE49-F238E27FC236}">
                <a16:creationId xmlns:a16="http://schemas.microsoft.com/office/drawing/2014/main" id="{467E05B6-B7CB-1E4F-96BA-4B8CFE8B6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>
              <a:defRPr sz="4400" b="1" i="0">
                <a:latin typeface="+mj-lt"/>
              </a:defRPr>
            </a:lvl1pPr>
          </a:lstStyle>
          <a:p>
            <a:r>
              <a:rPr lang="en-US" dirty="0"/>
              <a:t>Click to edit 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1DEB652-BD6A-BD41-B85E-704D2C41A1C4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A8C895-11B9-EA40-B0F8-0F4FE988151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52500" y="2656904"/>
            <a:ext cx="4838700" cy="574318"/>
          </a:xfrm>
        </p:spPr>
        <p:txBody>
          <a:bodyPr>
            <a:noAutofit/>
          </a:bodyPr>
          <a:lstStyle>
            <a:lvl1pPr marL="0" indent="0">
              <a:buNone/>
              <a:defRPr sz="1600">
                <a:latin typeface="+mn-lt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85D552-3AFC-4D21-A944-9D41E128A96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52500" y="2286000"/>
            <a:ext cx="4838700" cy="315915"/>
          </a:xfrm>
        </p:spPr>
        <p:txBody>
          <a:bodyPr>
            <a:noAutofit/>
          </a:bodyPr>
          <a:lstStyle>
            <a:lvl1pPr>
              <a:buNone/>
              <a:defRPr sz="1800" b="0" spc="0" baseline="0">
                <a:solidFill>
                  <a:schemeClr val="tx2"/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BE8C2EDB-9C70-49A2-865C-E5CD77D3E74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53655" y="3841846"/>
            <a:ext cx="4838700" cy="636754"/>
          </a:xfrm>
        </p:spPr>
        <p:txBody>
          <a:bodyPr>
            <a:noAutofit/>
          </a:bodyPr>
          <a:lstStyle>
            <a:lvl1pPr marL="0" indent="0">
              <a:buNone/>
              <a:defRPr sz="1600">
                <a:latin typeface="+mn-lt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EE50320A-D017-45C6-9986-94BC43911E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53655" y="3470942"/>
            <a:ext cx="4838700" cy="315915"/>
          </a:xfrm>
        </p:spPr>
        <p:txBody>
          <a:bodyPr>
            <a:noAutofit/>
          </a:bodyPr>
          <a:lstStyle>
            <a:lvl1pPr>
              <a:buNone/>
              <a:defRPr sz="1800" b="0" spc="0" baseline="0">
                <a:solidFill>
                  <a:schemeClr val="tx2"/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673EB498-F5D2-4E15-990A-2AFA4A377CB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52500" y="5017901"/>
            <a:ext cx="4838700" cy="908340"/>
          </a:xfrm>
        </p:spPr>
        <p:txBody>
          <a:bodyPr>
            <a:noAutofit/>
          </a:bodyPr>
          <a:lstStyle>
            <a:lvl1pPr marL="0" indent="0">
              <a:buNone/>
              <a:defRPr sz="1600">
                <a:latin typeface="+mn-lt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1F528150-326B-4BB3-AC38-7FC805DB6BA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52500" y="4646997"/>
            <a:ext cx="4838700" cy="315915"/>
          </a:xfrm>
        </p:spPr>
        <p:txBody>
          <a:bodyPr>
            <a:noAutofit/>
          </a:bodyPr>
          <a:lstStyle>
            <a:lvl1pPr>
              <a:buNone/>
              <a:defRPr sz="1800" b="0" spc="0" baseline="0">
                <a:solidFill>
                  <a:schemeClr val="tx2"/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20EBEFF7-AECA-409B-9ACC-A63A168283B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99647" y="2656904"/>
            <a:ext cx="4838700" cy="574318"/>
          </a:xfrm>
        </p:spPr>
        <p:txBody>
          <a:bodyPr>
            <a:noAutofit/>
          </a:bodyPr>
          <a:lstStyle>
            <a:lvl1pPr marL="0" indent="0">
              <a:buNone/>
              <a:defRPr sz="1600">
                <a:latin typeface="+mn-lt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29E4D063-8666-4D7A-B8C8-2B9383F798E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399647" y="2286000"/>
            <a:ext cx="4838700" cy="315915"/>
          </a:xfrm>
        </p:spPr>
        <p:txBody>
          <a:bodyPr>
            <a:noAutofit/>
          </a:bodyPr>
          <a:lstStyle>
            <a:lvl1pPr>
              <a:buNone/>
              <a:defRPr sz="1800" b="0" spc="0" baseline="0">
                <a:solidFill>
                  <a:schemeClr val="tx2"/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717B7CD-A4F9-444E-82B9-8914CB57488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399647" y="3841846"/>
            <a:ext cx="4838700" cy="908340"/>
          </a:xfrm>
        </p:spPr>
        <p:txBody>
          <a:bodyPr>
            <a:noAutofit/>
          </a:bodyPr>
          <a:lstStyle>
            <a:lvl1pPr marL="0" indent="0">
              <a:buNone/>
              <a:defRPr sz="1600">
                <a:latin typeface="+mn-lt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8" name="Text Placeholder 3">
            <a:extLst>
              <a:ext uri="{FF2B5EF4-FFF2-40B4-BE49-F238E27FC236}">
                <a16:creationId xmlns:a16="http://schemas.microsoft.com/office/drawing/2014/main" id="{2CF285B7-A950-4326-A4D5-F5D542D2D65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399647" y="3470942"/>
            <a:ext cx="4838700" cy="315915"/>
          </a:xfrm>
        </p:spPr>
        <p:txBody>
          <a:bodyPr>
            <a:noAutofit/>
          </a:bodyPr>
          <a:lstStyle>
            <a:lvl1pPr>
              <a:buNone/>
              <a:defRPr sz="1800" b="0" spc="0" baseline="0">
                <a:solidFill>
                  <a:schemeClr val="tx2"/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</a:t>
            </a:r>
          </a:p>
        </p:txBody>
      </p:sp>
      <p:grpSp>
        <p:nvGrpSpPr>
          <p:cNvPr id="20" name="Group 12">
            <a:extLst>
              <a:ext uri="{FF2B5EF4-FFF2-40B4-BE49-F238E27FC236}">
                <a16:creationId xmlns:a16="http://schemas.microsoft.com/office/drawing/2014/main" id="{C82066DD-D313-D148-89C7-338EB873A730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1380" y="5534446"/>
            <a:ext cx="1323531" cy="1326292"/>
            <a:chOff x="0" y="12289"/>
            <a:chExt cx="3550" cy="3551"/>
          </a:xfrm>
        </p:grpSpPr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id="{A5BBD7C7-99D1-E841-A081-6912D1F2B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30" name="Freeform 15">
              <a:extLst>
                <a:ext uri="{FF2B5EF4-FFF2-40B4-BE49-F238E27FC236}">
                  <a16:creationId xmlns:a16="http://schemas.microsoft.com/office/drawing/2014/main" id="{227A14EE-CB79-754A-8B19-EB9874B31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31" name="Freeform 18">
              <a:extLst>
                <a:ext uri="{FF2B5EF4-FFF2-40B4-BE49-F238E27FC236}">
                  <a16:creationId xmlns:a16="http://schemas.microsoft.com/office/drawing/2014/main" id="{35B38B80-C3D3-4C47-B468-C41A8FF36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pic>
        <p:nvPicPr>
          <p:cNvPr id="34" name="Image 33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759" y="6565036"/>
            <a:ext cx="1508612" cy="292964"/>
          </a:xfrm>
          <a:prstGeom prst="rect">
            <a:avLst/>
          </a:prstGeom>
        </p:spPr>
      </p:pic>
      <p:sp>
        <p:nvSpPr>
          <p:cNvPr id="35" name="Footer Placeholder 13">
            <a:extLst>
              <a:ext uri="{FF2B5EF4-FFF2-40B4-BE49-F238E27FC236}">
                <a16:creationId xmlns:a16="http://schemas.microsoft.com/office/drawing/2014/main" id="{C0BAE34D-BF83-084B-A10C-EB85694B9ACF}"/>
              </a:ext>
            </a:extLst>
          </p:cNvPr>
          <p:cNvSpPr txBox="1">
            <a:spLocks/>
          </p:cNvSpPr>
          <p:nvPr userDrawn="1"/>
        </p:nvSpPr>
        <p:spPr>
          <a:xfrm>
            <a:off x="9321113" y="6597467"/>
            <a:ext cx="2870887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Annual Meeting, 20-21 November 2023</a:t>
            </a:r>
          </a:p>
        </p:txBody>
      </p:sp>
    </p:spTree>
    <p:extLst>
      <p:ext uri="{BB962C8B-B14F-4D97-AF65-F5344CB8AC3E}">
        <p14:creationId xmlns:p14="http://schemas.microsoft.com/office/powerpoint/2010/main" val="3060135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304">
          <p15:clr>
            <a:srgbClr val="FBAE40"/>
          </p15:clr>
        </p15:guide>
        <p15:guide id="4" pos="5736">
          <p15:clr>
            <a:srgbClr val="FBAE40"/>
          </p15:clr>
        </p15:guide>
        <p15:guide id="5" pos="1944">
          <p15:clr>
            <a:srgbClr val="FBAE40"/>
          </p15:clr>
        </p15:guide>
        <p15:guide id="6" pos="4008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440">
          <p15:clr>
            <a:srgbClr val="FBAE40"/>
          </p15:clr>
        </p15:guide>
        <p15:guide id="9" orient="horz" pos="552">
          <p15:clr>
            <a:srgbClr val="FBAE40"/>
          </p15:clr>
        </p15:guide>
        <p15:guide id="10" pos="5352">
          <p15:clr>
            <a:srgbClr val="FBAE40"/>
          </p15:clr>
        </p15:guide>
        <p15:guide id="11" pos="3648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29">
            <a:extLst>
              <a:ext uri="{FF2B5EF4-FFF2-40B4-BE49-F238E27FC236}">
                <a16:creationId xmlns:a16="http://schemas.microsoft.com/office/drawing/2014/main" id="{BB778BC5-5409-574B-96E2-B45CDD940DF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896100" y="5102063"/>
            <a:ext cx="4914900" cy="588795"/>
          </a:xfrm>
        </p:spPr>
        <p:txBody>
          <a:bodyPr lIns="0" tIns="0" rIns="0" bIns="0" anchor="b">
            <a:noAutofit/>
          </a:bodyPr>
          <a:lstStyle>
            <a:lvl1pPr marL="0" indent="0">
              <a:buNone/>
              <a:defRPr sz="1600" b="0" i="0">
                <a:solidFill>
                  <a:schemeClr val="tx2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32916F3A-28FA-9A4B-A780-0D687D9328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07623" y="3591098"/>
            <a:ext cx="4903377" cy="1057791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600" b="0" i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</a:t>
            </a: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E29321F6-59C5-6E4C-A846-6AD00848A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7623" y="2173658"/>
            <a:ext cx="4903377" cy="610863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>
              <a:defRPr sz="4400" b="1" i="0">
                <a:latin typeface="+mj-lt"/>
              </a:defRPr>
            </a:lvl1pPr>
          </a:lstStyle>
          <a:p>
            <a:r>
              <a:rPr lang="en-US" dirty="0"/>
              <a:t>Click to edit 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B5C3BF3-A164-DD48-BD02-4587489DA105}"/>
              </a:ext>
            </a:extLst>
          </p:cNvPr>
          <p:cNvCxnSpPr>
            <a:cxnSpLocks/>
          </p:cNvCxnSpPr>
          <p:nvPr userDrawn="1"/>
        </p:nvCxnSpPr>
        <p:spPr>
          <a:xfrm>
            <a:off x="6896100" y="3233703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F8C225AD-C009-894E-8AFA-C94EAA06509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096000" cy="6858000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12" name="Group 14">
            <a:extLst>
              <a:ext uri="{FF2B5EF4-FFF2-40B4-BE49-F238E27FC236}">
                <a16:creationId xmlns:a16="http://schemas.microsoft.com/office/drawing/2014/main" id="{C47A1EE0-4011-3749-B01C-FC489EEDF880}"/>
              </a:ext>
            </a:extLst>
          </p:cNvPr>
          <p:cNvGrpSpPr>
            <a:grpSpLocks/>
          </p:cNvGrpSpPr>
          <p:nvPr userDrawn="1"/>
        </p:nvGrpSpPr>
        <p:grpSpPr bwMode="auto">
          <a:xfrm rot="10800000">
            <a:off x="10635048" y="0"/>
            <a:ext cx="1560199" cy="1489926"/>
            <a:chOff x="0" y="12289"/>
            <a:chExt cx="3550" cy="3551"/>
          </a:xfrm>
        </p:grpSpPr>
        <p:sp>
          <p:nvSpPr>
            <p:cNvPr id="13" name="Freeform 15">
              <a:extLst>
                <a:ext uri="{FF2B5EF4-FFF2-40B4-BE49-F238E27FC236}">
                  <a16:creationId xmlns:a16="http://schemas.microsoft.com/office/drawing/2014/main" id="{17EED68A-6660-2643-BBFB-B6AB92A7C22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4" name="Freeform 16">
              <a:extLst>
                <a:ext uri="{FF2B5EF4-FFF2-40B4-BE49-F238E27FC236}">
                  <a16:creationId xmlns:a16="http://schemas.microsoft.com/office/drawing/2014/main" id="{BECF9FB8-F6C7-C54D-99F4-11FDF26D7F9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5" name="Freeform 17">
              <a:extLst>
                <a:ext uri="{FF2B5EF4-FFF2-40B4-BE49-F238E27FC236}">
                  <a16:creationId xmlns:a16="http://schemas.microsoft.com/office/drawing/2014/main" id="{46C7C62D-7D3B-934C-AFF9-0F10E727B4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759" y="6565036"/>
            <a:ext cx="1508612" cy="292964"/>
          </a:xfrm>
          <a:prstGeom prst="rect">
            <a:avLst/>
          </a:prstGeom>
        </p:spPr>
      </p:pic>
      <p:sp>
        <p:nvSpPr>
          <p:cNvPr id="19" name="Footer Placeholder 13">
            <a:extLst>
              <a:ext uri="{FF2B5EF4-FFF2-40B4-BE49-F238E27FC236}">
                <a16:creationId xmlns:a16="http://schemas.microsoft.com/office/drawing/2014/main" id="{C0BAE34D-BF83-084B-A10C-EB85694B9ACF}"/>
              </a:ext>
            </a:extLst>
          </p:cNvPr>
          <p:cNvSpPr txBox="1">
            <a:spLocks/>
          </p:cNvSpPr>
          <p:nvPr userDrawn="1"/>
        </p:nvSpPr>
        <p:spPr>
          <a:xfrm>
            <a:off x="9321113" y="6597467"/>
            <a:ext cx="2870887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Annual Meeting, 20-21 November 2023</a:t>
            </a:r>
          </a:p>
        </p:txBody>
      </p:sp>
    </p:spTree>
    <p:extLst>
      <p:ext uri="{BB962C8B-B14F-4D97-AF65-F5344CB8AC3E}">
        <p14:creationId xmlns:p14="http://schemas.microsoft.com/office/powerpoint/2010/main" val="9991307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806C6F65-35CD-D64B-992A-0C1C1E00384D}"/>
              </a:ext>
            </a:extLst>
          </p:cNvPr>
          <p:cNvGrpSpPr/>
          <p:nvPr userDrawn="1"/>
        </p:nvGrpSpPr>
        <p:grpSpPr>
          <a:xfrm>
            <a:off x="9770080" y="0"/>
            <a:ext cx="2421920" cy="1309816"/>
            <a:chOff x="5612972" y="1"/>
            <a:chExt cx="6615961" cy="3672246"/>
          </a:xfrm>
        </p:grpSpPr>
        <p:sp>
          <p:nvSpPr>
            <p:cNvPr id="7" name="AutoShape 24">
              <a:extLst>
                <a:ext uri="{FF2B5EF4-FFF2-40B4-BE49-F238E27FC236}">
                  <a16:creationId xmlns:a16="http://schemas.microsoft.com/office/drawing/2014/main" id="{CFD467E2-FF13-7E4F-BEF9-EA1A17665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972" y="1"/>
              <a:ext cx="4408998" cy="3672246"/>
            </a:xfrm>
            <a:custGeom>
              <a:avLst/>
              <a:gdLst>
                <a:gd name="T0" fmla="+- 0 8372 6586"/>
                <a:gd name="T1" fmla="*/ T0 w 3578"/>
                <a:gd name="T2" fmla="*/ 591 h 2980"/>
                <a:gd name="T3" fmla="+- 0 7780 6586"/>
                <a:gd name="T4" fmla="*/ T3 w 3578"/>
                <a:gd name="T5" fmla="*/ 0 h 2980"/>
                <a:gd name="T6" fmla="+- 0 6586 6586"/>
                <a:gd name="T7" fmla="*/ T6 w 3578"/>
                <a:gd name="T8" fmla="*/ 0 h 2980"/>
                <a:gd name="T9" fmla="+- 0 7774 6586"/>
                <a:gd name="T10" fmla="*/ T9 w 3578"/>
                <a:gd name="T11" fmla="*/ 1188 h 2980"/>
                <a:gd name="T12" fmla="+- 0 8372 6586"/>
                <a:gd name="T13" fmla="*/ T12 w 3578"/>
                <a:gd name="T14" fmla="*/ 591 h 2980"/>
                <a:gd name="T15" fmla="+- 0 10163 6586"/>
                <a:gd name="T16" fmla="*/ T15 w 3578"/>
                <a:gd name="T17" fmla="*/ 2383 h 2980"/>
                <a:gd name="T18" fmla="+- 0 9566 6586"/>
                <a:gd name="T19" fmla="*/ T18 w 3578"/>
                <a:gd name="T20" fmla="*/ 1786 h 2980"/>
                <a:gd name="T21" fmla="+- 0 8969 6586"/>
                <a:gd name="T22" fmla="*/ T21 w 3578"/>
                <a:gd name="T23" fmla="*/ 2383 h 2980"/>
                <a:gd name="T24" fmla="+- 0 9566 6586"/>
                <a:gd name="T25" fmla="*/ T24 w 3578"/>
                <a:gd name="T26" fmla="*/ 2980 h 2980"/>
                <a:gd name="T27" fmla="+- 0 10163 6586"/>
                <a:gd name="T28" fmla="*/ T27 w 3578"/>
                <a:gd name="T29" fmla="*/ 2383 h 298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  <a:cxn ang="0">
                  <a:pos x="T13" y="T14"/>
                </a:cxn>
                <a:cxn ang="0">
                  <a:pos x="T16" y="T17"/>
                </a:cxn>
                <a:cxn ang="0">
                  <a:pos x="T19" y="T20"/>
                </a:cxn>
                <a:cxn ang="0">
                  <a:pos x="T22" y="T23"/>
                </a:cxn>
                <a:cxn ang="0">
                  <a:pos x="T25" y="T26"/>
                </a:cxn>
                <a:cxn ang="0">
                  <a:pos x="T28" y="T29"/>
                </a:cxn>
              </a:cxnLst>
              <a:rect l="0" t="0" r="r" b="b"/>
              <a:pathLst>
                <a:path w="3578" h="2980">
                  <a:moveTo>
                    <a:pt x="1786" y="591"/>
                  </a:moveTo>
                  <a:lnTo>
                    <a:pt x="1194" y="0"/>
                  </a:lnTo>
                  <a:lnTo>
                    <a:pt x="0" y="0"/>
                  </a:lnTo>
                  <a:lnTo>
                    <a:pt x="1188" y="1188"/>
                  </a:lnTo>
                  <a:lnTo>
                    <a:pt x="1786" y="591"/>
                  </a:lnTo>
                  <a:moveTo>
                    <a:pt x="3577" y="2383"/>
                  </a:moveTo>
                  <a:lnTo>
                    <a:pt x="2980" y="1786"/>
                  </a:lnTo>
                  <a:lnTo>
                    <a:pt x="2383" y="2383"/>
                  </a:lnTo>
                  <a:lnTo>
                    <a:pt x="2980" y="2980"/>
                  </a:lnTo>
                  <a:lnTo>
                    <a:pt x="3577" y="2383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CA85A327-3157-B442-993A-6900F71249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233" y="1463970"/>
              <a:ext cx="2208196" cy="2208277"/>
            </a:xfrm>
            <a:custGeom>
              <a:avLst/>
              <a:gdLst>
                <a:gd name="T0" fmla="+- 0 7774 7177"/>
                <a:gd name="T1" fmla="*/ T0 w 1792"/>
                <a:gd name="T2" fmla="+- 0 1188 1188"/>
                <a:gd name="T3" fmla="*/ 1188 h 1792"/>
                <a:gd name="T4" fmla="+- 0 7177 7177"/>
                <a:gd name="T5" fmla="*/ T4 w 1792"/>
                <a:gd name="T6" fmla="+- 0 1786 1188"/>
                <a:gd name="T7" fmla="*/ 1786 h 1792"/>
                <a:gd name="T8" fmla="+- 0 8372 7177"/>
                <a:gd name="T9" fmla="*/ T8 w 1792"/>
                <a:gd name="T10" fmla="+- 0 2980 1188"/>
                <a:gd name="T11" fmla="*/ 2980 h 1792"/>
                <a:gd name="T12" fmla="+- 0 8969 7177"/>
                <a:gd name="T13" fmla="*/ T12 w 1792"/>
                <a:gd name="T14" fmla="+- 0 2383 1188"/>
                <a:gd name="T15" fmla="*/ 2383 h 1792"/>
                <a:gd name="T16" fmla="+- 0 7774 7177"/>
                <a:gd name="T17" fmla="*/ T16 w 1792"/>
                <a:gd name="T18" fmla="+- 0 1188 1188"/>
                <a:gd name="T19" fmla="*/ 1188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7" y="0"/>
                  </a:moveTo>
                  <a:lnTo>
                    <a:pt x="0" y="598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9A459CB4-74AF-0544-AB1E-7CC6D10F84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5590" y="1"/>
              <a:ext cx="1457754" cy="729520"/>
            </a:xfrm>
            <a:custGeom>
              <a:avLst/>
              <a:gdLst>
                <a:gd name="T0" fmla="+- 0 10158 8975"/>
                <a:gd name="T1" fmla="*/ T0 w 1183"/>
                <a:gd name="T2" fmla="*/ 0 h 592"/>
                <a:gd name="T3" fmla="+- 0 8975 8975"/>
                <a:gd name="T4" fmla="*/ T3 w 1183"/>
                <a:gd name="T5" fmla="*/ 0 h 592"/>
                <a:gd name="T6" fmla="+- 0 9566 8975"/>
                <a:gd name="T7" fmla="*/ T6 w 1183"/>
                <a:gd name="T8" fmla="*/ 591 h 592"/>
                <a:gd name="T9" fmla="+- 0 10158 8975"/>
                <a:gd name="T10" fmla="*/ T9 w 1183"/>
                <a:gd name="T11" fmla="*/ 0 h 592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183" h="592">
                  <a:moveTo>
                    <a:pt x="1183" y="0"/>
                  </a:moveTo>
                  <a:lnTo>
                    <a:pt x="0" y="0"/>
                  </a:lnTo>
                  <a:lnTo>
                    <a:pt x="591" y="591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95A20BFD-9142-D64A-A78A-61B75FCA0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6887" y="728289"/>
              <a:ext cx="2208196" cy="2208277"/>
            </a:xfrm>
            <a:custGeom>
              <a:avLst/>
              <a:gdLst>
                <a:gd name="T0" fmla="+- 0 8372 7774"/>
                <a:gd name="T1" fmla="*/ T0 w 1792"/>
                <a:gd name="T2" fmla="+- 0 591 591"/>
                <a:gd name="T3" fmla="*/ 591 h 1792"/>
                <a:gd name="T4" fmla="+- 0 7774 7774"/>
                <a:gd name="T5" fmla="*/ T4 w 1792"/>
                <a:gd name="T6" fmla="+- 0 1188 591"/>
                <a:gd name="T7" fmla="*/ 1188 h 1792"/>
                <a:gd name="T8" fmla="+- 0 8969 7774"/>
                <a:gd name="T9" fmla="*/ T8 w 1792"/>
                <a:gd name="T10" fmla="+- 0 2383 591"/>
                <a:gd name="T11" fmla="*/ 2383 h 1792"/>
                <a:gd name="T12" fmla="+- 0 9566 7774"/>
                <a:gd name="T13" fmla="*/ T12 w 1792"/>
                <a:gd name="T14" fmla="+- 0 1786 591"/>
                <a:gd name="T15" fmla="*/ 1786 h 1792"/>
                <a:gd name="T16" fmla="+- 0 8372 7774"/>
                <a:gd name="T17" fmla="*/ T16 w 1792"/>
                <a:gd name="T18" fmla="+- 0 591 591"/>
                <a:gd name="T19" fmla="*/ 591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8" y="0"/>
                  </a:moveTo>
                  <a:lnTo>
                    <a:pt x="0" y="597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8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B80736DF-C890-DB47-AEAA-D3D92505E63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5083" y="728289"/>
              <a:ext cx="2943850" cy="2943958"/>
            </a:xfrm>
            <a:custGeom>
              <a:avLst/>
              <a:gdLst>
                <a:gd name="T0" fmla="+- 0 11955 9566"/>
                <a:gd name="T1" fmla="*/ T0 w 2389"/>
                <a:gd name="T2" fmla="+- 0 1786 591"/>
                <a:gd name="T3" fmla="*/ 1786 h 2389"/>
                <a:gd name="T4" fmla="+- 0 10760 9566"/>
                <a:gd name="T5" fmla="*/ T4 w 2389"/>
                <a:gd name="T6" fmla="+- 0 591 591"/>
                <a:gd name="T7" fmla="*/ 591 h 2389"/>
                <a:gd name="T8" fmla="+- 0 9566 9566"/>
                <a:gd name="T9" fmla="*/ T8 w 2389"/>
                <a:gd name="T10" fmla="+- 0 1786 591"/>
                <a:gd name="T11" fmla="*/ 1786 h 2389"/>
                <a:gd name="T12" fmla="+- 0 10760 9566"/>
                <a:gd name="T13" fmla="*/ T12 w 2389"/>
                <a:gd name="T14" fmla="+- 0 2980 591"/>
                <a:gd name="T15" fmla="*/ 2980 h 2389"/>
                <a:gd name="T16" fmla="+- 0 11955 9566"/>
                <a:gd name="T17" fmla="*/ T16 w 2389"/>
                <a:gd name="T18" fmla="+- 0 1786 591"/>
                <a:gd name="T19" fmla="*/ 1786 h 238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389" h="2389">
                  <a:moveTo>
                    <a:pt x="2389" y="1195"/>
                  </a:moveTo>
                  <a:lnTo>
                    <a:pt x="1194" y="0"/>
                  </a:lnTo>
                  <a:lnTo>
                    <a:pt x="0" y="1195"/>
                  </a:lnTo>
                  <a:lnTo>
                    <a:pt x="1194" y="2389"/>
                  </a:lnTo>
                  <a:lnTo>
                    <a:pt x="2389" y="1195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12" name="Title 1">
            <a:extLst>
              <a:ext uri="{FF2B5EF4-FFF2-40B4-BE49-F238E27FC236}">
                <a16:creationId xmlns:a16="http://schemas.microsoft.com/office/drawing/2014/main" id="{39F93F26-ED5C-E74E-BFBD-E3054DC1B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>
              <a:defRPr sz="4400" b="1" i="0" spc="50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F0FD074-81E2-0D4E-8446-C5B415B238A0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4655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 Placeholder 29">
            <a:extLst>
              <a:ext uri="{FF2B5EF4-FFF2-40B4-BE49-F238E27FC236}">
                <a16:creationId xmlns:a16="http://schemas.microsoft.com/office/drawing/2014/main" id="{58AAB058-5FFC-9E4E-AD2E-FB1B4EE5102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52500" y="2818296"/>
            <a:ext cx="2133600" cy="3693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15" name="Text Placeholder 29">
            <a:extLst>
              <a:ext uri="{FF2B5EF4-FFF2-40B4-BE49-F238E27FC236}">
                <a16:creationId xmlns:a16="http://schemas.microsoft.com/office/drawing/2014/main" id="{18ABDA74-C3EC-274D-BE87-AC5B825A2A4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52500" y="2209800"/>
            <a:ext cx="2133600" cy="20583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0" i="0">
                <a:solidFill>
                  <a:schemeClr val="tx2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3DDE02E-BC75-2645-8725-CA2CFD327A3C}"/>
              </a:ext>
            </a:extLst>
          </p:cNvPr>
          <p:cNvCxnSpPr>
            <a:cxnSpLocks/>
          </p:cNvCxnSpPr>
          <p:nvPr userDrawn="1"/>
        </p:nvCxnSpPr>
        <p:spPr>
          <a:xfrm>
            <a:off x="3663043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 Placeholder 29">
            <a:extLst>
              <a:ext uri="{FF2B5EF4-FFF2-40B4-BE49-F238E27FC236}">
                <a16:creationId xmlns:a16="http://schemas.microsoft.com/office/drawing/2014/main" id="{3ABA9FD1-9B74-F14F-81EF-7B3407196B0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63042" y="2818296"/>
            <a:ext cx="2128157" cy="3693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18" name="Text Placeholder 29">
            <a:extLst>
              <a:ext uri="{FF2B5EF4-FFF2-40B4-BE49-F238E27FC236}">
                <a16:creationId xmlns:a16="http://schemas.microsoft.com/office/drawing/2014/main" id="{0E9E9D03-0186-5B4C-A73F-95ADCD08A44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663042" y="2209800"/>
            <a:ext cx="2128157" cy="20583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0" i="0">
                <a:solidFill>
                  <a:schemeClr val="tx2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01EE6FD-FABB-AD48-92DA-19805B502918}"/>
              </a:ext>
            </a:extLst>
          </p:cNvPr>
          <p:cNvCxnSpPr>
            <a:cxnSpLocks/>
          </p:cNvCxnSpPr>
          <p:nvPr userDrawn="1"/>
        </p:nvCxnSpPr>
        <p:spPr>
          <a:xfrm>
            <a:off x="952500" y="4248119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 Placeholder 29">
            <a:extLst>
              <a:ext uri="{FF2B5EF4-FFF2-40B4-BE49-F238E27FC236}">
                <a16:creationId xmlns:a16="http://schemas.microsoft.com/office/drawing/2014/main" id="{F953BCFF-5CB8-784F-ACC1-A14670E6219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952500" y="5131299"/>
            <a:ext cx="2133600" cy="3693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22" name="Text Placeholder 29">
            <a:extLst>
              <a:ext uri="{FF2B5EF4-FFF2-40B4-BE49-F238E27FC236}">
                <a16:creationId xmlns:a16="http://schemas.microsoft.com/office/drawing/2014/main" id="{97DCC038-CDD3-1D48-B8BA-2617616935C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52500" y="4522803"/>
            <a:ext cx="2133600" cy="20583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0" i="0">
                <a:solidFill>
                  <a:schemeClr val="tx2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3BB36CC-7349-334D-A028-58D01025E726}"/>
              </a:ext>
            </a:extLst>
          </p:cNvPr>
          <p:cNvCxnSpPr>
            <a:cxnSpLocks/>
          </p:cNvCxnSpPr>
          <p:nvPr userDrawn="1"/>
        </p:nvCxnSpPr>
        <p:spPr>
          <a:xfrm>
            <a:off x="3663043" y="4252111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 Placeholder 29">
            <a:extLst>
              <a:ext uri="{FF2B5EF4-FFF2-40B4-BE49-F238E27FC236}">
                <a16:creationId xmlns:a16="http://schemas.microsoft.com/office/drawing/2014/main" id="{C20DFC6E-CE65-E94B-921D-38F386E173F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663042" y="5131299"/>
            <a:ext cx="2128157" cy="3693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25" name="Text Placeholder 29">
            <a:extLst>
              <a:ext uri="{FF2B5EF4-FFF2-40B4-BE49-F238E27FC236}">
                <a16:creationId xmlns:a16="http://schemas.microsoft.com/office/drawing/2014/main" id="{773FBF72-A3D8-2F4E-BAD2-2755F0BE4A4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663042" y="4522803"/>
            <a:ext cx="2128157" cy="20583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0" i="0">
                <a:solidFill>
                  <a:schemeClr val="tx2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402C0D4-D9C4-F547-B996-38177302A3DC}"/>
              </a:ext>
            </a:extLst>
          </p:cNvPr>
          <p:cNvCxnSpPr>
            <a:cxnSpLocks/>
          </p:cNvCxnSpPr>
          <p:nvPr userDrawn="1"/>
        </p:nvCxnSpPr>
        <p:spPr>
          <a:xfrm>
            <a:off x="6367055" y="4252111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 Placeholder 29">
            <a:extLst>
              <a:ext uri="{FF2B5EF4-FFF2-40B4-BE49-F238E27FC236}">
                <a16:creationId xmlns:a16="http://schemas.microsoft.com/office/drawing/2014/main" id="{9B18A1DC-4A61-514B-9F70-1DCC893EBB17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367054" y="5131299"/>
            <a:ext cx="2129245" cy="3693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28" name="Text Placeholder 29">
            <a:extLst>
              <a:ext uri="{FF2B5EF4-FFF2-40B4-BE49-F238E27FC236}">
                <a16:creationId xmlns:a16="http://schemas.microsoft.com/office/drawing/2014/main" id="{DD138509-2AA1-D540-90D6-28847495661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367054" y="4522803"/>
            <a:ext cx="2129245" cy="20583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0" i="0">
                <a:solidFill>
                  <a:schemeClr val="tx2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759" y="6565036"/>
            <a:ext cx="1508612" cy="292964"/>
          </a:xfrm>
          <a:prstGeom prst="rect">
            <a:avLst/>
          </a:prstGeom>
        </p:spPr>
      </p:pic>
      <p:sp>
        <p:nvSpPr>
          <p:cNvPr id="31" name="Footer Placeholder 13">
            <a:extLst>
              <a:ext uri="{FF2B5EF4-FFF2-40B4-BE49-F238E27FC236}">
                <a16:creationId xmlns:a16="http://schemas.microsoft.com/office/drawing/2014/main" id="{C0BAE34D-BF83-084B-A10C-EB85694B9ACF}"/>
              </a:ext>
            </a:extLst>
          </p:cNvPr>
          <p:cNvSpPr txBox="1">
            <a:spLocks/>
          </p:cNvSpPr>
          <p:nvPr userDrawn="1"/>
        </p:nvSpPr>
        <p:spPr>
          <a:xfrm>
            <a:off x="9321113" y="6597467"/>
            <a:ext cx="2870887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Annual Meeting, 20-21 November 2023</a:t>
            </a:r>
          </a:p>
        </p:txBody>
      </p:sp>
    </p:spTree>
    <p:extLst>
      <p:ext uri="{BB962C8B-B14F-4D97-AF65-F5344CB8AC3E}">
        <p14:creationId xmlns:p14="http://schemas.microsoft.com/office/powerpoint/2010/main" val="4093066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A5C37098-CEB2-1E45-989B-3DD92F3B1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>
              <a:defRPr sz="4400" b="1" i="0">
                <a:latin typeface="+mj-lt"/>
              </a:defRPr>
            </a:lvl1pPr>
          </a:lstStyle>
          <a:p>
            <a:r>
              <a:rPr lang="en-US" dirty="0"/>
              <a:t>Click to edit 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23F761-57FC-3649-AE84-0C3EF95EF561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 Placeholder 29">
            <a:extLst>
              <a:ext uri="{FF2B5EF4-FFF2-40B4-BE49-F238E27FC236}">
                <a16:creationId xmlns:a16="http://schemas.microsoft.com/office/drawing/2014/main" id="{E66F2BC9-2F8A-1543-9AFD-9BAB0E75B3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52499" y="2289363"/>
            <a:ext cx="10588712" cy="3763370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16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grpSp>
        <p:nvGrpSpPr>
          <p:cNvPr id="12" name="Group 12">
            <a:extLst>
              <a:ext uri="{FF2B5EF4-FFF2-40B4-BE49-F238E27FC236}">
                <a16:creationId xmlns:a16="http://schemas.microsoft.com/office/drawing/2014/main" id="{C82066DD-D313-D148-89C7-338EB873A730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1380" y="5534446"/>
            <a:ext cx="1323531" cy="1326292"/>
            <a:chOff x="0" y="12289"/>
            <a:chExt cx="3550" cy="3551"/>
          </a:xfrm>
        </p:grpSpPr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A5BBD7C7-99D1-E841-A081-6912D1F2B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227A14EE-CB79-754A-8B19-EB9874B31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35B38B80-C3D3-4C47-B468-C41A8FF36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759" y="6565036"/>
            <a:ext cx="1508612" cy="292964"/>
          </a:xfrm>
          <a:prstGeom prst="rect">
            <a:avLst/>
          </a:prstGeom>
        </p:spPr>
      </p:pic>
      <p:sp>
        <p:nvSpPr>
          <p:cNvPr id="13" name="Footer Placeholder 13">
            <a:extLst>
              <a:ext uri="{FF2B5EF4-FFF2-40B4-BE49-F238E27FC236}">
                <a16:creationId xmlns:a16="http://schemas.microsoft.com/office/drawing/2014/main" id="{C0BAE34D-BF83-084B-A10C-EB85694B9ACF}"/>
              </a:ext>
            </a:extLst>
          </p:cNvPr>
          <p:cNvSpPr txBox="1">
            <a:spLocks/>
          </p:cNvSpPr>
          <p:nvPr userDrawn="1"/>
        </p:nvSpPr>
        <p:spPr>
          <a:xfrm>
            <a:off x="9321113" y="6597467"/>
            <a:ext cx="2870887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Annual Meeting, 20-21 November 2023</a:t>
            </a:r>
          </a:p>
        </p:txBody>
      </p:sp>
    </p:spTree>
    <p:extLst>
      <p:ext uri="{BB962C8B-B14F-4D97-AF65-F5344CB8AC3E}">
        <p14:creationId xmlns:p14="http://schemas.microsoft.com/office/powerpoint/2010/main" val="30737695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6" pos="3480" userDrawn="1">
          <p15:clr>
            <a:srgbClr val="FBAE40"/>
          </p15:clr>
        </p15:guide>
        <p15:guide id="7" orient="horz" pos="1440" userDrawn="1">
          <p15:clr>
            <a:srgbClr val="FBAE40"/>
          </p15:clr>
        </p15:guide>
        <p15:guide id="9" orient="horz" pos="1224" userDrawn="1">
          <p15:clr>
            <a:srgbClr val="FBAE40"/>
          </p15:clr>
        </p15:guide>
        <p15:guide id="10" orient="horz" pos="55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8D492973-78E3-D34E-835E-CF2D451701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3943" y="3045437"/>
            <a:ext cx="4941477" cy="610863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>
              <a:defRPr sz="4100" b="1" i="0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Click to edit 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BE3A3D6-A0AD-C84D-8B2A-743F5F95432E}"/>
              </a:ext>
            </a:extLst>
          </p:cNvPr>
          <p:cNvCxnSpPr>
            <a:cxnSpLocks/>
          </p:cNvCxnSpPr>
          <p:nvPr userDrawn="1"/>
        </p:nvCxnSpPr>
        <p:spPr>
          <a:xfrm>
            <a:off x="7154721" y="4003877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4CB38BE-0FF2-694C-AA3C-D73DBF7C332C}"/>
              </a:ext>
            </a:extLst>
          </p:cNvPr>
          <p:cNvGrpSpPr>
            <a:grpSpLocks/>
          </p:cNvGrpSpPr>
          <p:nvPr userDrawn="1"/>
        </p:nvGrpSpPr>
        <p:grpSpPr bwMode="auto">
          <a:xfrm rot="10800000">
            <a:off x="9509760" y="-3"/>
            <a:ext cx="2682238" cy="2682238"/>
            <a:chOff x="0" y="12289"/>
            <a:chExt cx="3550" cy="3551"/>
          </a:xfrm>
          <a:solidFill>
            <a:schemeClr val="tx1"/>
          </a:solidFill>
        </p:grpSpPr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F0257420-2EA0-6348-8B9E-1414F529726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7FE65C23-C0EF-BB41-884A-01C2A7356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F73F5EB6-53C7-D44C-9003-FB5A81F989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759" y="6565036"/>
            <a:ext cx="1508612" cy="292964"/>
          </a:xfrm>
          <a:prstGeom prst="rect">
            <a:avLst/>
          </a:prstGeom>
        </p:spPr>
      </p:pic>
      <p:sp>
        <p:nvSpPr>
          <p:cNvPr id="13" name="Footer Placeholder 13">
            <a:extLst>
              <a:ext uri="{FF2B5EF4-FFF2-40B4-BE49-F238E27FC236}">
                <a16:creationId xmlns:a16="http://schemas.microsoft.com/office/drawing/2014/main" id="{C0BAE34D-BF83-084B-A10C-EB85694B9ACF}"/>
              </a:ext>
            </a:extLst>
          </p:cNvPr>
          <p:cNvSpPr txBox="1">
            <a:spLocks/>
          </p:cNvSpPr>
          <p:nvPr userDrawn="1"/>
        </p:nvSpPr>
        <p:spPr>
          <a:xfrm>
            <a:off x="9321113" y="6597467"/>
            <a:ext cx="2870887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Annual Meeting, 20-21 November 2023</a:t>
            </a:r>
          </a:p>
        </p:txBody>
      </p:sp>
    </p:spTree>
    <p:extLst>
      <p:ext uri="{BB962C8B-B14F-4D97-AF65-F5344CB8AC3E}">
        <p14:creationId xmlns:p14="http://schemas.microsoft.com/office/powerpoint/2010/main" val="23578891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4">
          <p15:clr>
            <a:srgbClr val="FBAE40"/>
          </p15:clr>
        </p15:guide>
        <p15:guide id="3" pos="4344" userDrawn="1">
          <p15:clr>
            <a:srgbClr val="FBAE40"/>
          </p15:clr>
        </p15:guide>
        <p15:guide id="4" pos="4560" userDrawn="1">
          <p15:clr>
            <a:srgbClr val="FBAE40"/>
          </p15:clr>
        </p15:guide>
        <p15:guide id="8" orient="horz" pos="184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5">
            <a:extLst>
              <a:ext uri="{FF2B5EF4-FFF2-40B4-BE49-F238E27FC236}">
                <a16:creationId xmlns:a16="http://schemas.microsoft.com/office/drawing/2014/main" id="{75992517-0394-6B43-B15D-2A86A34512F3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952500" y="1939108"/>
            <a:ext cx="10352810" cy="411070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</a:t>
            </a:r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759" y="6565036"/>
            <a:ext cx="1508612" cy="292964"/>
          </a:xfrm>
          <a:prstGeom prst="rect">
            <a:avLst/>
          </a:prstGeom>
        </p:spPr>
      </p:pic>
      <p:sp>
        <p:nvSpPr>
          <p:cNvPr id="8" name="Footer Placeholder 13">
            <a:extLst>
              <a:ext uri="{FF2B5EF4-FFF2-40B4-BE49-F238E27FC236}">
                <a16:creationId xmlns:a16="http://schemas.microsoft.com/office/drawing/2014/main" id="{C0BAE34D-BF83-084B-A10C-EB85694B9ACF}"/>
              </a:ext>
            </a:extLst>
          </p:cNvPr>
          <p:cNvSpPr txBox="1">
            <a:spLocks/>
          </p:cNvSpPr>
          <p:nvPr userDrawn="1"/>
        </p:nvSpPr>
        <p:spPr>
          <a:xfrm>
            <a:off x="9321113" y="6597467"/>
            <a:ext cx="2870887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Annual Meeting, 20-21 November 2023</a:t>
            </a:r>
          </a:p>
        </p:txBody>
      </p:sp>
    </p:spTree>
    <p:extLst>
      <p:ext uri="{BB962C8B-B14F-4D97-AF65-F5344CB8AC3E}">
        <p14:creationId xmlns:p14="http://schemas.microsoft.com/office/powerpoint/2010/main" val="20658628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 userDrawn="1">
          <p15:clr>
            <a:srgbClr val="FBAE40"/>
          </p15:clr>
        </p15:guide>
        <p15:guide id="3" pos="2880" userDrawn="1">
          <p15:clr>
            <a:srgbClr val="FBAE40"/>
          </p15:clr>
        </p15:guide>
        <p15:guide id="4" pos="5160" userDrawn="1">
          <p15:clr>
            <a:srgbClr val="FBAE40"/>
          </p15:clr>
        </p15:guide>
        <p15:guide id="5" pos="2520" userDrawn="1">
          <p15:clr>
            <a:srgbClr val="FBAE40"/>
          </p15:clr>
        </p15:guide>
        <p15:guide id="6" pos="4800" userDrawn="1">
          <p15:clr>
            <a:srgbClr val="FBAE40"/>
          </p15:clr>
        </p15:guide>
        <p15:guide id="7" orient="horz" pos="1224" userDrawn="1">
          <p15:clr>
            <a:srgbClr val="FBAE40"/>
          </p15:clr>
        </p15:guide>
        <p15:guide id="8" orient="horz" pos="1392" userDrawn="1">
          <p15:clr>
            <a:srgbClr val="FBAE40"/>
          </p15:clr>
        </p15:guide>
        <p15:guide id="10" orient="horz" pos="552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</a:t>
            </a:r>
          </a:p>
        </p:txBody>
      </p:sp>
      <p:sp>
        <p:nvSpPr>
          <p:cNvPr id="9" name="Table Placeholder 2">
            <a:extLst>
              <a:ext uri="{FF2B5EF4-FFF2-40B4-BE49-F238E27FC236}">
                <a16:creationId xmlns:a16="http://schemas.microsoft.com/office/drawing/2014/main" id="{1506B022-475A-6647-98FF-D5C319A0C7C4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952500" y="2209800"/>
            <a:ext cx="10287000" cy="2593109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6" name="Group 12">
            <a:extLst>
              <a:ext uri="{FF2B5EF4-FFF2-40B4-BE49-F238E27FC236}">
                <a16:creationId xmlns:a16="http://schemas.microsoft.com/office/drawing/2014/main" id="{C82066DD-D313-D148-89C7-338EB873A730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1380" y="5534446"/>
            <a:ext cx="1323531" cy="1326292"/>
            <a:chOff x="0" y="12289"/>
            <a:chExt cx="3550" cy="3551"/>
          </a:xfrm>
        </p:grpSpPr>
        <p:sp>
          <p:nvSpPr>
            <p:cNvPr id="7" name="Freeform 14">
              <a:extLst>
                <a:ext uri="{FF2B5EF4-FFF2-40B4-BE49-F238E27FC236}">
                  <a16:creationId xmlns:a16="http://schemas.microsoft.com/office/drawing/2014/main" id="{A5BBD7C7-99D1-E841-A081-6912D1F2B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8" name="Freeform 15">
              <a:extLst>
                <a:ext uri="{FF2B5EF4-FFF2-40B4-BE49-F238E27FC236}">
                  <a16:creationId xmlns:a16="http://schemas.microsoft.com/office/drawing/2014/main" id="{227A14EE-CB79-754A-8B19-EB9874B31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0" name="Freeform 18">
              <a:extLst>
                <a:ext uri="{FF2B5EF4-FFF2-40B4-BE49-F238E27FC236}">
                  <a16:creationId xmlns:a16="http://schemas.microsoft.com/office/drawing/2014/main" id="{35B38B80-C3D3-4C47-B468-C41A8FF36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759" y="6565036"/>
            <a:ext cx="1508612" cy="292964"/>
          </a:xfrm>
          <a:prstGeom prst="rect">
            <a:avLst/>
          </a:prstGeom>
        </p:spPr>
      </p:pic>
      <p:sp>
        <p:nvSpPr>
          <p:cNvPr id="12" name="Footer Placeholder 13">
            <a:extLst>
              <a:ext uri="{FF2B5EF4-FFF2-40B4-BE49-F238E27FC236}">
                <a16:creationId xmlns:a16="http://schemas.microsoft.com/office/drawing/2014/main" id="{C0BAE34D-BF83-084B-A10C-EB85694B9ACF}"/>
              </a:ext>
            </a:extLst>
          </p:cNvPr>
          <p:cNvSpPr txBox="1">
            <a:spLocks/>
          </p:cNvSpPr>
          <p:nvPr userDrawn="1"/>
        </p:nvSpPr>
        <p:spPr>
          <a:xfrm>
            <a:off x="9321113" y="6597467"/>
            <a:ext cx="2870887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Annual Meeting, 20-21 November 2023</a:t>
            </a:r>
          </a:p>
        </p:txBody>
      </p:sp>
    </p:spTree>
    <p:extLst>
      <p:ext uri="{BB962C8B-B14F-4D97-AF65-F5344CB8AC3E}">
        <p14:creationId xmlns:p14="http://schemas.microsoft.com/office/powerpoint/2010/main" val="34013107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10" orient="horz" pos="55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A5C37098-CEB2-1E45-989B-3DD92F3B1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9925" y="915992"/>
            <a:ext cx="3509124" cy="5488145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>
            <a:normAutofit/>
          </a:bodyPr>
          <a:lstStyle>
            <a:lvl1pPr>
              <a:lnSpc>
                <a:spcPct val="100000"/>
              </a:lnSpc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</a:t>
            </a:r>
          </a:p>
        </p:txBody>
      </p:sp>
      <p:grpSp>
        <p:nvGrpSpPr>
          <p:cNvPr id="14" name="Group 12">
            <a:extLst>
              <a:ext uri="{FF2B5EF4-FFF2-40B4-BE49-F238E27FC236}">
                <a16:creationId xmlns:a16="http://schemas.microsoft.com/office/drawing/2014/main" id="{C82066DD-D313-D148-89C7-338EB873A730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1380" y="5534446"/>
            <a:ext cx="1323531" cy="1326292"/>
            <a:chOff x="0" y="12289"/>
            <a:chExt cx="3550" cy="3551"/>
          </a:xfrm>
        </p:grpSpPr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A5BBD7C7-99D1-E841-A081-6912D1F2B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227A14EE-CB79-754A-8B19-EB9874B31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7" name="Freeform 18">
              <a:extLst>
                <a:ext uri="{FF2B5EF4-FFF2-40B4-BE49-F238E27FC236}">
                  <a16:creationId xmlns:a16="http://schemas.microsoft.com/office/drawing/2014/main" id="{35B38B80-C3D3-4C47-B468-C41A8FF36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grpSp>
        <p:nvGrpSpPr>
          <p:cNvPr id="28" name="Group 5">
            <a:extLst>
              <a:ext uri="{FF2B5EF4-FFF2-40B4-BE49-F238E27FC236}">
                <a16:creationId xmlns:a16="http://schemas.microsoft.com/office/drawing/2014/main" id="{806C6F65-35CD-D64B-992A-0C1C1E00384D}"/>
              </a:ext>
            </a:extLst>
          </p:cNvPr>
          <p:cNvGrpSpPr/>
          <p:nvPr userDrawn="1"/>
        </p:nvGrpSpPr>
        <p:grpSpPr>
          <a:xfrm>
            <a:off x="9770080" y="0"/>
            <a:ext cx="2421920" cy="1309816"/>
            <a:chOff x="5612972" y="1"/>
            <a:chExt cx="6615961" cy="3672246"/>
          </a:xfrm>
        </p:grpSpPr>
        <p:sp>
          <p:nvSpPr>
            <p:cNvPr id="29" name="AutoShape 24">
              <a:extLst>
                <a:ext uri="{FF2B5EF4-FFF2-40B4-BE49-F238E27FC236}">
                  <a16:creationId xmlns:a16="http://schemas.microsoft.com/office/drawing/2014/main" id="{CFD467E2-FF13-7E4F-BEF9-EA1A17665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972" y="1"/>
              <a:ext cx="4408998" cy="3672246"/>
            </a:xfrm>
            <a:custGeom>
              <a:avLst/>
              <a:gdLst>
                <a:gd name="T0" fmla="+- 0 8372 6586"/>
                <a:gd name="T1" fmla="*/ T0 w 3578"/>
                <a:gd name="T2" fmla="*/ 591 h 2980"/>
                <a:gd name="T3" fmla="+- 0 7780 6586"/>
                <a:gd name="T4" fmla="*/ T3 w 3578"/>
                <a:gd name="T5" fmla="*/ 0 h 2980"/>
                <a:gd name="T6" fmla="+- 0 6586 6586"/>
                <a:gd name="T7" fmla="*/ T6 w 3578"/>
                <a:gd name="T8" fmla="*/ 0 h 2980"/>
                <a:gd name="T9" fmla="+- 0 7774 6586"/>
                <a:gd name="T10" fmla="*/ T9 w 3578"/>
                <a:gd name="T11" fmla="*/ 1188 h 2980"/>
                <a:gd name="T12" fmla="+- 0 8372 6586"/>
                <a:gd name="T13" fmla="*/ T12 w 3578"/>
                <a:gd name="T14" fmla="*/ 591 h 2980"/>
                <a:gd name="T15" fmla="+- 0 10163 6586"/>
                <a:gd name="T16" fmla="*/ T15 w 3578"/>
                <a:gd name="T17" fmla="*/ 2383 h 2980"/>
                <a:gd name="T18" fmla="+- 0 9566 6586"/>
                <a:gd name="T19" fmla="*/ T18 w 3578"/>
                <a:gd name="T20" fmla="*/ 1786 h 2980"/>
                <a:gd name="T21" fmla="+- 0 8969 6586"/>
                <a:gd name="T22" fmla="*/ T21 w 3578"/>
                <a:gd name="T23" fmla="*/ 2383 h 2980"/>
                <a:gd name="T24" fmla="+- 0 9566 6586"/>
                <a:gd name="T25" fmla="*/ T24 w 3578"/>
                <a:gd name="T26" fmla="*/ 2980 h 2980"/>
                <a:gd name="T27" fmla="+- 0 10163 6586"/>
                <a:gd name="T28" fmla="*/ T27 w 3578"/>
                <a:gd name="T29" fmla="*/ 2383 h 298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  <a:cxn ang="0">
                  <a:pos x="T13" y="T14"/>
                </a:cxn>
                <a:cxn ang="0">
                  <a:pos x="T16" y="T17"/>
                </a:cxn>
                <a:cxn ang="0">
                  <a:pos x="T19" y="T20"/>
                </a:cxn>
                <a:cxn ang="0">
                  <a:pos x="T22" y="T23"/>
                </a:cxn>
                <a:cxn ang="0">
                  <a:pos x="T25" y="T26"/>
                </a:cxn>
                <a:cxn ang="0">
                  <a:pos x="T28" y="T29"/>
                </a:cxn>
              </a:cxnLst>
              <a:rect l="0" t="0" r="r" b="b"/>
              <a:pathLst>
                <a:path w="3578" h="2980">
                  <a:moveTo>
                    <a:pt x="1786" y="591"/>
                  </a:moveTo>
                  <a:lnTo>
                    <a:pt x="1194" y="0"/>
                  </a:lnTo>
                  <a:lnTo>
                    <a:pt x="0" y="0"/>
                  </a:lnTo>
                  <a:lnTo>
                    <a:pt x="1188" y="1188"/>
                  </a:lnTo>
                  <a:lnTo>
                    <a:pt x="1786" y="591"/>
                  </a:lnTo>
                  <a:moveTo>
                    <a:pt x="3577" y="2383"/>
                  </a:moveTo>
                  <a:lnTo>
                    <a:pt x="2980" y="1786"/>
                  </a:lnTo>
                  <a:lnTo>
                    <a:pt x="2383" y="2383"/>
                  </a:lnTo>
                  <a:lnTo>
                    <a:pt x="2980" y="2980"/>
                  </a:lnTo>
                  <a:lnTo>
                    <a:pt x="3577" y="2383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30" name="Freeform 7">
              <a:extLst>
                <a:ext uri="{FF2B5EF4-FFF2-40B4-BE49-F238E27FC236}">
                  <a16:creationId xmlns:a16="http://schemas.microsoft.com/office/drawing/2014/main" id="{CA85A327-3157-B442-993A-6900F71249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233" y="1463970"/>
              <a:ext cx="2208196" cy="2208277"/>
            </a:xfrm>
            <a:custGeom>
              <a:avLst/>
              <a:gdLst>
                <a:gd name="T0" fmla="+- 0 7774 7177"/>
                <a:gd name="T1" fmla="*/ T0 w 1792"/>
                <a:gd name="T2" fmla="+- 0 1188 1188"/>
                <a:gd name="T3" fmla="*/ 1188 h 1792"/>
                <a:gd name="T4" fmla="+- 0 7177 7177"/>
                <a:gd name="T5" fmla="*/ T4 w 1792"/>
                <a:gd name="T6" fmla="+- 0 1786 1188"/>
                <a:gd name="T7" fmla="*/ 1786 h 1792"/>
                <a:gd name="T8" fmla="+- 0 8372 7177"/>
                <a:gd name="T9" fmla="*/ T8 w 1792"/>
                <a:gd name="T10" fmla="+- 0 2980 1188"/>
                <a:gd name="T11" fmla="*/ 2980 h 1792"/>
                <a:gd name="T12" fmla="+- 0 8969 7177"/>
                <a:gd name="T13" fmla="*/ T12 w 1792"/>
                <a:gd name="T14" fmla="+- 0 2383 1188"/>
                <a:gd name="T15" fmla="*/ 2383 h 1792"/>
                <a:gd name="T16" fmla="+- 0 7774 7177"/>
                <a:gd name="T17" fmla="*/ T16 w 1792"/>
                <a:gd name="T18" fmla="+- 0 1188 1188"/>
                <a:gd name="T19" fmla="*/ 1188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7" y="0"/>
                  </a:moveTo>
                  <a:lnTo>
                    <a:pt x="0" y="598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31" name="Freeform 8">
              <a:extLst>
                <a:ext uri="{FF2B5EF4-FFF2-40B4-BE49-F238E27FC236}">
                  <a16:creationId xmlns:a16="http://schemas.microsoft.com/office/drawing/2014/main" id="{9A459CB4-74AF-0544-AB1E-7CC6D10F84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5590" y="1"/>
              <a:ext cx="1457754" cy="729520"/>
            </a:xfrm>
            <a:custGeom>
              <a:avLst/>
              <a:gdLst>
                <a:gd name="T0" fmla="+- 0 10158 8975"/>
                <a:gd name="T1" fmla="*/ T0 w 1183"/>
                <a:gd name="T2" fmla="*/ 0 h 592"/>
                <a:gd name="T3" fmla="+- 0 8975 8975"/>
                <a:gd name="T4" fmla="*/ T3 w 1183"/>
                <a:gd name="T5" fmla="*/ 0 h 592"/>
                <a:gd name="T6" fmla="+- 0 9566 8975"/>
                <a:gd name="T7" fmla="*/ T6 w 1183"/>
                <a:gd name="T8" fmla="*/ 591 h 592"/>
                <a:gd name="T9" fmla="+- 0 10158 8975"/>
                <a:gd name="T10" fmla="*/ T9 w 1183"/>
                <a:gd name="T11" fmla="*/ 0 h 592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183" h="592">
                  <a:moveTo>
                    <a:pt x="1183" y="0"/>
                  </a:moveTo>
                  <a:lnTo>
                    <a:pt x="0" y="0"/>
                  </a:lnTo>
                  <a:lnTo>
                    <a:pt x="591" y="591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32" name="Freeform 9">
              <a:extLst>
                <a:ext uri="{FF2B5EF4-FFF2-40B4-BE49-F238E27FC236}">
                  <a16:creationId xmlns:a16="http://schemas.microsoft.com/office/drawing/2014/main" id="{95A20BFD-9142-D64A-A78A-61B75FCA0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6887" y="728289"/>
              <a:ext cx="2208196" cy="2208277"/>
            </a:xfrm>
            <a:custGeom>
              <a:avLst/>
              <a:gdLst>
                <a:gd name="T0" fmla="+- 0 8372 7774"/>
                <a:gd name="T1" fmla="*/ T0 w 1792"/>
                <a:gd name="T2" fmla="+- 0 591 591"/>
                <a:gd name="T3" fmla="*/ 591 h 1792"/>
                <a:gd name="T4" fmla="+- 0 7774 7774"/>
                <a:gd name="T5" fmla="*/ T4 w 1792"/>
                <a:gd name="T6" fmla="+- 0 1188 591"/>
                <a:gd name="T7" fmla="*/ 1188 h 1792"/>
                <a:gd name="T8" fmla="+- 0 8969 7774"/>
                <a:gd name="T9" fmla="*/ T8 w 1792"/>
                <a:gd name="T10" fmla="+- 0 2383 591"/>
                <a:gd name="T11" fmla="*/ 2383 h 1792"/>
                <a:gd name="T12" fmla="+- 0 9566 7774"/>
                <a:gd name="T13" fmla="*/ T12 w 1792"/>
                <a:gd name="T14" fmla="+- 0 1786 591"/>
                <a:gd name="T15" fmla="*/ 1786 h 1792"/>
                <a:gd name="T16" fmla="+- 0 8372 7774"/>
                <a:gd name="T17" fmla="*/ T16 w 1792"/>
                <a:gd name="T18" fmla="+- 0 591 591"/>
                <a:gd name="T19" fmla="*/ 591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8" y="0"/>
                  </a:moveTo>
                  <a:lnTo>
                    <a:pt x="0" y="597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8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33" name="Freeform 10">
              <a:extLst>
                <a:ext uri="{FF2B5EF4-FFF2-40B4-BE49-F238E27FC236}">
                  <a16:creationId xmlns:a16="http://schemas.microsoft.com/office/drawing/2014/main" id="{B80736DF-C890-DB47-AEAA-D3D92505E63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5083" y="728289"/>
              <a:ext cx="2943850" cy="2943958"/>
            </a:xfrm>
            <a:custGeom>
              <a:avLst/>
              <a:gdLst>
                <a:gd name="T0" fmla="+- 0 11955 9566"/>
                <a:gd name="T1" fmla="*/ T0 w 2389"/>
                <a:gd name="T2" fmla="+- 0 1786 591"/>
                <a:gd name="T3" fmla="*/ 1786 h 2389"/>
                <a:gd name="T4" fmla="+- 0 10760 9566"/>
                <a:gd name="T5" fmla="*/ T4 w 2389"/>
                <a:gd name="T6" fmla="+- 0 591 591"/>
                <a:gd name="T7" fmla="*/ 591 h 2389"/>
                <a:gd name="T8" fmla="+- 0 9566 9566"/>
                <a:gd name="T9" fmla="*/ T8 w 2389"/>
                <a:gd name="T10" fmla="+- 0 1786 591"/>
                <a:gd name="T11" fmla="*/ 1786 h 2389"/>
                <a:gd name="T12" fmla="+- 0 10760 9566"/>
                <a:gd name="T13" fmla="*/ T12 w 2389"/>
                <a:gd name="T14" fmla="+- 0 2980 591"/>
                <a:gd name="T15" fmla="*/ 2980 h 2389"/>
                <a:gd name="T16" fmla="+- 0 11955 9566"/>
                <a:gd name="T17" fmla="*/ T16 w 2389"/>
                <a:gd name="T18" fmla="+- 0 1786 591"/>
                <a:gd name="T19" fmla="*/ 1786 h 238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389" h="2389">
                  <a:moveTo>
                    <a:pt x="2389" y="1195"/>
                  </a:moveTo>
                  <a:lnTo>
                    <a:pt x="1194" y="0"/>
                  </a:lnTo>
                  <a:lnTo>
                    <a:pt x="0" y="1195"/>
                  </a:lnTo>
                  <a:lnTo>
                    <a:pt x="1194" y="2389"/>
                  </a:lnTo>
                  <a:lnTo>
                    <a:pt x="2389" y="1195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id="{A5C37098-CEB2-1E45-989B-3DD92F3B1A30}"/>
              </a:ext>
            </a:extLst>
          </p:cNvPr>
          <p:cNvSpPr txBox="1">
            <a:spLocks/>
          </p:cNvSpPr>
          <p:nvPr userDrawn="1"/>
        </p:nvSpPr>
        <p:spPr>
          <a:xfrm>
            <a:off x="6253704" y="937989"/>
            <a:ext cx="3509124" cy="548814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i="0" kern="1200" spc="100" baseline="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Click to edit</a:t>
            </a:r>
          </a:p>
        </p:txBody>
      </p:sp>
      <p:pic>
        <p:nvPicPr>
          <p:cNvPr id="19" name="Image 18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759" y="6565036"/>
            <a:ext cx="1508612" cy="292964"/>
          </a:xfrm>
          <a:prstGeom prst="rect">
            <a:avLst/>
          </a:prstGeom>
        </p:spPr>
      </p:pic>
      <p:sp>
        <p:nvSpPr>
          <p:cNvPr id="20" name="Footer Placeholder 13">
            <a:extLst>
              <a:ext uri="{FF2B5EF4-FFF2-40B4-BE49-F238E27FC236}">
                <a16:creationId xmlns:a16="http://schemas.microsoft.com/office/drawing/2014/main" id="{C0BAE34D-BF83-084B-A10C-EB85694B9ACF}"/>
              </a:ext>
            </a:extLst>
          </p:cNvPr>
          <p:cNvSpPr txBox="1">
            <a:spLocks/>
          </p:cNvSpPr>
          <p:nvPr userDrawn="1"/>
        </p:nvSpPr>
        <p:spPr>
          <a:xfrm>
            <a:off x="9321113" y="6597467"/>
            <a:ext cx="2870887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Annual Meeting, 20-21 November 2023</a:t>
            </a:r>
          </a:p>
        </p:txBody>
      </p:sp>
    </p:spTree>
    <p:extLst>
      <p:ext uri="{BB962C8B-B14F-4D97-AF65-F5344CB8AC3E}">
        <p14:creationId xmlns:p14="http://schemas.microsoft.com/office/powerpoint/2010/main" val="14478292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 userDrawn="1">
          <p15:clr>
            <a:srgbClr val="FBAE40"/>
          </p15:clr>
        </p15:guide>
        <p15:guide id="3" pos="2880" userDrawn="1">
          <p15:clr>
            <a:srgbClr val="FBAE40"/>
          </p15:clr>
        </p15:guide>
        <p15:guide id="4" pos="5160" userDrawn="1">
          <p15:clr>
            <a:srgbClr val="FBAE40"/>
          </p15:clr>
        </p15:guide>
        <p15:guide id="5" pos="2520" userDrawn="1">
          <p15:clr>
            <a:srgbClr val="FBAE40"/>
          </p15:clr>
        </p15:guide>
        <p15:guide id="6" pos="4800" userDrawn="1">
          <p15:clr>
            <a:srgbClr val="FBAE40"/>
          </p15:clr>
        </p15:guide>
        <p15:guide id="7" orient="horz" pos="1560">
          <p15:clr>
            <a:srgbClr val="FBAE40"/>
          </p15:clr>
        </p15:guide>
        <p15:guide id="8" orient="horz" pos="1752" userDrawn="1">
          <p15:clr>
            <a:srgbClr val="FBAE40"/>
          </p15:clr>
        </p15:guide>
        <p15:guide id="9" orient="horz" pos="12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icture Placeholder 25">
            <a:extLst>
              <a:ext uri="{FF2B5EF4-FFF2-40B4-BE49-F238E27FC236}">
                <a16:creationId xmlns:a16="http://schemas.microsoft.com/office/drawing/2014/main" id="{2274C164-503B-E746-A155-849A9BC2406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54268" y="2572883"/>
            <a:ext cx="2118245" cy="2037217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61" name="Title 1">
            <a:extLst>
              <a:ext uri="{FF2B5EF4-FFF2-40B4-BE49-F238E27FC236}">
                <a16:creationId xmlns:a16="http://schemas.microsoft.com/office/drawing/2014/main" id="{E2F20AFE-B282-5146-B0D6-F2FC1B6D3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2" y="879063"/>
            <a:ext cx="7532277" cy="610863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F777D2F0-DE3F-8343-B97A-E7FA440532FD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9108"/>
            <a:ext cx="2133600" cy="0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Picture Placeholder 25">
            <a:extLst>
              <a:ext uri="{FF2B5EF4-FFF2-40B4-BE49-F238E27FC236}">
                <a16:creationId xmlns:a16="http://schemas.microsoft.com/office/drawing/2014/main" id="{AF1B5ED8-33F6-FB44-AA92-F0D227BB310C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3658280" y="2572883"/>
            <a:ext cx="2118245" cy="2037217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72" name="Text Placeholder 29">
            <a:extLst>
              <a:ext uri="{FF2B5EF4-FFF2-40B4-BE49-F238E27FC236}">
                <a16:creationId xmlns:a16="http://schemas.microsoft.com/office/drawing/2014/main" id="{0D824BDD-2D23-C943-8FE9-60B7B23B5EC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52500" y="5393169"/>
            <a:ext cx="2133600" cy="369332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73" name="Text Placeholder 29">
            <a:extLst>
              <a:ext uri="{FF2B5EF4-FFF2-40B4-BE49-F238E27FC236}">
                <a16:creationId xmlns:a16="http://schemas.microsoft.com/office/drawing/2014/main" id="{2F3D441E-DFB1-084B-8192-C6CBECCA40B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52500" y="4986745"/>
            <a:ext cx="2133600" cy="205837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74" name="Text Placeholder 29">
            <a:extLst>
              <a:ext uri="{FF2B5EF4-FFF2-40B4-BE49-F238E27FC236}">
                <a16:creationId xmlns:a16="http://schemas.microsoft.com/office/drawing/2014/main" id="{25797825-E7AE-2C41-A965-E6F0D70D97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63042" y="5393169"/>
            <a:ext cx="2128157" cy="369332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75" name="Text Placeholder 29">
            <a:extLst>
              <a:ext uri="{FF2B5EF4-FFF2-40B4-BE49-F238E27FC236}">
                <a16:creationId xmlns:a16="http://schemas.microsoft.com/office/drawing/2014/main" id="{63C1927C-E23B-204E-9F3A-2A67D2BF702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63042" y="4986745"/>
            <a:ext cx="2128157" cy="205837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76" name="Text Placeholder 29">
            <a:extLst>
              <a:ext uri="{FF2B5EF4-FFF2-40B4-BE49-F238E27FC236}">
                <a16:creationId xmlns:a16="http://schemas.microsoft.com/office/drawing/2014/main" id="{EC81F0F5-C204-7248-A336-A655814A8A3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367054" y="5393169"/>
            <a:ext cx="2129245" cy="369332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77" name="Text Placeholder 29">
            <a:extLst>
              <a:ext uri="{FF2B5EF4-FFF2-40B4-BE49-F238E27FC236}">
                <a16:creationId xmlns:a16="http://schemas.microsoft.com/office/drawing/2014/main" id="{C9FEF82E-4E9C-8343-9D36-C4A00D7137CC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6367054" y="4986745"/>
            <a:ext cx="2129245" cy="205837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78" name="Text Placeholder 29">
            <a:extLst>
              <a:ext uri="{FF2B5EF4-FFF2-40B4-BE49-F238E27FC236}">
                <a16:creationId xmlns:a16="http://schemas.microsoft.com/office/drawing/2014/main" id="{F8AF6664-A005-7A42-9AEF-C5AA5603E49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9110254" y="5393169"/>
            <a:ext cx="2129245" cy="369332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79" name="Text Placeholder 29">
            <a:extLst>
              <a:ext uri="{FF2B5EF4-FFF2-40B4-BE49-F238E27FC236}">
                <a16:creationId xmlns:a16="http://schemas.microsoft.com/office/drawing/2014/main" id="{5F6C1E52-E2B6-5F45-A863-5BB35ABAFC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110254" y="4986745"/>
            <a:ext cx="2129245" cy="205837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66" name="Picture Placeholder 25">
            <a:extLst>
              <a:ext uri="{FF2B5EF4-FFF2-40B4-BE49-F238E27FC236}">
                <a16:creationId xmlns:a16="http://schemas.microsoft.com/office/drawing/2014/main" id="{2D21D633-C51E-E94E-BAE3-96F52F76E496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6362292" y="2572883"/>
            <a:ext cx="2118245" cy="2037217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69" name="Picture Placeholder 25">
            <a:extLst>
              <a:ext uri="{FF2B5EF4-FFF2-40B4-BE49-F238E27FC236}">
                <a16:creationId xmlns:a16="http://schemas.microsoft.com/office/drawing/2014/main" id="{639EFA5A-9C69-DF4D-81B7-FA1F8CCCF934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9112023" y="2572883"/>
            <a:ext cx="2118245" cy="2037217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grpSp>
        <p:nvGrpSpPr>
          <p:cNvPr id="41" name="Group 12">
            <a:extLst>
              <a:ext uri="{FF2B5EF4-FFF2-40B4-BE49-F238E27FC236}">
                <a16:creationId xmlns:a16="http://schemas.microsoft.com/office/drawing/2014/main" id="{C82066DD-D313-D148-89C7-338EB873A730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1380" y="5534446"/>
            <a:ext cx="1323531" cy="1326292"/>
            <a:chOff x="0" y="12289"/>
            <a:chExt cx="3550" cy="3551"/>
          </a:xfrm>
        </p:grpSpPr>
        <p:sp>
          <p:nvSpPr>
            <p:cNvPr id="42" name="Freeform 14">
              <a:extLst>
                <a:ext uri="{FF2B5EF4-FFF2-40B4-BE49-F238E27FC236}">
                  <a16:creationId xmlns:a16="http://schemas.microsoft.com/office/drawing/2014/main" id="{A5BBD7C7-99D1-E841-A081-6912D1F2B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43" name="Freeform 15">
              <a:extLst>
                <a:ext uri="{FF2B5EF4-FFF2-40B4-BE49-F238E27FC236}">
                  <a16:creationId xmlns:a16="http://schemas.microsoft.com/office/drawing/2014/main" id="{227A14EE-CB79-754A-8B19-EB9874B31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44" name="Freeform 18">
              <a:extLst>
                <a:ext uri="{FF2B5EF4-FFF2-40B4-BE49-F238E27FC236}">
                  <a16:creationId xmlns:a16="http://schemas.microsoft.com/office/drawing/2014/main" id="{35B38B80-C3D3-4C47-B468-C41A8FF36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grpSp>
        <p:nvGrpSpPr>
          <p:cNvPr id="45" name="Group 5">
            <a:extLst>
              <a:ext uri="{FF2B5EF4-FFF2-40B4-BE49-F238E27FC236}">
                <a16:creationId xmlns:a16="http://schemas.microsoft.com/office/drawing/2014/main" id="{806C6F65-35CD-D64B-992A-0C1C1E00384D}"/>
              </a:ext>
            </a:extLst>
          </p:cNvPr>
          <p:cNvGrpSpPr/>
          <p:nvPr userDrawn="1"/>
        </p:nvGrpSpPr>
        <p:grpSpPr>
          <a:xfrm>
            <a:off x="9770080" y="0"/>
            <a:ext cx="2421920" cy="1309816"/>
            <a:chOff x="5612972" y="1"/>
            <a:chExt cx="6615961" cy="3672246"/>
          </a:xfrm>
        </p:grpSpPr>
        <p:sp>
          <p:nvSpPr>
            <p:cNvPr id="46" name="AutoShape 24">
              <a:extLst>
                <a:ext uri="{FF2B5EF4-FFF2-40B4-BE49-F238E27FC236}">
                  <a16:creationId xmlns:a16="http://schemas.microsoft.com/office/drawing/2014/main" id="{CFD467E2-FF13-7E4F-BEF9-EA1A17665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972" y="1"/>
              <a:ext cx="4408998" cy="3672246"/>
            </a:xfrm>
            <a:custGeom>
              <a:avLst/>
              <a:gdLst>
                <a:gd name="T0" fmla="+- 0 8372 6586"/>
                <a:gd name="T1" fmla="*/ T0 w 3578"/>
                <a:gd name="T2" fmla="*/ 591 h 2980"/>
                <a:gd name="T3" fmla="+- 0 7780 6586"/>
                <a:gd name="T4" fmla="*/ T3 w 3578"/>
                <a:gd name="T5" fmla="*/ 0 h 2980"/>
                <a:gd name="T6" fmla="+- 0 6586 6586"/>
                <a:gd name="T7" fmla="*/ T6 w 3578"/>
                <a:gd name="T8" fmla="*/ 0 h 2980"/>
                <a:gd name="T9" fmla="+- 0 7774 6586"/>
                <a:gd name="T10" fmla="*/ T9 w 3578"/>
                <a:gd name="T11" fmla="*/ 1188 h 2980"/>
                <a:gd name="T12" fmla="+- 0 8372 6586"/>
                <a:gd name="T13" fmla="*/ T12 w 3578"/>
                <a:gd name="T14" fmla="*/ 591 h 2980"/>
                <a:gd name="T15" fmla="+- 0 10163 6586"/>
                <a:gd name="T16" fmla="*/ T15 w 3578"/>
                <a:gd name="T17" fmla="*/ 2383 h 2980"/>
                <a:gd name="T18" fmla="+- 0 9566 6586"/>
                <a:gd name="T19" fmla="*/ T18 w 3578"/>
                <a:gd name="T20" fmla="*/ 1786 h 2980"/>
                <a:gd name="T21" fmla="+- 0 8969 6586"/>
                <a:gd name="T22" fmla="*/ T21 w 3578"/>
                <a:gd name="T23" fmla="*/ 2383 h 2980"/>
                <a:gd name="T24" fmla="+- 0 9566 6586"/>
                <a:gd name="T25" fmla="*/ T24 w 3578"/>
                <a:gd name="T26" fmla="*/ 2980 h 2980"/>
                <a:gd name="T27" fmla="+- 0 10163 6586"/>
                <a:gd name="T28" fmla="*/ T27 w 3578"/>
                <a:gd name="T29" fmla="*/ 2383 h 298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  <a:cxn ang="0">
                  <a:pos x="T13" y="T14"/>
                </a:cxn>
                <a:cxn ang="0">
                  <a:pos x="T16" y="T17"/>
                </a:cxn>
                <a:cxn ang="0">
                  <a:pos x="T19" y="T20"/>
                </a:cxn>
                <a:cxn ang="0">
                  <a:pos x="T22" y="T23"/>
                </a:cxn>
                <a:cxn ang="0">
                  <a:pos x="T25" y="T26"/>
                </a:cxn>
                <a:cxn ang="0">
                  <a:pos x="T28" y="T29"/>
                </a:cxn>
              </a:cxnLst>
              <a:rect l="0" t="0" r="r" b="b"/>
              <a:pathLst>
                <a:path w="3578" h="2980">
                  <a:moveTo>
                    <a:pt x="1786" y="591"/>
                  </a:moveTo>
                  <a:lnTo>
                    <a:pt x="1194" y="0"/>
                  </a:lnTo>
                  <a:lnTo>
                    <a:pt x="0" y="0"/>
                  </a:lnTo>
                  <a:lnTo>
                    <a:pt x="1188" y="1188"/>
                  </a:lnTo>
                  <a:lnTo>
                    <a:pt x="1786" y="591"/>
                  </a:lnTo>
                  <a:moveTo>
                    <a:pt x="3577" y="2383"/>
                  </a:moveTo>
                  <a:lnTo>
                    <a:pt x="2980" y="1786"/>
                  </a:lnTo>
                  <a:lnTo>
                    <a:pt x="2383" y="2383"/>
                  </a:lnTo>
                  <a:lnTo>
                    <a:pt x="2980" y="2980"/>
                  </a:lnTo>
                  <a:lnTo>
                    <a:pt x="3577" y="2383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47" name="Freeform 7">
              <a:extLst>
                <a:ext uri="{FF2B5EF4-FFF2-40B4-BE49-F238E27FC236}">
                  <a16:creationId xmlns:a16="http://schemas.microsoft.com/office/drawing/2014/main" id="{CA85A327-3157-B442-993A-6900F71249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233" y="1463970"/>
              <a:ext cx="2208196" cy="2208277"/>
            </a:xfrm>
            <a:custGeom>
              <a:avLst/>
              <a:gdLst>
                <a:gd name="T0" fmla="+- 0 7774 7177"/>
                <a:gd name="T1" fmla="*/ T0 w 1792"/>
                <a:gd name="T2" fmla="+- 0 1188 1188"/>
                <a:gd name="T3" fmla="*/ 1188 h 1792"/>
                <a:gd name="T4" fmla="+- 0 7177 7177"/>
                <a:gd name="T5" fmla="*/ T4 w 1792"/>
                <a:gd name="T6" fmla="+- 0 1786 1188"/>
                <a:gd name="T7" fmla="*/ 1786 h 1792"/>
                <a:gd name="T8" fmla="+- 0 8372 7177"/>
                <a:gd name="T9" fmla="*/ T8 w 1792"/>
                <a:gd name="T10" fmla="+- 0 2980 1188"/>
                <a:gd name="T11" fmla="*/ 2980 h 1792"/>
                <a:gd name="T12" fmla="+- 0 8969 7177"/>
                <a:gd name="T13" fmla="*/ T12 w 1792"/>
                <a:gd name="T14" fmla="+- 0 2383 1188"/>
                <a:gd name="T15" fmla="*/ 2383 h 1792"/>
                <a:gd name="T16" fmla="+- 0 7774 7177"/>
                <a:gd name="T17" fmla="*/ T16 w 1792"/>
                <a:gd name="T18" fmla="+- 0 1188 1188"/>
                <a:gd name="T19" fmla="*/ 1188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7" y="0"/>
                  </a:moveTo>
                  <a:lnTo>
                    <a:pt x="0" y="598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48" name="Freeform 8">
              <a:extLst>
                <a:ext uri="{FF2B5EF4-FFF2-40B4-BE49-F238E27FC236}">
                  <a16:creationId xmlns:a16="http://schemas.microsoft.com/office/drawing/2014/main" id="{9A459CB4-74AF-0544-AB1E-7CC6D10F84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5590" y="1"/>
              <a:ext cx="1457754" cy="729520"/>
            </a:xfrm>
            <a:custGeom>
              <a:avLst/>
              <a:gdLst>
                <a:gd name="T0" fmla="+- 0 10158 8975"/>
                <a:gd name="T1" fmla="*/ T0 w 1183"/>
                <a:gd name="T2" fmla="*/ 0 h 592"/>
                <a:gd name="T3" fmla="+- 0 8975 8975"/>
                <a:gd name="T4" fmla="*/ T3 w 1183"/>
                <a:gd name="T5" fmla="*/ 0 h 592"/>
                <a:gd name="T6" fmla="+- 0 9566 8975"/>
                <a:gd name="T7" fmla="*/ T6 w 1183"/>
                <a:gd name="T8" fmla="*/ 591 h 592"/>
                <a:gd name="T9" fmla="+- 0 10158 8975"/>
                <a:gd name="T10" fmla="*/ T9 w 1183"/>
                <a:gd name="T11" fmla="*/ 0 h 592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183" h="592">
                  <a:moveTo>
                    <a:pt x="1183" y="0"/>
                  </a:moveTo>
                  <a:lnTo>
                    <a:pt x="0" y="0"/>
                  </a:lnTo>
                  <a:lnTo>
                    <a:pt x="591" y="591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49" name="Freeform 9">
              <a:extLst>
                <a:ext uri="{FF2B5EF4-FFF2-40B4-BE49-F238E27FC236}">
                  <a16:creationId xmlns:a16="http://schemas.microsoft.com/office/drawing/2014/main" id="{95A20BFD-9142-D64A-A78A-61B75FCA0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6887" y="728289"/>
              <a:ext cx="2208196" cy="2208277"/>
            </a:xfrm>
            <a:custGeom>
              <a:avLst/>
              <a:gdLst>
                <a:gd name="T0" fmla="+- 0 8372 7774"/>
                <a:gd name="T1" fmla="*/ T0 w 1792"/>
                <a:gd name="T2" fmla="+- 0 591 591"/>
                <a:gd name="T3" fmla="*/ 591 h 1792"/>
                <a:gd name="T4" fmla="+- 0 7774 7774"/>
                <a:gd name="T5" fmla="*/ T4 w 1792"/>
                <a:gd name="T6" fmla="+- 0 1188 591"/>
                <a:gd name="T7" fmla="*/ 1188 h 1792"/>
                <a:gd name="T8" fmla="+- 0 8969 7774"/>
                <a:gd name="T9" fmla="*/ T8 w 1792"/>
                <a:gd name="T10" fmla="+- 0 2383 591"/>
                <a:gd name="T11" fmla="*/ 2383 h 1792"/>
                <a:gd name="T12" fmla="+- 0 9566 7774"/>
                <a:gd name="T13" fmla="*/ T12 w 1792"/>
                <a:gd name="T14" fmla="+- 0 1786 591"/>
                <a:gd name="T15" fmla="*/ 1786 h 1792"/>
                <a:gd name="T16" fmla="+- 0 8372 7774"/>
                <a:gd name="T17" fmla="*/ T16 w 1792"/>
                <a:gd name="T18" fmla="+- 0 591 591"/>
                <a:gd name="T19" fmla="*/ 591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8" y="0"/>
                  </a:moveTo>
                  <a:lnTo>
                    <a:pt x="0" y="597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8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50" name="Freeform 10">
              <a:extLst>
                <a:ext uri="{FF2B5EF4-FFF2-40B4-BE49-F238E27FC236}">
                  <a16:creationId xmlns:a16="http://schemas.microsoft.com/office/drawing/2014/main" id="{B80736DF-C890-DB47-AEAA-D3D92505E63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5083" y="728289"/>
              <a:ext cx="2943850" cy="2943958"/>
            </a:xfrm>
            <a:custGeom>
              <a:avLst/>
              <a:gdLst>
                <a:gd name="T0" fmla="+- 0 11955 9566"/>
                <a:gd name="T1" fmla="*/ T0 w 2389"/>
                <a:gd name="T2" fmla="+- 0 1786 591"/>
                <a:gd name="T3" fmla="*/ 1786 h 2389"/>
                <a:gd name="T4" fmla="+- 0 10760 9566"/>
                <a:gd name="T5" fmla="*/ T4 w 2389"/>
                <a:gd name="T6" fmla="+- 0 591 591"/>
                <a:gd name="T7" fmla="*/ 591 h 2389"/>
                <a:gd name="T8" fmla="+- 0 9566 9566"/>
                <a:gd name="T9" fmla="*/ T8 w 2389"/>
                <a:gd name="T10" fmla="+- 0 1786 591"/>
                <a:gd name="T11" fmla="*/ 1786 h 2389"/>
                <a:gd name="T12" fmla="+- 0 10760 9566"/>
                <a:gd name="T13" fmla="*/ T12 w 2389"/>
                <a:gd name="T14" fmla="+- 0 2980 591"/>
                <a:gd name="T15" fmla="*/ 2980 h 2389"/>
                <a:gd name="T16" fmla="+- 0 11955 9566"/>
                <a:gd name="T17" fmla="*/ T16 w 2389"/>
                <a:gd name="T18" fmla="+- 0 1786 591"/>
                <a:gd name="T19" fmla="*/ 1786 h 238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389" h="2389">
                  <a:moveTo>
                    <a:pt x="2389" y="1195"/>
                  </a:moveTo>
                  <a:lnTo>
                    <a:pt x="1194" y="0"/>
                  </a:lnTo>
                  <a:lnTo>
                    <a:pt x="0" y="1195"/>
                  </a:lnTo>
                  <a:lnTo>
                    <a:pt x="1194" y="2389"/>
                  </a:lnTo>
                  <a:lnTo>
                    <a:pt x="2389" y="1195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pic>
        <p:nvPicPr>
          <p:cNvPr id="28" name="Image 27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759" y="6565036"/>
            <a:ext cx="1508612" cy="292964"/>
          </a:xfrm>
          <a:prstGeom prst="rect">
            <a:avLst/>
          </a:prstGeom>
        </p:spPr>
      </p:pic>
      <p:sp>
        <p:nvSpPr>
          <p:cNvPr id="29" name="Footer Placeholder 13">
            <a:extLst>
              <a:ext uri="{FF2B5EF4-FFF2-40B4-BE49-F238E27FC236}">
                <a16:creationId xmlns:a16="http://schemas.microsoft.com/office/drawing/2014/main" id="{C0BAE34D-BF83-084B-A10C-EB85694B9ACF}"/>
              </a:ext>
            </a:extLst>
          </p:cNvPr>
          <p:cNvSpPr txBox="1">
            <a:spLocks/>
          </p:cNvSpPr>
          <p:nvPr userDrawn="1"/>
        </p:nvSpPr>
        <p:spPr>
          <a:xfrm>
            <a:off x="9321113" y="6597467"/>
            <a:ext cx="2870887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Annual Meeting, 20-21 November 2023</a:t>
            </a:r>
          </a:p>
        </p:txBody>
      </p:sp>
    </p:spTree>
    <p:extLst>
      <p:ext uri="{BB962C8B-B14F-4D97-AF65-F5344CB8AC3E}">
        <p14:creationId xmlns:p14="http://schemas.microsoft.com/office/powerpoint/2010/main" val="9963624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 userDrawn="1">
          <p15:clr>
            <a:srgbClr val="FBAE40"/>
          </p15:clr>
        </p15:guide>
        <p15:guide id="3" pos="2304" userDrawn="1">
          <p15:clr>
            <a:srgbClr val="FBAE40"/>
          </p15:clr>
        </p15:guide>
        <p15:guide id="4" pos="4008" userDrawn="1">
          <p15:clr>
            <a:srgbClr val="FBAE40"/>
          </p15:clr>
        </p15:guide>
        <p15:guide id="5" pos="1944" userDrawn="1">
          <p15:clr>
            <a:srgbClr val="FBAE40"/>
          </p15:clr>
        </p15:guide>
        <p15:guide id="6" pos="3648" userDrawn="1">
          <p15:clr>
            <a:srgbClr val="FBAE40"/>
          </p15:clr>
        </p15:guide>
        <p15:guide id="7" orient="horz" pos="1392" userDrawn="1">
          <p15:clr>
            <a:srgbClr val="FBAE40"/>
          </p15:clr>
        </p15:guide>
        <p15:guide id="8" orient="horz" pos="552" userDrawn="1">
          <p15:clr>
            <a:srgbClr val="FBAE40"/>
          </p15:clr>
        </p15:guide>
        <p15:guide id="9" orient="horz" pos="1224" userDrawn="1">
          <p15:clr>
            <a:srgbClr val="FBAE40"/>
          </p15:clr>
        </p15:guide>
        <p15:guide id="10" pos="5352" userDrawn="1">
          <p15:clr>
            <a:srgbClr val="FBAE40"/>
          </p15:clr>
        </p15:guide>
        <p15:guide id="11" pos="5736" userDrawn="1">
          <p15:clr>
            <a:srgbClr val="FBAE40"/>
          </p15:clr>
        </p15:guide>
        <p15:guide id="12" orient="horz" pos="2904" userDrawn="1">
          <p15:clr>
            <a:srgbClr val="FBAE40"/>
          </p15:clr>
        </p15:guide>
        <p15:guide id="13" orient="horz" pos="1608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40046AF-E5BF-854D-9986-7C3019770FE7}"/>
              </a:ext>
            </a:extLst>
          </p:cNvPr>
          <p:cNvCxnSpPr>
            <a:cxnSpLocks/>
          </p:cNvCxnSpPr>
          <p:nvPr userDrawn="1"/>
        </p:nvCxnSpPr>
        <p:spPr>
          <a:xfrm flipH="1">
            <a:off x="1045959" y="2213783"/>
            <a:ext cx="2136" cy="1828800"/>
          </a:xfrm>
          <a:prstGeom prst="line">
            <a:avLst/>
          </a:prstGeom>
          <a:ln w="165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6CA14A6-0144-BC49-A8D4-C979D13258C0}"/>
              </a:ext>
            </a:extLst>
          </p:cNvPr>
          <p:cNvCxnSpPr>
            <a:cxnSpLocks/>
          </p:cNvCxnSpPr>
          <p:nvPr userDrawn="1"/>
        </p:nvCxnSpPr>
        <p:spPr>
          <a:xfrm flipH="1">
            <a:off x="6180493" y="2213783"/>
            <a:ext cx="11102" cy="1828800"/>
          </a:xfrm>
          <a:prstGeom prst="line">
            <a:avLst/>
          </a:prstGeom>
          <a:ln w="165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A582FC2-A135-5743-B9C0-6AC7225B42E1}"/>
              </a:ext>
            </a:extLst>
          </p:cNvPr>
          <p:cNvCxnSpPr>
            <a:cxnSpLocks/>
          </p:cNvCxnSpPr>
          <p:nvPr userDrawn="1"/>
        </p:nvCxnSpPr>
        <p:spPr>
          <a:xfrm flipH="1">
            <a:off x="8745623" y="3904712"/>
            <a:ext cx="2136" cy="1828800"/>
          </a:xfrm>
          <a:prstGeom prst="line">
            <a:avLst/>
          </a:prstGeom>
          <a:ln w="165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7C43222-5868-0247-838F-58F4F6C8EE75}"/>
              </a:ext>
            </a:extLst>
          </p:cNvPr>
          <p:cNvCxnSpPr>
            <a:cxnSpLocks/>
          </p:cNvCxnSpPr>
          <p:nvPr userDrawn="1"/>
        </p:nvCxnSpPr>
        <p:spPr>
          <a:xfrm flipH="1">
            <a:off x="3611089" y="3895941"/>
            <a:ext cx="2136" cy="1828800"/>
          </a:xfrm>
          <a:prstGeom prst="line">
            <a:avLst/>
          </a:prstGeom>
          <a:ln w="165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itle 1">
            <a:extLst>
              <a:ext uri="{FF2B5EF4-FFF2-40B4-BE49-F238E27FC236}">
                <a16:creationId xmlns:a16="http://schemas.microsoft.com/office/drawing/2014/main" id="{46EEE005-F78A-9D4F-B159-964376C38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</a:t>
            </a:r>
          </a:p>
        </p:txBody>
      </p:sp>
      <p:sp>
        <p:nvSpPr>
          <p:cNvPr id="96" name="Text Placeholder 29">
            <a:extLst>
              <a:ext uri="{FF2B5EF4-FFF2-40B4-BE49-F238E27FC236}">
                <a16:creationId xmlns:a16="http://schemas.microsoft.com/office/drawing/2014/main" id="{FC61536F-8EA7-5A48-AF76-8B0E251BD8C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296955" y="2934856"/>
            <a:ext cx="2133600" cy="369332"/>
          </a:xfrm>
          <a:ln>
            <a:noFill/>
          </a:ln>
        </p:spPr>
        <p:txBody>
          <a:bodyPr lIns="0" tIns="0" rIns="0" bIns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97" name="Text Placeholder 29">
            <a:extLst>
              <a:ext uri="{FF2B5EF4-FFF2-40B4-BE49-F238E27FC236}">
                <a16:creationId xmlns:a16="http://schemas.microsoft.com/office/drawing/2014/main" id="{64FFD994-BD97-ED49-8607-286ECBB1CDA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96955" y="2568686"/>
            <a:ext cx="2133600" cy="205837"/>
          </a:xfrm>
          <a:ln>
            <a:noFill/>
          </a:ln>
        </p:spPr>
        <p:txBody>
          <a:bodyPr lIns="0" tIns="0" rIns="0" bIns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102" name="Text Placeholder 29">
            <a:extLst>
              <a:ext uri="{FF2B5EF4-FFF2-40B4-BE49-F238E27FC236}">
                <a16:creationId xmlns:a16="http://schemas.microsoft.com/office/drawing/2014/main" id="{D1ADE805-BFBC-ED47-B9CB-6CB2FF02E868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3897799" y="5087328"/>
            <a:ext cx="2133600" cy="369332"/>
          </a:xfrm>
          <a:ln>
            <a:noFill/>
          </a:ln>
        </p:spPr>
        <p:txBody>
          <a:bodyPr lIns="0" tIns="0" rIns="0" bIns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103" name="Text Placeholder 29">
            <a:extLst>
              <a:ext uri="{FF2B5EF4-FFF2-40B4-BE49-F238E27FC236}">
                <a16:creationId xmlns:a16="http://schemas.microsoft.com/office/drawing/2014/main" id="{334A3589-641F-F547-891B-149579153B75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3897799" y="4701908"/>
            <a:ext cx="2133600" cy="205837"/>
          </a:xfrm>
          <a:ln>
            <a:noFill/>
          </a:ln>
        </p:spPr>
        <p:txBody>
          <a:bodyPr vert="horz"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lang="en-US" sz="1800" spc="0" baseline="0" dirty="0"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marL="0" lvl="0" indent="0">
              <a:spcBef>
                <a:spcPts val="400"/>
              </a:spcBef>
              <a:buNone/>
            </a:pPr>
            <a:r>
              <a:rPr lang="en-US" dirty="0"/>
              <a:t>Click to edit </a:t>
            </a:r>
          </a:p>
        </p:txBody>
      </p:sp>
      <p:sp>
        <p:nvSpPr>
          <p:cNvPr id="106" name="Text Placeholder 29">
            <a:extLst>
              <a:ext uri="{FF2B5EF4-FFF2-40B4-BE49-F238E27FC236}">
                <a16:creationId xmlns:a16="http://schemas.microsoft.com/office/drawing/2014/main" id="{A63F8454-D12E-A641-ABD0-8977D3F5EC05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9001711" y="5087328"/>
            <a:ext cx="2133600" cy="369332"/>
          </a:xfrm>
          <a:ln>
            <a:noFill/>
          </a:ln>
        </p:spPr>
        <p:txBody>
          <a:bodyPr lIns="0" tIns="0" rIns="0" bIns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107" name="Text Placeholder 29">
            <a:extLst>
              <a:ext uri="{FF2B5EF4-FFF2-40B4-BE49-F238E27FC236}">
                <a16:creationId xmlns:a16="http://schemas.microsoft.com/office/drawing/2014/main" id="{F35AA15D-DBAD-9840-8764-A5B6D486A23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9001711" y="4701908"/>
            <a:ext cx="2133600" cy="205837"/>
          </a:xfrm>
          <a:ln>
            <a:noFill/>
          </a:ln>
        </p:spPr>
        <p:txBody>
          <a:bodyPr vert="horz"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lang="en-US" sz="1800" spc="0" baseline="0" dirty="0"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marL="0" lvl="0" indent="0">
              <a:spcBef>
                <a:spcPts val="400"/>
              </a:spcBef>
              <a:buNone/>
            </a:pPr>
            <a:r>
              <a:rPr lang="en-US" dirty="0"/>
              <a:t>Click to edit </a:t>
            </a:r>
          </a:p>
        </p:txBody>
      </p:sp>
      <p:sp>
        <p:nvSpPr>
          <p:cNvPr id="108" name="Text Placeholder 29">
            <a:extLst>
              <a:ext uri="{FF2B5EF4-FFF2-40B4-BE49-F238E27FC236}">
                <a16:creationId xmlns:a16="http://schemas.microsoft.com/office/drawing/2014/main" id="{8357CA0F-1A55-B145-8305-562F0DF22543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6438143" y="2934856"/>
            <a:ext cx="2133600" cy="369332"/>
          </a:xfrm>
          <a:ln>
            <a:noFill/>
          </a:ln>
        </p:spPr>
        <p:txBody>
          <a:bodyPr lIns="0" tIns="0" rIns="0" bIns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109" name="Text Placeholder 29">
            <a:extLst>
              <a:ext uri="{FF2B5EF4-FFF2-40B4-BE49-F238E27FC236}">
                <a16:creationId xmlns:a16="http://schemas.microsoft.com/office/drawing/2014/main" id="{D6C49F6F-AF28-8942-8442-8F54A1DC388B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6438143" y="2568686"/>
            <a:ext cx="2133600" cy="205837"/>
          </a:xfrm>
          <a:ln>
            <a:noFill/>
          </a:ln>
        </p:spPr>
        <p:txBody>
          <a:bodyPr lIns="0" tIns="0" rIns="0" bIns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CE2724A-BCA1-604F-9D18-BF05746408C2}"/>
              </a:ext>
            </a:extLst>
          </p:cNvPr>
          <p:cNvCxnSpPr/>
          <p:nvPr userDrawn="1"/>
        </p:nvCxnSpPr>
        <p:spPr>
          <a:xfrm>
            <a:off x="967689" y="3968780"/>
            <a:ext cx="10275477" cy="0"/>
          </a:xfrm>
          <a:prstGeom prst="line">
            <a:avLst/>
          </a:prstGeom>
          <a:ln w="165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4923D7D1-A9CC-C34C-86FF-43B5C8978712}"/>
              </a:ext>
            </a:extLst>
          </p:cNvPr>
          <p:cNvSpPr/>
          <p:nvPr userDrawn="1"/>
        </p:nvSpPr>
        <p:spPr>
          <a:xfrm>
            <a:off x="964323" y="3883241"/>
            <a:ext cx="163271" cy="1632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119FF13-13AB-3448-B24E-58E18B3CE2B6}"/>
              </a:ext>
            </a:extLst>
          </p:cNvPr>
          <p:cNvSpPr/>
          <p:nvPr userDrawn="1"/>
        </p:nvSpPr>
        <p:spPr>
          <a:xfrm>
            <a:off x="3531590" y="3892012"/>
            <a:ext cx="163271" cy="1632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2F8F982-870E-AE44-B0D3-B3313BC48DB7}"/>
              </a:ext>
            </a:extLst>
          </p:cNvPr>
          <p:cNvSpPr/>
          <p:nvPr userDrawn="1"/>
        </p:nvSpPr>
        <p:spPr>
          <a:xfrm>
            <a:off x="6098857" y="3883241"/>
            <a:ext cx="163271" cy="1632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549A137-DB5E-9C40-8C0A-ED607212022C}"/>
              </a:ext>
            </a:extLst>
          </p:cNvPr>
          <p:cNvSpPr/>
          <p:nvPr userDrawn="1"/>
        </p:nvSpPr>
        <p:spPr>
          <a:xfrm>
            <a:off x="8666124" y="3892012"/>
            <a:ext cx="163271" cy="1632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2" name="Group 12">
            <a:extLst>
              <a:ext uri="{FF2B5EF4-FFF2-40B4-BE49-F238E27FC236}">
                <a16:creationId xmlns:a16="http://schemas.microsoft.com/office/drawing/2014/main" id="{C82066DD-D313-D148-89C7-338EB873A730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1380" y="5534446"/>
            <a:ext cx="1323531" cy="1326292"/>
            <a:chOff x="0" y="12289"/>
            <a:chExt cx="3550" cy="3551"/>
          </a:xfrm>
        </p:grpSpPr>
        <p:sp>
          <p:nvSpPr>
            <p:cNvPr id="31" name="Freeform 14">
              <a:extLst>
                <a:ext uri="{FF2B5EF4-FFF2-40B4-BE49-F238E27FC236}">
                  <a16:creationId xmlns:a16="http://schemas.microsoft.com/office/drawing/2014/main" id="{A5BBD7C7-99D1-E841-A081-6912D1F2B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32" name="Freeform 15">
              <a:extLst>
                <a:ext uri="{FF2B5EF4-FFF2-40B4-BE49-F238E27FC236}">
                  <a16:creationId xmlns:a16="http://schemas.microsoft.com/office/drawing/2014/main" id="{227A14EE-CB79-754A-8B19-EB9874B31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33" name="Freeform 18">
              <a:extLst>
                <a:ext uri="{FF2B5EF4-FFF2-40B4-BE49-F238E27FC236}">
                  <a16:creationId xmlns:a16="http://schemas.microsoft.com/office/drawing/2014/main" id="{35B38B80-C3D3-4C47-B468-C41A8FF36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pic>
        <p:nvPicPr>
          <p:cNvPr id="34" name="Image 33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759" y="6565036"/>
            <a:ext cx="1508612" cy="292964"/>
          </a:xfrm>
          <a:prstGeom prst="rect">
            <a:avLst/>
          </a:prstGeom>
        </p:spPr>
      </p:pic>
      <p:sp>
        <p:nvSpPr>
          <p:cNvPr id="35" name="Footer Placeholder 13">
            <a:extLst>
              <a:ext uri="{FF2B5EF4-FFF2-40B4-BE49-F238E27FC236}">
                <a16:creationId xmlns:a16="http://schemas.microsoft.com/office/drawing/2014/main" id="{C0BAE34D-BF83-084B-A10C-EB85694B9ACF}"/>
              </a:ext>
            </a:extLst>
          </p:cNvPr>
          <p:cNvSpPr txBox="1">
            <a:spLocks/>
          </p:cNvSpPr>
          <p:nvPr userDrawn="1"/>
        </p:nvSpPr>
        <p:spPr>
          <a:xfrm>
            <a:off x="9321113" y="6597467"/>
            <a:ext cx="2870887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Annual Meeting, 20-21 November 2023</a:t>
            </a:r>
          </a:p>
        </p:txBody>
      </p:sp>
    </p:spTree>
    <p:extLst>
      <p:ext uri="{BB962C8B-B14F-4D97-AF65-F5344CB8AC3E}">
        <p14:creationId xmlns:p14="http://schemas.microsoft.com/office/powerpoint/2010/main" val="29861552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 userDrawn="1">
          <p15:clr>
            <a:srgbClr val="FBAE40"/>
          </p15:clr>
        </p15:guide>
        <p15:guide id="3" pos="2880" userDrawn="1">
          <p15:clr>
            <a:srgbClr val="FBAE40"/>
          </p15:clr>
        </p15:guide>
        <p15:guide id="4" pos="5160" userDrawn="1">
          <p15:clr>
            <a:srgbClr val="FBAE40"/>
          </p15:clr>
        </p15:guide>
        <p15:guide id="5" pos="2520" userDrawn="1">
          <p15:clr>
            <a:srgbClr val="FBAE40"/>
          </p15:clr>
        </p15:guide>
        <p15:guide id="6" pos="4800" userDrawn="1">
          <p15:clr>
            <a:srgbClr val="FBAE40"/>
          </p15:clr>
        </p15:guide>
        <p15:guide id="7" orient="horz" pos="1224" userDrawn="1">
          <p15:clr>
            <a:srgbClr val="FBAE40"/>
          </p15:clr>
        </p15:guide>
        <p15:guide id="8" orient="horz" pos="3768" userDrawn="1">
          <p15:clr>
            <a:srgbClr val="FBAE40"/>
          </p15:clr>
        </p15:guide>
        <p15:guide id="9" orient="horz" pos="552" userDrawn="1">
          <p15:clr>
            <a:srgbClr val="FBAE40"/>
          </p15:clr>
        </p15:guide>
        <p15:guide id="10" orient="horz" pos="1512" userDrawn="1">
          <p15:clr>
            <a:srgbClr val="FBAE40"/>
          </p15:clr>
        </p15:guide>
        <p15:guide id="11" orient="horz" pos="2832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ED84C6-50E6-6C43-8031-AFF6268E0C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71550" y="1825625"/>
            <a:ext cx="103822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itle Placeholder 11">
            <a:extLst>
              <a:ext uri="{FF2B5EF4-FFF2-40B4-BE49-F238E27FC236}">
                <a16:creationId xmlns:a16="http://schemas.microsoft.com/office/drawing/2014/main" id="{D41FC0AE-253D-D242-9C88-017078F8A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0" y="365125"/>
            <a:ext cx="104013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DE10C66-2FF2-41F8-98FA-BE49833696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19200" y="6484474"/>
            <a:ext cx="3064475" cy="25805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Annual Meeting 2023, November 20-21</a:t>
            </a:r>
          </a:p>
        </p:txBody>
      </p:sp>
    </p:spTree>
    <p:extLst>
      <p:ext uri="{BB962C8B-B14F-4D97-AF65-F5344CB8AC3E}">
        <p14:creationId xmlns:p14="http://schemas.microsoft.com/office/powerpoint/2010/main" val="35158922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93" r:id="rId2"/>
    <p:sldLayoutId id="2147483671" r:id="rId3"/>
    <p:sldLayoutId id="2147483672" r:id="rId4"/>
    <p:sldLayoutId id="2147483673" r:id="rId5"/>
    <p:sldLayoutId id="2147483684" r:id="rId6"/>
    <p:sldLayoutId id="2147483675" r:id="rId7"/>
    <p:sldLayoutId id="2147483676" r:id="rId8"/>
    <p:sldLayoutId id="2147483677" r:id="rId9"/>
    <p:sldLayoutId id="2147483685" r:id="rId10"/>
    <p:sldLayoutId id="2147483688" r:id="rId11"/>
    <p:sldLayoutId id="2147483692" r:id="rId12"/>
    <p:sldLayoutId id="2147483682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 spc="100" baseline="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40">
          <p15:clr>
            <a:srgbClr val="547EBF"/>
          </p15:clr>
        </p15:guide>
        <p15:guide id="4" orient="horz" pos="240">
          <p15:clr>
            <a:srgbClr val="547EBF"/>
          </p15:clr>
        </p15:guide>
        <p15:guide id="5" pos="7440">
          <p15:clr>
            <a:srgbClr val="547EBF"/>
          </p15:clr>
        </p15:guide>
        <p15:guide id="6" orient="horz" pos="4080">
          <p15:clr>
            <a:srgbClr val="547EBF"/>
          </p15:clr>
        </p15:guide>
        <p15:guide id="7" pos="600" userDrawn="1">
          <p15:clr>
            <a:srgbClr val="547EBF"/>
          </p15:clr>
        </p15:guide>
        <p15:guide id="8" pos="3720">
          <p15:clr>
            <a:srgbClr val="547EBF"/>
          </p15:clr>
        </p15:guide>
        <p15:guide id="9" pos="2112">
          <p15:clr>
            <a:srgbClr val="547EBF"/>
          </p15:clr>
        </p15:guide>
        <p15:guide id="10" pos="1848">
          <p15:clr>
            <a:srgbClr val="547EBF"/>
          </p15:clr>
        </p15:guide>
        <p15:guide id="11" pos="5568">
          <p15:clr>
            <a:srgbClr val="547EBF"/>
          </p15:clr>
        </p15:guide>
        <p15:guide id="12" pos="5832">
          <p15:clr>
            <a:srgbClr val="547EBF"/>
          </p15:clr>
        </p15:guide>
        <p15:guide id="13" pos="4968">
          <p15:clr>
            <a:srgbClr val="9FCC3B"/>
          </p15:clr>
        </p15:guide>
        <p15:guide id="14" pos="5208">
          <p15:clr>
            <a:srgbClr val="9FCC3B"/>
          </p15:clr>
        </p15:guide>
        <p15:guide id="15" pos="2712">
          <p15:clr>
            <a:srgbClr val="9FCC3B"/>
          </p15:clr>
        </p15:guide>
        <p15:guide id="16" pos="2472">
          <p15:clr>
            <a:srgbClr val="9FCC3B"/>
          </p15:clr>
        </p15:guide>
        <p15:guide id="17" pos="39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3E168C-8042-5B4E-A5A4-A5BF693AE2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76654" y="3405050"/>
            <a:ext cx="3700055" cy="1514019"/>
          </a:xfrm>
        </p:spPr>
        <p:txBody>
          <a:bodyPr/>
          <a:lstStyle/>
          <a:p>
            <a:r>
              <a:rPr lang="en-US" sz="3200" dirty="0"/>
              <a:t>Annual Meeting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8E61D8-31A3-2D45-8E25-CBE846E26E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67054" y="5725210"/>
            <a:ext cx="5491570" cy="501419"/>
          </a:xfrm>
        </p:spPr>
        <p:txBody>
          <a:bodyPr/>
          <a:lstStyle/>
          <a:p>
            <a:r>
              <a:rPr lang="en-US" dirty="0"/>
              <a:t>WP22 TMD-</a:t>
            </a:r>
            <a:r>
              <a:rPr lang="en-US" dirty="0" err="1"/>
              <a:t>neXt</a:t>
            </a:r>
            <a:r>
              <a:rPr lang="en-US" dirty="0"/>
              <a:t>, </a:t>
            </a:r>
            <a:br>
              <a:rPr lang="en-US" dirty="0"/>
            </a:br>
            <a:r>
              <a:rPr lang="en-US" dirty="0"/>
              <a:t>Alessandro </a:t>
            </a:r>
            <a:r>
              <a:rPr lang="en-US" dirty="0" err="1"/>
              <a:t>Bacchetta</a:t>
            </a:r>
            <a:r>
              <a:rPr lang="en-US" dirty="0"/>
              <a:t>, INFN and U. Pavia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609507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4023" y="879063"/>
            <a:ext cx="9573348" cy="610863"/>
          </a:xfrm>
        </p:spPr>
        <p:txBody>
          <a:bodyPr>
            <a:noAutofit/>
          </a:bodyPr>
          <a:lstStyle/>
          <a:p>
            <a:r>
              <a:rPr lang="en-US" sz="3200" dirty="0"/>
              <a:t>Progress in the last year: </a:t>
            </a:r>
            <a:r>
              <a:rPr lang="en-US" sz="3200" dirty="0" err="1"/>
              <a:t>e</a:t>
            </a:r>
            <a:r>
              <a:rPr lang="en-US" sz="3200" baseline="30000" dirty="0" err="1"/>
              <a:t>+</a:t>
            </a:r>
            <a:r>
              <a:rPr lang="en-US" sz="3200" dirty="0" err="1"/>
              <a:t>e</a:t>
            </a:r>
            <a:r>
              <a:rPr lang="en-US" sz="3200" baseline="30000" dirty="0"/>
              <a:t>−</a:t>
            </a:r>
            <a:r>
              <a:rPr lang="en-US" sz="3200" dirty="0"/>
              <a:t> data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964023" y="2603863"/>
            <a:ext cx="10479040" cy="3666308"/>
          </a:xfrm>
        </p:spPr>
        <p:txBody>
          <a:bodyPr/>
          <a:lstStyle/>
          <a:p>
            <a:r>
              <a:rPr lang="en-US" sz="2400" b="1" dirty="0"/>
              <a:t>Task 3.1 (BELLE) </a:t>
            </a:r>
            <a:br>
              <a:rPr lang="en-US" sz="2400" b="1" dirty="0"/>
            </a:br>
            <a:r>
              <a:rPr lang="en-US" sz="2400" b="1" dirty="0"/>
              <a:t>Analysis progressing, albeit slowly (none of the main analyzers of the </a:t>
            </a:r>
            <a:r>
              <a:rPr lang="en-US" sz="2400" b="1" dirty="0" err="1"/>
              <a:t>k</a:t>
            </a:r>
            <a:r>
              <a:rPr lang="en-US" sz="2400" b="1" baseline="-25000" dirty="0" err="1"/>
              <a:t>T</a:t>
            </a:r>
            <a:r>
              <a:rPr lang="en-US" sz="2400" b="1" dirty="0"/>
              <a:t>-dependent cross-section is part of STRONG-2020 any longer).</a:t>
            </a:r>
            <a:br>
              <a:rPr lang="en-US" sz="2400" b="1" dirty="0"/>
            </a:br>
            <a:r>
              <a:rPr lang="en-US" sz="2400" b="1" dirty="0"/>
              <a:t>Development of a framework for tuning Pythia MC generator ongoing, aiming at reducing strong Pythia model dependence of systematics. </a:t>
            </a:r>
          </a:p>
          <a:p>
            <a:endParaRPr lang="en-US" sz="2400" b="1" dirty="0"/>
          </a:p>
          <a:p>
            <a:r>
              <a:rPr lang="en-US" sz="2400" b="1" dirty="0"/>
              <a:t>Task 3.2 (BABAR)</a:t>
            </a:r>
            <a:br>
              <a:rPr lang="en-US" sz="2400" b="1" dirty="0"/>
            </a:br>
            <a:r>
              <a:rPr lang="en-US" sz="2400" b="1" dirty="0"/>
              <a:t>The task has been canceled</a:t>
            </a:r>
          </a:p>
          <a:p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896833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4023" y="879063"/>
            <a:ext cx="10041434" cy="610863"/>
          </a:xfrm>
        </p:spPr>
        <p:txBody>
          <a:bodyPr>
            <a:noAutofit/>
          </a:bodyPr>
          <a:lstStyle/>
          <a:p>
            <a:r>
              <a:rPr lang="en-US" sz="3200" dirty="0"/>
              <a:t>Progress in the last year: quark TMD extractions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964023" y="2603863"/>
            <a:ext cx="10479040" cy="2813144"/>
          </a:xfrm>
        </p:spPr>
        <p:txBody>
          <a:bodyPr/>
          <a:lstStyle/>
          <a:p>
            <a:r>
              <a:rPr lang="en-US" sz="2400" b="1" dirty="0"/>
              <a:t>Task 4.1 (Theory)</a:t>
            </a:r>
            <a:br>
              <a:rPr lang="en-US" sz="2400" b="1" dirty="0"/>
            </a:br>
            <a:r>
              <a:rPr lang="en-US" sz="2400" b="1" dirty="0"/>
              <a:t>Extraction of pion TMDs.</a:t>
            </a:r>
            <a:br>
              <a:rPr lang="en-US" sz="2400" b="1" dirty="0"/>
            </a:br>
            <a:r>
              <a:rPr lang="en-US" sz="2400" b="1" dirty="0"/>
              <a:t>Extraction of proton TMDs from </a:t>
            </a:r>
            <a:r>
              <a:rPr lang="en-US" sz="2400" b="1" dirty="0" err="1"/>
              <a:t>Drell</a:t>
            </a:r>
            <a:r>
              <a:rPr lang="en-US" sz="2400" b="1" dirty="0"/>
              <a:t>-Yan data at N</a:t>
            </a:r>
            <a:r>
              <a:rPr lang="en-US" sz="2400" b="1" baseline="30000" dirty="0"/>
              <a:t>4</a:t>
            </a:r>
            <a:r>
              <a:rPr lang="en-US" sz="2400" b="1" dirty="0"/>
              <a:t>LL.</a:t>
            </a:r>
          </a:p>
          <a:p>
            <a:br>
              <a:rPr lang="en-US" sz="2400" b="1" dirty="0"/>
            </a:br>
            <a:r>
              <a:rPr lang="en-US" sz="2400" b="1" dirty="0"/>
              <a:t>Development of new approaches for the phenomenological extraction of TMD PDFs and FFs. </a:t>
            </a:r>
            <a:br>
              <a:rPr lang="en-US" sz="2400" b="1" dirty="0"/>
            </a:br>
            <a:r>
              <a:rPr lang="en-US" sz="2400" b="1" dirty="0"/>
              <a:t>Several extensions of theoretical frameworks to Next-to-Leading power.</a:t>
            </a:r>
            <a:br>
              <a:rPr lang="en-US" sz="2400" b="1" dirty="0"/>
            </a:b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987444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4023" y="879063"/>
            <a:ext cx="9845491" cy="610863"/>
          </a:xfrm>
        </p:spPr>
        <p:txBody>
          <a:bodyPr>
            <a:noAutofit/>
          </a:bodyPr>
          <a:lstStyle/>
          <a:p>
            <a:r>
              <a:rPr lang="en-US" sz="3200" dirty="0"/>
              <a:t>Progress in the last year: gluon TMD studies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964023" y="2603863"/>
            <a:ext cx="10479040" cy="2813144"/>
          </a:xfrm>
        </p:spPr>
        <p:txBody>
          <a:bodyPr/>
          <a:lstStyle/>
          <a:p>
            <a:r>
              <a:rPr lang="en-US" sz="2400" b="1" dirty="0"/>
              <a:t>Task 5.1 (Theory)</a:t>
            </a:r>
            <a:br>
              <a:rPr lang="en-US" sz="2400" b="1" dirty="0"/>
            </a:br>
            <a:r>
              <a:rPr lang="en-US" sz="2400" b="1" dirty="0"/>
              <a:t>Gluon TMD fragmentation function into quarkonium.</a:t>
            </a:r>
            <a:br>
              <a:rPr lang="en-US" sz="2400" b="1" dirty="0"/>
            </a:br>
            <a:r>
              <a:rPr lang="en-GB" sz="2400" b="1" dirty="0"/>
              <a:t>Heavy quark production in gluon jets. </a:t>
            </a:r>
            <a:br>
              <a:rPr lang="en-GB" sz="2400" b="1" dirty="0"/>
            </a:br>
            <a:r>
              <a:rPr lang="en-GB" sz="2400" b="1" dirty="0"/>
              <a:t>Factorization of GTMDs.</a:t>
            </a:r>
            <a:endParaRPr lang="en-US" sz="2400" b="1" dirty="0"/>
          </a:p>
          <a:p>
            <a:r>
              <a:rPr lang="en-US" sz="2400" b="1" dirty="0"/>
              <a:t>Task 5.3 (Theory)</a:t>
            </a:r>
            <a:br>
              <a:rPr lang="en-US" sz="2400" b="1" dirty="0"/>
            </a:br>
            <a:r>
              <a:rPr lang="en-GB" sz="2400" b="1" dirty="0"/>
              <a:t>Study of the TMD shape functions for J/</a:t>
            </a:r>
            <a:r>
              <a:rPr lang="el-GR" sz="2400" b="1" dirty="0"/>
              <a:t>ψ </a:t>
            </a:r>
            <a:r>
              <a:rPr lang="en-GB" sz="2400" b="1" dirty="0"/>
              <a:t>production in SIDIS.</a:t>
            </a:r>
          </a:p>
          <a:p>
            <a:br>
              <a:rPr lang="en-US" sz="2400" dirty="0"/>
            </a:br>
            <a:endParaRPr lang="en-US" sz="2400" dirty="0"/>
          </a:p>
          <a:p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1127166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353F689-2E51-BF4F-AE47-7CEB7CC4C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2" y="879063"/>
            <a:ext cx="7875177" cy="610863"/>
          </a:xfrm>
        </p:spPr>
        <p:txBody>
          <a:bodyPr>
            <a:normAutofit/>
          </a:bodyPr>
          <a:lstStyle/>
          <a:p>
            <a:r>
              <a:rPr lang="en-US" dirty="0"/>
              <a:t>Important highlights: </a:t>
            </a:r>
            <a:r>
              <a:rPr lang="en-US" dirty="0" err="1"/>
              <a:t>Drell</a:t>
            </a:r>
            <a:r>
              <a:rPr lang="en-US" dirty="0"/>
              <a:t>-Yan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7669F0-EA6D-6B46-AF0E-A9C2D1F223D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71550" y="6332220"/>
            <a:ext cx="523240" cy="247651"/>
          </a:xfrm>
          <a:prstGeom prst="rect">
            <a:avLst/>
          </a:prstGeom>
        </p:spPr>
        <p:txBody>
          <a:bodyPr/>
          <a:lstStyle/>
          <a:p>
            <a:fld id="{294A09A9-5501-47C1-A89A-A340965A2BE2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CFDE83D-335A-A2AD-3FDA-AB18F50C48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4790" y="2286000"/>
            <a:ext cx="7627201" cy="405892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1124838-EA5E-CC39-A80A-79738970EB3B}"/>
              </a:ext>
            </a:extLst>
          </p:cNvPr>
          <p:cNvSpPr txBox="1"/>
          <p:nvPr/>
        </p:nvSpPr>
        <p:spPr>
          <a:xfrm>
            <a:off x="9490841" y="3059668"/>
            <a:ext cx="21325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arXiv:2305.07473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30E671E-F85B-700C-4221-19B36FF8787F}"/>
              </a:ext>
            </a:extLst>
          </p:cNvPr>
          <p:cNvSpPr txBox="1"/>
          <p:nvPr/>
        </p:nvSpPr>
        <p:spPr>
          <a:xfrm>
            <a:off x="9258300" y="1621065"/>
            <a:ext cx="19915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CMS DATA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78B656-582D-3F1D-A8CF-3F0F89099B23}"/>
              </a:ext>
            </a:extLst>
          </p:cNvPr>
          <p:cNvSpPr txBox="1"/>
          <p:nvPr/>
        </p:nvSpPr>
        <p:spPr>
          <a:xfrm>
            <a:off x="9482889" y="4652161"/>
            <a:ext cx="20088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ART23 FIT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A18139C-C0BD-3859-F5B4-994C10C89A1E}"/>
              </a:ext>
            </a:extLst>
          </p:cNvPr>
          <p:cNvCxnSpPr>
            <a:cxnSpLocks/>
          </p:cNvCxnSpPr>
          <p:nvPr/>
        </p:nvCxnSpPr>
        <p:spPr>
          <a:xfrm flipH="1">
            <a:off x="7394028" y="1976517"/>
            <a:ext cx="1864272" cy="133088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B4CD32C-1C51-D1F2-F8B9-E3F5A54B10B3}"/>
              </a:ext>
            </a:extLst>
          </p:cNvPr>
          <p:cNvCxnSpPr>
            <a:cxnSpLocks/>
          </p:cNvCxnSpPr>
          <p:nvPr/>
        </p:nvCxnSpPr>
        <p:spPr>
          <a:xfrm flipH="1" flipV="1">
            <a:off x="8459510" y="4162096"/>
            <a:ext cx="865719" cy="75092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2460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53926E-F7FF-22EE-C6BD-DEA0DA5E75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E0DD41-2F70-7C26-6CEC-B2F05CA337A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4CCBE28-0E50-132F-EABA-0EEE3C6129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8936" y="768864"/>
            <a:ext cx="4311650" cy="5708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5355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353F689-2E51-BF4F-AE47-7CEB7CC4C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2" y="879063"/>
            <a:ext cx="8574115" cy="610863"/>
          </a:xfrm>
        </p:spPr>
        <p:txBody>
          <a:bodyPr>
            <a:normAutofit fontScale="90000"/>
          </a:bodyPr>
          <a:lstStyle/>
          <a:p>
            <a:r>
              <a:rPr lang="en-US" dirty="0"/>
              <a:t>Important highlights: pion </a:t>
            </a:r>
            <a:r>
              <a:rPr lang="en-US" dirty="0" err="1"/>
              <a:t>Drell</a:t>
            </a:r>
            <a:r>
              <a:rPr lang="en-US" dirty="0"/>
              <a:t>-Yan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7669F0-EA6D-6B46-AF0E-A9C2D1F223D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71550" y="6332220"/>
            <a:ext cx="523240" cy="247651"/>
          </a:xfrm>
          <a:prstGeom prst="rect">
            <a:avLst/>
          </a:prstGeom>
        </p:spPr>
        <p:txBody>
          <a:bodyPr/>
          <a:lstStyle/>
          <a:p>
            <a:fld id="{294A09A9-5501-47C1-A89A-A340965A2BE2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93A35B5-8D46-B26F-000E-3D9A03FB38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158" y="2733363"/>
            <a:ext cx="5482645" cy="306190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45B2515-0AC3-CD12-CDA7-49A9D0967C7A}"/>
              </a:ext>
            </a:extLst>
          </p:cNvPr>
          <p:cNvSpPr txBox="1"/>
          <p:nvPr/>
        </p:nvSpPr>
        <p:spPr>
          <a:xfrm>
            <a:off x="971550" y="2196413"/>
            <a:ext cx="30091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MAP22 pion FIT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5842840-AE7C-217D-3C7D-1224A32D7A38}"/>
              </a:ext>
            </a:extLst>
          </p:cNvPr>
          <p:cNvGrpSpPr/>
          <p:nvPr/>
        </p:nvGrpSpPr>
        <p:grpSpPr>
          <a:xfrm>
            <a:off x="6435144" y="2148587"/>
            <a:ext cx="5016088" cy="6146814"/>
            <a:chOff x="6435144" y="2148587"/>
            <a:chExt cx="5016088" cy="6146814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E49E645A-CB77-2A13-672D-7A47D9177E45}"/>
                </a:ext>
              </a:extLst>
            </p:cNvPr>
            <p:cNvGrpSpPr/>
            <p:nvPr/>
          </p:nvGrpSpPr>
          <p:grpSpPr>
            <a:xfrm>
              <a:off x="6435144" y="2733362"/>
              <a:ext cx="5016088" cy="5562039"/>
              <a:chOff x="6814619" y="258177"/>
              <a:chExt cx="4413358" cy="4893708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1DD81C6C-8BBC-862C-58E5-3667050F246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b="60289"/>
              <a:stretch/>
            </p:blipFill>
            <p:spPr>
              <a:xfrm>
                <a:off x="6814619" y="258177"/>
                <a:ext cx="4413358" cy="2469525"/>
              </a:xfrm>
              <a:prstGeom prst="rect">
                <a:avLst/>
              </a:prstGeom>
            </p:spPr>
          </p:pic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98901E5A-5996-6553-3A85-87414CAA2FD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t="93358" b="-32578"/>
              <a:stretch/>
            </p:blipFill>
            <p:spPr>
              <a:xfrm>
                <a:off x="6814619" y="2712954"/>
                <a:ext cx="4413358" cy="2438931"/>
              </a:xfrm>
              <a:prstGeom prst="rect">
                <a:avLst/>
              </a:prstGeom>
            </p:spPr>
          </p:pic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0387A62-E348-C5C2-EC4F-B988F43A221D}"/>
                </a:ext>
              </a:extLst>
            </p:cNvPr>
            <p:cNvSpPr txBox="1"/>
            <p:nvPr/>
          </p:nvSpPr>
          <p:spPr>
            <a:xfrm>
              <a:off x="7334621" y="2148587"/>
              <a:ext cx="371569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>
                  <a:solidFill>
                    <a:schemeClr val="bg1"/>
                  </a:solidFill>
                </a:rPr>
                <a:t>NEW Compass data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77CBDAFE-D7EE-ACC1-CE03-545208223E72}"/>
              </a:ext>
            </a:extLst>
          </p:cNvPr>
          <p:cNvSpPr txBox="1"/>
          <p:nvPr/>
        </p:nvSpPr>
        <p:spPr>
          <a:xfrm>
            <a:off x="2476128" y="5879079"/>
            <a:ext cx="21325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arXiv:2210.01733</a:t>
            </a:r>
          </a:p>
        </p:txBody>
      </p:sp>
    </p:spTree>
    <p:extLst>
      <p:ext uri="{BB962C8B-B14F-4D97-AF65-F5344CB8AC3E}">
        <p14:creationId xmlns:p14="http://schemas.microsoft.com/office/powerpoint/2010/main" val="2313449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E3DAC-17DC-F49B-798A-A3AA53A77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3B12A6E-0967-33E1-AC0C-B045820E71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331"/>
          <a:stretch/>
        </p:blipFill>
        <p:spPr>
          <a:xfrm>
            <a:off x="1332853" y="2471979"/>
            <a:ext cx="3523693" cy="32313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8FEA45F-0E47-AB92-ABCA-94FC38DCB8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572" t="-3811" r="93616" b="3811"/>
          <a:stretch/>
        </p:blipFill>
        <p:spPr>
          <a:xfrm>
            <a:off x="676012" y="2286000"/>
            <a:ext cx="576022" cy="323139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3412425-9866-82D9-D65F-BA8AB85DD0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4619" y="258177"/>
            <a:ext cx="4413358" cy="6218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282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5951DC-6EF5-65BD-B331-A21DCE4451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8164211" cy="610863"/>
          </a:xfrm>
        </p:spPr>
        <p:txBody>
          <a:bodyPr>
            <a:normAutofit/>
          </a:bodyPr>
          <a:lstStyle/>
          <a:p>
            <a:r>
              <a:rPr lang="en-US" dirty="0"/>
              <a:t>Important highlights: </a:t>
            </a:r>
            <a:r>
              <a:rPr lang="en-US" dirty="0" err="1"/>
              <a:t>e</a:t>
            </a:r>
            <a:r>
              <a:rPr lang="en-US" baseline="30000" dirty="0" err="1"/>
              <a:t>+</a:t>
            </a:r>
            <a:r>
              <a:rPr lang="en-US" dirty="0" err="1"/>
              <a:t>e</a:t>
            </a:r>
            <a:r>
              <a:rPr lang="en-US" baseline="30000" dirty="0"/>
              <a:t>−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0E202E-40E7-5579-A26D-AB8FE37CCE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471" y="2289363"/>
            <a:ext cx="7769538" cy="376337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C0437D9-432C-8D82-DAAC-6837A40514CF}"/>
              </a:ext>
            </a:extLst>
          </p:cNvPr>
          <p:cNvSpPr txBox="1"/>
          <p:nvPr/>
        </p:nvSpPr>
        <p:spPr>
          <a:xfrm>
            <a:off x="9258300" y="1621065"/>
            <a:ext cx="23040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BELLE DATA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778691-9A46-7DE2-7911-EEB8B236F651}"/>
              </a:ext>
            </a:extLst>
          </p:cNvPr>
          <p:cNvSpPr txBox="1"/>
          <p:nvPr/>
        </p:nvSpPr>
        <p:spPr>
          <a:xfrm>
            <a:off x="9482889" y="4652161"/>
            <a:ext cx="19217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Torino FIT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7FA2864-0C67-5C6E-502A-0E50F1EC9B28}"/>
              </a:ext>
            </a:extLst>
          </p:cNvPr>
          <p:cNvCxnSpPr>
            <a:cxnSpLocks/>
            <a:stCxn id="5" idx="1"/>
          </p:cNvCxnSpPr>
          <p:nvPr/>
        </p:nvCxnSpPr>
        <p:spPr>
          <a:xfrm flipH="1">
            <a:off x="5738648" y="1913453"/>
            <a:ext cx="3519652" cy="59326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02C8088-2A90-68B4-08DB-9C82B65FE9C4}"/>
              </a:ext>
            </a:extLst>
          </p:cNvPr>
          <p:cNvCxnSpPr>
            <a:cxnSpLocks/>
          </p:cNvCxnSpPr>
          <p:nvPr/>
        </p:nvCxnSpPr>
        <p:spPr>
          <a:xfrm flipH="1">
            <a:off x="7157546" y="4976081"/>
            <a:ext cx="2372641" cy="17924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DB9FDA3-B1FE-440A-7EC0-2ACE75A599C6}"/>
              </a:ext>
            </a:extLst>
          </p:cNvPr>
          <p:cNvSpPr txBox="1"/>
          <p:nvPr/>
        </p:nvSpPr>
        <p:spPr>
          <a:xfrm>
            <a:off x="9005030" y="2961881"/>
            <a:ext cx="21325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arXiv:2306.02937</a:t>
            </a:r>
          </a:p>
        </p:txBody>
      </p:sp>
    </p:spTree>
    <p:extLst>
      <p:ext uri="{BB962C8B-B14F-4D97-AF65-F5344CB8AC3E}">
        <p14:creationId xmlns:p14="http://schemas.microsoft.com/office/powerpoint/2010/main" val="36785058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BB7ED4-945D-77E0-A8CD-1750696178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8842129" cy="610863"/>
          </a:xfrm>
        </p:spPr>
        <p:txBody>
          <a:bodyPr>
            <a:normAutofit/>
          </a:bodyPr>
          <a:lstStyle/>
          <a:p>
            <a:r>
              <a:rPr lang="en-US" dirty="0"/>
              <a:t>Important highlights: gluon TMDs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512061-BA2B-72C7-55F8-5A6D86E1A75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243168B-A734-A57D-9739-29BDA71D79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050" y="2285999"/>
            <a:ext cx="7395956" cy="378361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2C6ECC5-15BF-AC3E-B6F9-3100862521BF}"/>
              </a:ext>
            </a:extLst>
          </p:cNvPr>
          <p:cNvSpPr txBox="1"/>
          <p:nvPr/>
        </p:nvSpPr>
        <p:spPr>
          <a:xfrm>
            <a:off x="8425043" y="3762924"/>
            <a:ext cx="21325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arXiv:2301.11987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6F8D18-1761-389F-96E1-37A910F31739}"/>
              </a:ext>
            </a:extLst>
          </p:cNvPr>
          <p:cNvSpPr txBox="1"/>
          <p:nvPr/>
        </p:nvSpPr>
        <p:spPr>
          <a:xfrm>
            <a:off x="8425043" y="2272482"/>
            <a:ext cx="353032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J/</a:t>
            </a:r>
            <a:r>
              <a:rPr lang="el-GR" sz="3200" b="1" dirty="0">
                <a:solidFill>
                  <a:schemeClr val="bg1"/>
                </a:solidFill>
              </a:rPr>
              <a:t>Ψ </a:t>
            </a:r>
            <a:r>
              <a:rPr lang="en-US" sz="3200" b="1" dirty="0">
                <a:solidFill>
                  <a:schemeClr val="bg1"/>
                </a:solidFill>
              </a:rPr>
              <a:t>polarization</a:t>
            </a:r>
            <a:br>
              <a:rPr lang="en-US" sz="3200" b="1" dirty="0">
                <a:solidFill>
                  <a:schemeClr val="bg1"/>
                </a:solidFill>
              </a:rPr>
            </a:br>
            <a:r>
              <a:rPr lang="en-US" sz="3200" b="1" dirty="0">
                <a:solidFill>
                  <a:schemeClr val="bg1"/>
                </a:solidFill>
              </a:rPr>
              <a:t>observables at EIC</a:t>
            </a:r>
          </a:p>
        </p:txBody>
      </p:sp>
    </p:spTree>
    <p:extLst>
      <p:ext uri="{BB962C8B-B14F-4D97-AF65-F5344CB8AC3E}">
        <p14:creationId xmlns:p14="http://schemas.microsoft.com/office/powerpoint/2010/main" val="4075258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BA8720-8146-CC2F-5FFD-43F6A65213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6666487" cy="610863"/>
          </a:xfrm>
        </p:spPr>
        <p:txBody>
          <a:bodyPr>
            <a:normAutofit/>
          </a:bodyPr>
          <a:lstStyle/>
          <a:p>
            <a:r>
              <a:rPr lang="en-US" dirty="0"/>
              <a:t>Important highlights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CF2139-BEDB-1FDE-836A-44842D809DD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2400" dirty="0"/>
              <a:t>TMD-</a:t>
            </a:r>
            <a:r>
              <a:rPr lang="en-US" sz="2400" dirty="0" err="1"/>
              <a:t>neXt</a:t>
            </a:r>
            <a:r>
              <a:rPr lang="en-US" sz="2400" dirty="0"/>
              <a:t> provided content to the 3DPartons VA initiative (</a:t>
            </a:r>
            <a:r>
              <a:rPr lang="en-US" sz="2400" dirty="0" err="1"/>
              <a:t>NangaParbat</a:t>
            </a:r>
            <a:r>
              <a:rPr lang="en-US" sz="2400" dirty="0"/>
              <a:t>, </a:t>
            </a:r>
            <a:r>
              <a:rPr lang="en-US" sz="2400" dirty="0" err="1"/>
              <a:t>arTeMiDe</a:t>
            </a:r>
            <a:r>
              <a:rPr lang="en-US" sz="2400" dirty="0"/>
              <a:t>, </a:t>
            </a:r>
            <a:r>
              <a:rPr lang="en-US" sz="2400" dirty="0" err="1"/>
              <a:t>TMDlib</a:t>
            </a:r>
            <a:r>
              <a:rPr lang="en-US" sz="2400" dirty="0"/>
              <a:t>)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EBA0AC-FAC1-DB14-69A5-F6B0665865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8696" y="2681568"/>
            <a:ext cx="7772400" cy="3607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808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2AD8FFA7-6E08-2563-1217-562A1B57C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TMD-</a:t>
            </a:r>
            <a:r>
              <a:rPr lang="en-US" dirty="0" err="1"/>
              <a:t>neXt</a:t>
            </a:r>
            <a:r>
              <a:rPr lang="en-US" dirty="0"/>
              <a:t> network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E28E27C-9186-EB5E-CDF0-50F94AA4B96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52499" y="2289362"/>
            <a:ext cx="4572001" cy="4568637"/>
          </a:xfrm>
        </p:spPr>
        <p:txBody>
          <a:bodyPr/>
          <a:lstStyle/>
          <a:p>
            <a:pPr marL="342900" indent="-342900">
              <a:lnSpc>
                <a:spcPts val="1520"/>
              </a:lnSpc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</a:rPr>
              <a:t>INFN</a:t>
            </a:r>
          </a:p>
          <a:p>
            <a:pPr marL="800100" lvl="1" indent="-342900">
              <a:lnSpc>
                <a:spcPts val="1520"/>
              </a:lnSpc>
              <a:buFont typeface="+mj-lt"/>
              <a:buAutoNum type="arabicPeriod"/>
            </a:pPr>
            <a:r>
              <a:rPr lang="en-US" sz="1600" dirty="0">
                <a:solidFill>
                  <a:schemeClr val="bg1"/>
                </a:solidFill>
              </a:rPr>
              <a:t>Frascati</a:t>
            </a:r>
          </a:p>
          <a:p>
            <a:pPr marL="800100" lvl="1" indent="-342900">
              <a:lnSpc>
                <a:spcPts val="1520"/>
              </a:lnSpc>
              <a:buFont typeface="+mj-lt"/>
              <a:buAutoNum type="arabicPeriod"/>
            </a:pPr>
            <a:r>
              <a:rPr lang="en-US" sz="1600" dirty="0">
                <a:solidFill>
                  <a:schemeClr val="bg1"/>
                </a:solidFill>
              </a:rPr>
              <a:t>Cagliari</a:t>
            </a:r>
          </a:p>
          <a:p>
            <a:pPr marL="800100" lvl="1" indent="-342900">
              <a:lnSpc>
                <a:spcPts val="1520"/>
              </a:lnSpc>
              <a:buFont typeface="+mj-lt"/>
              <a:buAutoNum type="arabicPeriod"/>
            </a:pPr>
            <a:r>
              <a:rPr lang="en-US" sz="1600" dirty="0">
                <a:solidFill>
                  <a:schemeClr val="bg1"/>
                </a:solidFill>
              </a:rPr>
              <a:t>Ferrara</a:t>
            </a:r>
          </a:p>
          <a:p>
            <a:pPr marL="800100" lvl="1" indent="-342900">
              <a:lnSpc>
                <a:spcPts val="1520"/>
              </a:lnSpc>
              <a:buFont typeface="+mj-lt"/>
              <a:buAutoNum type="arabicPeriod"/>
            </a:pPr>
            <a:r>
              <a:rPr lang="en-US" sz="1600" dirty="0">
                <a:solidFill>
                  <a:schemeClr val="bg1"/>
                </a:solidFill>
              </a:rPr>
              <a:t>Pavia</a:t>
            </a:r>
          </a:p>
          <a:p>
            <a:pPr marL="800100" lvl="1" indent="-342900">
              <a:lnSpc>
                <a:spcPts val="1520"/>
              </a:lnSpc>
              <a:buFont typeface="+mj-lt"/>
              <a:buAutoNum type="arabicPeriod"/>
            </a:pPr>
            <a:r>
              <a:rPr lang="en-US" sz="1600" dirty="0">
                <a:solidFill>
                  <a:schemeClr val="bg1"/>
                </a:solidFill>
              </a:rPr>
              <a:t>Torino</a:t>
            </a:r>
          </a:p>
          <a:p>
            <a:pPr marL="800100" lvl="1" indent="-342900">
              <a:lnSpc>
                <a:spcPts val="1520"/>
              </a:lnSpc>
              <a:buFont typeface="+mj-lt"/>
              <a:buAutoNum type="arabicPeriod"/>
            </a:pPr>
            <a:r>
              <a:rPr lang="en-US" sz="1600" dirty="0">
                <a:solidFill>
                  <a:schemeClr val="bg1"/>
                </a:solidFill>
              </a:rPr>
              <a:t>Trieste</a:t>
            </a:r>
          </a:p>
          <a:p>
            <a:pPr marL="342900" indent="-342900">
              <a:lnSpc>
                <a:spcPts val="1520"/>
              </a:lnSpc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</a:rPr>
              <a:t>CEA/IRFU </a:t>
            </a:r>
            <a:r>
              <a:rPr lang="en-US" dirty="0" err="1">
                <a:solidFill>
                  <a:schemeClr val="bg1"/>
                </a:solidFill>
              </a:rPr>
              <a:t>Saclay</a:t>
            </a:r>
            <a:endParaRPr lang="en-US" dirty="0">
              <a:solidFill>
                <a:schemeClr val="bg1"/>
              </a:solidFill>
            </a:endParaRPr>
          </a:p>
          <a:p>
            <a:pPr marL="342900" indent="-342900">
              <a:lnSpc>
                <a:spcPts val="1520"/>
              </a:lnSpc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</a:rPr>
              <a:t>CNRS/CPHT </a:t>
            </a:r>
            <a:r>
              <a:rPr lang="en-US" dirty="0" err="1">
                <a:solidFill>
                  <a:schemeClr val="bg1"/>
                </a:solidFill>
              </a:rPr>
              <a:t>Palaiseau</a:t>
            </a:r>
            <a:endParaRPr lang="en-US" dirty="0">
              <a:solidFill>
                <a:schemeClr val="bg1"/>
              </a:solidFill>
            </a:endParaRPr>
          </a:p>
          <a:p>
            <a:pPr marL="342900" indent="-342900">
              <a:lnSpc>
                <a:spcPts val="1520"/>
              </a:lnSpc>
              <a:buFont typeface="+mj-lt"/>
              <a:buAutoNum type="arabicPeriod"/>
            </a:pPr>
            <a:r>
              <a:rPr lang="en-GB" dirty="0">
                <a:solidFill>
                  <a:schemeClr val="bg1"/>
                </a:solidFill>
              </a:rPr>
              <a:t>University of the Basque Country, Bilbao</a:t>
            </a:r>
          </a:p>
          <a:p>
            <a:pPr marL="342900" indent="-342900">
              <a:lnSpc>
                <a:spcPts val="1520"/>
              </a:lnSpc>
              <a:buFont typeface="+mj-lt"/>
              <a:buAutoNum type="arabicPeriod"/>
            </a:pPr>
            <a:r>
              <a:rPr lang="en-GB" dirty="0">
                <a:solidFill>
                  <a:schemeClr val="bg1"/>
                </a:solidFill>
              </a:rPr>
              <a:t>LIP, Lisbon </a:t>
            </a:r>
          </a:p>
          <a:p>
            <a:pPr marL="342900" indent="-342900">
              <a:lnSpc>
                <a:spcPts val="1520"/>
              </a:lnSpc>
              <a:buFont typeface="+mj-lt"/>
              <a:buAutoNum type="arabicPeriod"/>
            </a:pPr>
            <a:r>
              <a:rPr lang="en-GB" dirty="0">
                <a:solidFill>
                  <a:schemeClr val="bg1"/>
                </a:solidFill>
              </a:rPr>
              <a:t>Universidad </a:t>
            </a:r>
            <a:r>
              <a:rPr lang="en-GB" dirty="0" err="1">
                <a:solidFill>
                  <a:schemeClr val="bg1"/>
                </a:solidFill>
              </a:rPr>
              <a:t>Complutense</a:t>
            </a:r>
            <a:r>
              <a:rPr lang="en-GB" dirty="0">
                <a:solidFill>
                  <a:schemeClr val="bg1"/>
                </a:solidFill>
              </a:rPr>
              <a:t>, Madrid</a:t>
            </a:r>
          </a:p>
          <a:p>
            <a:pPr marL="342900" indent="-342900">
              <a:lnSpc>
                <a:spcPts val="1520"/>
              </a:lnSpc>
              <a:buFont typeface="+mj-lt"/>
              <a:buAutoNum type="arabicPeriod"/>
            </a:pPr>
            <a:r>
              <a:rPr lang="en-GB" dirty="0" err="1">
                <a:solidFill>
                  <a:schemeClr val="bg1"/>
                </a:solidFill>
              </a:rPr>
              <a:t>Rijksuniversiteit</a:t>
            </a:r>
            <a:r>
              <a:rPr lang="en-GB" dirty="0">
                <a:solidFill>
                  <a:schemeClr val="bg1"/>
                </a:solidFill>
              </a:rPr>
              <a:t> Groningen</a:t>
            </a:r>
          </a:p>
          <a:p>
            <a:pPr marL="342900" indent="-342900">
              <a:lnSpc>
                <a:spcPts val="1520"/>
              </a:lnSpc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</a:rPr>
              <a:t>University of Montenegro</a:t>
            </a:r>
          </a:p>
          <a:p>
            <a:pPr marL="342900" indent="-342900">
              <a:lnSpc>
                <a:spcPts val="1520"/>
              </a:lnSpc>
              <a:buFont typeface="+mj-lt"/>
              <a:buAutoNum type="arabicPeriod"/>
            </a:pPr>
            <a:endParaRPr lang="en-US" dirty="0">
              <a:solidFill>
                <a:schemeClr val="bg1"/>
              </a:solidFill>
            </a:endParaRPr>
          </a:p>
          <a:p>
            <a:pPr>
              <a:lnSpc>
                <a:spcPts val="1520"/>
              </a:lnSpc>
            </a:pPr>
            <a:endParaRPr lang="en-US" dirty="0">
              <a:solidFill>
                <a:schemeClr val="bg1"/>
              </a:solidFill>
            </a:endParaRPr>
          </a:p>
          <a:p>
            <a:pPr>
              <a:lnSpc>
                <a:spcPts val="1520"/>
              </a:lnSpc>
            </a:pPr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7F3D73B-3386-B223-5EA4-CDA33DB71A3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7623"/>
          <a:stretch/>
        </p:blipFill>
        <p:spPr>
          <a:xfrm>
            <a:off x="5367794" y="0"/>
            <a:ext cx="7674626" cy="5517931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71EF9C2D-3555-D345-F68F-EE1BF5B5D227}"/>
              </a:ext>
            </a:extLst>
          </p:cNvPr>
          <p:cNvSpPr/>
          <p:nvPr/>
        </p:nvSpPr>
        <p:spPr>
          <a:xfrm>
            <a:off x="9412013" y="4067503"/>
            <a:ext cx="180940" cy="173421"/>
          </a:xfrm>
          <a:prstGeom prst="ellipse">
            <a:avLst/>
          </a:prstGeom>
          <a:solidFill>
            <a:srgbClr val="FF94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9984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CFF5F-6DFB-0D49-B8B1-661F7E7888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1154" y="879063"/>
            <a:ext cx="7453414" cy="610863"/>
          </a:xfrm>
        </p:spPr>
        <p:txBody>
          <a:bodyPr>
            <a:normAutofit/>
          </a:bodyPr>
          <a:lstStyle/>
          <a:p>
            <a:r>
              <a:rPr lang="en-US" b="1" dirty="0"/>
              <a:t>Deliverables</a:t>
            </a:r>
          </a:p>
        </p:txBody>
      </p:sp>
      <p:graphicFrame>
        <p:nvGraphicFramePr>
          <p:cNvPr id="7" name="Table 4">
            <a:extLst>
              <a:ext uri="{FF2B5EF4-FFF2-40B4-BE49-F238E27FC236}">
                <a16:creationId xmlns:a16="http://schemas.microsoft.com/office/drawing/2014/main" id="{F3B5A5E4-3ABE-D143-902C-F2BCA6C75EDE}"/>
              </a:ext>
            </a:extLst>
          </p:cNvPr>
          <p:cNvGraphicFramePr>
            <a:graphicFrameLocks noGrp="1"/>
          </p:cNvGraphicFramePr>
          <p:nvPr>
            <p:ph type="tbl" sz="quarter" idx="10"/>
            <p:extLst>
              <p:ext uri="{D42A27DB-BD31-4B8C-83A1-F6EECF244321}">
                <p14:modId xmlns:p14="http://schemas.microsoft.com/office/powerpoint/2010/main" val="26893371"/>
              </p:ext>
            </p:extLst>
          </p:nvPr>
        </p:nvGraphicFramePr>
        <p:xfrm>
          <a:off x="971550" y="2218509"/>
          <a:ext cx="10373629" cy="3335289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1361747">
                  <a:extLst>
                    <a:ext uri="{9D8B030D-6E8A-4147-A177-3AD203B41FA5}">
                      <a16:colId xmlns:a16="http://schemas.microsoft.com/office/drawing/2014/main" val="2660631934"/>
                    </a:ext>
                  </a:extLst>
                </a:gridCol>
                <a:gridCol w="3598271">
                  <a:extLst>
                    <a:ext uri="{9D8B030D-6E8A-4147-A177-3AD203B41FA5}">
                      <a16:colId xmlns:a16="http://schemas.microsoft.com/office/drawing/2014/main" val="3909717689"/>
                    </a:ext>
                  </a:extLst>
                </a:gridCol>
                <a:gridCol w="1997243">
                  <a:extLst>
                    <a:ext uri="{9D8B030D-6E8A-4147-A177-3AD203B41FA5}">
                      <a16:colId xmlns:a16="http://schemas.microsoft.com/office/drawing/2014/main" val="1603189107"/>
                    </a:ext>
                  </a:extLst>
                </a:gridCol>
                <a:gridCol w="3416368">
                  <a:extLst>
                    <a:ext uri="{9D8B030D-6E8A-4147-A177-3AD203B41FA5}">
                      <a16:colId xmlns:a16="http://schemas.microsoft.com/office/drawing/2014/main" val="2755691855"/>
                    </a:ext>
                  </a:extLst>
                </a:gridCol>
              </a:tblGrid>
              <a:tr h="592089"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chemeClr val="bg1"/>
                          </a:solidFill>
                        </a:rPr>
                        <a:t>Number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chemeClr val="bg1"/>
                          </a:solidFill>
                        </a:rPr>
                        <a:t>Title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 dirty="0">
                          <a:solidFill>
                            <a:schemeClr val="bg1"/>
                          </a:solidFill>
                          <a:latin typeface="+mn-lt"/>
                        </a:rPr>
                        <a:t>Status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 dirty="0">
                          <a:solidFill>
                            <a:schemeClr val="bg1"/>
                          </a:solidFill>
                          <a:latin typeface="+mn-lt"/>
                        </a:rPr>
                        <a:t>Notes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9928716"/>
                  </a:ext>
                </a:extLst>
              </a:tr>
              <a:tr h="592089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+mn-lt"/>
                        </a:rPr>
                        <a:t>D22.1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+mn-lt"/>
                        </a:rPr>
                        <a:t>TMD data from DY, SIDIS, </a:t>
                      </a:r>
                      <a:r>
                        <a:rPr lang="en-US" sz="1800" b="1" dirty="0" err="1">
                          <a:solidFill>
                            <a:schemeClr val="bg1"/>
                          </a:solidFill>
                          <a:latin typeface="+mn-lt"/>
                        </a:rPr>
                        <a:t>e</a:t>
                      </a:r>
                      <a:r>
                        <a:rPr lang="en-US" sz="1800" b="1" baseline="30000" dirty="0" err="1">
                          <a:solidFill>
                            <a:schemeClr val="bg1"/>
                          </a:solidFill>
                          <a:latin typeface="+mn-lt"/>
                        </a:rPr>
                        <a:t>+</a:t>
                      </a:r>
                      <a:r>
                        <a:rPr lang="en-US" sz="1800" b="1" dirty="0" err="1">
                          <a:solidFill>
                            <a:schemeClr val="bg1"/>
                          </a:solidFill>
                          <a:latin typeface="+mn-lt"/>
                        </a:rPr>
                        <a:t>e</a:t>
                      </a:r>
                      <a:r>
                        <a:rPr lang="en-US" sz="1800" b="1" baseline="30000" dirty="0">
                          <a:solidFill>
                            <a:schemeClr val="bg1"/>
                          </a:solidFill>
                          <a:latin typeface="+mn-lt"/>
                        </a:rPr>
                        <a:t>−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+mn-lt"/>
                        </a:rPr>
                        <a:t>Delivered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+mn-lt"/>
                        </a:rPr>
                        <a:t>Less data than expected for </a:t>
                      </a:r>
                      <a:r>
                        <a:rPr lang="en-US" sz="1800" b="1" dirty="0" err="1">
                          <a:solidFill>
                            <a:schemeClr val="bg1"/>
                          </a:solidFill>
                          <a:latin typeface="+mn-lt"/>
                        </a:rPr>
                        <a:t>e</a:t>
                      </a:r>
                      <a:r>
                        <a:rPr lang="en-US" sz="1800" b="1" baseline="30000" dirty="0" err="1">
                          <a:solidFill>
                            <a:schemeClr val="bg1"/>
                          </a:solidFill>
                          <a:latin typeface="+mn-lt"/>
                        </a:rPr>
                        <a:t>+</a:t>
                      </a:r>
                      <a:r>
                        <a:rPr lang="en-US" sz="1800" b="1" dirty="0" err="1">
                          <a:solidFill>
                            <a:schemeClr val="bg1"/>
                          </a:solidFill>
                          <a:latin typeface="+mn-lt"/>
                        </a:rPr>
                        <a:t>e</a:t>
                      </a:r>
                      <a:r>
                        <a:rPr lang="en-US" sz="1800" b="1" baseline="30000" dirty="0">
                          <a:solidFill>
                            <a:schemeClr val="bg1"/>
                          </a:solidFill>
                          <a:latin typeface="+mn-lt"/>
                        </a:rPr>
                        <a:t>− </a:t>
                      </a:r>
                      <a:r>
                        <a:rPr lang="en-US" sz="1800" b="1" baseline="0" dirty="0">
                          <a:solidFill>
                            <a:schemeClr val="bg1"/>
                          </a:solidFill>
                          <a:latin typeface="+mn-lt"/>
                        </a:rPr>
                        <a:t>, but more than expected in the other experiments, also thanks to extension</a:t>
                      </a:r>
                      <a:endParaRPr lang="en-US" sz="18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0208656"/>
                  </a:ext>
                </a:extLst>
              </a:tr>
              <a:tr h="592089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+mn-lt"/>
                        </a:rPr>
                        <a:t>D22.2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+mn-lt"/>
                        </a:rPr>
                        <a:t>Parametrizations of TMD PDFs and FFs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+mn-lt"/>
                        </a:rPr>
                        <a:t>Delivered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+mn-lt"/>
                        </a:rPr>
                        <a:t>Many results with increasing degree of accuracy and increasing data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4243071"/>
                  </a:ext>
                </a:extLst>
              </a:tr>
              <a:tr h="592089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+mn-lt"/>
                        </a:rPr>
                        <a:t>D22.3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+mn-lt"/>
                        </a:rPr>
                        <a:t>Estimates of quarkonium production in SIDIS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Delivered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Several observables have been investigated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808797"/>
                  </a:ext>
                </a:extLst>
              </a:tr>
            </a:tbl>
          </a:graphicData>
        </a:graphic>
      </p:graphicFrame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D59D5C-769B-454A-A6E2-A988BC5DEF3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71550" y="6332220"/>
            <a:ext cx="523240" cy="247651"/>
          </a:xfrm>
          <a:prstGeom prst="rect">
            <a:avLst/>
          </a:prstGeom>
        </p:spPr>
        <p:txBody>
          <a:bodyPr/>
          <a:lstStyle/>
          <a:p>
            <a:fld id="{294A09A9-5501-47C1-A89A-A340965A2BE2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63106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8026B5-2F88-BA48-A996-4A13FDFAA4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8854891" cy="610863"/>
          </a:xfrm>
        </p:spPr>
        <p:txBody>
          <a:bodyPr/>
          <a:lstStyle/>
          <a:p>
            <a:r>
              <a:rPr lang="en-US" dirty="0"/>
              <a:t>Plans until the end of the project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ABDF8F-0AD5-5C43-9EF3-8679B9897E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Task 1 [</a:t>
            </a:r>
            <a:r>
              <a:rPr lang="en-US" dirty="0" err="1"/>
              <a:t>Drell</a:t>
            </a:r>
            <a:r>
              <a:rPr lang="en-US" dirty="0"/>
              <a:t>-Yan]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82A119-28D1-B54D-A879-A0DDEC2966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52500" y="2786446"/>
            <a:ext cx="3036477" cy="1942138"/>
          </a:xfrm>
        </p:spPr>
        <p:txBody>
          <a:bodyPr/>
          <a:lstStyle/>
          <a:p>
            <a:r>
              <a:rPr lang="en-US" dirty="0"/>
              <a:t>[COMPASS] Article on transverse spin asymmetries for </a:t>
            </a:r>
            <a:r>
              <a:rPr lang="en-US" dirty="0" err="1"/>
              <a:t>Drell</a:t>
            </a:r>
            <a:r>
              <a:rPr lang="en-US" dirty="0"/>
              <a:t>-Yan high mass range (4.3 – 8.5 GeV/c2) close to completion</a:t>
            </a: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55E5840-ED0D-0349-88F3-4E90A0094985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/>
              <a:t>Task 2 [SIDIS]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801285-85FB-FD43-9631-322998389AF0}"/>
              </a:ext>
            </a:extLst>
          </p:cNvPr>
          <p:cNvSpPr>
            <a:spLocks noGrp="1"/>
          </p:cNvSpPr>
          <p:nvPr>
            <p:ph sz="half" idx="11"/>
          </p:nvPr>
        </p:nvSpPr>
        <p:spPr/>
        <p:txBody>
          <a:bodyPr/>
          <a:lstStyle/>
          <a:p>
            <a:r>
              <a:rPr lang="en-US" dirty="0"/>
              <a:t>[COMPASS] Update the COMPASS 2021 release with increased statistics</a:t>
            </a:r>
          </a:p>
          <a:p>
            <a:r>
              <a:rPr lang="en-US" dirty="0"/>
              <a:t>[CLAS12] Release of preliminary data for CLAS12 longitudinally polarized SIDIS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820E658-15B8-6C4B-A736-3D894774670E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r>
              <a:rPr lang="en-US" dirty="0"/>
              <a:t>Task 3 [</a:t>
            </a:r>
            <a:r>
              <a:rPr lang="en-US" sz="1800" dirty="0" err="1"/>
              <a:t>e</a:t>
            </a:r>
            <a:r>
              <a:rPr lang="en-US" sz="1800" baseline="30000" dirty="0" err="1"/>
              <a:t>+</a:t>
            </a:r>
            <a:r>
              <a:rPr lang="en-US" sz="1800" dirty="0" err="1"/>
              <a:t>e</a:t>
            </a:r>
            <a:r>
              <a:rPr lang="en-US" sz="1800" baseline="30000" dirty="0"/>
              <a:t>−</a:t>
            </a:r>
            <a:r>
              <a:rPr lang="en-US" sz="1800" dirty="0"/>
              <a:t>]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F52F621-1B1F-5E49-939F-12BD1A0FD522}"/>
              </a:ext>
            </a:extLst>
          </p:cNvPr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[BELLE] Release of unpolarized cross-section of pseudo-scalar and vector mesons </a:t>
            </a:r>
          </a:p>
          <a:p>
            <a:r>
              <a:rPr lang="en-GB" dirty="0"/>
              <a:t>[BELLE] Publication of results concerning  framework for tuning Pythia MC generator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5483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  <p:bldP spid="6" grpId="0" build="p"/>
      <p:bldP spid="7" grpId="0" build="p"/>
      <p:bldP spid="8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F0FA04-6227-9040-92A6-9514A59B8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9638663" cy="610863"/>
          </a:xfrm>
        </p:spPr>
        <p:txBody>
          <a:bodyPr>
            <a:normAutofit/>
          </a:bodyPr>
          <a:lstStyle/>
          <a:p>
            <a:r>
              <a:rPr lang="en-US" dirty="0"/>
              <a:t>Plans until the end of the project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D657E5-4675-E84E-840E-4F6D4868C5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Task 4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B4B9306-DDC0-AD4F-A9C2-739C6AEB01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64023" y="2786445"/>
            <a:ext cx="4827178" cy="3192492"/>
          </a:xfrm>
        </p:spPr>
        <p:txBody>
          <a:bodyPr>
            <a:normAutofit/>
          </a:bodyPr>
          <a:lstStyle/>
          <a:p>
            <a:r>
              <a:rPr lang="en-US" dirty="0"/>
              <a:t>Improved extractions of TMDs and better uncertainty estimates</a:t>
            </a:r>
          </a:p>
          <a:p>
            <a:r>
              <a:rPr lang="en-US" dirty="0"/>
              <a:t>Benchmarking of available codes, especially for </a:t>
            </a:r>
            <a:r>
              <a:rPr lang="en-US" dirty="0" err="1"/>
              <a:t>Drell</a:t>
            </a:r>
            <a:r>
              <a:rPr lang="en-US" dirty="0"/>
              <a:t>-Yan precision physics</a:t>
            </a:r>
          </a:p>
          <a:p>
            <a:r>
              <a:rPr lang="en-US" dirty="0"/>
              <a:t>Extraction of a purely soft factor and related studies </a:t>
            </a:r>
          </a:p>
          <a:p>
            <a:r>
              <a:rPr lang="en-US" dirty="0"/>
              <a:t>Global reweighting of </a:t>
            </a:r>
            <a:r>
              <a:rPr lang="en-US" dirty="0" err="1"/>
              <a:t>Sivers</a:t>
            </a:r>
            <a:r>
              <a:rPr lang="en-US" dirty="0"/>
              <a:t>, </a:t>
            </a:r>
            <a:r>
              <a:rPr lang="en-US" dirty="0" err="1"/>
              <a:t>transversity</a:t>
            </a:r>
            <a:r>
              <a:rPr lang="en-US" dirty="0"/>
              <a:t>, and Collins functions from azimuthal asymmetries</a:t>
            </a:r>
          </a:p>
          <a:p>
            <a:r>
              <a:rPr lang="en-US" dirty="0"/>
              <a:t>Study of the kinematic regions in SIDIS pion and kaon production at an upgraded </a:t>
            </a:r>
            <a:r>
              <a:rPr lang="en-US" dirty="0" err="1"/>
              <a:t>JLab</a:t>
            </a:r>
            <a:r>
              <a:rPr lang="en-US" dirty="0"/>
              <a:t> 22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F03CC0-7DA0-ED4F-B612-580E138D588A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/>
              <a:t>Task 5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D8EEE0-6E1C-9F47-936F-25FCC2FC368C}"/>
              </a:ext>
            </a:extLst>
          </p:cNvPr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r>
              <a:rPr lang="en-US" dirty="0"/>
              <a:t>Analysis of single and double spin asymmetries for C-even quarkonium production</a:t>
            </a:r>
          </a:p>
          <a:p>
            <a:r>
              <a:rPr lang="en-US" dirty="0"/>
              <a:t>Calculation of matching coefficients of gluon TMDs</a:t>
            </a:r>
          </a:p>
          <a:p>
            <a:r>
              <a:rPr lang="en-US" dirty="0"/>
              <a:t>Model calculation of T-odd gluon TMDs</a:t>
            </a:r>
          </a:p>
          <a:p>
            <a:r>
              <a:rPr lang="en-US" dirty="0"/>
              <a:t>Extraction of gluon TMDs from Higgs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A5802D8-6C81-6C4F-97CF-C1F2344EE89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71550" y="6332220"/>
            <a:ext cx="523240" cy="247651"/>
          </a:xfrm>
          <a:prstGeom prst="rect">
            <a:avLst/>
          </a:prstGeom>
        </p:spPr>
        <p:txBody>
          <a:bodyPr/>
          <a:lstStyle/>
          <a:p>
            <a:pPr algn="l"/>
            <a:fld id="{294A09A9-5501-47C1-A89A-A340965A2BE2}" type="slidenum">
              <a:rPr lang="en-US" smtClean="0"/>
              <a:pPr algn="l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688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4" grpId="0" build="p"/>
      <p:bldP spid="6" grpId="0" build="p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A3A1833D-92BE-A5AC-58EA-AE564AC2BC5D}"/>
              </a:ext>
            </a:extLst>
          </p:cNvPr>
          <p:cNvGrpSpPr/>
          <p:nvPr/>
        </p:nvGrpSpPr>
        <p:grpSpPr>
          <a:xfrm>
            <a:off x="-2208488" y="-34600"/>
            <a:ext cx="10089933" cy="6892600"/>
            <a:chOff x="-2" y="-34600"/>
            <a:chExt cx="7788159" cy="4905543"/>
          </a:xfrm>
        </p:grpSpPr>
        <p:pic>
          <p:nvPicPr>
            <p:cNvPr id="10" name="Picture 9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A9F0997B-0441-AE31-F9BF-ACD128A956A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0913" b="50000"/>
            <a:stretch/>
          </p:blipFill>
          <p:spPr>
            <a:xfrm>
              <a:off x="-2" y="2656908"/>
              <a:ext cx="7788157" cy="2214035"/>
            </a:xfrm>
            <a:prstGeom prst="rect">
              <a:avLst/>
            </a:prstGeom>
          </p:spPr>
        </p:pic>
        <p:pic>
          <p:nvPicPr>
            <p:cNvPr id="11" name="Picture 10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9CA3EAC2-9559-EAEC-3283-83B7F25733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358" b="77403"/>
            <a:stretch/>
          </p:blipFill>
          <p:spPr>
            <a:xfrm>
              <a:off x="0" y="-34600"/>
              <a:ext cx="7788157" cy="2738258"/>
            </a:xfrm>
            <a:prstGeom prst="rect">
              <a:avLst/>
            </a:prstGeom>
          </p:spPr>
        </p:pic>
      </p:grp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18F2896-FE8F-DFB0-A6CC-CD799DB24E0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6C1328C7-3159-FD48-45F8-875B1C8C37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F75E04C6-7BD9-B310-65B8-6119056B2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Workshops</a:t>
            </a:r>
          </a:p>
        </p:txBody>
      </p:sp>
    </p:spTree>
    <p:extLst>
      <p:ext uri="{BB962C8B-B14F-4D97-AF65-F5344CB8AC3E}">
        <p14:creationId xmlns:p14="http://schemas.microsoft.com/office/powerpoint/2010/main" val="38688448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5DBC0EE-20E6-566B-D992-62D582273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10355618" cy="610863"/>
          </a:xfrm>
        </p:spPr>
        <p:txBody>
          <a:bodyPr>
            <a:normAutofit fontScale="90000"/>
          </a:bodyPr>
          <a:lstStyle/>
          <a:p>
            <a:r>
              <a:rPr lang="en-US" dirty="0"/>
              <a:t>General considerations and future perspectives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CC64991D-F8AF-914F-95BD-33B8949248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TMD-related data taking will continue at CERN, </a:t>
            </a:r>
            <a:r>
              <a:rPr lang="en-US" sz="2200" dirty="0" err="1"/>
              <a:t>JLab</a:t>
            </a:r>
            <a:r>
              <a:rPr lang="en-US" sz="2200" dirty="0"/>
              <a:t>, KEK, BNL and in the future at EIC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TMD extractions will continue and there are several directions to explore (gluon TMD extractions, polarized TMDs, higher-twist contributions, combined TMD/PDF/GPD fits…)</a:t>
            </a:r>
          </a:p>
          <a:p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From the perspective of infrastructure access, we used CERN access for experimental work and meetings and ECT* access for meetings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From the perspective of VA, we provided content to 3DPartons. We would be happy if we could get access to workforce and computing resources </a:t>
            </a:r>
          </a:p>
        </p:txBody>
      </p:sp>
    </p:spTree>
    <p:extLst>
      <p:ext uri="{BB962C8B-B14F-4D97-AF65-F5344CB8AC3E}">
        <p14:creationId xmlns:p14="http://schemas.microsoft.com/office/powerpoint/2010/main" val="771666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755AA2-219C-D513-9DB5-0ADFEBCE0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TMD-</a:t>
            </a:r>
            <a:r>
              <a:rPr lang="en-US" dirty="0" err="1"/>
              <a:t>neXt</a:t>
            </a:r>
            <a:r>
              <a:rPr lang="en-US" dirty="0"/>
              <a:t> goal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C29D96-906D-07DA-16B2-DAD487289A2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2400" dirty="0"/>
              <a:t>Study of transverse-momentum </a:t>
            </a:r>
            <a:br>
              <a:rPr lang="en-US" sz="2400" dirty="0"/>
            </a:br>
            <a:r>
              <a:rPr lang="en-US" sz="2400" dirty="0"/>
              <a:t>distributions (TMDs)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D471812-151B-2734-43C7-D67F07B724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737"/>
          <a:stretch/>
        </p:blipFill>
        <p:spPr>
          <a:xfrm>
            <a:off x="5238093" y="1043019"/>
            <a:ext cx="6702972" cy="522441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363601F-1509-9DBC-0F26-F0556673D3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1238" y="1455780"/>
            <a:ext cx="3085946" cy="124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073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le 36">
            <a:extLst>
              <a:ext uri="{FF2B5EF4-FFF2-40B4-BE49-F238E27FC236}">
                <a16:creationId xmlns:a16="http://schemas.microsoft.com/office/drawing/2014/main" id="{3D2B224C-722F-6E08-B3B8-9662AB89D6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8101149" cy="610863"/>
          </a:xfrm>
        </p:spPr>
        <p:txBody>
          <a:bodyPr/>
          <a:lstStyle/>
          <a:p>
            <a:r>
              <a:rPr lang="en-US" dirty="0"/>
              <a:t>Example of what we achieved  </a:t>
            </a:r>
          </a:p>
        </p:txBody>
      </p:sp>
      <p:sp>
        <p:nvSpPr>
          <p:cNvPr id="38" name="Table Placeholder 37">
            <a:extLst>
              <a:ext uri="{FF2B5EF4-FFF2-40B4-BE49-F238E27FC236}">
                <a16:creationId xmlns:a16="http://schemas.microsoft.com/office/drawing/2014/main" id="{BEB13BAD-F8F8-7731-59D0-A311ED2FFC31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Content Placeholder 3">
            <a:extLst>
              <a:ext uri="{FF2B5EF4-FFF2-40B4-BE49-F238E27FC236}">
                <a16:creationId xmlns:a16="http://schemas.microsoft.com/office/drawing/2014/main" id="{8200C0EE-9AC8-3A15-08C5-BA84CC70ED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512" y="1457374"/>
            <a:ext cx="6768387" cy="273402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11981BA-9612-7ADB-5187-50B6434EF187}"/>
              </a:ext>
            </a:extLst>
          </p:cNvPr>
          <p:cNvSpPr txBox="1"/>
          <p:nvPr/>
        </p:nvSpPr>
        <p:spPr>
          <a:xfrm>
            <a:off x="7525939" y="1737044"/>
            <a:ext cx="12037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Q= 2GeV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47D64AD-FCFE-9FFE-A9C2-A0959BFF16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5005" y="4313297"/>
            <a:ext cx="5693261" cy="210918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7DB71FB-A0AE-A9B3-7603-5A367501907C}"/>
              </a:ext>
            </a:extLst>
          </p:cNvPr>
          <p:cNvSpPr txBox="1"/>
          <p:nvPr/>
        </p:nvSpPr>
        <p:spPr>
          <a:xfrm>
            <a:off x="7525939" y="2824388"/>
            <a:ext cx="416123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Bacchetta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Delcarro</a:t>
            </a:r>
            <a:r>
              <a:rPr lang="en-US" dirty="0">
                <a:solidFill>
                  <a:schemeClr val="bg1"/>
                </a:solidFill>
              </a:rPr>
              <a:t>, Pisano, </a:t>
            </a:r>
            <a:r>
              <a:rPr lang="en-US" dirty="0" err="1">
                <a:solidFill>
                  <a:schemeClr val="bg1"/>
                </a:solidFill>
              </a:rPr>
              <a:t>Radici</a:t>
            </a:r>
            <a:r>
              <a:rPr lang="en-US" dirty="0">
                <a:solidFill>
                  <a:schemeClr val="bg1"/>
                </a:solidFill>
              </a:rPr>
              <a:t>, arXiv:2004.14278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595B05-9F1C-DE31-D7EE-E1703AB2171E}"/>
              </a:ext>
            </a:extLst>
          </p:cNvPr>
          <p:cNvSpPr txBox="1"/>
          <p:nvPr/>
        </p:nvSpPr>
        <p:spPr>
          <a:xfrm>
            <a:off x="7525939" y="5044723"/>
            <a:ext cx="407908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Bury, </a:t>
            </a:r>
            <a:r>
              <a:rPr lang="en-US" dirty="0" err="1">
                <a:solidFill>
                  <a:schemeClr val="bg1"/>
                </a:solidFill>
              </a:rPr>
              <a:t>Prokudin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Vladimirov</a:t>
            </a:r>
            <a:r>
              <a:rPr lang="en-US" dirty="0">
                <a:solidFill>
                  <a:schemeClr val="bg1"/>
                </a:solidFill>
              </a:rPr>
              <a:t>, arXiv:2103.03270</a:t>
            </a:r>
          </a:p>
        </p:txBody>
      </p:sp>
    </p:spTree>
    <p:extLst>
      <p:ext uri="{BB962C8B-B14F-4D97-AF65-F5344CB8AC3E}">
        <p14:creationId xmlns:p14="http://schemas.microsoft.com/office/powerpoint/2010/main" val="38343847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B567497A-203B-8B57-8DCE-7210EDA0C4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4126" y="1943100"/>
            <a:ext cx="4362127" cy="4362127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3BA749FB-EE76-F89A-2B9C-909DF089ED6A}"/>
              </a:ext>
            </a:extLst>
          </p:cNvPr>
          <p:cNvSpPr txBox="1"/>
          <p:nvPr/>
        </p:nvSpPr>
        <p:spPr>
          <a:xfrm>
            <a:off x="1030636" y="386856"/>
            <a:ext cx="48748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A picture of a black hole (2019)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EBF4659-0928-841C-FED3-A2C34C899440}"/>
              </a:ext>
            </a:extLst>
          </p:cNvPr>
          <p:cNvGrpSpPr/>
          <p:nvPr/>
        </p:nvGrpSpPr>
        <p:grpSpPr>
          <a:xfrm>
            <a:off x="6254750" y="421037"/>
            <a:ext cx="4874864" cy="5623301"/>
            <a:chOff x="6254750" y="421037"/>
            <a:chExt cx="4874864" cy="5623301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914BB433-7262-F2BD-64CF-6D36F4D72EC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14892"/>
            <a:stretch/>
          </p:blipFill>
          <p:spPr>
            <a:xfrm>
              <a:off x="6828943" y="1224366"/>
              <a:ext cx="4239652" cy="4819972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75A2D0F-18E6-9CFE-A0C0-2E620AD5EAED}"/>
                </a:ext>
              </a:extLst>
            </p:cNvPr>
            <p:cNvSpPr txBox="1"/>
            <p:nvPr/>
          </p:nvSpPr>
          <p:spPr>
            <a:xfrm>
              <a:off x="6254750" y="421037"/>
              <a:ext cx="4874864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400" dirty="0"/>
                <a:t>A picture of a proton (2020)</a:t>
              </a:r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EF957869-7706-A42B-9127-978EC1CAF441}"/>
              </a:ext>
            </a:extLst>
          </p:cNvPr>
          <p:cNvSpPr/>
          <p:nvPr/>
        </p:nvSpPr>
        <p:spPr>
          <a:xfrm>
            <a:off x="7620000" y="6305227"/>
            <a:ext cx="1965434" cy="552773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878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F1673B61-649F-791C-6346-8DAB6E5E2B0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11876565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A530D49-857C-B8AE-D48A-8E0B770E78C1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EDC52649-D50B-66D0-78A3-8DDD1FA75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ECD1600-50BE-4167-6424-E90C10F5A167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CAFA950-FD5A-0073-3145-523D586C612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7E51AC1-2ACD-5A36-0713-B238039815A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A40431B8-4AC4-12CA-8B9F-2C2342CF42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253CCE4-A301-7304-0770-8A071A80BED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5905855-3A28-17FC-4BA8-8EDAF056B55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321A6947-9DD7-BAC6-FE49-E5A7E64F68C0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159F424-464B-C70F-FD97-1F0930ABA2A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EDABF3C7-5319-1451-43AA-9223DABACC5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62B45CA-2E2D-CA02-8AB6-91244ABEC236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D97B3C9D-24A7-C64B-2040-4687F9D0CF47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4579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hart Placeholder 4">
            <a:extLst>
              <a:ext uri="{FF2B5EF4-FFF2-40B4-BE49-F238E27FC236}">
                <a16:creationId xmlns:a16="http://schemas.microsoft.com/office/drawing/2014/main" id="{95E106A4-EDAF-FF24-0EAE-7329123AF4AE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4EDC10F-6DF4-B216-27DF-EE9C41FA6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TMD-</a:t>
            </a:r>
            <a:r>
              <a:rPr lang="en-US" dirty="0" err="1"/>
              <a:t>neXt</a:t>
            </a:r>
            <a:r>
              <a:rPr lang="en-US" dirty="0"/>
              <a:t> tasks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78F611-36D9-20D1-2F19-955A2B803F57}"/>
              </a:ext>
            </a:extLst>
          </p:cNvPr>
          <p:cNvGrpSpPr/>
          <p:nvPr/>
        </p:nvGrpSpPr>
        <p:grpSpPr>
          <a:xfrm>
            <a:off x="886690" y="1813522"/>
            <a:ext cx="6572251" cy="4663478"/>
            <a:chOff x="886690" y="1813522"/>
            <a:chExt cx="6572251" cy="4663478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C5833A35-2CDF-B303-DB8F-FB122682D96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6690" y="1813522"/>
              <a:ext cx="6572251" cy="4663478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C8EF6AE-4F5D-E787-3980-2B75138FB0DF}"/>
                </a:ext>
              </a:extLst>
            </p:cNvPr>
            <p:cNvSpPr txBox="1"/>
            <p:nvPr/>
          </p:nvSpPr>
          <p:spPr>
            <a:xfrm>
              <a:off x="984045" y="3257682"/>
              <a:ext cx="320601" cy="307777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2000" u="sng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2.2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B12C478-DBC7-AB9F-3365-5119181E59FF}"/>
                </a:ext>
              </a:extLst>
            </p:cNvPr>
            <p:cNvSpPr txBox="1"/>
            <p:nvPr/>
          </p:nvSpPr>
          <p:spPr>
            <a:xfrm>
              <a:off x="985794" y="3549133"/>
              <a:ext cx="320601" cy="307777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2000" u="sng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2.3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306614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4023" y="879063"/>
            <a:ext cx="8865777" cy="610863"/>
          </a:xfrm>
        </p:spPr>
        <p:txBody>
          <a:bodyPr>
            <a:noAutofit/>
          </a:bodyPr>
          <a:lstStyle/>
          <a:p>
            <a:r>
              <a:rPr lang="en-US" sz="3200" dirty="0"/>
              <a:t>Progress in the last year: </a:t>
            </a:r>
            <a:r>
              <a:rPr lang="en-US" sz="3200" dirty="0" err="1"/>
              <a:t>Drell</a:t>
            </a:r>
            <a:r>
              <a:rPr lang="en-US" sz="3200" dirty="0"/>
              <a:t>-Yan data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964023" y="2603862"/>
            <a:ext cx="10479040" cy="3873137"/>
          </a:xfrm>
        </p:spPr>
        <p:txBody>
          <a:bodyPr/>
          <a:lstStyle/>
          <a:p>
            <a:r>
              <a:rPr lang="en-US" sz="2400" b="1" dirty="0"/>
              <a:t>Task 1.1 (COMPASS)</a:t>
            </a:r>
            <a:br>
              <a:rPr lang="en-US" sz="2400" b="1" dirty="0"/>
            </a:br>
            <a:r>
              <a:rPr lang="en-US" sz="2400" b="1" dirty="0" err="1"/>
              <a:t>Drell</a:t>
            </a:r>
            <a:r>
              <a:rPr lang="en-US" sz="2400" b="1" dirty="0"/>
              <a:t>-Yan cross sections measured in ammonia, aluminum and tungsten were released this year in September.</a:t>
            </a:r>
            <a:br>
              <a:rPr lang="en-US" sz="2400" b="1" dirty="0"/>
            </a:br>
            <a:r>
              <a:rPr lang="en-US" sz="2400" b="1" dirty="0"/>
              <a:t>Drafting of articles related to transverse-spin asymmetries (released in 2022) progressed well and are close to completion. </a:t>
            </a:r>
          </a:p>
          <a:p>
            <a:r>
              <a:rPr lang="en-US" sz="2400" b="1" dirty="0"/>
              <a:t>Beam test for </a:t>
            </a:r>
            <a:r>
              <a:rPr lang="en-US" sz="2400" b="1" dirty="0" err="1"/>
              <a:t>Drell</a:t>
            </a:r>
            <a:r>
              <a:rPr lang="en-US" sz="2400" b="1" dirty="0"/>
              <a:t>-Yan measurements with high intensity on CEDAR detectors at AMBER.</a:t>
            </a:r>
          </a:p>
          <a:p>
            <a:r>
              <a:rPr lang="en-US" sz="2400" b="1" dirty="0"/>
              <a:t>Task 1.2 (CMS)</a:t>
            </a:r>
            <a:br>
              <a:rPr lang="en-US" sz="2400" b="1" dirty="0"/>
            </a:br>
            <a:r>
              <a:rPr lang="en-US" sz="2400" b="1" dirty="0"/>
              <a:t>Final publication of DY transverse-momentum spectra measured by CMS in EPJC.</a:t>
            </a:r>
          </a:p>
          <a:p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014345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4023" y="879063"/>
            <a:ext cx="9116148" cy="610863"/>
          </a:xfrm>
        </p:spPr>
        <p:txBody>
          <a:bodyPr>
            <a:noAutofit/>
          </a:bodyPr>
          <a:lstStyle/>
          <a:p>
            <a:r>
              <a:rPr lang="en-US" sz="3200" dirty="0"/>
              <a:t>Progress in the last year: SIDIS data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964023" y="2603862"/>
            <a:ext cx="10479040" cy="3873137"/>
          </a:xfrm>
        </p:spPr>
        <p:txBody>
          <a:bodyPr/>
          <a:lstStyle/>
          <a:p>
            <a:r>
              <a:rPr lang="en-US" sz="2400" b="1" dirty="0"/>
              <a:t>Task 2.1 (COMPASS)</a:t>
            </a:r>
            <a:br>
              <a:rPr lang="en-US" sz="2400" b="1" dirty="0"/>
            </a:br>
            <a:r>
              <a:rPr lang="en-US" sz="2400" b="1" dirty="0"/>
              <a:t>Update the 2021 release with increased statistics. </a:t>
            </a:r>
          </a:p>
          <a:p>
            <a:endParaRPr lang="en-US" sz="2400" b="1" dirty="0"/>
          </a:p>
          <a:p>
            <a:r>
              <a:rPr lang="en-US" sz="2400" b="1" dirty="0"/>
              <a:t>Task 2.3 (CLAS)</a:t>
            </a:r>
            <a:br>
              <a:rPr lang="en-US" sz="2400" b="1" dirty="0"/>
            </a:br>
            <a:r>
              <a:rPr lang="en-US" sz="2400" b="1" dirty="0"/>
              <a:t>Data taking with longitudinally polarized target completed.</a:t>
            </a:r>
            <a:br>
              <a:rPr lang="en-US" sz="2400" b="1" dirty="0"/>
            </a:br>
            <a:r>
              <a:rPr lang="en-US" sz="2400" b="1" dirty="0"/>
              <a:t>Data processing ongoing. </a:t>
            </a:r>
            <a:br>
              <a:rPr lang="en-US" sz="2400" b="1" dirty="0"/>
            </a:br>
            <a:r>
              <a:rPr lang="en-US" sz="2400" b="1" dirty="0"/>
              <a:t>Kaon production under analysis using RICH.</a:t>
            </a:r>
            <a:br>
              <a:rPr lang="en-US" sz="2400" b="1" dirty="0"/>
            </a:br>
            <a:endParaRPr lang="en-US" sz="2400" b="1" dirty="0"/>
          </a:p>
          <a:p>
            <a:endParaRPr lang="en-US" sz="2400" b="1" dirty="0"/>
          </a:p>
          <a:p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811193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Theme1">
  <a:themeElements>
    <a:clrScheme name="Swiss">
      <a:dk1>
        <a:srgbClr val="000000"/>
      </a:dk1>
      <a:lt1>
        <a:srgbClr val="FFFFFF"/>
      </a:lt1>
      <a:dk2>
        <a:srgbClr val="E4E4E4"/>
      </a:dk2>
      <a:lt2>
        <a:srgbClr val="7CA655"/>
      </a:lt2>
      <a:accent1>
        <a:srgbClr val="A9D4DB"/>
      </a:accent1>
      <a:accent2>
        <a:srgbClr val="FBE284"/>
      </a:accent2>
      <a:accent3>
        <a:srgbClr val="4495A2"/>
      </a:accent3>
      <a:accent4>
        <a:srgbClr val="AA5881"/>
      </a:accent4>
      <a:accent5>
        <a:srgbClr val="E06742"/>
      </a:accent5>
      <a:accent6>
        <a:srgbClr val="F9D448"/>
      </a:accent6>
      <a:hlink>
        <a:srgbClr val="4495A2"/>
      </a:hlink>
      <a:folHlink>
        <a:srgbClr val="AA5881"/>
      </a:folHlink>
    </a:clrScheme>
    <a:fontScheme name="Custom 175">
      <a:majorFont>
        <a:latin typeface="Franklin Gothic Demi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wissPresentation C_MW_JS_SL_v2" id="{50B954A5-DC84-41DE-87BB-B459A4E7EDA7}" vid="{75F44519-9FD6-49F7-AB9C-46D055682C3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426e97fa315356fffbdcd9876fe988c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4b8f0def80e6d70ce3def20c90759a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CC8E66C-AC30-44BA-8882-3290DF968F1F}">
  <ds:schemaRefs>
    <ds:schemaRef ds:uri="16c05727-aa75-4e4a-9b5f-8a80a1165891"/>
    <ds:schemaRef ds:uri="http://purl.org/dc/elements/1.1/"/>
    <ds:schemaRef ds:uri="71af3243-3dd4-4a8d-8c0d-dd76da1f02a5"/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1446DA3-37A7-4516-A4F6-8B99D0D312B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3804F14-618B-48E0-A956-DD76B6099D5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884</Words>
  <Application>Microsoft Macintosh PowerPoint</Application>
  <PresentationFormat>Widescreen</PresentationFormat>
  <Paragraphs>121</Paragraphs>
  <Slides>24</Slides>
  <Notes>0</Notes>
  <HiddenSlides>2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Calibri</vt:lpstr>
      <vt:lpstr>Franklin Gothic Book</vt:lpstr>
      <vt:lpstr>Franklin Gothic Demi</vt:lpstr>
      <vt:lpstr>Times New Roman</vt:lpstr>
      <vt:lpstr>Wingdings</vt:lpstr>
      <vt:lpstr>Theme1</vt:lpstr>
      <vt:lpstr>Annual Meeting </vt:lpstr>
      <vt:lpstr>TMD-neXt network</vt:lpstr>
      <vt:lpstr>TMD-neXt goal</vt:lpstr>
      <vt:lpstr>Example of what we achieved  </vt:lpstr>
      <vt:lpstr>PowerPoint Presentation</vt:lpstr>
      <vt:lpstr>PowerPoint Presentation</vt:lpstr>
      <vt:lpstr>TMD-neXt tasks</vt:lpstr>
      <vt:lpstr>Progress in the last year: Drell-Yan data</vt:lpstr>
      <vt:lpstr>Progress in the last year: SIDIS data</vt:lpstr>
      <vt:lpstr>Progress in the last year: e+e− data</vt:lpstr>
      <vt:lpstr>Progress in the last year: quark TMD extractions</vt:lpstr>
      <vt:lpstr>Progress in the last year: gluon TMD studies</vt:lpstr>
      <vt:lpstr>Important highlights: Drell-Yan</vt:lpstr>
      <vt:lpstr>PowerPoint Presentation</vt:lpstr>
      <vt:lpstr>Important highlights: pion Drell-Yan</vt:lpstr>
      <vt:lpstr>PowerPoint Presentation</vt:lpstr>
      <vt:lpstr>Important highlights: e+e−</vt:lpstr>
      <vt:lpstr>Important highlights: gluon TMDs</vt:lpstr>
      <vt:lpstr>Important highlights</vt:lpstr>
      <vt:lpstr>Deliverables</vt:lpstr>
      <vt:lpstr>Plans until the end of the project </vt:lpstr>
      <vt:lpstr>Plans until the end of the project </vt:lpstr>
      <vt:lpstr>Workshops</vt:lpstr>
      <vt:lpstr>General considerations and future perspectives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2020-10-14T20:04:43Z</dcterms:created>
  <dcterms:modified xsi:type="dcterms:W3CDTF">2023-11-21T09:27:47Z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