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5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media/image7.jpg" ContentType="image/jpeg"/>
  <Override PartName="/ppt/media/image8.jpg" ContentType="image/jpeg"/>
  <Override PartName="/ppt/media/image9.jpg" ContentType="image/jpe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ink/ink1.xml" ContentType="application/inkml+xml"/>
  <Override PartName="/ppt/notesSlides/notesSlide12.xml" ContentType="application/vnd.openxmlformats-officedocument.presentationml.notesSlide+xml"/>
  <Override PartName="/ppt/ink/ink2.xml" ContentType="application/inkml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  <p:sldMasterId id="2147483722" r:id="rId3"/>
    <p:sldMasterId id="2147483735" r:id="rId4"/>
    <p:sldMasterId id="2147483747" r:id="rId5"/>
    <p:sldMasterId id="2147483764" r:id="rId6"/>
  </p:sldMasterIdLst>
  <p:notesMasterIdLst>
    <p:notesMasterId r:id="rId23"/>
  </p:notesMasterIdLst>
  <p:sldIdLst>
    <p:sldId id="256" r:id="rId7"/>
    <p:sldId id="405" r:id="rId8"/>
    <p:sldId id="436" r:id="rId9"/>
    <p:sldId id="437" r:id="rId10"/>
    <p:sldId id="350" r:id="rId11"/>
    <p:sldId id="364" r:id="rId12"/>
    <p:sldId id="1019" r:id="rId13"/>
    <p:sldId id="311" r:id="rId14"/>
    <p:sldId id="355" r:id="rId15"/>
    <p:sldId id="342" r:id="rId16"/>
    <p:sldId id="1020" r:id="rId17"/>
    <p:sldId id="1023" r:id="rId18"/>
    <p:sldId id="434" r:id="rId19"/>
    <p:sldId id="407" r:id="rId20"/>
    <p:sldId id="414" r:id="rId21"/>
    <p:sldId id="1028" r:id="rId2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ENERAL_1" id="{F593CFBE-06E3-1D44-86D6-C61441599DD5}">
          <p14:sldIdLst>
            <p14:sldId id="256"/>
            <p14:sldId id="405"/>
          </p14:sldIdLst>
        </p14:section>
        <p14:section name="COLLABORATION" id="{AE6AABEC-8DEF-334F-ABD2-7401B5EFA072}">
          <p14:sldIdLst>
            <p14:sldId id="436"/>
            <p14:sldId id="437"/>
          </p14:sldIdLst>
        </p14:section>
        <p14:section name="RESEARCH" id="{D670EF6F-A640-134A-9728-6F32167804A3}">
          <p14:sldIdLst>
            <p14:sldId id="350"/>
            <p14:sldId id="364"/>
            <p14:sldId id="1019"/>
            <p14:sldId id="311"/>
            <p14:sldId id="355"/>
            <p14:sldId id="342"/>
            <p14:sldId id="1020"/>
            <p14:sldId id="1023"/>
          </p14:sldIdLst>
        </p14:section>
        <p14:section name="INNOVATION" id="{8708DAF8-4BBA-D143-A938-48541F954A12}">
          <p14:sldIdLst>
            <p14:sldId id="434"/>
            <p14:sldId id="407"/>
            <p14:sldId id="414"/>
          </p14:sldIdLst>
        </p14:section>
        <p14:section name="GENERAL_2" id="{624513C6-30EB-1C49-9807-988A4711516B}">
          <p14:sldIdLst>
            <p14:sldId id="1028"/>
          </p14:sldIdLst>
        </p14:section>
        <p14:section name="Additional / in question" id="{E70581A6-DEF2-5143-839C-17DB537A9435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63" clrIdx="0">
    <p:extLst>
      <p:ext uri="{19B8F6BF-5375-455C-9EA6-DF929625EA0E}">
        <p15:presenceInfo xmlns:p15="http://schemas.microsoft.com/office/powerpoint/2012/main" userId="Ana Godinho" providerId="None"/>
      </p:ext>
    </p:extLst>
  </p:cmAuthor>
  <p:cmAuthor id="2" name="Microsoft Office User" initials="MOU" lastIdx="54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3" name="Pippa Wells" initials="PW" lastIdx="11" clrIdx="2">
    <p:extLst>
      <p:ext uri="{19B8F6BF-5375-455C-9EA6-DF929625EA0E}">
        <p15:presenceInfo xmlns:p15="http://schemas.microsoft.com/office/powerpoint/2012/main" userId="S::pippa.wells@cern.ch::41c0e9d8-dc70-414a-b3b7-1203085110f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CEE3"/>
    <a:srgbClr val="B9CFFF"/>
    <a:srgbClr val="668BCC"/>
    <a:srgbClr val="2F2F2F"/>
    <a:srgbClr val="BFBFCB"/>
    <a:srgbClr val="0033A0"/>
    <a:srgbClr val="1C446B"/>
    <a:srgbClr val="E15E32"/>
    <a:srgbClr val="000000"/>
    <a:srgbClr val="556D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71"/>
    <p:restoredTop sz="86536"/>
  </p:normalViewPr>
  <p:slideViewPr>
    <p:cSldViewPr snapToGrid="0" snapToObjects="1">
      <p:cViewPr varScale="1">
        <p:scale>
          <a:sx n="98" d="100"/>
          <a:sy n="98" d="100"/>
        </p:scale>
        <p:origin x="816" y="192"/>
      </p:cViewPr>
      <p:guideLst>
        <p:guide orient="horz" pos="4020"/>
        <p:guide pos="3863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1-17T08:29:17.473"/>
    </inkml:context>
    <inkml:brush xml:id="br0">
      <inkml:brushProperty name="width" value="0.3" units="cm"/>
      <inkml:brushProperty name="height" value="0.6" units="cm"/>
      <inkml:brushProperty name="color" value="#FFFFFF"/>
      <inkml:brushProperty name="tip" value="rectangle"/>
      <inkml:brushProperty name="rasterOp" value="maskPen"/>
    </inkml:brush>
  </inkml:definitions>
  <inkml:trace contextRef="#ctx0" brushRef="#br0">1 99,'60'0,"4"0,-33 0,13 0,6 6,2 0,3 5,3 1,15 2,-7 0,-1-1,-1 0,21-1,-32-7,4-5,-14 0,0 0,0 0,8 0,1 0,7 0,9 0,-6-5,34-3,-37-4,35-2,-40-3,22 3,-14-4,6 1,-9 3,1-3,-8 5,-8 2,-8-1,-7 2,-10 3,2-2,-12 7,9-6,-2 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1-17T08:32:20.199"/>
    </inkml:context>
    <inkml:brush xml:id="br0">
      <inkml:brushProperty name="width" value="0.3" units="cm"/>
      <inkml:brushProperty name="height" value="0.6" units="cm"/>
      <inkml:brushProperty name="color" value="#FFFFFF"/>
      <inkml:brushProperty name="tip" value="rectangle"/>
      <inkml:brushProperty name="rasterOp" value="maskPen"/>
    </inkml:brush>
  </inkml:definitions>
  <inkml:trace contextRef="#ctx0" brushRef="#br0">1 99,'60'0,"4"0,-33 0,13 0,6 6,2 0,3 5,3 1,15 2,-7 0,-1-1,-1 0,21-1,-32-7,4-5,-14 0,0 0,0 0,8 0,1 0,7 0,9 0,-6-5,34-3,-37-4,35-2,-40-3,22 3,-14-4,6 1,-9 3,1-3,-8 5,-8 2,-8-1,-7 2,-10 3,2-2,-12 7,9-6,-2 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C7E2F-BA7B-0749-B123-03CFF78731D1}" type="datetimeFigureOut">
              <a:rPr lang="fr-FR" smtClean="0"/>
              <a:t>20/11/2023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49E03-5E61-9344-9F2B-A7AC2BD1FB6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475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07608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20915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17124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014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38168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36606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10268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2658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8879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411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476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6128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40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83515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84210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9527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834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8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9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20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47171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2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96000" y="1825625"/>
            <a:ext cx="53238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199" y="1825625"/>
            <a:ext cx="5323799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 dirty="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 dirty="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 dirty="0">
                <a:solidFill>
                  <a:schemeClr val="tx2"/>
                </a:solidFill>
              </a:rPr>
              <a:t>Troisième niveau</a:t>
            </a:r>
          </a:p>
          <a:p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6040" y="6318000"/>
            <a:ext cx="4114800" cy="365125"/>
          </a:xfrm>
        </p:spPr>
        <p:txBody>
          <a:bodyPr/>
          <a:lstStyle/>
          <a:p>
            <a:r>
              <a:rPr lang="fr-FR"/>
              <a:t>Presentation STRONG-2020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6379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 November 2023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STRONG-2020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59011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16510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 November 2023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STRONG-2020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076203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0264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5A6A7-4071-D74D-A904-31FE0066D9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6B605-BD5F-4947-9467-44D69F7E8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CC1FB1-639C-324B-8006-D4DA7DB89C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 November 2023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STRONG-2020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476156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22891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 November 2023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STRONG-2020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78028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73FB4B-1E08-B845-8B0D-C1E57F607BF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 November 2023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STRONG-2020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177424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5180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6000" y="251991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 November 2023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STRONG-2020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445300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 November 2023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STRONG-2020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3200821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 November 2023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STRONG-2020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091909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414822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 November 2023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STRONG-2020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2275843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buFontTx/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FontTx/>
              <a:buNone/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826963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8322"/>
            <a:ext cx="12192000" cy="575967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8B442B-F251-F94D-9A39-29D02FBA59DB}"/>
              </a:ext>
            </a:extLst>
          </p:cNvPr>
          <p:cNvSpPr/>
          <p:nvPr userDrawn="1"/>
        </p:nvSpPr>
        <p:spPr>
          <a:xfrm>
            <a:off x="-4800" y="-61993"/>
            <a:ext cx="12196800" cy="11603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03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96000" y="2526885"/>
            <a:ext cx="10800000" cy="364299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05431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226342" y="2742575"/>
            <a:ext cx="5269658" cy="3279146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 sz="1600" b="1">
                <a:solidFill>
                  <a:schemeClr val="tx1"/>
                </a:solidFill>
              </a:defRPr>
            </a:lvl2pPr>
            <a:lvl3pPr>
              <a:defRPr sz="1300" b="1">
                <a:solidFill>
                  <a:schemeClr val="tx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Espace réservé pour une image  8">
            <a:extLst>
              <a:ext uri="{FF2B5EF4-FFF2-40B4-BE49-F238E27FC236}">
                <a16:creationId xmlns:a16="http://schemas.microsoft.com/office/drawing/2014/main" id="{8D9D5C23-B91D-A944-B62D-342CDA2222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742575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1773450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2630"/>
            <a:ext cx="12192000" cy="5765369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1372871"/>
            <a:ext cx="3413760" cy="1371601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3440623"/>
            <a:ext cx="3413760" cy="272122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6780700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1092630"/>
            <a:ext cx="6089176" cy="5765369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1ECC47B-9127-F645-94CC-F0D394F0662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325" y="2431312"/>
            <a:ext cx="5148263" cy="39377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969530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675" y="1173217"/>
            <a:ext cx="10800000" cy="135138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95957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B765250B-5A14-214B-ABC1-A4475517167B}"/>
              </a:ext>
            </a:extLst>
          </p:cNvPr>
          <p:cNvSpPr>
            <a:spLocks noGrp="1"/>
          </p:cNvSpPr>
          <p:nvPr>
            <p:ph type="body" idx="15"/>
          </p:nvPr>
        </p:nvSpPr>
        <p:spPr bwMode="auto">
          <a:xfrm>
            <a:off x="4116386" y="2310860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DFA427B4-6DBD-6E44-A1CC-8CF7E57C6B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3607010"/>
            <a:ext cx="3959225" cy="2767664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AE8B12F7-5111-3246-AB24-A00B235732F3}"/>
              </a:ext>
            </a:extLst>
          </p:cNvPr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3363AF7E-C027-C14C-A1A2-B32B96B4E4F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641E4348-5CF9-934B-934C-D4762C8F9258}"/>
              </a:ext>
            </a:extLst>
          </p:cNvPr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3" name="Picture Placeholder 10">
            <a:extLst>
              <a:ext uri="{FF2B5EF4-FFF2-40B4-BE49-F238E27FC236}">
                <a16:creationId xmlns:a16="http://schemas.microsoft.com/office/drawing/2014/main" id="{E9FE0D2B-2408-E54F-99D5-7E0ECC1178FF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381221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48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4940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720854"/>
            <a:ext cx="3416525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720853"/>
            <a:ext cx="3377036" cy="1560511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720854"/>
            <a:ext cx="3411672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832861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120960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2329992"/>
            <a:ext cx="10801351" cy="2364762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761941"/>
            <a:ext cx="3415859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764339"/>
            <a:ext cx="3376378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 November 2023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STRONG-2020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764339"/>
            <a:ext cx="3411007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4377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 November 2023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STRONG-2020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8814695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70348648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96530855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91890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3423282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90588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2301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947406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919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253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1359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2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52451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20 November 2023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1360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STRONG-2020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724AF9B-9D54-7741-8331-AE7DEA507BD1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4128B1BF-846D-3644-9C11-D98A5A5179EC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45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15" r:id="rId3"/>
    <p:sldLayoutId id="2147483718" r:id="rId4"/>
    <p:sldLayoutId id="2147483674" r:id="rId5"/>
    <p:sldLayoutId id="2147483781" r:id="rId6"/>
    <p:sldLayoutId id="2147483782" r:id="rId7"/>
    <p:sldLayoutId id="2147483783" r:id="rId8"/>
    <p:sldLayoutId id="2147483670" r:id="rId9"/>
    <p:sldLayoutId id="2147483651" r:id="rId10"/>
    <p:sldLayoutId id="2147483671" r:id="rId11"/>
    <p:sldLayoutId id="2147483763" r:id="rId12"/>
    <p:sldLayoutId id="2147483796" r:id="rId13"/>
    <p:sldLayoutId id="2147483721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STRONG-2020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11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720" r:id="rId3"/>
    <p:sldLayoutId id="2147483675" r:id="rId4"/>
    <p:sldLayoutId id="2147483719" r:id="rId5"/>
    <p:sldLayoutId id="2147483779" r:id="rId6"/>
    <p:sldLayoutId id="2147483778" r:id="rId7"/>
    <p:sldLayoutId id="2147483780" r:id="rId8"/>
    <p:sldLayoutId id="2147483672" r:id="rId9"/>
    <p:sldLayoutId id="2147483661" r:id="rId10"/>
    <p:sldLayoutId id="2147483673" r:id="rId11"/>
    <p:sldLayoutId id="2147483759" r:id="rId12"/>
    <p:sldLayoutId id="2147483668" r:id="rId13"/>
    <p:sldLayoutId id="2147483652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pos="438" userDrawn="1">
          <p15:clr>
            <a:srgbClr val="F26B43"/>
          </p15:clr>
        </p15:guide>
        <p15:guide id="5" orient="horz" pos="30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STRONG-2020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85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8" r:id="rId5"/>
    <p:sldLayoutId id="2147483784" r:id="rId6"/>
    <p:sldLayoutId id="2147483785" r:id="rId7"/>
    <p:sldLayoutId id="2147483786" r:id="rId8"/>
    <p:sldLayoutId id="2147483729" r:id="rId9"/>
    <p:sldLayoutId id="2147483730" r:id="rId10"/>
    <p:sldLayoutId id="2147483731" r:id="rId11"/>
    <p:sldLayoutId id="2147483760" r:id="rId12"/>
    <p:sldLayoutId id="2147483732" r:id="rId13"/>
    <p:sldLayoutId id="2147483733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STRONG-2020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85920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61AA5364-A8BF-8A4C-BE25-4A9FAAD90CD8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5" name="Connecteur droit 12">
            <a:extLst>
              <a:ext uri="{FF2B5EF4-FFF2-40B4-BE49-F238E27FC236}">
                <a16:creationId xmlns:a16="http://schemas.microsoft.com/office/drawing/2014/main" id="{78471F73-33EC-6A47-9A10-6CDC9C7AF48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10DD5E06-1134-3F44-A7C2-1EA71EE24B2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77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87" r:id="rId6"/>
    <p:sldLayoutId id="2147483788" r:id="rId7"/>
    <p:sldLayoutId id="2147483789" r:id="rId8"/>
    <p:sldLayoutId id="2147483742" r:id="rId9"/>
    <p:sldLayoutId id="2147483743" r:id="rId10"/>
    <p:sldLayoutId id="2147483744" r:id="rId11"/>
    <p:sldLayoutId id="2147483761" r:id="rId12"/>
    <p:sldLayoutId id="2147483745" r:id="rId13"/>
    <p:sldLayoutId id="2147483746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7680" userDrawn="1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STRONG-2020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84603DAF-5012-AB4F-86D1-1F45BF27A37C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285BDF2-1C98-1749-8440-26E71FFDC03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EA94AF57-1271-7C49-BCA7-80F03952DFE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79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3" r:id="rId5"/>
    <p:sldLayoutId id="2147483790" r:id="rId6"/>
    <p:sldLayoutId id="2147483791" r:id="rId7"/>
    <p:sldLayoutId id="2147483792" r:id="rId8"/>
    <p:sldLayoutId id="2147483754" r:id="rId9"/>
    <p:sldLayoutId id="2147483755" r:id="rId10"/>
    <p:sldLayoutId id="2147483756" r:id="rId11"/>
    <p:sldLayoutId id="2147483762" r:id="rId12"/>
    <p:sldLayoutId id="2147483757" r:id="rId13"/>
    <p:sldLayoutId id="2147483758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7602" y="1172744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2475285"/>
            <a:ext cx="10800000" cy="36662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20 November 2023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STRONG-2020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24761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A05266-FCA9-6A4E-94E3-DD6E0BA84503}"/>
              </a:ext>
            </a:extLst>
          </p:cNvPr>
          <p:cNvSpPr/>
          <p:nvPr userDrawn="1"/>
        </p:nvSpPr>
        <p:spPr>
          <a:xfrm>
            <a:off x="0" y="-8125"/>
            <a:ext cx="12192000" cy="10983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5">
            <a:extLst>
              <a:ext uri="{FF2B5EF4-FFF2-40B4-BE49-F238E27FC236}">
                <a16:creationId xmlns:a16="http://schemas.microsoft.com/office/drawing/2014/main" id="{C4CBD9AC-A8B6-B649-88C5-1C79578695F9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A52F4F5-39AA-DC4F-BE18-40D9CFF777B9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2">
            <a:extLst>
              <a:ext uri="{FF2B5EF4-FFF2-40B4-BE49-F238E27FC236}">
                <a16:creationId xmlns:a16="http://schemas.microsoft.com/office/drawing/2014/main" id="{1A803E3D-E6CC-D042-AA79-21626159DD99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43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97" r:id="rId3"/>
    <p:sldLayoutId id="2147483767" r:id="rId4"/>
    <p:sldLayoutId id="2147483768" r:id="rId5"/>
    <p:sldLayoutId id="2147483770" r:id="rId6"/>
    <p:sldLayoutId id="2147483777" r:id="rId7"/>
    <p:sldLayoutId id="2147483794" r:id="rId8"/>
    <p:sldLayoutId id="2147483795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5.png"/><Relationship Id="rId5" Type="http://schemas.openxmlformats.org/officeDocument/2006/relationships/customXml" Target="../ink/ink1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6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0.png"/><Relationship Id="rId5" Type="http://schemas.openxmlformats.org/officeDocument/2006/relationships/image" Target="../media/image25.png"/><Relationship Id="rId4" Type="http://schemas.openxmlformats.org/officeDocument/2006/relationships/customXml" Target="../ink/ink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277" y="1854264"/>
            <a:ext cx="3181447" cy="314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9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10</a:t>
            </a:fld>
            <a:endParaRPr lang="fr-F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FFA42CF-9CCA-A844-ACED-818CA02DD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"/>
          <a:stretch/>
        </p:blipFill>
        <p:spPr>
          <a:xfrm>
            <a:off x="0" y="218397"/>
            <a:ext cx="12187281" cy="663960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232000" y="218397"/>
            <a:ext cx="3960000" cy="6639604"/>
          </a:xfrm>
          <a:prstGeom prst="rect">
            <a:avLst/>
          </a:prstGeom>
          <a:solidFill>
            <a:schemeClr val="accent3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59509" y="476250"/>
            <a:ext cx="3687518" cy="1715407"/>
          </a:xfrm>
        </p:spPr>
        <p:txBody>
          <a:bodyPr>
            <a:noAutofit/>
          </a:bodyPr>
          <a:lstStyle/>
          <a:p>
            <a:pPr algn="l"/>
            <a:r>
              <a:rPr lang="en-US" sz="3600" dirty="0">
                <a:solidFill>
                  <a:schemeClr val="bg1"/>
                </a:solidFill>
              </a:rPr>
              <a:t>Upgrade to the 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High-Luminosity LHC is under way</a:t>
            </a:r>
            <a:endParaRPr lang="fr-FR" sz="3600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8475606" y="2191657"/>
            <a:ext cx="3698930" cy="404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The HL-LHC will use new technologies to provide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10 times more collisions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than the LHC.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Large detector upgrade </a:t>
            </a:r>
            <a:r>
              <a:rPr lang="en-US" dirty="0" err="1">
                <a:solidFill>
                  <a:schemeClr val="bg1"/>
                </a:solidFill>
              </a:rPr>
              <a:t>programmes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</a:rPr>
              <a:t>It will give access to rare phenomena, greater precision and discovery potential.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spcBef>
                <a:spcPts val="600"/>
              </a:spcBef>
              <a:buSzPct val="100000"/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It will start operating in 2029, and run until 2041.</a:t>
            </a:r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064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355EBD-5995-0147-9B9A-06201A4AD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0E8127-B4FA-B148-8881-C5638046F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15D611-DF88-C544-9DAA-BD0F2F507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11</a:t>
            </a:fld>
            <a:endParaRPr lang="fr-F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A21133-BE3D-CA4C-9949-FD7A2CE184C7}"/>
              </a:ext>
            </a:extLst>
          </p:cNvPr>
          <p:cNvSpPr txBox="1"/>
          <p:nvPr/>
        </p:nvSpPr>
        <p:spPr>
          <a:xfrm>
            <a:off x="1051132" y="5511825"/>
            <a:ext cx="642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LHC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078421-353E-164F-988D-773D902CE5F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778" y="4691213"/>
            <a:ext cx="1060565" cy="358450"/>
          </a:xfrm>
          <a:prstGeom prst="rect">
            <a:avLst/>
          </a:prstGeom>
        </p:spPr>
      </p:pic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D80A693D-DECF-F841-8AD2-1C6F2525D2E7}"/>
              </a:ext>
            </a:extLst>
          </p:cNvPr>
          <p:cNvSpPr txBox="1">
            <a:spLocks/>
          </p:cNvSpPr>
          <p:nvPr/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l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Visit of HPK</a:t>
            </a:r>
            <a:endParaRPr lang="fr-FR" dirty="0"/>
          </a:p>
        </p:txBody>
      </p:sp>
      <p:sp>
        <p:nvSpPr>
          <p:cNvPr id="18" name="Title 4">
            <a:extLst>
              <a:ext uri="{FF2B5EF4-FFF2-40B4-BE49-F238E27FC236}">
                <a16:creationId xmlns:a16="http://schemas.microsoft.com/office/drawing/2014/main" id="{C0DF0C61-F246-FB48-96B1-C3BC21BC8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>
            <a:normAutofit/>
          </a:bodyPr>
          <a:lstStyle/>
          <a:p>
            <a:r>
              <a:rPr lang="en-US" dirty="0"/>
              <a:t>Experiment Upgrades and Future Projects</a:t>
            </a: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21C5C8CB-2C4F-E649-BCEB-66A6AE991E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21" y="3013993"/>
            <a:ext cx="11027690" cy="328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feld 11">
            <a:extLst>
              <a:ext uri="{FF2B5EF4-FFF2-40B4-BE49-F238E27FC236}">
                <a16:creationId xmlns:a16="http://schemas.microsoft.com/office/drawing/2014/main" id="{7D222C82-4165-504C-AE8E-A302471DF31B}"/>
              </a:ext>
            </a:extLst>
          </p:cNvPr>
          <p:cNvSpPr txBox="1"/>
          <p:nvPr/>
        </p:nvSpPr>
        <p:spPr>
          <a:xfrm>
            <a:off x="1367062" y="6295491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 LS3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2" name="Freihand 12">
                <a:extLst>
                  <a:ext uri="{FF2B5EF4-FFF2-40B4-BE49-F238E27FC236}">
                    <a16:creationId xmlns:a16="http://schemas.microsoft.com/office/drawing/2014/main" id="{E11372FD-2B9C-A748-B6C9-86BF4A732282}"/>
                  </a:ext>
                </a:extLst>
              </p14:cNvPr>
              <p14:cNvContentPartPr/>
              <p14:nvPr/>
            </p14:nvContentPartPr>
            <p14:xfrm>
              <a:off x="3661774" y="6405456"/>
              <a:ext cx="781560" cy="73800"/>
            </p14:xfrm>
          </p:contentPart>
        </mc:Choice>
        <mc:Fallback xmlns="">
          <p:pic>
            <p:nvPicPr>
              <p:cNvPr id="22" name="Freihand 12">
                <a:extLst>
                  <a:ext uri="{FF2B5EF4-FFF2-40B4-BE49-F238E27FC236}">
                    <a16:creationId xmlns:a16="http://schemas.microsoft.com/office/drawing/2014/main" id="{E11372FD-2B9C-A748-B6C9-86BF4A732282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07774" y="6297456"/>
                <a:ext cx="889200" cy="289440"/>
              </a:xfrm>
              <a:prstGeom prst="rect">
                <a:avLst/>
              </a:prstGeom>
            </p:spPr>
          </p:pic>
        </mc:Fallback>
      </mc:AlternateContent>
      <p:pic>
        <p:nvPicPr>
          <p:cNvPr id="23" name="Picture 6" descr="Timeline&#10;&#10;Description automatically generated">
            <a:extLst>
              <a:ext uri="{FF2B5EF4-FFF2-40B4-BE49-F238E27FC236}">
                <a16:creationId xmlns:a16="http://schemas.microsoft.com/office/drawing/2014/main" id="{BF6C73E7-C139-D349-B7B9-C31D8A8932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569" b="99715" l="843" r="99306">
                        <a14:foregroundMark x1="4760" y1="17983" x2="4760" y2="17983"/>
                        <a14:foregroundMark x1="20278" y1="20552" x2="20278" y2="20552"/>
                        <a14:foregroundMark x1="11701" y1="14082" x2="11701" y2="14082"/>
                        <a14:foregroundMark x1="98116" y1="67840" x2="1091" y2="19981"/>
                        <a14:foregroundMark x1="1091" y1="19981" x2="2479" y2="3045"/>
                        <a14:foregroundMark x1="2479" y1="3045" x2="14774" y2="2093"/>
                        <a14:foregroundMark x1="14774" y1="2093" x2="85870" y2="15794"/>
                        <a14:foregroundMark x1="85870" y1="15794" x2="93257" y2="25214"/>
                        <a14:foregroundMark x1="93257" y1="25214" x2="95935" y2="44434"/>
                        <a14:foregroundMark x1="95935" y1="44434" x2="89043" y2="59277"/>
                        <a14:foregroundMark x1="89043" y1="59277" x2="79571" y2="66680"/>
                        <a14:foregroundMark x1="74926" y1="66435" x2="23401" y2="62322"/>
                        <a14:foregroundMark x1="23401" y1="62322" x2="6693" y2="55186"/>
                        <a14:foregroundMark x1="6693" y1="55186" x2="892" y2="58421"/>
                        <a14:foregroundMark x1="39365" y1="99619" x2="34854" y2="70029"/>
                        <a14:foregroundMark x1="34854" y1="70029" x2="26624" y2="60133"/>
                        <a14:foregroundMark x1="26624" y1="60133" x2="17204" y2="56518"/>
                        <a14:foregroundMark x1="17204" y1="56518" x2="9023" y2="61085"/>
                        <a14:foregroundMark x1="9023" y1="61085" x2="3123" y2="75928"/>
                        <a14:foregroundMark x1="3123" y1="75928" x2="1388" y2="91627"/>
                        <a14:foregroundMark x1="1388" y1="91627" x2="32771" y2="99334"/>
                        <a14:foregroundMark x1="32771" y1="99334" x2="40159" y2="92578"/>
                        <a14:foregroundMark x1="40159" y1="92578" x2="40208" y2="92483"/>
                        <a14:foregroundMark x1="7139" y1="24738" x2="11106" y2="9610"/>
                        <a14:foregroundMark x1="11106" y1="9610" x2="45117" y2="1142"/>
                        <a14:foregroundMark x1="45117" y1="1142" x2="79375" y2="1237"/>
                        <a14:foregroundMark x1="79375" y1="1237" x2="87110" y2="7612"/>
                        <a14:foregroundMark x1="87110" y1="7612" x2="97075" y2="37583"/>
                        <a14:foregroundMark x1="97075" y1="37583" x2="95439" y2="53568"/>
                        <a14:foregroundMark x1="95439" y1="53568" x2="88151" y2="61085"/>
                        <a14:foregroundMark x1="88151" y1="61085" x2="81011" y2="48716"/>
                        <a14:foregroundMark x1="81011" y1="48716" x2="51215" y2="31874"/>
                        <a14:foregroundMark x1="51215" y1="31874" x2="2727" y2="21218"/>
                        <a14:foregroundMark x1="2727" y1="12084" x2="18096" y2="3711"/>
                        <a14:foregroundMark x1="95786" y1="5614" x2="92910" y2="2759"/>
                        <a14:foregroundMark x1="97819" y1="3711" x2="97819" y2="3711"/>
                        <a14:foregroundMark x1="1537" y1="42245" x2="1537" y2="42245"/>
                        <a14:foregroundMark x1="2231" y1="48716" x2="2231" y2="48716"/>
                        <a14:foregroundMark x1="3223" y1="55186" x2="3223" y2="55186"/>
                        <a14:foregroundMark x1="17600" y1="53949" x2="17600" y2="53949"/>
                        <a14:foregroundMark x1="2231" y1="98287" x2="2231" y2="98287"/>
                        <a14:foregroundMark x1="35944" y1="70790" x2="65146" y2="65366"/>
                        <a14:foregroundMark x1="65146" y1="65366" x2="83094" y2="67555"/>
                        <a14:foregroundMark x1="83094" y1="67555" x2="91671" y2="66413"/>
                        <a14:foregroundMark x1="91671" y1="66413" x2="99355" y2="66508"/>
                        <a14:foregroundMark x1="38176" y1="69933" x2="37283" y2="99715"/>
                        <a14:foregroundMark x1="38473" y1="67364" x2="37878" y2="99715"/>
                        <a14:foregroundMark x1="37878" y1="89153" x2="38176" y2="88868"/>
                        <a14:foregroundMark x1="38622" y1="71741" x2="38473" y2="99715"/>
                        <a14:foregroundMark x1="39068" y1="70504" x2="39068" y2="99715"/>
                        <a14:backgroundMark x1="40555" y1="99619" x2="68319" y2="70980"/>
                        <a14:backgroundMark x1="68319" y1="70980" x2="74425" y2="67903"/>
                        <a14:backgroundMark x1="79872" y1="68567" x2="94398" y2="79734"/>
                        <a14:backgroundMark x1="94398" y1="79734" x2="94993" y2="98668"/>
                        <a14:backgroundMark x1="94993" y1="98668" x2="53099" y2="91817"/>
                        <a14:backgroundMark x1="53099" y1="91817" x2="48488" y2="9505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56800" y="1344787"/>
            <a:ext cx="6786611" cy="3536306"/>
          </a:xfrm>
          <a:prstGeom prst="rect">
            <a:avLst/>
          </a:prstGeom>
        </p:spPr>
      </p:pic>
      <p:sp>
        <p:nvSpPr>
          <p:cNvPr id="24" name="Textfeld 5">
            <a:extLst>
              <a:ext uri="{FF2B5EF4-FFF2-40B4-BE49-F238E27FC236}">
                <a16:creationId xmlns:a16="http://schemas.microsoft.com/office/drawing/2014/main" id="{3A60D2A2-2E52-124A-910A-ED52B7F27E64}"/>
              </a:ext>
            </a:extLst>
          </p:cNvPr>
          <p:cNvSpPr txBox="1"/>
          <p:nvPr/>
        </p:nvSpPr>
        <p:spPr>
          <a:xfrm>
            <a:off x="5557900" y="1024725"/>
            <a:ext cx="1891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(HL-)LHC timeline:</a:t>
            </a:r>
          </a:p>
        </p:txBody>
      </p:sp>
      <p:sp>
        <p:nvSpPr>
          <p:cNvPr id="25" name="Textfeld 10">
            <a:extLst>
              <a:ext uri="{FF2B5EF4-FFF2-40B4-BE49-F238E27FC236}">
                <a16:creationId xmlns:a16="http://schemas.microsoft.com/office/drawing/2014/main" id="{6953D185-0251-3F49-A23B-83236FA85BFE}"/>
              </a:ext>
            </a:extLst>
          </p:cNvPr>
          <p:cNvSpPr txBox="1"/>
          <p:nvPr/>
        </p:nvSpPr>
        <p:spPr>
          <a:xfrm>
            <a:off x="3547068" y="6295491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 LS4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7F58241-99E7-9248-BA27-5A1CE493773D}"/>
              </a:ext>
            </a:extLst>
          </p:cNvPr>
          <p:cNvSpPr txBox="1"/>
          <p:nvPr/>
        </p:nvSpPr>
        <p:spPr>
          <a:xfrm rot="-3480000">
            <a:off x="-206176" y="4164883"/>
            <a:ext cx="25723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ATLAS and CMS Upgrade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7B1ACBA-CEE7-5A42-A452-CA03DA6FA811}"/>
              </a:ext>
            </a:extLst>
          </p:cNvPr>
          <p:cNvSpPr/>
          <p:nvPr/>
        </p:nvSpPr>
        <p:spPr>
          <a:xfrm rot="-3480000">
            <a:off x="-187928" y="4167204"/>
            <a:ext cx="2549144" cy="365630"/>
          </a:xfrm>
          <a:prstGeom prst="rect">
            <a:avLst/>
          </a:prstGeom>
          <a:solidFill>
            <a:srgbClr val="FFFF0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0FC5DA7-E1D1-E342-AB26-CC04D4A24A51}"/>
              </a:ext>
            </a:extLst>
          </p:cNvPr>
          <p:cNvSpPr/>
          <p:nvPr/>
        </p:nvSpPr>
        <p:spPr>
          <a:xfrm rot="-3480000">
            <a:off x="415123" y="4538275"/>
            <a:ext cx="1770456" cy="365630"/>
          </a:xfrm>
          <a:prstGeom prst="rect">
            <a:avLst/>
          </a:prstGeom>
          <a:solidFill>
            <a:srgbClr val="FFFF0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823DDF0-F0DF-F34E-A0D9-4FF4CD95E2B4}"/>
              </a:ext>
            </a:extLst>
          </p:cNvPr>
          <p:cNvSpPr/>
          <p:nvPr/>
        </p:nvSpPr>
        <p:spPr>
          <a:xfrm rot="-3480000">
            <a:off x="1688611" y="4744317"/>
            <a:ext cx="1223177" cy="365630"/>
          </a:xfrm>
          <a:prstGeom prst="rect">
            <a:avLst/>
          </a:prstGeom>
          <a:solidFill>
            <a:srgbClr val="FFFF0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82805F3-0FF7-9141-B3AC-957FB54244F8}"/>
              </a:ext>
            </a:extLst>
          </p:cNvPr>
          <p:cNvSpPr/>
          <p:nvPr/>
        </p:nvSpPr>
        <p:spPr>
          <a:xfrm rot="-3480000">
            <a:off x="2777305" y="4827478"/>
            <a:ext cx="1223177" cy="365630"/>
          </a:xfrm>
          <a:prstGeom prst="rect">
            <a:avLst/>
          </a:prstGeom>
          <a:solidFill>
            <a:srgbClr val="FFFF0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8194DCA-092F-274E-A205-661B6499F7BA}"/>
              </a:ext>
            </a:extLst>
          </p:cNvPr>
          <p:cNvSpPr/>
          <p:nvPr/>
        </p:nvSpPr>
        <p:spPr>
          <a:xfrm rot="-3480000">
            <a:off x="3158689" y="4704759"/>
            <a:ext cx="1407077" cy="365630"/>
          </a:xfrm>
          <a:prstGeom prst="rect">
            <a:avLst/>
          </a:prstGeom>
          <a:solidFill>
            <a:srgbClr val="FFFF0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BF28323-DF07-0E44-88B4-0BC8DB3329D9}"/>
              </a:ext>
            </a:extLst>
          </p:cNvPr>
          <p:cNvSpPr/>
          <p:nvPr/>
        </p:nvSpPr>
        <p:spPr>
          <a:xfrm rot="-3480000">
            <a:off x="7623805" y="4913790"/>
            <a:ext cx="1007395" cy="365630"/>
          </a:xfrm>
          <a:prstGeom prst="rect">
            <a:avLst/>
          </a:prstGeom>
          <a:solidFill>
            <a:srgbClr val="FFFF0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74A3BFE-7448-A148-AE51-0F58140C997A}"/>
              </a:ext>
            </a:extLst>
          </p:cNvPr>
          <p:cNvSpPr/>
          <p:nvPr/>
        </p:nvSpPr>
        <p:spPr>
          <a:xfrm rot="-3480000">
            <a:off x="9600885" y="4896940"/>
            <a:ext cx="1007395" cy="365630"/>
          </a:xfrm>
          <a:prstGeom prst="rect">
            <a:avLst/>
          </a:prstGeom>
          <a:solidFill>
            <a:srgbClr val="FFFF0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82213E5-FDEF-C24B-AD5E-45B6EDFCBFAC}"/>
              </a:ext>
            </a:extLst>
          </p:cNvPr>
          <p:cNvSpPr/>
          <p:nvPr/>
        </p:nvSpPr>
        <p:spPr>
          <a:xfrm>
            <a:off x="1312898" y="6272628"/>
            <a:ext cx="1223177" cy="365630"/>
          </a:xfrm>
          <a:prstGeom prst="rect">
            <a:avLst/>
          </a:prstGeom>
          <a:solidFill>
            <a:srgbClr val="FFFF0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1B41B39-04DE-4E4A-9E54-8A9DEFB14E36}"/>
              </a:ext>
            </a:extLst>
          </p:cNvPr>
          <p:cNvSpPr/>
          <p:nvPr/>
        </p:nvSpPr>
        <p:spPr>
          <a:xfrm>
            <a:off x="3384281" y="6295491"/>
            <a:ext cx="1223177" cy="365630"/>
          </a:xfrm>
          <a:prstGeom prst="rect">
            <a:avLst/>
          </a:prstGeom>
          <a:solidFill>
            <a:srgbClr val="FFFF0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218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355EBD-5995-0147-9B9A-06201A4AD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0E8127-B4FA-B148-8881-C5638046F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15D611-DF88-C544-9DAA-BD0F2F507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12</a:t>
            </a:fld>
            <a:endParaRPr lang="fr-F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A21133-BE3D-CA4C-9949-FD7A2CE184C7}"/>
              </a:ext>
            </a:extLst>
          </p:cNvPr>
          <p:cNvSpPr txBox="1"/>
          <p:nvPr/>
        </p:nvSpPr>
        <p:spPr>
          <a:xfrm>
            <a:off x="1051132" y="5511825"/>
            <a:ext cx="642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LHC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078421-353E-164F-988D-773D902CE5F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778" y="4691213"/>
            <a:ext cx="1060565" cy="358450"/>
          </a:xfrm>
          <a:prstGeom prst="rect">
            <a:avLst/>
          </a:prstGeom>
        </p:spPr>
      </p:pic>
      <p:sp>
        <p:nvSpPr>
          <p:cNvPr id="7" name="Title 4">
            <a:extLst>
              <a:ext uri="{FF2B5EF4-FFF2-40B4-BE49-F238E27FC236}">
                <a16:creationId xmlns:a16="http://schemas.microsoft.com/office/drawing/2014/main" id="{7DDC7D40-671D-AC47-9BA6-7D3947BE3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>
            <a:normAutofit/>
          </a:bodyPr>
          <a:lstStyle/>
          <a:p>
            <a:r>
              <a:rPr lang="en-US" dirty="0"/>
              <a:t>Future Circular Collider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8" name="Freihand 12">
                <a:extLst>
                  <a:ext uri="{FF2B5EF4-FFF2-40B4-BE49-F238E27FC236}">
                    <a16:creationId xmlns:a16="http://schemas.microsoft.com/office/drawing/2014/main" id="{82D1A1E6-F0EE-4144-9CF1-3A15B77F078D}"/>
                  </a:ext>
                </a:extLst>
              </p14:cNvPr>
              <p14:cNvContentPartPr/>
              <p14:nvPr/>
            </p14:nvContentPartPr>
            <p14:xfrm>
              <a:off x="3661774" y="6405456"/>
              <a:ext cx="781560" cy="73800"/>
            </p14:xfrm>
          </p:contentPart>
        </mc:Choice>
        <mc:Fallback xmlns="">
          <p:pic>
            <p:nvPicPr>
              <p:cNvPr id="8" name="Freihand 12">
                <a:extLst>
                  <a:ext uri="{FF2B5EF4-FFF2-40B4-BE49-F238E27FC236}">
                    <a16:creationId xmlns:a16="http://schemas.microsoft.com/office/drawing/2014/main" id="{82D1A1E6-F0EE-4144-9CF1-3A15B77F078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07774" y="6297456"/>
                <a:ext cx="889200" cy="289440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EBD99699-7CBB-BD40-A41F-83C5E589A89D}"/>
              </a:ext>
            </a:extLst>
          </p:cNvPr>
          <p:cNvSpPr/>
          <p:nvPr/>
        </p:nvSpPr>
        <p:spPr>
          <a:xfrm>
            <a:off x="305755" y="1055500"/>
            <a:ext cx="11553239" cy="1576695"/>
          </a:xfrm>
          <a:prstGeom prst="rect">
            <a:avLst/>
          </a:prstGeom>
          <a:solidFill>
            <a:srgbClr val="1C44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  <a:highlight>
                <a:srgbClr val="1C446B"/>
              </a:highlight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4C241E1-7188-324E-BAD2-6254FABD4DF9}"/>
              </a:ext>
            </a:extLst>
          </p:cNvPr>
          <p:cNvGrpSpPr/>
          <p:nvPr/>
        </p:nvGrpSpPr>
        <p:grpSpPr>
          <a:xfrm>
            <a:off x="4550210" y="2853754"/>
            <a:ext cx="3703090" cy="3185236"/>
            <a:chOff x="2135994" y="3365880"/>
            <a:chExt cx="3703090" cy="318523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85C3E9F-655D-BB40-B717-4D8DC410AF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5994" y="3365880"/>
              <a:ext cx="3703090" cy="3185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Content Placeholder 2">
              <a:extLst>
                <a:ext uri="{FF2B5EF4-FFF2-40B4-BE49-F238E27FC236}">
                  <a16:creationId xmlns:a16="http://schemas.microsoft.com/office/drawing/2014/main" id="{0E90E58D-4B92-BD49-B411-D23A21C1B91C}"/>
                </a:ext>
              </a:extLst>
            </p:cNvPr>
            <p:cNvSpPr txBox="1">
              <a:spLocks/>
            </p:cNvSpPr>
            <p:nvPr/>
          </p:nvSpPr>
          <p:spPr>
            <a:xfrm>
              <a:off x="3352796" y="4240393"/>
              <a:ext cx="1512168" cy="7515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>
              <a:no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36575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C377B"/>
                </a:buClr>
                <a:buSzPct val="80000"/>
                <a:buFont typeface="Arial"/>
                <a:buNone/>
                <a:tabLst/>
                <a:defRPr/>
              </a:pPr>
              <a:r>
                <a:rPr kumimoji="0" lang="fr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FCC-ee</a:t>
              </a:r>
              <a:endParaRPr kumimoji="0" lang="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14B4BC8-81BA-4542-8EA3-721904820B71}"/>
              </a:ext>
            </a:extLst>
          </p:cNvPr>
          <p:cNvGrpSpPr/>
          <p:nvPr/>
        </p:nvGrpSpPr>
        <p:grpSpPr>
          <a:xfrm>
            <a:off x="8099854" y="2966368"/>
            <a:ext cx="3795188" cy="3077180"/>
            <a:chOff x="8133460" y="2763683"/>
            <a:chExt cx="3795188" cy="3077180"/>
          </a:xfrm>
        </p:grpSpPr>
        <p:pic>
          <p:nvPicPr>
            <p:cNvPr id="16" name="Picture 15" descr="Diagram, radar chart&#10;&#10;Description automatically generated">
              <a:extLst>
                <a:ext uri="{FF2B5EF4-FFF2-40B4-BE49-F238E27FC236}">
                  <a16:creationId xmlns:a16="http://schemas.microsoft.com/office/drawing/2014/main" id="{B1648519-AFC4-8245-A336-32C28C589B7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133460" y="2763683"/>
              <a:ext cx="3795188" cy="3077180"/>
            </a:xfrm>
            <a:prstGeom prst="rect">
              <a:avLst/>
            </a:prstGeom>
          </p:spPr>
        </p:pic>
        <p:sp>
          <p:nvSpPr>
            <p:cNvPr id="17" name="Content Placeholder 2">
              <a:extLst>
                <a:ext uri="{FF2B5EF4-FFF2-40B4-BE49-F238E27FC236}">
                  <a16:creationId xmlns:a16="http://schemas.microsoft.com/office/drawing/2014/main" id="{18ED133F-0FB4-E44A-BD26-36134AEA5C1D}"/>
                </a:ext>
              </a:extLst>
            </p:cNvPr>
            <p:cNvSpPr txBox="1">
              <a:spLocks/>
            </p:cNvSpPr>
            <p:nvPr/>
          </p:nvSpPr>
          <p:spPr>
            <a:xfrm>
              <a:off x="9462860" y="3616198"/>
              <a:ext cx="1512168" cy="72814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5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C377B"/>
                </a:buClr>
                <a:buSzPct val="80000"/>
                <a:buFont typeface="Arial"/>
                <a:buNone/>
                <a:tabLst/>
                <a:defRPr/>
              </a:pPr>
              <a:r>
                <a:rPr kumimoji="0" lang="fr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FCC-hh</a:t>
              </a:r>
              <a:endParaRPr kumimoji="0" lang="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83FE85F-8BEF-2E4E-82D0-C58B75F7477C}"/>
              </a:ext>
            </a:extLst>
          </p:cNvPr>
          <p:cNvGrpSpPr/>
          <p:nvPr/>
        </p:nvGrpSpPr>
        <p:grpSpPr>
          <a:xfrm>
            <a:off x="433726" y="6069837"/>
            <a:ext cx="11425269" cy="390257"/>
            <a:chOff x="335360" y="5775047"/>
            <a:chExt cx="11425269" cy="39025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D71B74B-9B9D-774D-B0BC-3F396F0BC02A}"/>
                </a:ext>
              </a:extLst>
            </p:cNvPr>
            <p:cNvSpPr/>
            <p:nvPr/>
          </p:nvSpPr>
          <p:spPr>
            <a:xfrm>
              <a:off x="335360" y="5871057"/>
              <a:ext cx="4320480" cy="288032"/>
            </a:xfrm>
            <a:prstGeom prst="rect">
              <a:avLst/>
            </a:prstGeom>
            <a:gradFill flip="none" rotWithShape="1">
              <a:gsLst>
                <a:gs pos="0">
                  <a:srgbClr val="0000FF">
                    <a:lumMod val="5000"/>
                    <a:lumOff val="95000"/>
                  </a:srgbClr>
                </a:gs>
                <a:gs pos="50000">
                  <a:srgbClr val="0000FF">
                    <a:lumMod val="45000"/>
                    <a:lumOff val="55000"/>
                  </a:srgbClr>
                </a:gs>
                <a:gs pos="93000">
                  <a:srgbClr val="0000FF">
                    <a:lumMod val="45000"/>
                    <a:lumOff val="55000"/>
                  </a:srgbClr>
                </a:gs>
                <a:gs pos="100000">
                  <a:srgbClr val="FFFFFF"/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03A85CF-C359-8A40-B842-0338DEB9FFDC}"/>
                </a:ext>
              </a:extLst>
            </p:cNvPr>
            <p:cNvSpPr/>
            <p:nvPr/>
          </p:nvSpPr>
          <p:spPr>
            <a:xfrm>
              <a:off x="4655840" y="5871057"/>
              <a:ext cx="2784309" cy="288032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27000">
                  <a:srgbClr val="FF9900"/>
                </a:gs>
                <a:gs pos="85000">
                  <a:srgbClr val="FF9900"/>
                </a:gs>
                <a:gs pos="100000">
                  <a:srgbClr val="FFFFFF"/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8AB2F63-0640-3C47-959F-BDA733678EA5}"/>
                </a:ext>
              </a:extLst>
            </p:cNvPr>
            <p:cNvSpPr/>
            <p:nvPr/>
          </p:nvSpPr>
          <p:spPr>
            <a:xfrm>
              <a:off x="7440149" y="5871057"/>
              <a:ext cx="4320480" cy="288032"/>
            </a:xfrm>
            <a:prstGeom prst="rect">
              <a:avLst/>
            </a:prstGeom>
            <a:gradFill flip="none" rotWithShape="1">
              <a:gsLst>
                <a:gs pos="6000">
                  <a:srgbClr val="0000FF">
                    <a:lumMod val="5000"/>
                    <a:lumOff val="95000"/>
                  </a:srgbClr>
                </a:gs>
                <a:gs pos="37000">
                  <a:srgbClr val="40C245">
                    <a:lumMod val="75000"/>
                  </a:srgbClr>
                </a:gs>
                <a:gs pos="86000">
                  <a:srgbClr val="40C245">
                    <a:lumMod val="75000"/>
                  </a:srgbClr>
                </a:gs>
                <a:gs pos="100000">
                  <a:srgbClr val="40C245">
                    <a:lumMod val="40000"/>
                    <a:lumOff val="60000"/>
                  </a:srgb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745C37A-8563-CF4E-AA23-AB9A6883D81B}"/>
                </a:ext>
              </a:extLst>
            </p:cNvPr>
            <p:cNvSpPr txBox="1"/>
            <p:nvPr/>
          </p:nvSpPr>
          <p:spPr>
            <a:xfrm>
              <a:off x="1679509" y="5785648"/>
              <a:ext cx="2254957" cy="379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2020 - 2040</a:t>
              </a:r>
              <a:endParaRPr kumimoji="0" lang="en-GB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BDD1D3A-0A4B-B04B-A150-CB3BA259061F}"/>
                </a:ext>
              </a:extLst>
            </p:cNvPr>
            <p:cNvSpPr txBox="1"/>
            <p:nvPr/>
          </p:nvSpPr>
          <p:spPr>
            <a:xfrm>
              <a:off x="5377213" y="5785648"/>
              <a:ext cx="2254957" cy="379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2045 - 2063</a:t>
              </a:r>
              <a:endParaRPr kumimoji="0" lang="en-GB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6F59F24-FAFB-3C4B-9D1E-83765D28A5ED}"/>
                </a:ext>
              </a:extLst>
            </p:cNvPr>
            <p:cNvSpPr txBox="1"/>
            <p:nvPr/>
          </p:nvSpPr>
          <p:spPr>
            <a:xfrm>
              <a:off x="9168341" y="5775047"/>
              <a:ext cx="2254957" cy="379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2070 - 2095</a:t>
              </a:r>
              <a:endParaRPr kumimoji="0" lang="en-GB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963BD4BB-775D-3B44-9998-15F4B26BB90F}"/>
              </a:ext>
            </a:extLst>
          </p:cNvPr>
          <p:cNvSpPr txBox="1"/>
          <p:nvPr/>
        </p:nvSpPr>
        <p:spPr>
          <a:xfrm>
            <a:off x="305755" y="2740744"/>
            <a:ext cx="4244455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Realistic schedule: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</a:rPr>
              <a:t>2025 FCC Feasibility Study delivered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</a:rPr>
              <a:t>~2028 Project approval by CERN Council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</a:rPr>
              <a:t>~2030 Construction of tunnel and FCC-</a:t>
            </a:r>
            <a:r>
              <a:rPr lang="en-GB" dirty="0" err="1">
                <a:solidFill>
                  <a:schemeClr val="accent6"/>
                </a:solidFill>
              </a:rPr>
              <a:t>ee</a:t>
            </a:r>
            <a:r>
              <a:rPr lang="en-GB" dirty="0">
                <a:solidFill>
                  <a:schemeClr val="accent6"/>
                </a:solidFill>
              </a:rPr>
              <a:t> starts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</a:rPr>
              <a:t>~2041 HL-LHC ends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</a:rPr>
              <a:t>2045-2048 Operation of FCC-</a:t>
            </a:r>
            <a:r>
              <a:rPr lang="en-GB" dirty="0" err="1">
                <a:solidFill>
                  <a:schemeClr val="accent6"/>
                </a:solidFill>
              </a:rPr>
              <a:t>ee</a:t>
            </a:r>
            <a:r>
              <a:rPr lang="en-GB" dirty="0">
                <a:solidFill>
                  <a:schemeClr val="accent6"/>
                </a:solidFill>
              </a:rPr>
              <a:t> </a:t>
            </a:r>
          </a:p>
          <a:p>
            <a:r>
              <a:rPr lang="en-GB" sz="1400" dirty="0">
                <a:solidFill>
                  <a:schemeClr val="accent6"/>
                </a:solidFill>
              </a:rPr>
              <a:t>           15 years physics 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</a:rPr>
              <a:t>~2070 Operation of FCC-</a:t>
            </a:r>
            <a:r>
              <a:rPr lang="en-GB" dirty="0" err="1">
                <a:solidFill>
                  <a:schemeClr val="accent6"/>
                </a:solidFill>
              </a:rPr>
              <a:t>hh</a:t>
            </a:r>
            <a:r>
              <a:rPr lang="en-GB" dirty="0">
                <a:solidFill>
                  <a:schemeClr val="accent6"/>
                </a:solidFill>
              </a:rPr>
              <a:t> starts</a:t>
            </a:r>
          </a:p>
          <a:p>
            <a:pPr lvl="1"/>
            <a:r>
              <a:rPr lang="en-GB" sz="1400" dirty="0">
                <a:solidFill>
                  <a:schemeClr val="accent6"/>
                </a:solidFill>
              </a:rPr>
              <a:t>~20 years physics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476776E-45EB-FB4B-977D-546712F487CD}"/>
                  </a:ext>
                </a:extLst>
              </p:cNvPr>
              <p:cNvSpPr txBox="1"/>
              <p:nvPr/>
            </p:nvSpPr>
            <p:spPr>
              <a:xfrm>
                <a:off x="305755" y="1115308"/>
                <a:ext cx="12192000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2000" b="1" dirty="0">
                    <a:solidFill>
                      <a:schemeClr val="bg1"/>
                    </a:solidFill>
                    <a:latin typeface="Arial"/>
                  </a:rPr>
                  <a:t>C</a:t>
                </a:r>
                <a:r>
                  <a:rPr kumimoji="0" lang="en-GB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omprehensive</a:t>
                </a: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long-term program maximizing physics opportunities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/>
                  </a:rPr>
                  <a:t>stage 1: FCC-ee (Z, W, H,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en-US" sz="180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kumimoji="0" lang="en-US" sz="180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kumimoji="0" lang="en-US" sz="1800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kumimoji="0" lang="en-GB" sz="18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/>
                  </a:rPr>
                  <a:t>) as Higgs factory, electroweak &amp; top factory at highest luminosities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/>
                  </a:rPr>
                  <a:t>stage 2: FCC-hh (~100 </a:t>
                </a:r>
                <a:r>
                  <a:rPr kumimoji="0" lang="en-GB" sz="180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/>
                  </a:rPr>
                  <a:t>TeV</a:t>
                </a:r>
                <a:r>
                  <a:rPr kumimoji="0" lang="en-GB" sz="18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/>
                  </a:rPr>
                  <a:t>) as natural continuation at energy frontier, pp &amp; AA collisions; e-</a:t>
                </a:r>
                <a:r>
                  <a:rPr lang="en-GB" dirty="0">
                    <a:solidFill>
                      <a:schemeClr val="bg1"/>
                    </a:solidFill>
                    <a:latin typeface="Arial"/>
                  </a:rPr>
                  <a:t>h </a:t>
                </a:r>
                <a:r>
                  <a:rPr kumimoji="0" lang="en-GB" sz="18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/>
                  </a:rPr>
                  <a:t>option</a:t>
                </a:r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en-GB" dirty="0">
                    <a:solidFill>
                      <a:schemeClr val="bg1"/>
                    </a:solidFill>
                    <a:latin typeface="Arial"/>
                  </a:rPr>
                  <a:t>C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ommon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civil engineering and technical infrastructures,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building on and reusing CERN’s existing infrastructure</a:t>
                </a:r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FCC integrated project </a:t>
                </a:r>
                <a:r>
                  <a: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allows the start of a new, major facility at CERN within a few years of the end of HL-LHC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476776E-45EB-FB4B-977D-546712F487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755" y="1115308"/>
                <a:ext cx="12192000" cy="1508105"/>
              </a:xfrm>
              <a:prstGeom prst="rect">
                <a:avLst/>
              </a:prstGeom>
              <a:blipFill>
                <a:blip r:embed="rId8"/>
                <a:stretch>
                  <a:fillRect l="-521" t="-2500" b="-4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4528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242000" y="6464595"/>
            <a:ext cx="3404141" cy="216836"/>
          </a:xfrm>
        </p:spPr>
        <p:txBody>
          <a:bodyPr/>
          <a:lstStyle/>
          <a:p>
            <a:r>
              <a:rPr lang="fr-FR"/>
              <a:t>Presentation STRONG-2020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13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We develop technologies in three key areas</a:t>
            </a:r>
            <a:endParaRPr lang="fr-FR" dirty="0"/>
          </a:p>
        </p:txBody>
      </p:sp>
      <p:pic>
        <p:nvPicPr>
          <p:cNvPr id="12" name="Espace réservé pour une image  11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2000" y="2039547"/>
            <a:ext cx="3960000" cy="3279146"/>
          </a:xfrm>
        </p:spPr>
      </p:pic>
      <p:sp>
        <p:nvSpPr>
          <p:cNvPr id="16" name="ZoneTexte 15"/>
          <p:cNvSpPr txBox="1"/>
          <p:nvPr/>
        </p:nvSpPr>
        <p:spPr>
          <a:xfrm>
            <a:off x="0" y="5257222"/>
            <a:ext cx="3960000" cy="41549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ACCELERATORS</a:t>
            </a:r>
            <a:endParaRPr lang="fr-FR" sz="2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116000" y="5257222"/>
            <a:ext cx="3960000" cy="41549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DETECTORS</a:t>
            </a:r>
            <a:endParaRPr lang="fr-FR" sz="2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8232000" y="5257222"/>
            <a:ext cx="3960000" cy="41549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COMPUTING</a:t>
            </a:r>
            <a:endParaRPr lang="fr-FR" sz="2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Espace réservé pour une image  6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16000" y="2039547"/>
            <a:ext cx="3960000" cy="3279146"/>
          </a:xfrm>
        </p:spPr>
      </p:pic>
      <p:pic>
        <p:nvPicPr>
          <p:cNvPr id="8" name="Espace réservé pour une image  7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039547"/>
            <a:ext cx="3960000" cy="3279146"/>
          </a:xfrm>
        </p:spPr>
      </p:pic>
    </p:spTree>
    <p:extLst>
      <p:ext uri="{BB962C8B-B14F-4D97-AF65-F5344CB8AC3E}">
        <p14:creationId xmlns:p14="http://schemas.microsoft.com/office/powerpoint/2010/main" val="11753885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ACD16B46-C685-1847-98B2-DB6E8998727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08724"/>
            <a:ext cx="12192000" cy="6649276"/>
          </a:xfrm>
        </p:spPr>
      </p:pic>
      <p:sp>
        <p:nvSpPr>
          <p:cNvPr id="9" name="Title 4">
            <a:extLst>
              <a:ext uri="{FF2B5EF4-FFF2-40B4-BE49-F238E27FC236}">
                <a16:creationId xmlns:a16="http://schemas.microsoft.com/office/drawing/2014/main" id="{527B638B-972E-7847-B5FE-EACC9C6E7E76}"/>
              </a:ext>
            </a:extLst>
          </p:cNvPr>
          <p:cNvSpPr txBox="1">
            <a:spLocks/>
          </p:cNvSpPr>
          <p:nvPr/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solidFill>
                  <a:schemeClr val="bg1"/>
                </a:solidFill>
              </a:rPr>
              <a:t>CERN’s technological innovations have applications in many fields</a:t>
            </a:r>
            <a:endParaRPr lang="fr-FR" sz="4000">
              <a:solidFill>
                <a:schemeClr val="bg1"/>
              </a:solidFill>
            </a:endParaRPr>
          </a:p>
          <a:p>
            <a:endParaRPr lang="en-US" sz="3800"/>
          </a:p>
        </p:txBody>
      </p:sp>
      <p:sp>
        <p:nvSpPr>
          <p:cNvPr id="10" name="ZoneTexte 8">
            <a:extLst>
              <a:ext uri="{FF2B5EF4-FFF2-40B4-BE49-F238E27FC236}">
                <a16:creationId xmlns:a16="http://schemas.microsoft.com/office/drawing/2014/main" id="{80F94B63-14ED-B545-B948-BB56C1A8649A}"/>
              </a:ext>
            </a:extLst>
          </p:cNvPr>
          <p:cNvSpPr txBox="1"/>
          <p:nvPr/>
        </p:nvSpPr>
        <p:spPr>
          <a:xfrm>
            <a:off x="7476633" y="2558986"/>
            <a:ext cx="3440247" cy="93156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wrap="square" lIns="216000" tIns="144000" rIns="216000" bIns="108000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 is the birthplace of the World Wide Web</a:t>
            </a:r>
            <a:endParaRPr lang="fr-FR" sz="22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ZoneTexte 8">
            <a:extLst>
              <a:ext uri="{FF2B5EF4-FFF2-40B4-BE49-F238E27FC236}">
                <a16:creationId xmlns:a16="http://schemas.microsoft.com/office/drawing/2014/main" id="{2C9CF98D-FD39-1545-81B0-FA3F508FA320}"/>
              </a:ext>
            </a:extLst>
          </p:cNvPr>
          <p:cNvSpPr txBox="1"/>
          <p:nvPr/>
        </p:nvSpPr>
        <p:spPr>
          <a:xfrm>
            <a:off x="2552007" y="5135521"/>
            <a:ext cx="8944668" cy="1177791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txBody>
          <a:bodyPr wrap="square" lIns="216000" tIns="144000" rIns="216000" bIns="108000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And there are many more examples</a:t>
            </a:r>
          </a:p>
          <a:p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Medical imaging, cancer therapy, material science, cultural heritage, aerospace, automotive, environment, health &amp; safety, industrial processes.</a:t>
            </a:r>
          </a:p>
        </p:txBody>
      </p:sp>
    </p:spTree>
    <p:extLst>
      <p:ext uri="{BB962C8B-B14F-4D97-AF65-F5344CB8AC3E}">
        <p14:creationId xmlns:p14="http://schemas.microsoft.com/office/powerpoint/2010/main" val="40325284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15</a:t>
            </a:fld>
            <a:endParaRPr lang="fr-FR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/>
              <a:t>CERN’s technological innovations have important applications in medicine and healthcare</a:t>
            </a:r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7984" y="2112646"/>
            <a:ext cx="2605088" cy="2062162"/>
          </a:xfrm>
        </p:spPr>
      </p:pic>
      <p:sp>
        <p:nvSpPr>
          <p:cNvPr id="14" name="ZoneTexte 25"/>
          <p:cNvSpPr txBox="1"/>
          <p:nvPr/>
        </p:nvSpPr>
        <p:spPr>
          <a:xfrm>
            <a:off x="697984" y="4175126"/>
            <a:ext cx="2605088" cy="206216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Accelerator technologies are applied in cancer radiotherapy with protons, ions and electrons.</a:t>
            </a:r>
          </a:p>
        </p:txBody>
      </p:sp>
      <p:sp>
        <p:nvSpPr>
          <p:cNvPr id="15" name="ZoneTexte 25"/>
          <p:cNvSpPr txBox="1"/>
          <p:nvPr/>
        </p:nvSpPr>
        <p:spPr>
          <a:xfrm>
            <a:off x="6159500" y="4175126"/>
            <a:ext cx="2605088" cy="206216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Pixel detector technologies are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used for high resolution </a:t>
            </a:r>
            <a:b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3D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colour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X-ray imaging.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55D8E6-893B-4245-9B93-C72368AD9403}"/>
              </a:ext>
            </a:extLst>
          </p:cNvPr>
          <p:cNvSpPr txBox="1"/>
          <p:nvPr/>
        </p:nvSpPr>
        <p:spPr>
          <a:xfrm>
            <a:off x="2939013" y="4017446"/>
            <a:ext cx="420766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>
                <a:solidFill>
                  <a:schemeClr val="bg1"/>
                </a:solidFill>
              </a:rPr>
              <a:t>© CNAO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942BF56-8C4E-DA4A-A68A-3732326E5695}"/>
              </a:ext>
            </a:extLst>
          </p:cNvPr>
          <p:cNvSpPr txBox="1"/>
          <p:nvPr/>
        </p:nvSpPr>
        <p:spPr>
          <a:xfrm>
            <a:off x="8159526" y="3777847"/>
            <a:ext cx="605062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>
                <a:solidFill>
                  <a:schemeClr val="bg1"/>
                </a:solidFill>
              </a:rPr>
              <a:t>© </a:t>
            </a:r>
            <a:r>
              <a:rPr lang="en-US" sz="400" dirty="0" err="1">
                <a:solidFill>
                  <a:schemeClr val="bg1"/>
                </a:solidFill>
              </a:rPr>
              <a:t>marsbioimaging</a:t>
            </a:r>
            <a:endParaRPr lang="en-US" sz="400" dirty="0">
              <a:solidFill>
                <a:schemeClr val="bg1"/>
              </a:solidFill>
            </a:endParaRPr>
          </a:p>
        </p:txBody>
      </p:sp>
      <p:sp>
        <p:nvSpPr>
          <p:cNvPr id="23" name="ZoneTexte 25">
            <a:extLst>
              <a:ext uri="{FF2B5EF4-FFF2-40B4-BE49-F238E27FC236}">
                <a16:creationId xmlns:a16="http://schemas.microsoft.com/office/drawing/2014/main" id="{6FB94AF1-59DB-044F-AE0A-47CF6BAD7337}"/>
              </a:ext>
            </a:extLst>
          </p:cNvPr>
          <p:cNvSpPr txBox="1"/>
          <p:nvPr/>
        </p:nvSpPr>
        <p:spPr>
          <a:xfrm>
            <a:off x="3427413" y="2112646"/>
            <a:ext cx="2606400" cy="206216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Technologies applied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 at CERN are also used in PET, for medical imaging and diagnostics.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77397E03-09EF-244E-B1B4-066A9F65666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9283" y="2112646"/>
            <a:ext cx="2604737" cy="2062480"/>
          </a:xfrm>
        </p:spPr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33EFD053-54C8-CB48-BD6B-74296B737705}"/>
              </a:ext>
            </a:extLst>
          </p:cNvPr>
          <p:cNvPicPr>
            <a:picLocks noGrp="1"/>
          </p:cNvPicPr>
          <p:nvPr>
            <p:ph type="pic" sz="quarter" idx="14"/>
          </p:nvPr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7413" y="4174488"/>
            <a:ext cx="2604737" cy="2062800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0C25873-819D-7C44-AFDE-03E46308C7D6}"/>
              </a:ext>
            </a:extLst>
          </p:cNvPr>
          <p:cNvSpPr txBox="1"/>
          <p:nvPr/>
        </p:nvSpPr>
        <p:spPr>
          <a:xfrm>
            <a:off x="5369156" y="4146622"/>
            <a:ext cx="760822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>
                <a:solidFill>
                  <a:schemeClr val="bg1"/>
                </a:solidFill>
              </a:rPr>
              <a:t>© ENVISION / ENLIGHT</a:t>
            </a:r>
          </a:p>
        </p:txBody>
      </p:sp>
      <p:pic>
        <p:nvPicPr>
          <p:cNvPr id="8" name="Picture 7" descr="A picture containing person, preparing, cooking&#10;&#10;Description automatically generated">
            <a:extLst>
              <a:ext uri="{FF2B5EF4-FFF2-40B4-BE49-F238E27FC236}">
                <a16:creationId xmlns:a16="http://schemas.microsoft.com/office/drawing/2014/main" id="{2CE122F8-8DED-A94A-AC6A-F687A5DB490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0951" y="4162208"/>
            <a:ext cx="2604737" cy="2071926"/>
          </a:xfrm>
          <a:prstGeom prst="rect">
            <a:avLst/>
          </a:prstGeom>
        </p:spPr>
      </p:pic>
      <p:sp>
        <p:nvSpPr>
          <p:cNvPr id="17" name="ZoneTexte 25">
            <a:extLst>
              <a:ext uri="{FF2B5EF4-FFF2-40B4-BE49-F238E27FC236}">
                <a16:creationId xmlns:a16="http://schemas.microsoft.com/office/drawing/2014/main" id="{C03CFF64-8CFE-FD4B-96CC-2E3EBDEFB4A0}"/>
              </a:ext>
            </a:extLst>
          </p:cNvPr>
          <p:cNvSpPr txBox="1"/>
          <p:nvPr/>
        </p:nvSpPr>
        <p:spPr>
          <a:xfrm>
            <a:off x="8900951" y="2112646"/>
            <a:ext cx="2606400" cy="206216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 produces innovative radioisotopes for nuclear medicine research.</a:t>
            </a:r>
          </a:p>
        </p:txBody>
      </p:sp>
    </p:spTree>
    <p:extLst>
      <p:ext uri="{BB962C8B-B14F-4D97-AF65-F5344CB8AC3E}">
        <p14:creationId xmlns:p14="http://schemas.microsoft.com/office/powerpoint/2010/main" val="29984924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0025" y="762884"/>
            <a:ext cx="3181447" cy="314947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2FBB55D-89AB-0948-839E-96B9132B3631}"/>
              </a:ext>
            </a:extLst>
          </p:cNvPr>
          <p:cNvSpPr txBox="1"/>
          <p:nvPr/>
        </p:nvSpPr>
        <p:spPr>
          <a:xfrm>
            <a:off x="2971115" y="4262284"/>
            <a:ext cx="657423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Thank you for your attention</a:t>
            </a:r>
          </a:p>
          <a:p>
            <a:endParaRPr lang="en-GB" sz="4000" dirty="0">
              <a:solidFill>
                <a:schemeClr val="bg1"/>
              </a:solidFill>
            </a:endParaRPr>
          </a:p>
          <a:p>
            <a:r>
              <a:rPr lang="en-GB" sz="4000" dirty="0">
                <a:solidFill>
                  <a:schemeClr val="bg1"/>
                </a:solidFill>
              </a:rPr>
              <a:t>Enjoy your stay at CERN !</a:t>
            </a:r>
          </a:p>
        </p:txBody>
      </p:sp>
    </p:spTree>
    <p:extLst>
      <p:ext uri="{BB962C8B-B14F-4D97-AF65-F5344CB8AC3E}">
        <p14:creationId xmlns:p14="http://schemas.microsoft.com/office/powerpoint/2010/main" val="3603715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4DC279-DF51-8A49-91E7-DDFB39387D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34958"/>
            <a:ext cx="12192000" cy="4223103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439599"/>
            <a:ext cx="3608877" cy="241832"/>
          </a:xfrm>
        </p:spPr>
        <p:txBody>
          <a:bodyPr/>
          <a:lstStyle/>
          <a:p>
            <a:r>
              <a:rPr lang="fr-FR"/>
              <a:t>Presentation STRONG-2020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439598"/>
            <a:ext cx="205699" cy="241832"/>
          </a:xfrm>
        </p:spPr>
        <p:txBody>
          <a:bodyPr/>
          <a:lstStyle/>
          <a:p>
            <a:fld id="{490AA3F6-1618-3548-975A-DD1A2939A246}" type="slidenum">
              <a:rPr lang="fr-FR" smtClean="0"/>
              <a:t>2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14" y="4675140"/>
            <a:ext cx="12176886" cy="592841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CERN</a:t>
            </a:r>
            <a:br>
              <a:rPr lang="fr-FR" b="1" dirty="0"/>
            </a:br>
            <a:r>
              <a:rPr lang="fr-FR" b="1" dirty="0" err="1"/>
              <a:t>Present</a:t>
            </a:r>
            <a:r>
              <a:rPr lang="fr-FR" b="1" dirty="0"/>
              <a:t> and Future Scientific Programme</a:t>
            </a:r>
            <a:br>
              <a:rPr lang="fr-FR" b="1" dirty="0"/>
            </a:br>
            <a:br>
              <a:rPr lang="fr-FR" sz="2200" b="1" dirty="0"/>
            </a:br>
            <a:r>
              <a:rPr lang="fr-FR" sz="2200" b="1" dirty="0"/>
              <a:t>Manfred Krammer, CERN </a:t>
            </a:r>
            <a:r>
              <a:rPr lang="fr-FR" sz="2200" b="1" dirty="0" err="1"/>
              <a:t>Department</a:t>
            </a:r>
            <a:r>
              <a:rPr lang="fr-FR" sz="2200" b="1" dirty="0"/>
              <a:t> Head </a:t>
            </a:r>
            <a:r>
              <a:rPr lang="fr-FR" sz="2200" b="1" dirty="0" err="1"/>
              <a:t>Experimental</a:t>
            </a:r>
            <a:r>
              <a:rPr lang="fr-FR" sz="2200" b="1" dirty="0"/>
              <a:t> </a:t>
            </a:r>
            <a:r>
              <a:rPr lang="fr-FR" sz="2200" b="1" dirty="0" err="1"/>
              <a:t>Physics</a:t>
            </a:r>
            <a:endParaRPr lang="fr-FR" sz="2200" b="1" dirty="0"/>
          </a:p>
        </p:txBody>
      </p:sp>
    </p:spTree>
    <p:extLst>
      <p:ext uri="{BB962C8B-B14F-4D97-AF65-F5344CB8AC3E}">
        <p14:creationId xmlns:p14="http://schemas.microsoft.com/office/powerpoint/2010/main" val="2505837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02BA0-270B-F148-85ED-62529200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306" y="465592"/>
            <a:ext cx="11324967" cy="916982"/>
          </a:xfrm>
        </p:spPr>
        <p:txBody>
          <a:bodyPr>
            <a:noAutofit/>
          </a:bodyPr>
          <a:lstStyle/>
          <a:p>
            <a:r>
              <a:rPr lang="en-US" sz="4000" dirty="0"/>
              <a:t>Science for peace</a:t>
            </a:r>
            <a:br>
              <a:rPr lang="en-US" sz="3800" dirty="0"/>
            </a:br>
            <a:r>
              <a:rPr lang="en-US" sz="3100" dirty="0"/>
              <a:t>CERN was founded in 1954 with 12 European Member States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23BC5-E744-C148-9F53-201BAFB93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214C4-C0A6-664F-87EE-70A25DAD0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C781E-76FF-374F-A134-BCA33B005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3</a:t>
            </a:fld>
            <a:endParaRPr lang="fr-FR"/>
          </a:p>
        </p:txBody>
      </p:sp>
      <p:sp>
        <p:nvSpPr>
          <p:cNvPr id="195" name="AutoShape 3">
            <a:extLst>
              <a:ext uri="{FF2B5EF4-FFF2-40B4-BE49-F238E27FC236}">
                <a16:creationId xmlns:a16="http://schemas.microsoft.com/office/drawing/2014/main" id="{893E21E5-BEFD-CC41-A448-CBB5B86E5E1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478016" y="1603222"/>
            <a:ext cx="6707775" cy="3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1" name="ZoneTexte 15">
            <a:extLst>
              <a:ext uri="{FF2B5EF4-FFF2-40B4-BE49-F238E27FC236}">
                <a16:creationId xmlns:a16="http://schemas.microsoft.com/office/drawing/2014/main" id="{ED63E074-9F71-3744-8F38-9F06BA8B3D9D}"/>
              </a:ext>
            </a:extLst>
          </p:cNvPr>
          <p:cNvSpPr txBox="1"/>
          <p:nvPr/>
        </p:nvSpPr>
        <p:spPr>
          <a:xfrm>
            <a:off x="695318" y="3182192"/>
            <a:ext cx="3125001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b="1" dirty="0"/>
              <a:t>23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Member States</a:t>
            </a:r>
          </a:p>
          <a:p>
            <a:r>
              <a:rPr lang="en-US" sz="1000" dirty="0"/>
              <a:t>Austria – Belgium – Bulgaria – Czech Republic </a:t>
            </a:r>
            <a:br>
              <a:rPr lang="en-US" sz="1000" dirty="0"/>
            </a:br>
            <a:r>
              <a:rPr lang="en-US" sz="1000" dirty="0"/>
              <a:t>Denmark – Finland – France – Germany – Greece Hungary – Israel </a:t>
            </a:r>
            <a:r>
              <a:rPr lang="en-US" sz="1000" dirty="0">
                <a:solidFill>
                  <a:srgbClr val="0055A0"/>
                </a:solidFill>
              </a:rPr>
              <a:t>–</a:t>
            </a:r>
            <a:r>
              <a:rPr lang="en-US" sz="1000" dirty="0"/>
              <a:t> Italy – Netherlands – Norway </a:t>
            </a:r>
            <a:br>
              <a:rPr lang="en-US" sz="1000" dirty="0"/>
            </a:br>
            <a:r>
              <a:rPr lang="en-US" sz="1000" dirty="0"/>
              <a:t>Poland – Portugal – Romania – Serbia – Slovakia Spain – Sweden – Switzerland – United Kingdom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2" name="ZoneTexte 15">
            <a:extLst>
              <a:ext uri="{FF2B5EF4-FFF2-40B4-BE49-F238E27FC236}">
                <a16:creationId xmlns:a16="http://schemas.microsoft.com/office/drawing/2014/main" id="{AE67E09A-DB82-F742-9DF1-BA3E62EBE9C1}"/>
              </a:ext>
            </a:extLst>
          </p:cNvPr>
          <p:cNvSpPr txBox="1"/>
          <p:nvPr/>
        </p:nvSpPr>
        <p:spPr>
          <a:xfrm>
            <a:off x="377023" y="4326012"/>
            <a:ext cx="3710481" cy="2114388"/>
          </a:xfrm>
          <a:prstGeom prst="rect">
            <a:avLst/>
          </a:prstGeom>
          <a:noFill/>
        </p:spPr>
        <p:txBody>
          <a:bodyPr wrap="square" lIns="324000" rIns="72000" rtlCol="0">
            <a:noAutofit/>
          </a:bodyPr>
          <a:lstStyle/>
          <a:p>
            <a:pPr marL="450850" indent="-450850"/>
            <a:r>
              <a:rPr lang="fr-FR" sz="1600" b="1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3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States </a:t>
            </a:r>
          </a:p>
          <a:p>
            <a:pPr marL="450850" indent="-450850"/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in the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endParaRPr lang="fr-FR" sz="1600" dirty="0">
              <a:solidFill>
                <a:schemeClr val="accent4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pPr marL="450850" indent="-450850"/>
            <a:r>
              <a:rPr lang="en-US" sz="1000" dirty="0">
                <a:solidFill>
                  <a:schemeClr val="accent4">
                    <a:lumMod val="75000"/>
                  </a:schemeClr>
                </a:solidFill>
              </a:rPr>
              <a:t>Cyprus – Estonia – Slovenia </a:t>
            </a:r>
          </a:p>
          <a:p>
            <a:pPr marL="450850" indent="-450850"/>
            <a:endParaRPr lang="fr-FR" sz="9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600" b="1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r>
              <a:rPr lang="fr-FR" sz="16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6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6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r>
              <a:rPr lang="en-US" sz="1000" dirty="0">
                <a:solidFill>
                  <a:srgbClr val="668BCC"/>
                </a:solidFill>
              </a:rPr>
              <a:t>Croatia – India –  Latvia – Lithuania – Pakistan</a:t>
            </a:r>
            <a:br>
              <a:rPr lang="en-US" sz="1000" dirty="0">
                <a:solidFill>
                  <a:srgbClr val="668BCC"/>
                </a:solidFill>
              </a:rPr>
            </a:br>
            <a:r>
              <a:rPr lang="en-US" sz="1000" dirty="0" err="1">
                <a:solidFill>
                  <a:srgbClr val="668BCC"/>
                </a:solidFill>
              </a:rPr>
              <a:t>Türkiye</a:t>
            </a:r>
            <a:r>
              <a:rPr lang="en-US" sz="1000" dirty="0">
                <a:solidFill>
                  <a:srgbClr val="668BCC"/>
                </a:solidFill>
              </a:rPr>
              <a:t> – Ukraine</a:t>
            </a:r>
          </a:p>
          <a:p>
            <a:endParaRPr lang="en-US" sz="1000" b="1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6</a:t>
            </a:r>
            <a:r>
              <a:rPr lang="fr-FR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Observers</a:t>
            </a:r>
            <a:endParaRPr lang="fr-FR" sz="160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Japan – Russia (suspended) – USA</a:t>
            </a:r>
          </a:p>
          <a:p>
            <a:r>
              <a:rPr lang="en-US" sz="1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European Union – JINR (suspended) – UNESCO</a:t>
            </a:r>
          </a:p>
          <a:p>
            <a:r>
              <a:rPr lang="en-US" sz="1000" dirty="0">
                <a:solidFill>
                  <a:srgbClr val="A8CEE3"/>
                </a:solidFill>
              </a:rPr>
              <a:t> </a:t>
            </a:r>
          </a:p>
        </p:txBody>
      </p:sp>
      <p:grpSp>
        <p:nvGrpSpPr>
          <p:cNvPr id="388" name="Group 387">
            <a:extLst>
              <a:ext uri="{FF2B5EF4-FFF2-40B4-BE49-F238E27FC236}">
                <a16:creationId xmlns:a16="http://schemas.microsoft.com/office/drawing/2014/main" id="{1ED366C7-9586-CF46-9759-425FC74B08D9}"/>
              </a:ext>
            </a:extLst>
          </p:cNvPr>
          <p:cNvGrpSpPr/>
          <p:nvPr/>
        </p:nvGrpSpPr>
        <p:grpSpPr>
          <a:xfrm>
            <a:off x="9109465" y="3645907"/>
            <a:ext cx="3321496" cy="1542503"/>
            <a:chOff x="9915059" y="2650253"/>
            <a:chExt cx="3178132" cy="1624460"/>
          </a:xfrm>
        </p:grpSpPr>
        <p:sp>
          <p:nvSpPr>
            <p:cNvPr id="389" name="Rectangle 388">
              <a:extLst>
                <a:ext uri="{FF2B5EF4-FFF2-40B4-BE49-F238E27FC236}">
                  <a16:creationId xmlns:a16="http://schemas.microsoft.com/office/drawing/2014/main" id="{9D2F5DCE-2B1B-F342-85BA-962A761725C7}"/>
                </a:ext>
              </a:extLst>
            </p:cNvPr>
            <p:cNvSpPr/>
            <p:nvPr/>
          </p:nvSpPr>
          <p:spPr>
            <a:xfrm>
              <a:off x="9915059" y="2650253"/>
              <a:ext cx="2956161" cy="16244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ZoneTexte 2">
              <a:extLst>
                <a:ext uri="{FF2B5EF4-FFF2-40B4-BE49-F238E27FC236}">
                  <a16:creationId xmlns:a16="http://schemas.microsoft.com/office/drawing/2014/main" id="{6C341B06-E424-6B48-A791-969129B7F027}"/>
                </a:ext>
              </a:extLst>
            </p:cNvPr>
            <p:cNvSpPr txBox="1"/>
            <p:nvPr/>
          </p:nvSpPr>
          <p:spPr>
            <a:xfrm>
              <a:off x="9954637" y="2723467"/>
              <a:ext cx="3138554" cy="1507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As of </a:t>
              </a:r>
              <a:r>
                <a:rPr lang="en-US" sz="1500" dirty="0">
                  <a:solidFill>
                    <a:schemeClr val="bg1"/>
                  </a:solidFill>
                </a:rPr>
                <a:t>31 December 2022</a:t>
              </a:r>
              <a:endParaRPr lang="en-US" sz="1500" dirty="0">
                <a:solidFill>
                  <a:schemeClr val="bg1"/>
                </a:solidFill>
                <a:effectLst>
                  <a:outerShdw sx="1000" sy="1000" algn="ctr" rotWithShape="0">
                    <a:schemeClr val="tx1"/>
                  </a:outerShdw>
                </a:effectLst>
              </a:endParaRP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Employees: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2658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staff, </a:t>
              </a: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900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fellows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endParaRPr lang="en-US" sz="1500" dirty="0">
                <a:solidFill>
                  <a:schemeClr val="bg2"/>
                </a:solidFill>
              </a:endParaRP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2"/>
                  </a:solidFill>
                </a:rPr>
                <a:t>Associates:</a:t>
              </a:r>
              <a:r>
                <a:rPr lang="en-US" sz="1500" b="1" dirty="0">
                  <a:solidFill>
                    <a:schemeClr val="bg2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11 860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users, </a:t>
              </a: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1516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others</a:t>
              </a:r>
            </a:p>
          </p:txBody>
        </p:sp>
      </p:grpSp>
      <p:sp>
        <p:nvSpPr>
          <p:cNvPr id="392" name="Rectangle 391">
            <a:extLst>
              <a:ext uri="{FF2B5EF4-FFF2-40B4-BE49-F238E27FC236}">
                <a16:creationId xmlns:a16="http://schemas.microsoft.com/office/drawing/2014/main" id="{B1CFD215-7D6F-B748-9D72-E6BE6E6B67D3}"/>
              </a:ext>
            </a:extLst>
          </p:cNvPr>
          <p:cNvSpPr/>
          <p:nvPr/>
        </p:nvSpPr>
        <p:spPr>
          <a:xfrm>
            <a:off x="9093212" y="2509914"/>
            <a:ext cx="3105342" cy="10460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3" name="ZoneTexte 2">
            <a:extLst>
              <a:ext uri="{FF2B5EF4-FFF2-40B4-BE49-F238E27FC236}">
                <a16:creationId xmlns:a16="http://schemas.microsoft.com/office/drawing/2014/main" id="{550A0A85-68F3-AD4E-BC01-61C37573C952}"/>
              </a:ext>
            </a:extLst>
          </p:cNvPr>
          <p:cNvSpPr txBox="1"/>
          <p:nvPr/>
        </p:nvSpPr>
        <p:spPr>
          <a:xfrm>
            <a:off x="9109466" y="2509982"/>
            <a:ext cx="2744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CERN’s annual budget </a:t>
            </a:r>
            <a:b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is 1200 MCHF (equivalent </a:t>
            </a:r>
            <a:b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to a medium-sized European university)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A709612-5C3B-A642-A5D1-6DF331BB2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8354" y="1513146"/>
            <a:ext cx="5613400" cy="35814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97E8936-EC78-E142-B8DB-84FC50F36B5B}"/>
              </a:ext>
            </a:extLst>
          </p:cNvPr>
          <p:cNvSpPr txBox="1"/>
          <p:nvPr/>
        </p:nvSpPr>
        <p:spPr>
          <a:xfrm>
            <a:off x="4771009" y="5077238"/>
            <a:ext cx="6811391" cy="1415204"/>
          </a:xfrm>
          <a:prstGeom prst="rect">
            <a:avLst/>
          </a:prstGeom>
          <a:noFill/>
        </p:spPr>
        <p:txBody>
          <a:bodyPr wrap="none" rtlCol="0" anchor="t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Around 50 Cooperation Agreements </a:t>
            </a:r>
            <a:b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with non-Member States and Territories</a:t>
            </a:r>
          </a:p>
          <a:p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Albania – Algeria – Argentina – Armenia – Australia – Azerbaijan – Bangladesh – Belarus – Bolivia</a:t>
            </a:r>
            <a:b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Bosnia and Herzegovina –  Brazil – Canada – Chile – Colombia – Costa Rica – Ecuador – Egypt – Georgia – Honduras</a:t>
            </a:r>
          </a:p>
          <a:p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Iceland – Iran – Jordan – Kazakhstan – Lebanon – Malta – Mexico – Mongolia – Montenegro – Morocco – Nepal  </a:t>
            </a:r>
          </a:p>
          <a:p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New Zealand – North Macedonia – Palestine – Paraguay – People's Republic of China – Peru – Philippines – Qatar</a:t>
            </a:r>
          </a:p>
          <a:p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Republic of Korea – Saudi Arabia – Sri Lanka – South Africa – Thailand – Tunisia – United Arab Emirates – Vietnam</a:t>
            </a:r>
            <a:endParaRPr lang="fr-FR" dirty="0">
              <a:solidFill>
                <a:schemeClr val="tx2">
                  <a:lumMod val="75000"/>
                  <a:lumOff val="2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510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02BA0-270B-F148-85ED-62529200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682894"/>
          </a:xfrm>
        </p:spPr>
        <p:txBody>
          <a:bodyPr>
            <a:normAutofit/>
          </a:bodyPr>
          <a:lstStyle/>
          <a:p>
            <a:r>
              <a:rPr lang="en-US" sz="4000" dirty="0"/>
              <a:t>A laboratory for people around the world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23BC5-E744-C148-9F53-201BAFB93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214C4-C0A6-664F-87EE-70A25DAD0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C781E-76FF-374F-A134-BCA33B005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4</a:t>
            </a:fld>
            <a:endParaRPr lang="fr-FR"/>
          </a:p>
        </p:txBody>
      </p:sp>
      <p:sp>
        <p:nvSpPr>
          <p:cNvPr id="195" name="AutoShape 3">
            <a:extLst>
              <a:ext uri="{FF2B5EF4-FFF2-40B4-BE49-F238E27FC236}">
                <a16:creationId xmlns:a16="http://schemas.microsoft.com/office/drawing/2014/main" id="{893E21E5-BEFD-CC41-A448-CBB5B86E5E1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743231" y="1651064"/>
            <a:ext cx="6707775" cy="3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5" name="TextBox 754">
            <a:extLst>
              <a:ext uri="{FF2B5EF4-FFF2-40B4-BE49-F238E27FC236}">
                <a16:creationId xmlns:a16="http://schemas.microsoft.com/office/drawing/2014/main" id="{370A23ED-C0A0-6B4C-8F18-70D93F06AEB8}"/>
              </a:ext>
            </a:extLst>
          </p:cNvPr>
          <p:cNvSpPr txBox="1"/>
          <p:nvPr/>
        </p:nvSpPr>
        <p:spPr>
          <a:xfrm>
            <a:off x="5348515" y="5321258"/>
            <a:ext cx="6273214" cy="1663038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Non-Member States and Territories </a:t>
            </a:r>
            <a:r>
              <a:rPr lang="fr-FR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rial" charset="0"/>
                <a:ea typeface="Arial" charset="0"/>
                <a:cs typeface="Arial" charset="0"/>
              </a:rPr>
              <a:t>1271</a:t>
            </a:r>
            <a:r>
              <a:rPr lang="fr-FR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en-US" sz="1400" dirty="0">
              <a:solidFill>
                <a:schemeClr val="tx2">
                  <a:lumMod val="75000"/>
                  <a:lumOff val="2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Algeria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Argentina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13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Armenia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8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Australia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21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Azerbaijan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Bahrain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4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Belarus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18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Brazil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122 </a:t>
            </a:r>
            <a:b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Canada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199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Chile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34 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Colombia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21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Costa Rica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Cuba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Ecuador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Egypt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20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Georgia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32 </a:t>
            </a:r>
          </a:p>
          <a:p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Hong Kong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15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Iceland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Indonesia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Iran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11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Ireland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Jordan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Kuwait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Lebanon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13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Madagascar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</a:t>
            </a:r>
          </a:p>
          <a:p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Malaysia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Malta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 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Mexico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49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Montenegro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Morocco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19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New Zealand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 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Nigeria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Oman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 </a:t>
            </a:r>
          </a:p>
          <a:p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Palestine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 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People’s Republic of China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333 – 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Peru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Philippines </a:t>
            </a:r>
            <a:r>
              <a:rPr lang="en-GB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Republic of Korea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147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Singapore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South Africa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52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Sri Lanka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10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Taiwan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45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Thailand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17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Tunisia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United Arab Emirates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7 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Viet Nam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</a:t>
            </a:r>
          </a:p>
        </p:txBody>
      </p:sp>
      <p:sp>
        <p:nvSpPr>
          <p:cNvPr id="896" name="ZoneTexte 15">
            <a:extLst>
              <a:ext uri="{FF2B5EF4-FFF2-40B4-BE49-F238E27FC236}">
                <a16:creationId xmlns:a16="http://schemas.microsoft.com/office/drawing/2014/main" id="{9FCF8CFA-D161-954A-B280-A5DD293A3A7A}"/>
              </a:ext>
            </a:extLst>
          </p:cNvPr>
          <p:cNvSpPr txBox="1"/>
          <p:nvPr/>
        </p:nvSpPr>
        <p:spPr>
          <a:xfrm>
            <a:off x="695325" y="3512104"/>
            <a:ext cx="3356836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400" b="1" dirty="0"/>
              <a:t>Member States 7147 </a:t>
            </a:r>
            <a:endParaRPr lang="en-US" sz="1400" dirty="0"/>
          </a:p>
          <a:p>
            <a:r>
              <a:rPr lang="en-US" sz="900" b="1" dirty="0"/>
              <a:t>Austria </a:t>
            </a:r>
            <a:r>
              <a:rPr lang="en-US" sz="900" dirty="0"/>
              <a:t>85 –</a:t>
            </a:r>
            <a:r>
              <a:rPr lang="en-US" sz="900" b="1" dirty="0"/>
              <a:t> Belgium </a:t>
            </a:r>
            <a:r>
              <a:rPr lang="en-US" sz="900" dirty="0"/>
              <a:t>129 –</a:t>
            </a:r>
            <a:r>
              <a:rPr lang="en-US" sz="900" b="1" dirty="0"/>
              <a:t> Bulgaria </a:t>
            </a:r>
            <a:r>
              <a:rPr lang="en-US" sz="900" dirty="0"/>
              <a:t>43 –</a:t>
            </a:r>
            <a:r>
              <a:rPr lang="en-US" sz="900" b="1" dirty="0"/>
              <a:t> Czech Republic </a:t>
            </a:r>
            <a:r>
              <a:rPr lang="en-US" sz="900" dirty="0"/>
              <a:t>244 </a:t>
            </a:r>
            <a:r>
              <a:rPr lang="en-US" sz="900" b="1" dirty="0"/>
              <a:t>Denmark</a:t>
            </a:r>
            <a:r>
              <a:rPr lang="en-US" sz="900" dirty="0"/>
              <a:t> 49 –</a:t>
            </a:r>
            <a:r>
              <a:rPr lang="en-US" sz="900" b="1" dirty="0"/>
              <a:t> Finland </a:t>
            </a:r>
            <a:r>
              <a:rPr lang="en-US" sz="900" dirty="0"/>
              <a:t>90 –</a:t>
            </a:r>
            <a:r>
              <a:rPr lang="en-US" sz="900" b="1" dirty="0"/>
              <a:t> France </a:t>
            </a:r>
            <a:r>
              <a:rPr lang="en-US" sz="900" dirty="0"/>
              <a:t>844 –</a:t>
            </a:r>
            <a:r>
              <a:rPr lang="en-US" sz="900" b="1" dirty="0"/>
              <a:t> Germany </a:t>
            </a:r>
            <a:r>
              <a:rPr lang="en-US" sz="900" dirty="0"/>
              <a:t>1225 </a:t>
            </a:r>
            <a:r>
              <a:rPr lang="en-US" sz="900" b="1" dirty="0"/>
              <a:t>Greece </a:t>
            </a:r>
            <a:r>
              <a:rPr lang="en-US" sz="900" dirty="0"/>
              <a:t>119 –</a:t>
            </a:r>
            <a:r>
              <a:rPr lang="en-US" sz="900" b="1" dirty="0"/>
              <a:t> Hungary </a:t>
            </a:r>
            <a:r>
              <a:rPr lang="en-US" sz="900" dirty="0"/>
              <a:t>73 –</a:t>
            </a:r>
            <a:r>
              <a:rPr lang="en-US" sz="900" b="1" dirty="0"/>
              <a:t> Israel </a:t>
            </a:r>
            <a:r>
              <a:rPr lang="en-US" sz="900" dirty="0"/>
              <a:t>64 –</a:t>
            </a:r>
            <a:r>
              <a:rPr lang="en-US" sz="900" b="1" dirty="0"/>
              <a:t> Italy </a:t>
            </a:r>
            <a:r>
              <a:rPr lang="en-US" sz="900" dirty="0"/>
              <a:t>1527 </a:t>
            </a:r>
          </a:p>
          <a:p>
            <a:r>
              <a:rPr lang="en-US" sz="900" b="1" dirty="0"/>
              <a:t>Netherlands </a:t>
            </a:r>
            <a:r>
              <a:rPr lang="en-US" sz="900" dirty="0"/>
              <a:t>169 –</a:t>
            </a:r>
            <a:r>
              <a:rPr lang="en-US" sz="900" b="1" dirty="0"/>
              <a:t> Norway</a:t>
            </a:r>
            <a:r>
              <a:rPr lang="en-US" sz="900" dirty="0"/>
              <a:t> 79 –</a:t>
            </a:r>
            <a:r>
              <a:rPr lang="en-US" sz="900" b="1" dirty="0"/>
              <a:t> Poland </a:t>
            </a:r>
            <a:r>
              <a:rPr lang="en-US" sz="900" dirty="0"/>
              <a:t>305 –</a:t>
            </a:r>
            <a:r>
              <a:rPr lang="en-US" sz="900" b="1" dirty="0"/>
              <a:t> Portugal </a:t>
            </a:r>
            <a:r>
              <a:rPr lang="en-US" sz="900" dirty="0"/>
              <a:t>100 </a:t>
            </a:r>
            <a:r>
              <a:rPr lang="en-US" sz="900" b="1" dirty="0"/>
              <a:t>Romania </a:t>
            </a:r>
            <a:r>
              <a:rPr lang="en-US" sz="900" dirty="0"/>
              <a:t>109 –</a:t>
            </a:r>
            <a:r>
              <a:rPr lang="en-US" sz="900" b="1" dirty="0"/>
              <a:t> Serbia </a:t>
            </a:r>
            <a:r>
              <a:rPr lang="en-US" sz="900" dirty="0"/>
              <a:t>33 –</a:t>
            </a:r>
            <a:r>
              <a:rPr lang="en-US" sz="900" b="1" dirty="0"/>
              <a:t> Slovakia </a:t>
            </a:r>
            <a:r>
              <a:rPr lang="en-US" sz="900" dirty="0"/>
              <a:t>70 –</a:t>
            </a:r>
            <a:r>
              <a:rPr lang="en-US" sz="900" b="1" dirty="0"/>
              <a:t> Spain </a:t>
            </a:r>
            <a:r>
              <a:rPr lang="en-US" sz="900" dirty="0"/>
              <a:t>383</a:t>
            </a:r>
            <a:r>
              <a:rPr lang="en-US" sz="900" b="1" dirty="0"/>
              <a:t> </a:t>
            </a:r>
            <a:br>
              <a:rPr lang="en-US" sz="900" b="1" dirty="0"/>
            </a:br>
            <a:r>
              <a:rPr lang="en-US" sz="900" b="1" dirty="0"/>
              <a:t>Sweden </a:t>
            </a:r>
            <a:r>
              <a:rPr lang="en-US" sz="900" dirty="0"/>
              <a:t>103 –</a:t>
            </a:r>
            <a:r>
              <a:rPr lang="en-US" sz="900" b="1" dirty="0"/>
              <a:t> Switzerland </a:t>
            </a:r>
            <a:r>
              <a:rPr lang="en-US" sz="900" dirty="0"/>
              <a:t>406 –</a:t>
            </a:r>
            <a:r>
              <a:rPr lang="en-US" sz="900" b="1" dirty="0"/>
              <a:t> United Kingdom</a:t>
            </a:r>
            <a:r>
              <a:rPr lang="en-US" sz="900" dirty="0"/>
              <a:t> 898</a:t>
            </a:r>
            <a:r>
              <a:rPr lang="en-US" sz="900" b="1" dirty="0"/>
              <a:t> </a:t>
            </a:r>
            <a:endParaRPr lang="en-US" sz="900" dirty="0"/>
          </a:p>
        </p:txBody>
      </p:sp>
      <p:sp>
        <p:nvSpPr>
          <p:cNvPr id="897" name="ZoneTexte 15">
            <a:extLst>
              <a:ext uri="{FF2B5EF4-FFF2-40B4-BE49-F238E27FC236}">
                <a16:creationId xmlns:a16="http://schemas.microsoft.com/office/drawing/2014/main" id="{DE09DFFE-3CD1-614D-A05A-7F9E823B5F03}"/>
              </a:ext>
            </a:extLst>
          </p:cNvPr>
          <p:cNvSpPr txBox="1"/>
          <p:nvPr/>
        </p:nvSpPr>
        <p:spPr>
          <a:xfrm>
            <a:off x="368049" y="4662299"/>
            <a:ext cx="4490390" cy="1828713"/>
          </a:xfrm>
          <a:prstGeom prst="rect">
            <a:avLst/>
          </a:prstGeom>
          <a:noFill/>
          <a:ln>
            <a:noFill/>
          </a:ln>
        </p:spPr>
        <p:txBody>
          <a:bodyPr wrap="square" lIns="324000" rIns="72000" rtlCol="0">
            <a:noAutofit/>
          </a:bodyPr>
          <a:lstStyle/>
          <a:p>
            <a:pPr marL="450850" indent="-450850"/>
            <a:r>
              <a:rPr lang="fr-FR" sz="14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4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pPr marL="450850" indent="-450850"/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in the </a:t>
            </a:r>
            <a:r>
              <a:rPr lang="fr-FR" sz="14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4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400" b="1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69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r>
              <a:rPr lang="en-US" sz="900" b="1" dirty="0">
                <a:solidFill>
                  <a:schemeClr val="accent4">
                    <a:lumMod val="75000"/>
                  </a:schemeClr>
                </a:solidFill>
              </a:rPr>
              <a:t>Cyprus</a:t>
            </a:r>
            <a:r>
              <a:rPr lang="en-US" sz="900" dirty="0">
                <a:solidFill>
                  <a:schemeClr val="accent4">
                    <a:lumMod val="75000"/>
                  </a:schemeClr>
                </a:solidFill>
              </a:rPr>
              <a:t> 15 – </a:t>
            </a:r>
            <a:r>
              <a:rPr lang="en-US" sz="900" b="1" dirty="0">
                <a:solidFill>
                  <a:schemeClr val="accent4">
                    <a:lumMod val="75000"/>
                  </a:schemeClr>
                </a:solidFill>
              </a:rPr>
              <a:t>Estonia</a:t>
            </a:r>
            <a:r>
              <a:rPr lang="en-US" sz="900" dirty="0">
                <a:solidFill>
                  <a:schemeClr val="accent4">
                    <a:lumMod val="75000"/>
                  </a:schemeClr>
                </a:solidFill>
              </a:rPr>
              <a:t> 30 – </a:t>
            </a:r>
            <a:r>
              <a:rPr lang="en-US" sz="900" b="1" dirty="0">
                <a:solidFill>
                  <a:schemeClr val="accent4">
                    <a:lumMod val="75000"/>
                  </a:schemeClr>
                </a:solidFill>
              </a:rPr>
              <a:t>Slovenia </a:t>
            </a:r>
            <a:r>
              <a:rPr lang="en-US" sz="900" dirty="0">
                <a:solidFill>
                  <a:schemeClr val="accent4">
                    <a:lumMod val="75000"/>
                  </a:schemeClr>
                </a:solidFill>
              </a:rPr>
              <a:t>24</a:t>
            </a:r>
          </a:p>
          <a:p>
            <a:pPr marL="450850" indent="-450850"/>
            <a:endParaRPr lang="fr-FR" sz="9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4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4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4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4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States </a:t>
            </a:r>
            <a:r>
              <a:rPr lang="fr-FR" sz="1400" b="1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382</a:t>
            </a:r>
            <a:endParaRPr lang="fr-FR" sz="1400" dirty="0">
              <a:solidFill>
                <a:srgbClr val="668BCC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900" b="1" dirty="0">
                <a:solidFill>
                  <a:srgbClr val="668BCC"/>
                </a:solidFill>
              </a:rPr>
              <a:t>Croatia</a:t>
            </a:r>
            <a:r>
              <a:rPr lang="en-US" sz="900" dirty="0">
                <a:solidFill>
                  <a:srgbClr val="668BCC"/>
                </a:solidFill>
              </a:rPr>
              <a:t> 38 –</a:t>
            </a:r>
            <a:r>
              <a:rPr lang="en-US" sz="900" b="1" dirty="0">
                <a:solidFill>
                  <a:srgbClr val="668BCC"/>
                </a:solidFill>
              </a:rPr>
              <a:t> India </a:t>
            </a:r>
            <a:r>
              <a:rPr lang="en-US" sz="900" dirty="0">
                <a:solidFill>
                  <a:srgbClr val="668BCC"/>
                </a:solidFill>
              </a:rPr>
              <a:t>132 –  </a:t>
            </a:r>
            <a:r>
              <a:rPr lang="en-US" sz="900" b="1" dirty="0">
                <a:solidFill>
                  <a:srgbClr val="668BCC"/>
                </a:solidFill>
              </a:rPr>
              <a:t>Latvia </a:t>
            </a:r>
            <a:r>
              <a:rPr lang="en-US" sz="900" dirty="0">
                <a:solidFill>
                  <a:srgbClr val="668BCC"/>
                </a:solidFill>
              </a:rPr>
              <a:t>16 – </a:t>
            </a:r>
            <a:r>
              <a:rPr lang="en-US" sz="900" b="1" dirty="0">
                <a:solidFill>
                  <a:srgbClr val="668BCC"/>
                </a:solidFill>
              </a:rPr>
              <a:t>Lithuania </a:t>
            </a:r>
            <a:r>
              <a:rPr lang="en-US" sz="900" dirty="0">
                <a:solidFill>
                  <a:srgbClr val="668BCC"/>
                </a:solidFill>
              </a:rPr>
              <a:t>14 – </a:t>
            </a:r>
            <a:r>
              <a:rPr lang="en-US" sz="900" b="1" dirty="0">
                <a:solidFill>
                  <a:srgbClr val="668BCC"/>
                </a:solidFill>
              </a:rPr>
              <a:t>Pakistan </a:t>
            </a:r>
            <a:r>
              <a:rPr lang="en-US" sz="900" dirty="0">
                <a:solidFill>
                  <a:srgbClr val="668BCC"/>
                </a:solidFill>
              </a:rPr>
              <a:t>35 </a:t>
            </a:r>
          </a:p>
          <a:p>
            <a:r>
              <a:rPr lang="en-GB" sz="900" b="1" dirty="0" err="1">
                <a:solidFill>
                  <a:srgbClr val="668BCC"/>
                </a:solidFill>
              </a:rPr>
              <a:t>Türkiye</a:t>
            </a:r>
            <a:r>
              <a:rPr lang="en-US" sz="900" b="1" dirty="0">
                <a:solidFill>
                  <a:srgbClr val="668BCC"/>
                </a:solidFill>
              </a:rPr>
              <a:t> </a:t>
            </a:r>
            <a:r>
              <a:rPr lang="en-US" sz="900" dirty="0">
                <a:solidFill>
                  <a:srgbClr val="668BCC"/>
                </a:solidFill>
              </a:rPr>
              <a:t>122 –</a:t>
            </a:r>
            <a:r>
              <a:rPr lang="en-US" sz="900" b="1" dirty="0">
                <a:solidFill>
                  <a:srgbClr val="668BCC"/>
                </a:solidFill>
              </a:rPr>
              <a:t> Ukraine</a:t>
            </a:r>
            <a:r>
              <a:rPr lang="en-US" sz="900" dirty="0">
                <a:solidFill>
                  <a:srgbClr val="668BCC"/>
                </a:solidFill>
              </a:rPr>
              <a:t> 25</a:t>
            </a:r>
          </a:p>
          <a:p>
            <a:endParaRPr lang="en-US" sz="1000" b="1" dirty="0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Observers</a:t>
            </a:r>
            <a:r>
              <a:rPr lang="fr-FR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2991</a:t>
            </a:r>
            <a:endParaRPr lang="en-US" sz="1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9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Japan </a:t>
            </a:r>
            <a:r>
              <a:rPr lang="en-US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216 – </a:t>
            </a:r>
            <a:r>
              <a:rPr lang="en-US" sz="9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Russia </a:t>
            </a:r>
            <a:r>
              <a:rPr lang="en-US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(suspended) 873 – </a:t>
            </a:r>
            <a:r>
              <a:rPr lang="en-US" sz="9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United States of America</a:t>
            </a:r>
            <a:r>
              <a:rPr lang="en-US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1902</a:t>
            </a:r>
          </a:p>
        </p:txBody>
      </p:sp>
      <p:sp>
        <p:nvSpPr>
          <p:cNvPr id="898" name="TextBox 897">
            <a:extLst>
              <a:ext uri="{FF2B5EF4-FFF2-40B4-BE49-F238E27FC236}">
                <a16:creationId xmlns:a16="http://schemas.microsoft.com/office/drawing/2014/main" id="{2808FD21-D4AB-F549-9A57-AA123844C767}"/>
              </a:ext>
            </a:extLst>
          </p:cNvPr>
          <p:cNvSpPr txBox="1"/>
          <p:nvPr/>
        </p:nvSpPr>
        <p:spPr>
          <a:xfrm>
            <a:off x="967215" y="1177032"/>
            <a:ext cx="11124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Distribution of all CERN Users by the country of their home institutes as of 31 December 2022</a:t>
            </a:r>
          </a:p>
        </p:txBody>
      </p:sp>
      <p:sp>
        <p:nvSpPr>
          <p:cNvPr id="400" name="ZoneTexte 9">
            <a:extLst>
              <a:ext uri="{FF2B5EF4-FFF2-40B4-BE49-F238E27FC236}">
                <a16:creationId xmlns:a16="http://schemas.microsoft.com/office/drawing/2014/main" id="{0597B97A-0B05-5A47-9570-9CB78847FC96}"/>
              </a:ext>
            </a:extLst>
          </p:cNvPr>
          <p:cNvSpPr txBox="1"/>
          <p:nvPr/>
        </p:nvSpPr>
        <p:spPr bwMode="auto">
          <a:xfrm>
            <a:off x="695325" y="2252689"/>
            <a:ext cx="2716090" cy="1035903"/>
          </a:xfrm>
          <a:prstGeom prst="rect">
            <a:avLst/>
          </a:prstGeom>
          <a:solidFill>
            <a:schemeClr val="accent2"/>
          </a:solidFill>
        </p:spPr>
        <p:txBody>
          <a:bodyPr wrap="none"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CH" sz="1400" dirty="0" err="1">
                <a:solidFill>
                  <a:schemeClr val="bg1"/>
                </a:solidFill>
              </a:rPr>
              <a:t>Geographical</a:t>
            </a:r>
            <a:r>
              <a:rPr lang="fr-CH" sz="1400" dirty="0">
                <a:solidFill>
                  <a:schemeClr val="bg1"/>
                </a:solidFill>
              </a:rPr>
              <a:t> &amp; cultural </a:t>
            </a:r>
            <a:r>
              <a:rPr lang="fr-CH" sz="1400" dirty="0" err="1">
                <a:solidFill>
                  <a:schemeClr val="bg1"/>
                </a:solidFill>
              </a:rPr>
              <a:t>diversity</a:t>
            </a:r>
            <a:endParaRPr lang="fr-CH" sz="1400" dirty="0">
              <a:solidFill>
                <a:schemeClr val="bg1"/>
              </a:solidFill>
            </a:endParaRPr>
          </a:p>
          <a:p>
            <a:pPr algn="ctr"/>
            <a:r>
              <a:rPr lang="fr-CH" sz="1400" dirty="0" err="1">
                <a:solidFill>
                  <a:schemeClr val="bg1"/>
                </a:solidFill>
              </a:rPr>
              <a:t>Users</a:t>
            </a:r>
            <a:r>
              <a:rPr lang="fr-CH" sz="1400" b="1" dirty="0">
                <a:solidFill>
                  <a:schemeClr val="bg1"/>
                </a:solidFill>
              </a:rPr>
              <a:t> </a:t>
            </a:r>
            <a:r>
              <a:rPr lang="fr-CH" sz="1400" dirty="0">
                <a:solidFill>
                  <a:schemeClr val="bg1"/>
                </a:solidFill>
              </a:rPr>
              <a:t>of </a:t>
            </a:r>
            <a:r>
              <a:rPr lang="fr-CH" sz="1400" b="1" dirty="0">
                <a:solidFill>
                  <a:schemeClr val="bg1"/>
                </a:solidFill>
              </a:rPr>
              <a:t>110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b="1" dirty="0" err="1">
                <a:solidFill>
                  <a:schemeClr val="bg1"/>
                </a:solidFill>
              </a:rPr>
              <a:t>nationalities</a:t>
            </a:r>
            <a:endParaRPr lang="fr-CH" sz="1400" b="1" dirty="0">
              <a:solidFill>
                <a:schemeClr val="bg1"/>
              </a:solidFill>
            </a:endParaRPr>
          </a:p>
          <a:p>
            <a:pPr algn="ctr"/>
            <a:r>
              <a:rPr lang="en-US" sz="1400" b="1" dirty="0">
                <a:solidFill>
                  <a:schemeClr val="bg1"/>
                </a:solidFill>
                <a:effectLst>
                  <a:outerShdw sx="1000" sy="1000" algn="ctr" rotWithShape="0">
                    <a:schemeClr val="tx1"/>
                  </a:outerShdw>
                </a:effectLst>
              </a:rPr>
              <a:t>19.4</a:t>
            </a:r>
            <a:r>
              <a:rPr lang="fr-CH" sz="1400" b="1" dirty="0">
                <a:solidFill>
                  <a:schemeClr val="bg1"/>
                </a:solidFill>
              </a:rPr>
              <a:t>% </a:t>
            </a:r>
            <a:r>
              <a:rPr lang="fr-CH" sz="1400" b="1" dirty="0" err="1">
                <a:solidFill>
                  <a:schemeClr val="bg1"/>
                </a:solidFill>
              </a:rPr>
              <a:t>women</a:t>
            </a:r>
            <a:endParaRPr lang="fr-CH" sz="1400" dirty="0">
              <a:solidFill>
                <a:schemeClr val="bg1"/>
              </a:solidFill>
            </a:endParaRPr>
          </a:p>
        </p:txBody>
      </p:sp>
      <p:grpSp>
        <p:nvGrpSpPr>
          <p:cNvPr id="901" name="Group 900">
            <a:extLst>
              <a:ext uri="{FF2B5EF4-FFF2-40B4-BE49-F238E27FC236}">
                <a16:creationId xmlns:a16="http://schemas.microsoft.com/office/drawing/2014/main" id="{D0BD652F-5CF1-1842-A97F-108B17992596}"/>
              </a:ext>
            </a:extLst>
          </p:cNvPr>
          <p:cNvGrpSpPr/>
          <p:nvPr/>
        </p:nvGrpSpPr>
        <p:grpSpPr>
          <a:xfrm>
            <a:off x="905973" y="1917679"/>
            <a:ext cx="2142382" cy="306464"/>
            <a:chOff x="905973" y="1917679"/>
            <a:chExt cx="2142382" cy="306464"/>
          </a:xfrm>
        </p:grpSpPr>
        <p:pic>
          <p:nvPicPr>
            <p:cNvPr id="401" name="Picture 400">
              <a:extLst>
                <a:ext uri="{FF2B5EF4-FFF2-40B4-BE49-F238E27FC236}">
                  <a16:creationId xmlns:a16="http://schemas.microsoft.com/office/drawing/2014/main" id="{B2EF796C-66BC-1846-AC2A-3FDD830784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5973" y="1917679"/>
              <a:ext cx="1050150" cy="306464"/>
            </a:xfrm>
            <a:prstGeom prst="rect">
              <a:avLst/>
            </a:prstGeom>
          </p:spPr>
        </p:pic>
        <p:pic>
          <p:nvPicPr>
            <p:cNvPr id="402" name="Picture 401">
              <a:extLst>
                <a:ext uri="{FF2B5EF4-FFF2-40B4-BE49-F238E27FC236}">
                  <a16:creationId xmlns:a16="http://schemas.microsoft.com/office/drawing/2014/main" id="{5270F467-8D62-CE44-ACED-53D942C2B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98205" y="1917679"/>
              <a:ext cx="1050150" cy="306464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16780E5E-4BEA-D043-8F44-8F3D3C1EDE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705" y="1696315"/>
            <a:ext cx="56134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81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231A6C-0D8C-E247-954D-C14D6BC9D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FBFEA-9A44-A940-807C-7698D65F2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E38CA-93D5-F440-A176-32D3690B2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5</a:t>
            </a:fld>
            <a:endParaRPr lang="fr-FR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E7361ECC-BD05-2A48-AAEA-7DF4FFB8D8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86"/>
          <a:stretch/>
        </p:blipFill>
        <p:spPr>
          <a:xfrm>
            <a:off x="-24063" y="1582439"/>
            <a:ext cx="8990163" cy="5273681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55EAB8B3-4A68-E94F-92A0-61800C95DE46}"/>
              </a:ext>
            </a:extLst>
          </p:cNvPr>
          <p:cNvSpPr/>
          <p:nvPr/>
        </p:nvSpPr>
        <p:spPr>
          <a:xfrm>
            <a:off x="8232000" y="1582439"/>
            <a:ext cx="3960000" cy="527556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6670452-5817-454D-9783-AABE758A8BB6}"/>
              </a:ext>
            </a:extLst>
          </p:cNvPr>
          <p:cNvGrpSpPr/>
          <p:nvPr/>
        </p:nvGrpSpPr>
        <p:grpSpPr>
          <a:xfrm>
            <a:off x="4069826" y="2013766"/>
            <a:ext cx="684915" cy="363003"/>
            <a:chOff x="4069826" y="2013766"/>
            <a:chExt cx="684915" cy="363003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FF5A940-A9FF-5241-976F-21FF25E86BF5}"/>
                </a:ext>
              </a:extLst>
            </p:cNvPr>
            <p:cNvSpPr txBox="1"/>
            <p:nvPr/>
          </p:nvSpPr>
          <p:spPr>
            <a:xfrm>
              <a:off x="4069826" y="2013766"/>
              <a:ext cx="6849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CMS</a:t>
              </a:r>
            </a:p>
          </p:txBody>
        </p:sp>
        <p:sp>
          <p:nvSpPr>
            <p:cNvPr id="49" name="Triangle 48">
              <a:extLst>
                <a:ext uri="{FF2B5EF4-FFF2-40B4-BE49-F238E27FC236}">
                  <a16:creationId xmlns:a16="http://schemas.microsoft.com/office/drawing/2014/main" id="{53764BFA-B1BA-FE4A-AB23-9E6B6CBE4459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54500" y="2304769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FE2E6B7-007E-434E-899A-12D66953CAA0}"/>
              </a:ext>
            </a:extLst>
          </p:cNvPr>
          <p:cNvGrpSpPr/>
          <p:nvPr/>
        </p:nvGrpSpPr>
        <p:grpSpPr>
          <a:xfrm>
            <a:off x="3131858" y="5622632"/>
            <a:ext cx="894376" cy="340245"/>
            <a:chOff x="3131858" y="5622632"/>
            <a:chExt cx="894376" cy="340245"/>
          </a:xfrm>
        </p:grpSpPr>
        <p:sp>
          <p:nvSpPr>
            <p:cNvPr id="52" name="Triangle 51">
              <a:extLst>
                <a:ext uri="{FF2B5EF4-FFF2-40B4-BE49-F238E27FC236}">
                  <a16:creationId xmlns:a16="http://schemas.microsoft.com/office/drawing/2014/main" id="{4455A660-7B6C-7D43-9392-7AADD7A1B1F1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3519613" y="5890877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3FCBBDE-5E18-7242-BCD2-0332B74735DC}"/>
                </a:ext>
              </a:extLst>
            </p:cNvPr>
            <p:cNvSpPr txBox="1"/>
            <p:nvPr/>
          </p:nvSpPr>
          <p:spPr>
            <a:xfrm>
              <a:off x="3131858" y="5622632"/>
              <a:ext cx="894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ATLAS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BCAC118-4885-2C46-AAAD-D3A5CA711B9F}"/>
              </a:ext>
            </a:extLst>
          </p:cNvPr>
          <p:cNvGrpSpPr/>
          <p:nvPr/>
        </p:nvGrpSpPr>
        <p:grpSpPr>
          <a:xfrm>
            <a:off x="4940376" y="5800822"/>
            <a:ext cx="744403" cy="180110"/>
            <a:chOff x="4973280" y="5801366"/>
            <a:chExt cx="744403" cy="290069"/>
          </a:xfrm>
        </p:grpSpPr>
        <p:sp>
          <p:nvSpPr>
            <p:cNvPr id="50" name="Triangle 49">
              <a:extLst>
                <a:ext uri="{FF2B5EF4-FFF2-40B4-BE49-F238E27FC236}">
                  <a16:creationId xmlns:a16="http://schemas.microsoft.com/office/drawing/2014/main" id="{11BEFBCB-70D3-7A43-8E5E-AE6521ECAF14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5292594" y="5801366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C5F4551-B962-5049-B85B-A3150EC9BA05}"/>
                </a:ext>
              </a:extLst>
            </p:cNvPr>
            <p:cNvSpPr txBox="1"/>
            <p:nvPr/>
          </p:nvSpPr>
          <p:spPr>
            <a:xfrm>
              <a:off x="4973280" y="5860198"/>
              <a:ext cx="744403" cy="2312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err="1">
                  <a:solidFill>
                    <a:schemeClr val="bg1"/>
                  </a:solidFill>
                </a:rPr>
                <a:t>LHCb</a:t>
              </a:r>
              <a:endParaRPr lang="en-US" sz="1400" b="1">
                <a:solidFill>
                  <a:schemeClr val="bg1"/>
                </a:solidFill>
              </a:endParaRP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CC28327-C0A5-A74D-81F0-BA270D1E0D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6850" y="5622632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930CEAC-2689-DB41-A1B9-E91971CFC6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6850" y="1742293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1758004-AC9F-FB4C-8ACC-4C0E9F9FC042}"/>
              </a:ext>
            </a:extLst>
          </p:cNvPr>
          <p:cNvGrpSpPr/>
          <p:nvPr/>
        </p:nvGrpSpPr>
        <p:grpSpPr>
          <a:xfrm>
            <a:off x="1688068" y="5274592"/>
            <a:ext cx="894376" cy="351017"/>
            <a:chOff x="1688068" y="5274592"/>
            <a:chExt cx="894376" cy="351017"/>
          </a:xfrm>
        </p:grpSpPr>
        <p:sp>
          <p:nvSpPr>
            <p:cNvPr id="51" name="Triangle 50">
              <a:extLst>
                <a:ext uri="{FF2B5EF4-FFF2-40B4-BE49-F238E27FC236}">
                  <a16:creationId xmlns:a16="http://schemas.microsoft.com/office/drawing/2014/main" id="{274ADCA1-4F60-DE4F-939A-3AC14AE947B4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2086788" y="5274592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FB793F8-4BEB-4845-9924-E2CDA0BBF6B1}"/>
                </a:ext>
              </a:extLst>
            </p:cNvPr>
            <p:cNvSpPr txBox="1"/>
            <p:nvPr/>
          </p:nvSpPr>
          <p:spPr>
            <a:xfrm>
              <a:off x="1688068" y="5317832"/>
              <a:ext cx="894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</a:rPr>
                <a:t>ALICE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59AA59FC-6621-164D-8D96-D8310AF4E5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76850" y="4329185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1900E1-9A6C-E149-97BF-98153DD373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76850" y="3035739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24" name="ZoneTexte 45">
            <a:extLst>
              <a:ext uri="{FF2B5EF4-FFF2-40B4-BE49-F238E27FC236}">
                <a16:creationId xmlns:a16="http://schemas.microsoft.com/office/drawing/2014/main" id="{C4E89365-EA7A-1F46-837F-5FAA86CB7B4E}"/>
              </a:ext>
            </a:extLst>
          </p:cNvPr>
          <p:cNvSpPr txBox="1"/>
          <p:nvPr/>
        </p:nvSpPr>
        <p:spPr>
          <a:xfrm>
            <a:off x="11388725" y="1742292"/>
            <a:ext cx="658425" cy="27147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ATLAS</a:t>
            </a:r>
          </a:p>
        </p:txBody>
      </p:sp>
      <p:sp>
        <p:nvSpPr>
          <p:cNvPr id="25" name="ZoneTexte 45">
            <a:extLst>
              <a:ext uri="{FF2B5EF4-FFF2-40B4-BE49-F238E27FC236}">
                <a16:creationId xmlns:a16="http://schemas.microsoft.com/office/drawing/2014/main" id="{90C1BBA3-D9AC-464F-B84A-9D17398AAFAE}"/>
              </a:ext>
            </a:extLst>
          </p:cNvPr>
          <p:cNvSpPr txBox="1"/>
          <p:nvPr/>
        </p:nvSpPr>
        <p:spPr>
          <a:xfrm>
            <a:off x="11388724" y="4329184"/>
            <a:ext cx="658425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ALICE</a:t>
            </a:r>
          </a:p>
        </p:txBody>
      </p:sp>
      <p:sp>
        <p:nvSpPr>
          <p:cNvPr id="26" name="ZoneTexte 47">
            <a:extLst>
              <a:ext uri="{FF2B5EF4-FFF2-40B4-BE49-F238E27FC236}">
                <a16:creationId xmlns:a16="http://schemas.microsoft.com/office/drawing/2014/main" id="{B3741C3D-63D7-644A-B12B-572938470E29}"/>
              </a:ext>
            </a:extLst>
          </p:cNvPr>
          <p:cNvSpPr txBox="1"/>
          <p:nvPr/>
        </p:nvSpPr>
        <p:spPr>
          <a:xfrm>
            <a:off x="11388724" y="3035738"/>
            <a:ext cx="658425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CMS</a:t>
            </a:r>
          </a:p>
        </p:txBody>
      </p:sp>
      <p:sp>
        <p:nvSpPr>
          <p:cNvPr id="27" name="ZoneTexte 48">
            <a:extLst>
              <a:ext uri="{FF2B5EF4-FFF2-40B4-BE49-F238E27FC236}">
                <a16:creationId xmlns:a16="http://schemas.microsoft.com/office/drawing/2014/main" id="{B6467FEB-5DC7-CA47-A1E5-02852FEFDA42}"/>
              </a:ext>
            </a:extLst>
          </p:cNvPr>
          <p:cNvSpPr txBox="1"/>
          <p:nvPr/>
        </p:nvSpPr>
        <p:spPr>
          <a:xfrm>
            <a:off x="11404902" y="5622632"/>
            <a:ext cx="642248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LHCb</a:t>
            </a:r>
            <a:endParaRPr lang="en-US" sz="11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2" name="Titre 4">
            <a:extLst>
              <a:ext uri="{FF2B5EF4-FFF2-40B4-BE49-F238E27FC236}">
                <a16:creationId xmlns:a16="http://schemas.microsoft.com/office/drawing/2014/main" id="{68704C51-139A-1E49-8632-91B7AF7E4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128" y="545517"/>
            <a:ext cx="10800000" cy="1116849"/>
          </a:xfrm>
        </p:spPr>
        <p:txBody>
          <a:bodyPr>
            <a:noAutofit/>
          </a:bodyPr>
          <a:lstStyle/>
          <a:p>
            <a:r>
              <a:rPr lang="en-US" sz="4000" dirty="0"/>
              <a:t>Large Hadron Collider and Experiments</a:t>
            </a:r>
            <a:endParaRPr lang="fr-FR" sz="40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4ED1428-0FC7-2E41-936D-00675C764D38}"/>
              </a:ext>
            </a:extLst>
          </p:cNvPr>
          <p:cNvGrpSpPr/>
          <p:nvPr/>
        </p:nvGrpSpPr>
        <p:grpSpPr>
          <a:xfrm>
            <a:off x="183480" y="6250616"/>
            <a:ext cx="9188606" cy="556601"/>
            <a:chOff x="183480" y="6250616"/>
            <a:chExt cx="9188606" cy="556601"/>
          </a:xfrm>
        </p:grpSpPr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3A843F82-22DC-F440-83E7-F98B7A23869A}"/>
                </a:ext>
              </a:extLst>
            </p:cNvPr>
            <p:cNvSpPr/>
            <p:nvPr/>
          </p:nvSpPr>
          <p:spPr bwMode="auto">
            <a:xfrm>
              <a:off x="183480" y="6250616"/>
              <a:ext cx="7642533" cy="556601"/>
            </a:xfrm>
            <a:prstGeom prst="roundRect">
              <a:avLst/>
            </a:prstGeom>
            <a:solidFill>
              <a:srgbClr val="556D96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37" name="Rectangle 4">
              <a:extLst>
                <a:ext uri="{FF2B5EF4-FFF2-40B4-BE49-F238E27FC236}">
                  <a16:creationId xmlns:a16="http://schemas.microsoft.com/office/drawing/2014/main" id="{C2A56BD4-062D-B440-B379-A8EEB9FF54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8086" y="6297017"/>
              <a:ext cx="9144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tx2">
                  <a:alpha val="74997"/>
                </a:scheme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pPr eaLnBrk="1" hangingPunct="1">
                <a:defRPr/>
              </a:pPr>
              <a:r>
                <a:rPr lang="en-GB" sz="2400" dirty="0">
                  <a:solidFill>
                    <a:srgbClr val="FFFF00"/>
                  </a:solidFill>
                  <a:latin typeface="Helvetica" pitchFamily="-112" charset="0"/>
                </a:rPr>
                <a:t>+ TOTEM, </a:t>
              </a:r>
              <a:r>
                <a:rPr lang="en-GB" sz="2400" dirty="0" err="1">
                  <a:solidFill>
                    <a:srgbClr val="FFFF00"/>
                  </a:solidFill>
                  <a:latin typeface="Helvetica" pitchFamily="-112" charset="0"/>
                </a:rPr>
                <a:t>LHCf</a:t>
              </a:r>
              <a:r>
                <a:rPr lang="en-GB" sz="2400" dirty="0">
                  <a:solidFill>
                    <a:srgbClr val="FFFF00"/>
                  </a:solidFill>
                  <a:latin typeface="Helvetica" pitchFamily="-112" charset="0"/>
                </a:rPr>
                <a:t>, </a:t>
              </a:r>
              <a:r>
                <a:rPr lang="en-GB" sz="2400" dirty="0" err="1">
                  <a:solidFill>
                    <a:srgbClr val="FFFF00"/>
                  </a:solidFill>
                  <a:latin typeface="Helvetica" pitchFamily="-112" charset="0"/>
                </a:rPr>
                <a:t>MoEDAL</a:t>
              </a:r>
              <a:r>
                <a:rPr lang="en-GB" sz="2400" dirty="0">
                  <a:solidFill>
                    <a:srgbClr val="FFFF00"/>
                  </a:solidFill>
                  <a:latin typeface="Helvetica" pitchFamily="-112" charset="0"/>
                </a:rPr>
                <a:t>-MAPP, FASER, SND@LHC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5936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6</a:t>
            </a:fld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11704" y="668809"/>
            <a:ext cx="11075497" cy="16176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/>
              <a:t>The Worldwide LHC Computing Grid (WLCG)</a:t>
            </a:r>
            <a:endParaRPr lang="fr-FR" sz="4000" dirty="0"/>
          </a:p>
        </p:txBody>
      </p:sp>
      <p:sp>
        <p:nvSpPr>
          <p:cNvPr id="10" name="Espace réservé du pied de page 2">
            <a:extLst>
              <a:ext uri="{FF2B5EF4-FFF2-40B4-BE49-F238E27FC236}">
                <a16:creationId xmlns:a16="http://schemas.microsoft.com/office/drawing/2014/main" id="{C10715B0-CDAD-A94B-BB75-C1E533CBF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2000" y="6470075"/>
            <a:ext cx="4114800" cy="216836"/>
          </a:xfrm>
        </p:spPr>
        <p:txBody>
          <a:bodyPr/>
          <a:lstStyle/>
          <a:p>
            <a:r>
              <a:rPr lang="fr-FR"/>
              <a:t>Presentation STRONG-2020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54B9BF-8D2A-8540-9288-CBAC054D9D4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6"/>
          <a:stretch/>
        </p:blipFill>
        <p:spPr>
          <a:xfrm>
            <a:off x="6149453" y="1964631"/>
            <a:ext cx="6241877" cy="320962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1180764-90D1-5B41-9441-684F417A5A5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964632"/>
            <a:ext cx="6037814" cy="3209621"/>
          </a:xfrm>
          <a:prstGeom prst="rect">
            <a:avLst/>
          </a:prstGeom>
        </p:spPr>
      </p:pic>
      <p:sp>
        <p:nvSpPr>
          <p:cNvPr id="13" name="ZoneTexte 9">
            <a:extLst>
              <a:ext uri="{FF2B5EF4-FFF2-40B4-BE49-F238E27FC236}">
                <a16:creationId xmlns:a16="http://schemas.microsoft.com/office/drawing/2014/main" id="{851B4776-47E5-C14C-B70E-5BE0E720AA75}"/>
              </a:ext>
            </a:extLst>
          </p:cNvPr>
          <p:cNvSpPr txBox="1"/>
          <p:nvPr/>
        </p:nvSpPr>
        <p:spPr bwMode="auto">
          <a:xfrm>
            <a:off x="690592" y="4966309"/>
            <a:ext cx="3529013" cy="862203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600"/>
              </a:spcBef>
            </a:pPr>
            <a:r>
              <a:rPr lang="en-US" dirty="0">
                <a:solidFill>
                  <a:schemeClr val="bg2"/>
                </a:solidFill>
                <a:ea typeface="Arial" charset="0"/>
                <a:cs typeface="Arial" charset="0"/>
              </a:rPr>
              <a:t>Used to store, distribute, process and </a:t>
            </a:r>
            <a:r>
              <a:rPr lang="en-US" dirty="0" err="1">
                <a:solidFill>
                  <a:schemeClr val="bg2"/>
                </a:solidFill>
                <a:ea typeface="Arial" charset="0"/>
                <a:cs typeface="Arial" charset="0"/>
              </a:rPr>
              <a:t>analyse</a:t>
            </a:r>
            <a:r>
              <a:rPr lang="en-US" dirty="0">
                <a:solidFill>
                  <a:schemeClr val="bg2"/>
                </a:solidFill>
                <a:ea typeface="Arial" charset="0"/>
                <a:cs typeface="Arial" charset="0"/>
              </a:rPr>
              <a:t> data.</a:t>
            </a:r>
          </a:p>
        </p:txBody>
      </p:sp>
      <p:sp>
        <p:nvSpPr>
          <p:cNvPr id="16" name="ZoneTexte 12">
            <a:extLst>
              <a:ext uri="{FF2B5EF4-FFF2-40B4-BE49-F238E27FC236}">
                <a16:creationId xmlns:a16="http://schemas.microsoft.com/office/drawing/2014/main" id="{2756998B-4F80-F54E-944A-852BFEEA88C8}"/>
              </a:ext>
            </a:extLst>
          </p:cNvPr>
          <p:cNvSpPr txBox="1"/>
          <p:nvPr/>
        </p:nvSpPr>
        <p:spPr bwMode="auto">
          <a:xfrm>
            <a:off x="4327555" y="4960438"/>
            <a:ext cx="3527425" cy="855374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1 million processing cores in about 170 data </a:t>
            </a:r>
            <a:r>
              <a:rPr lang="en-US" dirty="0" err="1">
                <a:solidFill>
                  <a:schemeClr val="bg1"/>
                </a:solidFill>
              </a:rPr>
              <a:t>centres</a:t>
            </a:r>
            <a:r>
              <a:rPr lang="en-US" dirty="0">
                <a:solidFill>
                  <a:schemeClr val="bg1"/>
                </a:solidFill>
              </a:rPr>
              <a:t>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and 42 countries.</a:t>
            </a:r>
            <a:endParaRPr lang="fr-FR" altLang="x-none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19" name="ZoneTexte 15">
            <a:extLst>
              <a:ext uri="{FF2B5EF4-FFF2-40B4-BE49-F238E27FC236}">
                <a16:creationId xmlns:a16="http://schemas.microsoft.com/office/drawing/2014/main" id="{2E3A9791-91D3-7844-B71F-3172585AC596}"/>
              </a:ext>
            </a:extLst>
          </p:cNvPr>
          <p:cNvSpPr txBox="1"/>
          <p:nvPr/>
        </p:nvSpPr>
        <p:spPr bwMode="auto">
          <a:xfrm>
            <a:off x="7962930" y="4960437"/>
            <a:ext cx="3529012" cy="855374"/>
          </a:xfrm>
          <a:prstGeom prst="rect">
            <a:avLst/>
          </a:prstGeom>
          <a:solidFill>
            <a:schemeClr val="accent3"/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600"/>
              </a:spcBef>
            </a:pPr>
            <a:r>
              <a:rPr lang="en-US" dirty="0">
                <a:solidFill>
                  <a:schemeClr val="bg2"/>
                </a:solidFill>
                <a:ea typeface="Arial" charset="0"/>
                <a:cs typeface="Arial" charset="0"/>
              </a:rPr>
              <a:t>More than 1000 Petabytes</a:t>
            </a:r>
            <a:r>
              <a:rPr lang="en-US" dirty="0"/>
              <a:t> </a:t>
            </a:r>
            <a:r>
              <a:rPr lang="en-US" dirty="0">
                <a:solidFill>
                  <a:schemeClr val="bg2"/>
                </a:solidFill>
                <a:ea typeface="Arial" charset="0"/>
                <a:cs typeface="Arial" charset="0"/>
              </a:rPr>
              <a:t>of CERN data stored world-wide.</a:t>
            </a:r>
          </a:p>
        </p:txBody>
      </p:sp>
    </p:spTree>
    <p:extLst>
      <p:ext uri="{BB962C8B-B14F-4D97-AF65-F5344CB8AC3E}">
        <p14:creationId xmlns:p14="http://schemas.microsoft.com/office/powerpoint/2010/main" val="4199717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7</a:t>
            </a:fld>
            <a:endParaRPr lang="fr-FR"/>
          </a:p>
        </p:txBody>
      </p:sp>
      <p:sp>
        <p:nvSpPr>
          <p:cNvPr id="10" name="Espace réservé du pied de page 2">
            <a:extLst>
              <a:ext uri="{FF2B5EF4-FFF2-40B4-BE49-F238E27FC236}">
                <a16:creationId xmlns:a16="http://schemas.microsoft.com/office/drawing/2014/main" id="{C10715B0-CDAD-A94B-BB75-C1E533CBF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2000" y="6470075"/>
            <a:ext cx="4114800" cy="216836"/>
          </a:xfrm>
        </p:spPr>
        <p:txBody>
          <a:bodyPr/>
          <a:lstStyle/>
          <a:p>
            <a:r>
              <a:rPr lang="fr-FR"/>
              <a:t>Presentation STRONG-2020</a:t>
            </a:r>
            <a:endParaRPr lang="en-US" dirty="0"/>
          </a:p>
        </p:txBody>
      </p:sp>
      <p:pic>
        <p:nvPicPr>
          <p:cNvPr id="14" name="Picture 13" descr="A screenshot of a video game&#10;&#10;Description automatically generated">
            <a:extLst>
              <a:ext uri="{FF2B5EF4-FFF2-40B4-BE49-F238E27FC236}">
                <a16:creationId xmlns:a16="http://schemas.microsoft.com/office/drawing/2014/main" id="{39F16249-1119-1C48-84DA-8296932F6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0CFE751F-F53C-9942-B34A-C9794945C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>
            <a:noAutofit/>
          </a:bodyPr>
          <a:lstStyle/>
          <a:p>
            <a:r>
              <a:rPr lang="en-GB" dirty="0"/>
              <a:t>The CERN accelerator complex</a:t>
            </a:r>
          </a:p>
        </p:txBody>
      </p:sp>
    </p:spTree>
    <p:extLst>
      <p:ext uri="{BB962C8B-B14F-4D97-AF65-F5344CB8AC3E}">
        <p14:creationId xmlns:p14="http://schemas.microsoft.com/office/powerpoint/2010/main" val="1492787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1"/>
          </a:xfrm>
        </p:spPr>
        <p:txBody>
          <a:bodyPr/>
          <a:lstStyle/>
          <a:p>
            <a:r>
              <a:rPr lang="fr-FR"/>
              <a:t>Presentation STRONG-2020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8</a:t>
            </a:fld>
            <a:endParaRPr lang="fr-F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has a diverse scientific </a:t>
            </a: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8" name="ZoneTexte 10"/>
          <p:cNvSpPr txBox="1"/>
          <p:nvPr/>
        </p:nvSpPr>
        <p:spPr>
          <a:xfrm>
            <a:off x="695325" y="1265618"/>
            <a:ext cx="3528000" cy="64307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Nuclear Physics</a:t>
            </a:r>
          </a:p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(ISOLDE, n-TOF)</a:t>
            </a:r>
          </a:p>
        </p:txBody>
      </p:sp>
      <p:sp>
        <p:nvSpPr>
          <p:cNvPr id="10" name="ZoneTexte 11"/>
          <p:cNvSpPr txBox="1"/>
          <p:nvPr/>
        </p:nvSpPr>
        <p:spPr>
          <a:xfrm>
            <a:off x="695324" y="4990236"/>
            <a:ext cx="5400676" cy="64308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Fixed-target experiments, </a:t>
            </a:r>
            <a:b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which include searches for rare phenomena</a:t>
            </a:r>
          </a:p>
        </p:txBody>
      </p:sp>
      <p:sp>
        <p:nvSpPr>
          <p:cNvPr id="11" name="ZoneTexte 12"/>
          <p:cNvSpPr txBox="1"/>
          <p:nvPr/>
        </p:nvSpPr>
        <p:spPr>
          <a:xfrm>
            <a:off x="7983882" y="1273911"/>
            <a:ext cx="3528000" cy="63478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Cosmic rays and cloud formation </a:t>
            </a:r>
          </a:p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(CLOUD)</a:t>
            </a:r>
          </a:p>
        </p:txBody>
      </p:sp>
      <p:sp>
        <p:nvSpPr>
          <p:cNvPr id="12" name="ZoneTexte 13"/>
          <p:cNvSpPr txBox="1"/>
          <p:nvPr/>
        </p:nvSpPr>
        <p:spPr>
          <a:xfrm>
            <a:off x="4390123" y="1273911"/>
            <a:ext cx="3469201" cy="636413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Antimatter Research </a:t>
            </a:r>
          </a:p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(Antiproton Decelerator)</a:t>
            </a:r>
          </a:p>
        </p:txBody>
      </p:sp>
      <p:sp>
        <p:nvSpPr>
          <p:cNvPr id="13" name="ZoneTexte 14"/>
          <p:cNvSpPr txBox="1"/>
          <p:nvPr/>
        </p:nvSpPr>
        <p:spPr>
          <a:xfrm>
            <a:off x="6200078" y="4990237"/>
            <a:ext cx="5295920" cy="64308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Contribution to the Long Baseline </a:t>
            </a:r>
            <a:b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Neutrino Facility in the USA (LBNF)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DDC3E6-F196-084C-A49A-4A77283FE09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908697"/>
            <a:ext cx="12192000" cy="3081538"/>
          </a:xfrm>
          <a:prstGeom prst="rect">
            <a:avLst/>
          </a:prstGeom>
        </p:spPr>
      </p:pic>
      <p:sp>
        <p:nvSpPr>
          <p:cNvPr id="14" name="ZoneTexte 14">
            <a:extLst>
              <a:ext uri="{FF2B5EF4-FFF2-40B4-BE49-F238E27FC236}">
                <a16:creationId xmlns:a16="http://schemas.microsoft.com/office/drawing/2014/main" id="{5B833ED2-3BDD-4B48-9C2F-A2F725CDF9B8}"/>
              </a:ext>
            </a:extLst>
          </p:cNvPr>
          <p:cNvSpPr txBox="1"/>
          <p:nvPr/>
        </p:nvSpPr>
        <p:spPr>
          <a:xfrm>
            <a:off x="3492430" y="5737188"/>
            <a:ext cx="5295920" cy="64308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noAutofit/>
          </a:bodyPr>
          <a:lstStyle/>
          <a:p>
            <a:pPr algn="ctr"/>
            <a:endParaRPr lang="en-US" sz="9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1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 Theory </a:t>
            </a:r>
            <a:r>
              <a:rPr lang="en-US" sz="17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endParaRPr lang="en-US" sz="17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7668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810249C-1622-084B-B3C5-583661E9F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99" y="465591"/>
            <a:ext cx="4892000" cy="1116849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Scientific priorities </a:t>
            </a:r>
            <a:br>
              <a:rPr lang="en-US" sz="4000" dirty="0"/>
            </a:br>
            <a:r>
              <a:rPr lang="en-US" sz="4000" dirty="0"/>
              <a:t>for the future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FADA8D5-0BD6-6A4F-83D1-4061043FD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3999" y="1767565"/>
            <a:ext cx="5183424" cy="440939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100" dirty="0">
                <a:solidFill>
                  <a:srgbClr val="2F2F2F"/>
                </a:solidFill>
              </a:rPr>
              <a:t>Implementation of the recommendations </a:t>
            </a:r>
            <a:br>
              <a:rPr lang="en-US" sz="2100" dirty="0">
                <a:solidFill>
                  <a:srgbClr val="2F2F2F"/>
                </a:solidFill>
              </a:rPr>
            </a:br>
            <a:r>
              <a:rPr lang="en-US" sz="2100" dirty="0">
                <a:solidFill>
                  <a:srgbClr val="2F2F2F"/>
                </a:solidFill>
              </a:rPr>
              <a:t>of the </a:t>
            </a:r>
            <a:r>
              <a:rPr lang="en-US" sz="2100" b="1" dirty="0">
                <a:solidFill>
                  <a:srgbClr val="2F2F2F"/>
                </a:solidFill>
              </a:rPr>
              <a:t>2020 Update of the European Strategy </a:t>
            </a:r>
            <a:br>
              <a:rPr lang="en-US" sz="2100" b="1" dirty="0">
                <a:solidFill>
                  <a:srgbClr val="2F2F2F"/>
                </a:solidFill>
              </a:rPr>
            </a:br>
            <a:r>
              <a:rPr lang="en-US" sz="2100" b="1" dirty="0">
                <a:solidFill>
                  <a:srgbClr val="2F2F2F"/>
                </a:solidFill>
              </a:rPr>
              <a:t>for Particle Physics</a:t>
            </a:r>
            <a:r>
              <a:rPr lang="en-US" sz="2100" dirty="0">
                <a:solidFill>
                  <a:srgbClr val="2F2F2F"/>
                </a:solidFill>
              </a:rPr>
              <a:t>:</a:t>
            </a:r>
          </a:p>
          <a:p>
            <a:pPr>
              <a:lnSpc>
                <a:spcPct val="110000"/>
              </a:lnSpc>
            </a:pPr>
            <a:endParaRPr lang="en-US" sz="2100" dirty="0">
              <a:solidFill>
                <a:srgbClr val="2F2F2F"/>
              </a:solidFill>
            </a:endParaRPr>
          </a:p>
          <a:p>
            <a:pPr defTabSz="288000">
              <a:lnSpc>
                <a:spcPct val="110000"/>
              </a:lnSpc>
            </a:pPr>
            <a:r>
              <a:rPr lang="en-US" dirty="0"/>
              <a:t>•	</a:t>
            </a:r>
            <a:r>
              <a:rPr lang="en-US" sz="1900" dirty="0"/>
              <a:t>Fully exploit the HL-LHC 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• 	Build a Higgs factory to further understand 	this unique particle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•	Investigate the technical and financial feasibility 	of a future energy-frontier 100 km collider at 	CERN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•	Ramp up relevant R&amp;D 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•	Continue supporting other projects around </a:t>
            </a:r>
            <a:br>
              <a:rPr lang="en-US" sz="1900" dirty="0"/>
            </a:br>
            <a:r>
              <a:rPr lang="en-US" sz="1900" dirty="0"/>
              <a:t>	the world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355EBD-5995-0147-9B9A-06201A4AD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 November 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0E8127-B4FA-B148-8881-C5638046F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STRONG-2020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15D611-DF88-C544-9DAA-BD0F2F507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9</a:t>
            </a:fld>
            <a:endParaRPr lang="fr-FR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A77DA2E-5EC6-E54F-AF23-8697ABCF8A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468" y="2316162"/>
            <a:ext cx="6038321" cy="454183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A21133-BE3D-CA4C-9949-FD7A2CE184C7}"/>
              </a:ext>
            </a:extLst>
          </p:cNvPr>
          <p:cNvSpPr txBox="1"/>
          <p:nvPr/>
        </p:nvSpPr>
        <p:spPr>
          <a:xfrm>
            <a:off x="1051132" y="5511825"/>
            <a:ext cx="642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LHC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A04256-306C-6D46-80E0-4CE520AA20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72" y="221410"/>
            <a:ext cx="6033525" cy="19883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078421-353E-164F-988D-773D902CE5F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778" y="4691213"/>
            <a:ext cx="1060565" cy="35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03575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Corporate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E0AEF679-98C1-AB42-B5BE-2ED16A1D638D}"/>
    </a:ext>
  </a:extLst>
</a:theme>
</file>

<file path=ppt/theme/theme2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4.xml><?xml version="1.0" encoding="utf-8"?>
<a:theme xmlns:a="http://schemas.openxmlformats.org/drawingml/2006/main" name="3_Innov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5.xml><?xml version="1.0" encoding="utf-8"?>
<a:theme xmlns:a="http://schemas.openxmlformats.org/drawingml/2006/main" name="4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6.xml><?xml version="1.0" encoding="utf-8"?>
<a:theme xmlns:a="http://schemas.openxmlformats.org/drawingml/2006/main" name="Country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7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CERN_New_Corporate_proposition</Template>
  <TotalTime>21139</TotalTime>
  <Words>1275</Words>
  <Application>Microsoft Macintosh PowerPoint</Application>
  <PresentationFormat>Widescreen</PresentationFormat>
  <Paragraphs>197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ＭＳ Ｐゴシック</vt:lpstr>
      <vt:lpstr>Arial</vt:lpstr>
      <vt:lpstr>Calibri</vt:lpstr>
      <vt:lpstr>Cambria Math</vt:lpstr>
      <vt:lpstr>Helvetica</vt:lpstr>
      <vt:lpstr>CERN_Corporate</vt:lpstr>
      <vt:lpstr>1_Research</vt:lpstr>
      <vt:lpstr>2_Collaboration</vt:lpstr>
      <vt:lpstr>3_Innovation</vt:lpstr>
      <vt:lpstr>4_Education and Training</vt:lpstr>
      <vt:lpstr>Country</vt:lpstr>
      <vt:lpstr>PowerPoint Presentation</vt:lpstr>
      <vt:lpstr>CERN Present and Future Scientific Programme  Manfred Krammer, CERN Department Head Experimental Physics</vt:lpstr>
      <vt:lpstr>Science for peace CERN was founded in 1954 with 12 European Member States</vt:lpstr>
      <vt:lpstr>A laboratory for people around the world</vt:lpstr>
      <vt:lpstr>Large Hadron Collider and Experiments</vt:lpstr>
      <vt:lpstr>The Worldwide LHC Computing Grid (WLCG)</vt:lpstr>
      <vt:lpstr>The CERN accelerator complex</vt:lpstr>
      <vt:lpstr>CERN has a diverse scientific programme</vt:lpstr>
      <vt:lpstr>Scientific priorities  for the future</vt:lpstr>
      <vt:lpstr>Upgrade to the  High-Luminosity LHC is under way</vt:lpstr>
      <vt:lpstr>Experiment Upgrades and Future Projects</vt:lpstr>
      <vt:lpstr>Future Circular Collider</vt:lpstr>
      <vt:lpstr>We develop technologies in three key areas</vt:lpstr>
      <vt:lpstr>PowerPoint Presentation</vt:lpstr>
      <vt:lpstr>CERN’s technological innovations have important applications in medicine and healthcare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Ewa Lopienska</dc:creator>
  <cp:lastModifiedBy>Manfred Krammer</cp:lastModifiedBy>
  <cp:revision>1047</cp:revision>
  <cp:lastPrinted>2021-04-15T12:33:04Z</cp:lastPrinted>
  <dcterms:created xsi:type="dcterms:W3CDTF">2017-12-12T17:17:03Z</dcterms:created>
  <dcterms:modified xsi:type="dcterms:W3CDTF">2023-11-20T07:56:14Z</dcterms:modified>
</cp:coreProperties>
</file>