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7" r:id="rId4"/>
    <p:sldId id="260" r:id="rId5"/>
    <p:sldId id="264" r:id="rId6"/>
    <p:sldId id="265" r:id="rId7"/>
    <p:sldId id="259" r:id="rId8"/>
    <p:sldId id="266" r:id="rId9"/>
    <p:sldId id="269" r:id="rId10"/>
    <p:sldId id="270" r:id="rId11"/>
    <p:sldId id="268" r:id="rId12"/>
    <p:sldId id="271" r:id="rId13"/>
    <p:sldId id="262" r:id="rId14"/>
    <p:sldId id="263" r:id="rId1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9E6EC-8E0A-444B-BE47-88CF388A6723}" type="datetimeFigureOut">
              <a:rPr lang="hu-HU" smtClean="0"/>
              <a:t>2022. 02. 22.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4558B-C447-4E8C-BD4A-1CC9AC09B5A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050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A47D7-9752-4D12-8902-E5B39F48A494}" type="datetime1">
              <a:rPr lang="hu-HU" smtClean="0"/>
              <a:t>2022. 02. 22.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39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D38-0A18-48FD-8C78-07BAEDD8A44F}" type="datetime1">
              <a:rPr lang="hu-HU" smtClean="0"/>
              <a:t>2022. 02. 22.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8706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5FEB-8EA9-4490-BA2C-3DA9F230076B}" type="datetime1">
              <a:rPr lang="hu-HU" smtClean="0"/>
              <a:t>2022. 02. 22.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842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4583-3BFA-4877-8226-9E02C489C5F9}" type="datetime1">
              <a:rPr lang="hu-HU" smtClean="0"/>
              <a:t>2022. 02. 22.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197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484468"/>
            <a:ext cx="10515600" cy="69887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1434353"/>
            <a:ext cx="10515600" cy="465529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7C71-DD6A-4F91-9A6B-BE6E5CDA28F4}" type="datetime1">
              <a:rPr lang="hu-HU" smtClean="0"/>
              <a:t>2022. 02. 22.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5164" y="484468"/>
            <a:ext cx="603250" cy="365125"/>
          </a:xfrm>
        </p:spPr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329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25E8A-753B-4283-9329-306240FCA21D}" type="datetime1">
              <a:rPr lang="hu-HU" smtClean="0"/>
              <a:t>2022. 02. 22.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763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2B00-160D-48AA-888E-278D91D226A8}" type="datetime1">
              <a:rPr lang="hu-HU" smtClean="0"/>
              <a:t>2022. 02. 22.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4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A7B7-0E28-4133-93BC-11A37582B6C0}" type="datetime1">
              <a:rPr lang="hu-HU" smtClean="0"/>
              <a:t>2022. 02. 22.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558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E831-E47A-42B1-8E4B-1F1E818E3DA8}" type="datetime1">
              <a:rPr lang="hu-HU" smtClean="0"/>
              <a:t>2022. 02. 22.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7310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C6677-1646-4736-A1D0-6F1AFADCC582}" type="datetime1">
              <a:rPr lang="hu-HU" smtClean="0"/>
              <a:t>2022. 02. 22.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3110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3ECD-BB61-4BF0-BAD5-1EB2BB201C91}" type="datetime1">
              <a:rPr lang="hu-HU" smtClean="0"/>
              <a:t>2022. 02. 22.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268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9ACF6-FB31-4BD0-9929-B47B664269E6}" type="datetime1">
              <a:rPr lang="hu-HU" smtClean="0"/>
              <a:t>2022. 02. 22.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CEB0-DBD8-4CE1-B9DD-72102A4923F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298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11.11948" TargetMode="External"/><Relationship Id="rId3" Type="http://schemas.openxmlformats.org/officeDocument/2006/relationships/hyperlink" Target="https://arxiv.org/abs/1712.09581" TargetMode="External"/><Relationship Id="rId7" Type="http://schemas.openxmlformats.org/officeDocument/2006/relationships/hyperlink" Target="https://arxiv.org/abs/2105.06335" TargetMode="External"/><Relationship Id="rId2" Type="http://schemas.openxmlformats.org/officeDocument/2006/relationships/hyperlink" Target="https://alice-publications.web.cern.ch/node/414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809.10922" TargetMode="External"/><Relationship Id="rId5" Type="http://schemas.openxmlformats.org/officeDocument/2006/relationships/hyperlink" Target="http://arxiv.org/abs/2106.08278" TargetMode="External"/><Relationship Id="rId10" Type="http://schemas.openxmlformats.org/officeDocument/2006/relationships/image" Target="../media/image28.png"/><Relationship Id="rId4" Type="http://schemas.openxmlformats.org/officeDocument/2006/relationships/hyperlink" Target="https://arxiv.org/abs/2011.06079" TargetMode="External"/><Relationship Id="rId9" Type="http://schemas.openxmlformats.org/officeDocument/2006/relationships/hyperlink" Target="https://arxiv.org/abs/2112.0815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9.01404" TargetMode="External"/><Relationship Id="rId2" Type="http://schemas.openxmlformats.org/officeDocument/2006/relationships/hyperlink" Target="https://arxiv.org/abs/1906.0332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arxiv.org/abs/1910.14628" TargetMode="External"/><Relationship Id="rId4" Type="http://schemas.openxmlformats.org/officeDocument/2006/relationships/hyperlink" Target="https://arxiv.org/abs/1302.286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data and models</a:t>
                </a:r>
                <a:endParaRPr lang="hu-HU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b="-17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884362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hu-HU" sz="3000" dirty="0"/>
              <a:t>HonexComb</a:t>
            </a:r>
            <a:r>
              <a:rPr lang="en-US" sz="3000" dirty="0"/>
              <a:t> meeting</a:t>
            </a:r>
          </a:p>
          <a:p>
            <a:endParaRPr lang="en-US" dirty="0"/>
          </a:p>
          <a:p>
            <a:r>
              <a:rPr lang="en-US" dirty="0"/>
              <a:t>Sandor Lokos</a:t>
            </a:r>
          </a:p>
          <a:p>
            <a:r>
              <a:rPr lang="en-US" dirty="0"/>
              <a:t>22.02.2022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7594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36525"/>
                <a:ext cx="10515600" cy="943558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LHCb – comparison to models so far</a:t>
                </a:r>
                <a:br>
                  <a:rPr lang="en-US" sz="4000" dirty="0"/>
                </a:br>
                <a:r>
                  <a:rPr lang="en-US" sz="1800" dirty="0"/>
                  <a:t>forward and backward rapidity,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5.02, 7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TeV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36525"/>
                <a:ext cx="10515600" cy="943558"/>
              </a:xfrm>
              <a:blipFill>
                <a:blip r:embed="rId2"/>
                <a:stretch>
                  <a:fillRect l="-2087" t="-14839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4FFAF96-081A-43A7-81E6-1FE131A5A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2510"/>
            <a:ext cx="7909425" cy="5286402"/>
          </a:xfrm>
        </p:spPr>
      </p:pic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1870FEF8-B504-4245-8CF0-DB682A3240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728" y="1252510"/>
            <a:ext cx="4136009" cy="27653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D92949-AFCD-46EC-9AED-E1181C2D4DFD}"/>
              </a:ext>
            </a:extLst>
          </p:cNvPr>
          <p:cNvSpPr txBox="1"/>
          <p:nvPr/>
        </p:nvSpPr>
        <p:spPr>
          <a:xfrm>
            <a:off x="8610600" y="968578"/>
            <a:ext cx="2973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Agreement a bit better with new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9A5BB7-5CA8-459D-A94A-33D5F79F66BC}"/>
              </a:ext>
            </a:extLst>
          </p:cNvPr>
          <p:cNvCxnSpPr/>
          <p:nvPr/>
        </p:nvCxnSpPr>
        <p:spPr>
          <a:xfrm>
            <a:off x="9384145" y="1252510"/>
            <a:ext cx="387928" cy="419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F760997-D16F-4D09-B080-6E0BE2819471}"/>
              </a:ext>
            </a:extLst>
          </p:cNvPr>
          <p:cNvCxnSpPr>
            <a:cxnSpLocks/>
          </p:cNvCxnSpPr>
          <p:nvPr/>
        </p:nvCxnSpPr>
        <p:spPr>
          <a:xfrm flipH="1">
            <a:off x="10253464" y="1260271"/>
            <a:ext cx="206315" cy="345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7F96B1-1374-487A-9679-0D70A37C54E1}"/>
              </a:ext>
            </a:extLst>
          </p:cNvPr>
          <p:cNvSpPr txBox="1"/>
          <p:nvPr/>
        </p:nvSpPr>
        <p:spPr>
          <a:xfrm>
            <a:off x="8237989" y="4657621"/>
            <a:ext cx="3707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agreement with the model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was tuned on pp data</a:t>
            </a:r>
          </a:p>
        </p:txBody>
      </p:sp>
      <p:sp>
        <p:nvSpPr>
          <p:cNvPr id="13" name="Dia számának helye 5">
            <a:extLst>
              <a:ext uri="{FF2B5EF4-FFF2-40B4-BE49-F238E27FC236}">
                <a16:creationId xmlns:a16="http://schemas.microsoft.com/office/drawing/2014/main" id="{1D5A4A78-7D9A-4091-970B-731C359E2B36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10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008320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36525"/>
                <a:ext cx="10515600" cy="943558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STAR - comparison to models so far</a:t>
                </a:r>
                <a:br>
                  <a:rPr lang="en-US" sz="4000" dirty="0"/>
                </a:br>
                <a:r>
                  <a:rPr lang="en-US" sz="1800" dirty="0"/>
                  <a:t>mid-rapidity,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𝐴𝑢𝐴𝑢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en-US" sz="1800" dirty="0"/>
                  <a:t> GeV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36525"/>
                <a:ext cx="10515600" cy="943558"/>
              </a:xfrm>
              <a:blipFill>
                <a:blip r:embed="rId2"/>
                <a:stretch>
                  <a:fillRect l="-2087" t="-14839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F4F32F98-DD8B-407B-B59D-7F4A924F72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110" y="1092055"/>
            <a:ext cx="4001771" cy="544685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BC3C24-43C0-490E-8606-8CD62D9152CC}"/>
              </a:ext>
            </a:extLst>
          </p:cNvPr>
          <p:cNvSpPr txBox="1"/>
          <p:nvPr/>
        </p:nvSpPr>
        <p:spPr>
          <a:xfrm>
            <a:off x="443883" y="2140236"/>
            <a:ext cx="61433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Coalescence models agree with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PYTHIA and PYTHIA+CR underestimate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Qualitative agreement with light flavor data</a:t>
            </a:r>
          </a:p>
        </p:txBody>
      </p:sp>
      <p:sp>
        <p:nvSpPr>
          <p:cNvPr id="9" name="Dia számának helye 5">
            <a:extLst>
              <a:ext uri="{FF2B5EF4-FFF2-40B4-BE49-F238E27FC236}">
                <a16:creationId xmlns:a16="http://schemas.microsoft.com/office/drawing/2014/main" id="{1CF7FE08-EBFD-49D9-BDD6-B0AA07A28777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11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16360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2712F-5A47-4DD1-8AAB-E5B6E809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A2C4D3-C028-4B78-B643-5A30B7E63B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Data from ALICE, </a:t>
                </a:r>
                <a:r>
                  <a:rPr lang="en-US" dirty="0" err="1"/>
                  <a:t>LHCb</a:t>
                </a:r>
                <a:r>
                  <a:rPr lang="en-US" dirty="0"/>
                  <a:t>, CMS, STAR</a:t>
                </a:r>
              </a:p>
              <a:p>
                <a:r>
                  <a:rPr lang="en-US" dirty="0"/>
                  <a:t>Qualitative agreements 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dependence</a:t>
                </a:r>
              </a:p>
              <a:p>
                <a:r>
                  <a:rPr lang="en-US" dirty="0"/>
                  <a:t>Slight disagreements on the rapidity dependence</a:t>
                </a:r>
              </a:p>
              <a:p>
                <a:endParaRPr lang="en-US" dirty="0"/>
              </a:p>
              <a:p>
                <a:r>
                  <a:rPr lang="en-US" dirty="0"/>
                  <a:t>Models:</a:t>
                </a:r>
              </a:p>
              <a:p>
                <a:pPr lvl="1"/>
                <a:r>
                  <a:rPr lang="en-US" dirty="0"/>
                  <a:t>PYTHIA+CR describe ALICE and CMS data, fails to reproduce STAR, not compared to </a:t>
                </a:r>
                <a:r>
                  <a:rPr lang="en-US" dirty="0" err="1"/>
                  <a:t>LHCb</a:t>
                </a:r>
                <a:endParaRPr lang="en-US" dirty="0"/>
              </a:p>
              <a:p>
                <a:pPr lvl="1"/>
                <a:r>
                  <a:rPr lang="en-US" dirty="0"/>
                  <a:t>SH seems to work in ALICE and CMS</a:t>
                </a:r>
              </a:p>
              <a:p>
                <a:pPr lvl="1"/>
                <a:r>
                  <a:rPr lang="en-US" dirty="0"/>
                  <a:t>Coalescence models are qualitatively okay for STAR, </a:t>
                </a:r>
                <a:r>
                  <a:rPr lang="en-US" dirty="0" err="1"/>
                  <a:t>LHCb</a:t>
                </a: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A2C4D3-C028-4B78-B643-5A30B7E63B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BEF7802-1A2A-451C-A082-A67937B08F45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12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222521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D0BE3-9428-484F-A267-FAA4E6DCE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Available data – ALICE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4351ED-6375-466E-96D0-68FDEC4AEE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3339" y="1115736"/>
                <a:ext cx="10850461" cy="5605739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b="0" i="0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&amp;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:</a:t>
                </a:r>
                <a:endParaRPr lang="en-US" dirty="0">
                  <a:hlinkClick r:id="rId2"/>
                </a:endParaRPr>
              </a:p>
              <a:p>
                <a:r>
                  <a:rPr lang="en-US" dirty="0"/>
                  <a:t>JHEP 04 (2018) 108 (</a:t>
                </a:r>
                <a:r>
                  <a:rPr lang="en-US" dirty="0">
                    <a:hlinkClick r:id="rId3"/>
                  </a:rPr>
                  <a:t>https://arxiv.org/abs/1712.09581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&amp;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dirty="0"/>
                  <a:t> TeV :</a:t>
                </a:r>
              </a:p>
              <a:p>
                <a:r>
                  <a:rPr lang="en-US" dirty="0"/>
                  <a:t>Phys. Rev. C 104 (2021) 054905 (</a:t>
                </a:r>
                <a:r>
                  <a:rPr lang="en-US" dirty="0">
                    <a:hlinkClick r:id="rId4"/>
                  </a:rPr>
                  <a:t>https://arxiv.org/abs/2011.06079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=13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:</a:t>
                </a:r>
              </a:p>
              <a:p>
                <a:r>
                  <a:rPr lang="en-US" dirty="0"/>
                  <a:t>Phys. Rev. Lett. 128 (2022) 012001 (</a:t>
                </a:r>
                <a:r>
                  <a:rPr lang="en-US" dirty="0">
                    <a:hlinkClick r:id="rId5"/>
                  </a:rPr>
                  <a:t>arXiv:2106.08278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:</a:t>
                </a:r>
              </a:p>
              <a:p>
                <a:r>
                  <a:rPr lang="de-DE" dirty="0" err="1"/>
                  <a:t>Phys.Lett</a:t>
                </a:r>
                <a:r>
                  <a:rPr lang="de-DE" dirty="0"/>
                  <a:t>. B793 (2019) 212-223</a:t>
                </a:r>
                <a:r>
                  <a:rPr lang="en-US" dirty="0"/>
                  <a:t> (</a:t>
                </a:r>
                <a:r>
                  <a:rPr lang="en-US" dirty="0">
                    <a:hlinkClick r:id="rId6"/>
                  </a:rPr>
                  <a:t>https://arxiv.org/abs/1809.10922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/>
                  <a:t> = 5.02 </a:t>
                </a:r>
                <a:r>
                  <a:rPr lang="en-US" dirty="0" err="1"/>
                  <a:t>TeV</a:t>
                </a:r>
                <a:r>
                  <a:rPr lang="en-US" dirty="0"/>
                  <a:t> :</a:t>
                </a:r>
              </a:p>
              <a:p>
                <a:r>
                  <a:rPr lang="en-US" dirty="0"/>
                  <a:t>Phys. Rev. D 105, L011103 (2022)  (</a:t>
                </a:r>
                <a:r>
                  <a:rPr lang="en-US" dirty="0">
                    <a:hlinkClick r:id="rId7"/>
                  </a:rPr>
                  <a:t>https://arxiv.org/abs/2105.06335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=13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:</a:t>
                </a:r>
              </a:p>
              <a:p>
                <a:r>
                  <a:rPr lang="en-US" dirty="0"/>
                  <a:t>Submitted to PLB (</a:t>
                </a:r>
                <a:r>
                  <a:rPr lang="en-US" dirty="0">
                    <a:hlinkClick r:id="rId8"/>
                  </a:rPr>
                  <a:t>https://arxiv.org/abs/2111.11948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:</a:t>
                </a:r>
              </a:p>
              <a:p>
                <a:r>
                  <a:rPr lang="en-US" dirty="0"/>
                  <a:t>Submitted to PRL (</a:t>
                </a:r>
                <a:r>
                  <a:rPr lang="en-US" dirty="0">
                    <a:hlinkClick r:id="rId9"/>
                  </a:rPr>
                  <a:t>https://arxiv.org/abs/2112.08156</a:t>
                </a:r>
                <a:r>
                  <a:rPr lang="en-US" dirty="0"/>
                  <a:t>)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4351ED-6375-466E-96D0-68FDEC4AEE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3339" y="1115736"/>
                <a:ext cx="10850461" cy="5605739"/>
              </a:xfrm>
              <a:blipFill>
                <a:blip r:embed="rId10"/>
                <a:stretch>
                  <a:fillRect l="-787" t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ia számának helye 5">
            <a:extLst>
              <a:ext uri="{FF2B5EF4-FFF2-40B4-BE49-F238E27FC236}">
                <a16:creationId xmlns:a16="http://schemas.microsoft.com/office/drawing/2014/main" id="{E0BB3D72-FDB5-4100-BFF2-61FD0E4EF875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13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900203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48204-3ED8-4C5A-9955-5E2EC9D12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data – </a:t>
            </a:r>
            <a:r>
              <a:rPr lang="en-US" dirty="0" err="1"/>
              <a:t>LHCb</a:t>
            </a:r>
            <a:r>
              <a:rPr lang="hu-HU" dirty="0"/>
              <a:t>, STAR</a:t>
            </a:r>
            <a:r>
              <a:rPr lang="en-US" dirty="0"/>
              <a:t> and CMS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5843AC-3024-488B-B898-7F397E2E8F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9116" y="1825625"/>
                <a:ext cx="11484528" cy="4351338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/>
                  <a:t>CMS: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&amp;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dirty="0"/>
                  <a:t> TeV</a:t>
                </a:r>
              </a:p>
              <a:p>
                <a:r>
                  <a:rPr lang="en-US" dirty="0"/>
                  <a:t>Phys. Lett. B 803 (2020) 135328 (</a:t>
                </a:r>
                <a:r>
                  <a:rPr lang="en-US" dirty="0">
                    <a:hlinkClick r:id="rId2"/>
                  </a:rPr>
                  <a:t>https://arxiv.org/abs/1906.03322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LHCb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en-US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 &amp; 7 </a:t>
                </a:r>
                <a:r>
                  <a:rPr lang="en-US" dirty="0" err="1"/>
                  <a:t>TeV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JHEP 02 (2019) 102 (</a:t>
                </a:r>
                <a:r>
                  <a:rPr lang="en-US" dirty="0">
                    <a:hlinkClick r:id="rId3"/>
                  </a:rPr>
                  <a:t>https://arxiv.org/abs/1809.01404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Nuclear Physics, Section B 871 (2013), pp. 1-20 (</a:t>
                </a:r>
                <a:r>
                  <a:rPr lang="en-US" dirty="0">
                    <a:hlinkClick r:id="rId4"/>
                  </a:rPr>
                  <a:t>https://arxiv.org/abs/1302.2864</a:t>
                </a:r>
                <a:r>
                  <a:rPr lang="en-US" dirty="0"/>
                  <a:t>)</a:t>
                </a:r>
                <a:endParaRPr lang="hu-HU" dirty="0"/>
              </a:p>
              <a:p>
                <a:pPr marL="0" indent="0">
                  <a:buNone/>
                </a:pPr>
                <a:endParaRPr lang="hu-HU" sz="1600" dirty="0"/>
              </a:p>
              <a:p>
                <a:pPr marL="0" indent="0">
                  <a:buNone/>
                </a:pPr>
                <a:r>
                  <a:rPr lang="hu-HU" dirty="0"/>
                  <a:t>STAR: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𝐴𝑢𝐴𝑢</m:t>
                    </m:r>
                  </m:oMath>
                </a14:m>
                <a:r>
                  <a:rPr lang="hu-HU" dirty="0"/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0" smtClean="0">
                        <a:latin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hu-HU" dirty="0"/>
                  <a:t> GeV</a:t>
                </a:r>
                <a:r>
                  <a:rPr lang="en-US" dirty="0"/>
                  <a:t> </a:t>
                </a:r>
                <a:endParaRPr lang="hu-HU" dirty="0"/>
              </a:p>
              <a:p>
                <a:r>
                  <a:rPr lang="en-US" dirty="0"/>
                  <a:t>Phys. Rev. Lett. 124, 172301 (2020) (</a:t>
                </a:r>
                <a:r>
                  <a:rPr lang="en-US" dirty="0">
                    <a:hlinkClick r:id="rId5"/>
                  </a:rPr>
                  <a:t>https://arxiv.org/abs/1910.14628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5843AC-3024-488B-B898-7F397E2E8F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116" y="1825625"/>
                <a:ext cx="11484528" cy="4351338"/>
              </a:xfrm>
              <a:blipFill>
                <a:blip r:embed="rId6"/>
                <a:stretch>
                  <a:fillRect l="-956" t="-1961" b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ia számának helye 5">
            <a:extLst>
              <a:ext uri="{FF2B5EF4-FFF2-40B4-BE49-F238E27FC236}">
                <a16:creationId xmlns:a16="http://schemas.microsoft.com/office/drawing/2014/main" id="{ECA21DE1-BFC3-4315-BC29-D8E1C0A5D233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14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40471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52549"/>
                <a:ext cx="672579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hu-HU" dirty="0"/>
                  <a:t> ratio</a:t>
                </a:r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52549"/>
                <a:ext cx="672579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338328" y="1273102"/>
                <a:ext cx="7975059" cy="555048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hu-HU" dirty="0"/>
                  <a:t>ALICE (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𝑃𝑏𝑃𝑏</m:t>
                    </m:r>
                  </m:oMath>
                </a14:m>
                <a:r>
                  <a:rPr lang="hu-HU" dirty="0"/>
                  <a:t>):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hu-HU" dirty="0"/>
                  <a:t>JHEP 04 (2018) 108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hu-HU" dirty="0" err="1"/>
                  <a:t>Phys.Lett</a:t>
                </a:r>
                <a:r>
                  <a:rPr lang="hu-HU" dirty="0"/>
                  <a:t>. B793 (2019) 212-223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hu-HU" dirty="0" err="1"/>
                  <a:t>Phys</a:t>
                </a:r>
                <a:r>
                  <a:rPr lang="hu-HU" dirty="0"/>
                  <a:t>. </a:t>
                </a:r>
                <a:r>
                  <a:rPr lang="hu-HU" dirty="0" err="1"/>
                  <a:t>Rev</a:t>
                </a:r>
                <a:r>
                  <a:rPr lang="hu-HU" dirty="0"/>
                  <a:t>. Lett. 127 (2021) 202301</a:t>
                </a:r>
                <a:endParaRPr lang="en-US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… and more, see the refs later</a:t>
                </a:r>
                <a:endParaRPr lang="hu-HU" dirty="0"/>
              </a:p>
              <a:p>
                <a:r>
                  <a:rPr lang="hu-HU" dirty="0" err="1"/>
                  <a:t>LHCb</a:t>
                </a:r>
                <a:r>
                  <a:rPr lang="hu-HU" dirty="0"/>
                  <a:t> (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hu-HU" dirty="0"/>
                  <a:t>):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Nuclear Physics, Section B 871 (2013), pp. 1-20</a:t>
                </a:r>
                <a:endParaRPr lang="hu-HU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hu-HU" dirty="0"/>
                  <a:t>JHEP 02 (2019) 102</a:t>
                </a:r>
              </a:p>
              <a:p>
                <a:r>
                  <a:rPr lang="hu-HU" dirty="0"/>
                  <a:t>CMS and STAR (</a:t>
                </a:r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&amp;</m:t>
                    </m:r>
                    <m:r>
                      <a:rPr lang="hu-HU" i="1" dirty="0" smtClean="0">
                        <a:latin typeface="Cambria Math" panose="02040503050406030204" pitchFamily="18" charset="0"/>
                      </a:rPr>
                      <m:t>𝑃𝑏𝑃𝑏</m:t>
                    </m:r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𝐴𝑢𝐴𝑢</m:t>
                    </m:r>
                  </m:oMath>
                </a14:m>
                <a:r>
                  <a:rPr lang="hu-HU" dirty="0"/>
                  <a:t>):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hu-HU" dirty="0" err="1"/>
                  <a:t>Phys</a:t>
                </a:r>
                <a:r>
                  <a:rPr lang="hu-HU" dirty="0"/>
                  <a:t>. Lett. B 803 (2020) 135328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hu-HU" dirty="0" err="1"/>
                  <a:t>Phys</a:t>
                </a:r>
                <a:r>
                  <a:rPr lang="hu-HU" dirty="0"/>
                  <a:t>. </a:t>
                </a:r>
                <a:r>
                  <a:rPr lang="hu-HU" dirty="0" err="1"/>
                  <a:t>Rev</a:t>
                </a:r>
                <a:r>
                  <a:rPr lang="hu-HU" dirty="0"/>
                  <a:t>. Lett. 124, 172301 (2020)</a:t>
                </a:r>
                <a:br>
                  <a:rPr lang="hu-HU" dirty="0"/>
                </a:br>
                <a:br>
                  <a:rPr lang="hu-HU" dirty="0"/>
                </a:br>
                <a:endParaRPr lang="hu-HU" dirty="0"/>
              </a:p>
              <a:p>
                <a:pPr marL="0" indent="0">
                  <a:buNone/>
                </a:pPr>
                <a:r>
                  <a:rPr lang="hu-HU" dirty="0" err="1"/>
                  <a:t>Different</a:t>
                </a:r>
                <a:r>
                  <a:rPr lang="hu-HU" dirty="0"/>
                  <a:t> </a:t>
                </a:r>
                <a:r>
                  <a:rPr lang="hu-HU" dirty="0" err="1"/>
                  <a:t>rapidity</a:t>
                </a:r>
                <a:r>
                  <a:rPr lang="hu-HU" dirty="0"/>
                  <a:t> </a:t>
                </a:r>
                <a:r>
                  <a:rPr lang="hu-HU" dirty="0" err="1"/>
                  <a:t>regions</a:t>
                </a:r>
                <a:r>
                  <a:rPr lang="hu-HU" dirty="0"/>
                  <a:t> </a:t>
                </a:r>
                <a:r>
                  <a:rPr lang="hu-HU" dirty="0" err="1"/>
                  <a:t>but</a:t>
                </a:r>
                <a:r>
                  <a:rPr lang="hu-HU" dirty="0"/>
                  <a:t> </a:t>
                </a:r>
                <a:r>
                  <a:rPr lang="hu-HU" dirty="0" err="1"/>
                  <a:t>there</a:t>
                </a:r>
                <a:r>
                  <a:rPr lang="hu-HU" dirty="0"/>
                  <a:t> is </a:t>
                </a:r>
                <a:r>
                  <a:rPr lang="hu-HU" dirty="0" err="1"/>
                  <a:t>somewhat</a:t>
                </a:r>
                <a:endParaRPr lang="hu-HU" dirty="0"/>
              </a:p>
              <a:p>
                <a:pPr marL="0" indent="0">
                  <a:buNone/>
                </a:pPr>
                <a:r>
                  <a:rPr lang="hu-HU" dirty="0"/>
                  <a:t>a </a:t>
                </a:r>
                <a:r>
                  <a:rPr lang="hu-HU" dirty="0" err="1"/>
                  <a:t>tension</a:t>
                </a:r>
                <a:r>
                  <a:rPr lang="hu-HU" dirty="0"/>
                  <a:t> </a:t>
                </a:r>
                <a:r>
                  <a:rPr lang="hu-HU" dirty="0" err="1"/>
                  <a:t>between</a:t>
                </a:r>
                <a:r>
                  <a:rPr lang="hu-HU" dirty="0"/>
                  <a:t>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results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8328" y="1273102"/>
                <a:ext cx="7975059" cy="5550489"/>
              </a:xfrm>
              <a:blipFill>
                <a:blip r:embed="rId3"/>
                <a:stretch>
                  <a:fillRect l="-1376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llipszis 15"/>
          <p:cNvSpPr/>
          <p:nvPr/>
        </p:nvSpPr>
        <p:spPr>
          <a:xfrm>
            <a:off x="8610101" y="5630278"/>
            <a:ext cx="2932389" cy="10911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övegdoboz 17"/>
          <p:cNvSpPr txBox="1"/>
          <p:nvPr/>
        </p:nvSpPr>
        <p:spPr>
          <a:xfrm>
            <a:off x="8620614" y="5630278"/>
            <a:ext cx="2921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/>
              <a:t>Time </a:t>
            </a:r>
            <a:r>
              <a:rPr lang="hu-HU" sz="2800" b="1" dirty="0" err="1"/>
              <a:t>for</a:t>
            </a:r>
            <a:r>
              <a:rPr lang="hu-HU" sz="2800" b="1" dirty="0"/>
              <a:t> a </a:t>
            </a:r>
            <a:r>
              <a:rPr lang="hu-HU" sz="2800" b="1" dirty="0" err="1"/>
              <a:t>combined</a:t>
            </a:r>
            <a:r>
              <a:rPr lang="hu-HU" sz="2800" b="1" dirty="0"/>
              <a:t> </a:t>
            </a:r>
            <a:r>
              <a:rPr lang="hu-HU" sz="2800" b="1" dirty="0" err="1"/>
              <a:t>paper</a:t>
            </a:r>
            <a:endParaRPr lang="hu-HU" sz="2800" b="1" dirty="0"/>
          </a:p>
        </p:txBody>
      </p:sp>
      <p:graphicFrame>
        <p:nvGraphicFramePr>
          <p:cNvPr id="21" name="Table 6">
            <a:extLst>
              <a:ext uri="{FF2B5EF4-FFF2-40B4-BE49-F238E27FC236}">
                <a16:creationId xmlns:a16="http://schemas.microsoft.com/office/drawing/2014/main" id="{DCF191EA-F63F-4E31-A3A0-5FA05D13C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468204"/>
              </p:ext>
            </p:extLst>
          </p:nvPr>
        </p:nvGraphicFramePr>
        <p:xfrm>
          <a:off x="7563990" y="980427"/>
          <a:ext cx="4387976" cy="4452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4">
                  <a:extLst>
                    <a:ext uri="{9D8B030D-6E8A-4147-A177-3AD203B41FA5}">
                      <a16:colId xmlns:a16="http://schemas.microsoft.com/office/drawing/2014/main" val="2057057722"/>
                    </a:ext>
                  </a:extLst>
                </a:gridCol>
                <a:gridCol w="1096994">
                  <a:extLst>
                    <a:ext uri="{9D8B030D-6E8A-4147-A177-3AD203B41FA5}">
                      <a16:colId xmlns:a16="http://schemas.microsoft.com/office/drawing/2014/main" val="1865440384"/>
                    </a:ext>
                  </a:extLst>
                </a:gridCol>
                <a:gridCol w="1096994">
                  <a:extLst>
                    <a:ext uri="{9D8B030D-6E8A-4147-A177-3AD203B41FA5}">
                      <a16:colId xmlns:a16="http://schemas.microsoft.com/office/drawing/2014/main" val="3708750953"/>
                    </a:ext>
                  </a:extLst>
                </a:gridCol>
                <a:gridCol w="1096994">
                  <a:extLst>
                    <a:ext uri="{9D8B030D-6E8A-4147-A177-3AD203B41FA5}">
                      <a16:colId xmlns:a16="http://schemas.microsoft.com/office/drawing/2014/main" val="3946920385"/>
                    </a:ext>
                  </a:extLst>
                </a:gridCol>
              </a:tblGrid>
              <a:tr h="1087834">
                <a:tc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System / Energy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i="1" dirty="0"/>
                        <a:t>pp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i="1" dirty="0" err="1"/>
                        <a:t>pPb</a:t>
                      </a:r>
                      <a:endParaRPr lang="en-US" i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i="1" dirty="0" err="1"/>
                        <a:t>PbPb</a:t>
                      </a:r>
                      <a:r>
                        <a:rPr lang="hu-HU" i="1" dirty="0"/>
                        <a:t> / </a:t>
                      </a:r>
                      <a:r>
                        <a:rPr lang="hu-HU" i="1" dirty="0" err="1"/>
                        <a:t>AuAu</a:t>
                      </a:r>
                      <a:endParaRPr lang="en-US" i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700435"/>
                  </a:ext>
                </a:extLst>
              </a:tr>
              <a:tr h="1087834"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5.02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hu-HU" dirty="0"/>
                        <a:t>ALICE (2021)</a:t>
                      </a:r>
                    </a:p>
                    <a:p>
                      <a:pPr lvl="0" algn="ctr"/>
                      <a:r>
                        <a:rPr lang="en-US" dirty="0"/>
                        <a:t>CMS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ALICE</a:t>
                      </a:r>
                      <a:r>
                        <a:rPr lang="hu-HU" dirty="0"/>
                        <a:t> (2018 &amp; 2021)</a:t>
                      </a:r>
                      <a:br>
                        <a:rPr lang="en-US" dirty="0"/>
                      </a:br>
                      <a:r>
                        <a:rPr lang="en-US" dirty="0" err="1"/>
                        <a:t>LHCb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ALICE</a:t>
                      </a:r>
                      <a:br>
                        <a:rPr lang="en-US" dirty="0"/>
                      </a:br>
                      <a:r>
                        <a:rPr lang="en-US" dirty="0"/>
                        <a:t>CMS</a:t>
                      </a:r>
                    </a:p>
                    <a:p>
                      <a:pPr lvl="0" algn="ctr"/>
                      <a:r>
                        <a:rPr lang="hu-HU" dirty="0"/>
                        <a:t>(STAR)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096438"/>
                  </a:ext>
                </a:extLst>
              </a:tr>
              <a:tr h="1087834"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ALICE</a:t>
                      </a:r>
                      <a:r>
                        <a:rPr lang="hu-HU" dirty="0"/>
                        <a:t> (2018)</a:t>
                      </a:r>
                      <a:endParaRPr lang="en-US" dirty="0"/>
                    </a:p>
                    <a:p>
                      <a:pPr lvl="0" algn="ctr"/>
                      <a:r>
                        <a:rPr lang="en-US" dirty="0" err="1"/>
                        <a:t>LHCb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408191"/>
                  </a:ext>
                </a:extLst>
              </a:tr>
              <a:tr h="1087834"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ALICE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445182"/>
                  </a:ext>
                </a:extLst>
              </a:tr>
            </a:tbl>
          </a:graphicData>
        </a:graphic>
      </p:graphicFrame>
      <p:sp>
        <p:nvSpPr>
          <p:cNvPr id="9" name="Dia számának helye 5">
            <a:extLst>
              <a:ext uri="{FF2B5EF4-FFF2-40B4-BE49-F238E27FC236}">
                <a16:creationId xmlns:a16="http://schemas.microsoft.com/office/drawing/2014/main" id="{551D1E31-B0DC-48C9-ABB5-5E040C88201F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2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33519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51840-8342-4989-AA8E-834D81A17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425" y="279420"/>
            <a:ext cx="5693377" cy="770947"/>
          </a:xfrm>
        </p:spPr>
        <p:txBody>
          <a:bodyPr>
            <a:normAutofit/>
          </a:bodyPr>
          <a:lstStyle/>
          <a:p>
            <a:r>
              <a:rPr lang="en-US" dirty="0"/>
              <a:t>Why is it interesting?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01B7317-229F-4F33-9C81-FD45F04F4C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2674" y="1831220"/>
            <a:ext cx="6595851" cy="377588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C16C3-1561-4859-B392-156A3DE50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3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6E882F-44BC-48FD-8D78-6F324D401BE6}"/>
                  </a:ext>
                </a:extLst>
              </p:cNvPr>
              <p:cNvSpPr txBox="1"/>
              <p:nvPr/>
            </p:nvSpPr>
            <p:spPr>
              <a:xfrm>
                <a:off x="570451" y="1734004"/>
                <a:ext cx="4295164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ratio provides insight to the hadronization process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quark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A usual assumption is the universality of the </a:t>
                </a:r>
                <a:r>
                  <a:rPr lang="en-US" sz="1800" b="0" i="0" u="none" strike="noStrike" baseline="0" dirty="0">
                    <a:latin typeface="NimbusRomNo9L-Regu"/>
                  </a:rPr>
                  <a:t>fragmentation fractions among different collision systems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That would mean similar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ratios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𝑝𝑃𝑏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𝑃𝑏𝑃𝑏</m:t>
                    </m:r>
                  </m:oMath>
                </a14:m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Universality seems to be challenged by the data from ALICE, CMS, </a:t>
                </a:r>
                <a:r>
                  <a:rPr lang="en-US" dirty="0" err="1"/>
                  <a:t>LHCb</a:t>
                </a:r>
                <a:r>
                  <a:rPr lang="en-US" dirty="0"/>
                  <a:t>, STAR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 err="1"/>
                  <a:t>LHCb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≈0.4</m:t>
                    </m:r>
                  </m:oMath>
                </a14:m>
                <a:r>
                  <a:rPr lang="en-US" dirty="0"/>
                  <a:t>, STAR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≈0.5−1</m:t>
                    </m:r>
                  </m:oMath>
                </a14:m>
                <a:r>
                  <a:rPr lang="en-US" dirty="0"/>
                  <a:t>, CMS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≈0.2</m:t>
                    </m:r>
                  </m:oMath>
                </a14:m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Models tuned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data unable to describe the results, significantly underestimate them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6E882F-44BC-48FD-8D78-6F324D401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51" y="1734004"/>
                <a:ext cx="4295164" cy="4247317"/>
              </a:xfrm>
              <a:prstGeom prst="rect">
                <a:avLst/>
              </a:prstGeom>
              <a:blipFill>
                <a:blip r:embed="rId3"/>
                <a:stretch>
                  <a:fillRect l="-994" t="-717" r="-1847" b="-1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85FC6842-63CD-409E-9E44-60CF0F9987AA}"/>
              </a:ext>
            </a:extLst>
          </p:cNvPr>
          <p:cNvSpPr txBox="1"/>
          <p:nvPr/>
        </p:nvSpPr>
        <p:spPr>
          <a:xfrm>
            <a:off x="3085397" y="6125517"/>
            <a:ext cx="4454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Let’s see the available public data!</a:t>
            </a:r>
          </a:p>
        </p:txBody>
      </p:sp>
      <p:sp>
        <p:nvSpPr>
          <p:cNvPr id="8" name="Dia számának helye 5">
            <a:extLst>
              <a:ext uri="{FF2B5EF4-FFF2-40B4-BE49-F238E27FC236}">
                <a16:creationId xmlns:a16="http://schemas.microsoft.com/office/drawing/2014/main" id="{2A707037-9C7E-4EB2-968D-02E1C8899DB6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3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10128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8397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dirty="0"/>
                  <a:t> ratio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8397"/>
                <a:ext cx="105156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zövegdoboz 2"/>
          <p:cNvSpPr txBox="1"/>
          <p:nvPr/>
        </p:nvSpPr>
        <p:spPr>
          <a:xfrm>
            <a:off x="300396" y="1449544"/>
            <a:ext cx="44729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ALICE 2018 and 2021 results a bit different but compatible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are differences in the analysis details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Difference as a function multiplicity also visible</a:t>
            </a:r>
          </a:p>
          <a:p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Newer </a:t>
            </a:r>
            <a:r>
              <a:rPr lang="en-US" sz="2400" dirty="0"/>
              <a:t>ALICE </a:t>
            </a:r>
            <a:r>
              <a:rPr lang="hu-HU" sz="2400" dirty="0"/>
              <a:t>result </a:t>
            </a:r>
            <a:r>
              <a:rPr lang="en-US" sz="2400" dirty="0"/>
              <a:t>overlaps </a:t>
            </a:r>
            <a:r>
              <a:rPr lang="hu-HU" sz="2400" dirty="0"/>
              <a:t>with CMS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LHCb</a:t>
            </a:r>
            <a:r>
              <a:rPr lang="en-US" sz="2400" dirty="0"/>
              <a:t> results are in a different rapidity range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" b="762"/>
          <a:stretch/>
        </p:blipFill>
        <p:spPr>
          <a:xfrm>
            <a:off x="4749274" y="1547672"/>
            <a:ext cx="7442726" cy="5271931"/>
          </a:xfrm>
          <a:prstGeom prst="rect">
            <a:avLst/>
          </a:prstGeom>
        </p:spPr>
      </p:pic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CEB0-DBD8-4CE1-B9DD-72102A4923F2}" type="slidenum">
              <a:rPr lang="hu-HU" smtClean="0"/>
              <a:t>4</a:t>
            </a:fld>
            <a:endParaRPr lang="hu-HU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FC49DC58-EB63-4157-A71D-8465BA1FF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74" y="1504460"/>
            <a:ext cx="7442726" cy="5353540"/>
          </a:xfrm>
          <a:prstGeom prst="rect">
            <a:avLst/>
          </a:prstGeom>
        </p:spPr>
      </p:pic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A810054A-E652-49C4-80C0-D470CAD973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74" y="1504460"/>
            <a:ext cx="7442726" cy="5353540"/>
          </a:xfrm>
          <a:prstGeom prst="rect">
            <a:avLst/>
          </a:prstGeom>
        </p:spPr>
      </p:pic>
      <p:pic>
        <p:nvPicPr>
          <p:cNvPr id="11" name="Picture 10" descr="Chart, box and whisker chart&#10;&#10;Description automatically generated">
            <a:extLst>
              <a:ext uri="{FF2B5EF4-FFF2-40B4-BE49-F238E27FC236}">
                <a16:creationId xmlns:a16="http://schemas.microsoft.com/office/drawing/2014/main" id="{304385CD-315A-4E4F-9BD7-783399E663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6" r="8389"/>
          <a:stretch/>
        </p:blipFill>
        <p:spPr>
          <a:xfrm>
            <a:off x="4748845" y="1579477"/>
            <a:ext cx="7351419" cy="5278830"/>
          </a:xfrm>
          <a:prstGeom prst="rect">
            <a:avLst/>
          </a:prstGeom>
        </p:spPr>
      </p:pic>
      <p:sp>
        <p:nvSpPr>
          <p:cNvPr id="14" name="Dia számának helye 5">
            <a:extLst>
              <a:ext uri="{FF2B5EF4-FFF2-40B4-BE49-F238E27FC236}">
                <a16:creationId xmlns:a16="http://schemas.microsoft.com/office/drawing/2014/main" id="{9BADE624-79E4-43C8-A52F-7B5EF833BE89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4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47900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030224" y="0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dirty="0"/>
                  <a:t> ratio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30224" y="0"/>
                <a:ext cx="105156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zövegdoboz 2"/>
          <p:cNvSpPr txBox="1"/>
          <p:nvPr/>
        </p:nvSpPr>
        <p:spPr>
          <a:xfrm>
            <a:off x="283464" y="1267400"/>
            <a:ext cx="4251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Same measurable </a:t>
            </a:r>
            <a:r>
              <a:rPr lang="hu-HU" sz="2400" dirty="0" err="1"/>
              <a:t>with</a:t>
            </a:r>
            <a:r>
              <a:rPr lang="hu-HU" sz="2400" dirty="0"/>
              <a:t> </a:t>
            </a:r>
            <a:r>
              <a:rPr lang="en-US" sz="2400" dirty="0"/>
              <a:t>ALICE</a:t>
            </a:r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err="1"/>
              <a:t>Same</a:t>
            </a:r>
            <a:r>
              <a:rPr lang="hu-HU" sz="2400" dirty="0"/>
              <a:t> </a:t>
            </a:r>
            <a:r>
              <a:rPr lang="hu-HU" sz="2400" dirty="0" err="1"/>
              <a:t>trends</a:t>
            </a:r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err="1"/>
              <a:t>Disagree</a:t>
            </a:r>
            <a:r>
              <a:rPr lang="hu-HU" sz="2400" dirty="0"/>
              <a:t> </a:t>
            </a:r>
            <a:r>
              <a:rPr lang="hu-HU" sz="2400" dirty="0" err="1"/>
              <a:t>with</a:t>
            </a:r>
            <a:r>
              <a:rPr lang="hu-HU" sz="2400" dirty="0"/>
              <a:t> </a:t>
            </a:r>
            <a:r>
              <a:rPr lang="hu-HU" sz="2400" dirty="0" err="1"/>
              <a:t>LHCb</a:t>
            </a:r>
            <a:r>
              <a:rPr lang="hu-HU" sz="2400" dirty="0"/>
              <a:t> </a:t>
            </a:r>
            <a:r>
              <a:rPr lang="hu-HU" sz="2400" dirty="0" err="1"/>
              <a:t>but</a:t>
            </a:r>
            <a:r>
              <a:rPr lang="hu-HU" sz="2400" dirty="0"/>
              <a:t> </a:t>
            </a:r>
            <a:r>
              <a:rPr lang="hu-HU" sz="2400" dirty="0" err="1"/>
              <a:t>use</a:t>
            </a:r>
            <a:r>
              <a:rPr lang="hu-HU" sz="2400" dirty="0"/>
              <a:t> a </a:t>
            </a:r>
            <a:r>
              <a:rPr lang="hu-HU" sz="2400" dirty="0" err="1"/>
              <a:t>different</a:t>
            </a:r>
            <a:r>
              <a:rPr lang="hu-HU" sz="2400" dirty="0"/>
              <a:t> </a:t>
            </a:r>
            <a:r>
              <a:rPr lang="hu-HU" sz="2400" dirty="0" err="1"/>
              <a:t>rapidity</a:t>
            </a:r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Comparison of rapidity dependence (</a:t>
            </a:r>
            <a:r>
              <a:rPr lang="en-US" sz="2400" dirty="0"/>
              <a:t>see </a:t>
            </a:r>
            <a:r>
              <a:rPr lang="hu-HU" sz="2400" dirty="0"/>
              <a:t>later)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9" r="7860" b="831"/>
          <a:stretch/>
        </p:blipFill>
        <p:spPr>
          <a:xfrm>
            <a:off x="4595907" y="1253392"/>
            <a:ext cx="7596093" cy="5407467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" t="6949" r="7776"/>
          <a:stretch/>
        </p:blipFill>
        <p:spPr>
          <a:xfrm>
            <a:off x="343948" y="3565641"/>
            <a:ext cx="4404221" cy="3240798"/>
          </a:xfrm>
          <a:prstGeom prst="rect">
            <a:avLst/>
          </a:prstGeom>
        </p:spPr>
      </p:pic>
      <p:cxnSp>
        <p:nvCxnSpPr>
          <p:cNvPr id="7" name="Egyenes összekötő nyíllal 6"/>
          <p:cNvCxnSpPr>
            <a:cxnSpLocks/>
          </p:cNvCxnSpPr>
          <p:nvPr/>
        </p:nvCxnSpPr>
        <p:spPr>
          <a:xfrm flipH="1">
            <a:off x="4295163" y="4843124"/>
            <a:ext cx="1675869" cy="903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ia számának helye 5">
            <a:extLst>
              <a:ext uri="{FF2B5EF4-FFF2-40B4-BE49-F238E27FC236}">
                <a16:creationId xmlns:a16="http://schemas.microsoft.com/office/drawing/2014/main" id="{D3BE1948-EBF8-4490-B3B6-7637F91D1285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5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303338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8927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dirty="0"/>
                  <a:t> ratio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𝑃𝑏𝑃𝑏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8927"/>
                <a:ext cx="105156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zövegdoboz 2"/>
          <p:cNvSpPr txBox="1"/>
          <p:nvPr/>
        </p:nvSpPr>
        <p:spPr>
          <a:xfrm>
            <a:off x="234709" y="2115934"/>
            <a:ext cx="44729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ALICE and CMS agrees but CMS only has 1 point published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STAR points at lower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Except the first point, there is a good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Clear multiplicity dependence is visible in ALICE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8379" r="8518" b="1454"/>
          <a:stretch/>
        </p:blipFill>
        <p:spPr>
          <a:xfrm>
            <a:off x="4530735" y="1334490"/>
            <a:ext cx="7661265" cy="5517254"/>
          </a:xfrm>
          <a:prstGeom prst="rect">
            <a:avLst/>
          </a:prstGeom>
        </p:spPr>
      </p:pic>
      <p:sp>
        <p:nvSpPr>
          <p:cNvPr id="10" name="Dia számának helye 5">
            <a:extLst>
              <a:ext uri="{FF2B5EF4-FFF2-40B4-BE49-F238E27FC236}">
                <a16:creationId xmlns:a16="http://schemas.microsoft.com/office/drawing/2014/main" id="{5D93A018-C988-453A-A491-A31C9D7406D5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6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873965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0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hu-HU" dirty="0"/>
                  <a:t> ratio – </a:t>
                </a:r>
                <a:r>
                  <a:rPr lang="hu-HU" dirty="0" err="1"/>
                  <a:t>rapidity</a:t>
                </a:r>
                <a:endParaRPr lang="hu-HU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0"/>
                <a:ext cx="105156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Tartalom helye 1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0" r="5123" b="2220"/>
          <a:stretch/>
        </p:blipFill>
        <p:spPr>
          <a:xfrm>
            <a:off x="4172307" y="1402673"/>
            <a:ext cx="8034294" cy="545397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zövegdoboz 2">
                <a:extLst>
                  <a:ext uri="{FF2B5EF4-FFF2-40B4-BE49-F238E27FC236}">
                    <a16:creationId xmlns:a16="http://schemas.microsoft.com/office/drawing/2014/main" id="{C091ABAC-1962-4EA3-8B32-29E5ACEF5DA2}"/>
                  </a:ext>
                </a:extLst>
              </p:cNvPr>
              <p:cNvSpPr txBox="1"/>
              <p:nvPr/>
            </p:nvSpPr>
            <p:spPr>
              <a:xfrm>
                <a:off x="153798" y="1325563"/>
                <a:ext cx="4018509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ALICE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𝑝𝑃𝑏</m:t>
                    </m:r>
                  </m:oMath>
                </a14:m>
                <a:r>
                  <a:rPr lang="en-US" sz="2200" dirty="0"/>
                  <a:t> measurements are consistent with each other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Newer </a:t>
                </a:r>
                <a:r>
                  <a:rPr lang="en-US" sz="2200" dirty="0" err="1"/>
                  <a:t>LHCb</a:t>
                </a:r>
                <a:r>
                  <a:rPr lang="en-US" sz="2200" dirty="0"/>
                  <a:t> measurement and ALICE combined show weak rapidity dependence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Earlier </a:t>
                </a:r>
                <a:r>
                  <a:rPr lang="en-US" sz="2200" dirty="0" err="1"/>
                  <a:t>LHCb</a:t>
                </a:r>
                <a:r>
                  <a:rPr lang="en-US" sz="2200" dirty="0"/>
                  <a:t> result is off-trend compared to ALICE and to the newer </a:t>
                </a:r>
                <a:r>
                  <a:rPr lang="en-US" sz="2200" dirty="0" err="1"/>
                  <a:t>LHCb</a:t>
                </a:r>
                <a:r>
                  <a:rPr lang="en-US" sz="2200" dirty="0"/>
                  <a:t> result</a:t>
                </a:r>
              </a:p>
            </p:txBody>
          </p:sp>
        </mc:Choice>
        <mc:Fallback xmlns="">
          <p:sp>
            <p:nvSpPr>
              <p:cNvPr id="12" name="Szövegdoboz 2">
                <a:extLst>
                  <a:ext uri="{FF2B5EF4-FFF2-40B4-BE49-F238E27FC236}">
                    <a16:creationId xmlns:a16="http://schemas.microsoft.com/office/drawing/2014/main" id="{C091ABAC-1962-4EA3-8B32-29E5ACEF5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98" y="1325563"/>
                <a:ext cx="4018509" cy="2800767"/>
              </a:xfrm>
              <a:prstGeom prst="rect">
                <a:avLst/>
              </a:prstGeom>
              <a:blipFill>
                <a:blip r:embed="rId4"/>
                <a:stretch>
                  <a:fillRect l="-1669" t="-1304" r="-3490" b="-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D27A86BB-F226-4BFF-8E9C-0D61378243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20"/>
          <a:stretch/>
        </p:blipFill>
        <p:spPr>
          <a:xfrm>
            <a:off x="720436" y="4186164"/>
            <a:ext cx="3072169" cy="2600036"/>
          </a:xfrm>
          <a:prstGeom prst="rect">
            <a:avLst/>
          </a:prstGeom>
        </p:spPr>
      </p:pic>
      <p:sp>
        <p:nvSpPr>
          <p:cNvPr id="16" name="Dia számának helye 5">
            <a:extLst>
              <a:ext uri="{FF2B5EF4-FFF2-40B4-BE49-F238E27FC236}">
                <a16:creationId xmlns:a16="http://schemas.microsoft.com/office/drawing/2014/main" id="{03F6F747-232A-400D-80F6-D9F6A6F8F9F2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7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183771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0FF14649-AB63-4431-B5DB-F4EFFEE0F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274" y="1157425"/>
            <a:ext cx="4086333" cy="2444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27468"/>
                <a:ext cx="10515600" cy="943558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ALICE - comparison to models so far</a:t>
                </a:r>
                <a:br>
                  <a:rPr lang="en-US" sz="4000" dirty="0"/>
                </a:br>
                <a:r>
                  <a:rPr lang="en-US" sz="1800" dirty="0"/>
                  <a:t>mid-rapidity,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𝑝𝑃𝑏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𝑃𝑏𝑃𝑏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5.02−13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TeV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27468"/>
                <a:ext cx="10515600" cy="943558"/>
              </a:xfrm>
              <a:blipFill>
                <a:blip r:embed="rId3"/>
                <a:stretch>
                  <a:fillRect l="-2087" t="-15584"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CA1252B8-5532-4722-9B54-193856156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7" y="1088160"/>
            <a:ext cx="3366027" cy="2683846"/>
          </a:xfr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C1323C5-B5D4-42E0-B3E9-2744EEBF55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7" y="3920193"/>
            <a:ext cx="8155709" cy="2867878"/>
          </a:xfrm>
          <a:prstGeom prst="rect">
            <a:avLst/>
          </a:prstGeom>
        </p:spPr>
      </p:pic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0AA579A-E20F-4F09-8327-E315C267E1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095" y="1325446"/>
            <a:ext cx="4333846" cy="22092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678B1F2-6A7A-4E7D-9AD0-E0C526D9A5BF}"/>
              </a:ext>
            </a:extLst>
          </p:cNvPr>
          <p:cNvSpPr txBox="1"/>
          <p:nvPr/>
        </p:nvSpPr>
        <p:spPr>
          <a:xfrm>
            <a:off x="5144905" y="988104"/>
            <a:ext cx="1523456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PRL 128 (2022) 012001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6B3BD5-EC11-4520-B9EB-C55CBF6BB1DD}"/>
              </a:ext>
            </a:extLst>
          </p:cNvPr>
          <p:cNvSpPr txBox="1"/>
          <p:nvPr/>
        </p:nvSpPr>
        <p:spPr>
          <a:xfrm>
            <a:off x="9114270" y="1057577"/>
            <a:ext cx="1523456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PRC 104 (2021) 054905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824874-E48F-49C8-ACD6-61CE25581760}"/>
              </a:ext>
            </a:extLst>
          </p:cNvPr>
          <p:cNvSpPr txBox="1"/>
          <p:nvPr/>
        </p:nvSpPr>
        <p:spPr>
          <a:xfrm>
            <a:off x="919778" y="2430083"/>
            <a:ext cx="1167332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Submitted to PLB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7BCAA3-B099-4DB5-B90B-E80DAD7D0E9D}"/>
              </a:ext>
            </a:extLst>
          </p:cNvPr>
          <p:cNvSpPr txBox="1"/>
          <p:nvPr/>
        </p:nvSpPr>
        <p:spPr>
          <a:xfrm>
            <a:off x="4105097" y="4345389"/>
            <a:ext cx="1801536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Submitted to PRL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305BFA-D524-45BB-8592-E7BF155B388C}"/>
              </a:ext>
            </a:extLst>
          </p:cNvPr>
          <p:cNvSpPr txBox="1"/>
          <p:nvPr/>
        </p:nvSpPr>
        <p:spPr>
          <a:xfrm>
            <a:off x="9303797" y="4618528"/>
            <a:ext cx="23696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bit messy but PYTHIA 8 with CR seems to work</a:t>
            </a:r>
          </a:p>
        </p:txBody>
      </p:sp>
      <p:sp>
        <p:nvSpPr>
          <p:cNvPr id="15" name="Dia számának helye 5">
            <a:extLst>
              <a:ext uri="{FF2B5EF4-FFF2-40B4-BE49-F238E27FC236}">
                <a16:creationId xmlns:a16="http://schemas.microsoft.com/office/drawing/2014/main" id="{E944E7D0-F3EA-4615-A78F-4FEB8C456C83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8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212903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36525"/>
                <a:ext cx="10515600" cy="943558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CMS – comparison to models so far</a:t>
                </a:r>
                <a:br>
                  <a:rPr lang="en-US" sz="4000" dirty="0"/>
                </a:br>
                <a:r>
                  <a:rPr lang="en-US" sz="1800" dirty="0"/>
                  <a:t>mid-rapidity,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𝑃𝑏𝑃𝑏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5.02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TeV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27A62C9-8DBA-4027-BB41-98DA200BD8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36525"/>
                <a:ext cx="10515600" cy="943558"/>
              </a:xfrm>
              <a:blipFill>
                <a:blip r:embed="rId2"/>
                <a:stretch>
                  <a:fillRect l="-2087" t="-14839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45E0E481-149D-4E56-A0D0-E2AD5AF898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990" y="1162889"/>
            <a:ext cx="5606921" cy="555858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2DF2E0-D186-402C-9514-6B71A8406CB6}"/>
              </a:ext>
            </a:extLst>
          </p:cNvPr>
          <p:cNvSpPr txBox="1"/>
          <p:nvPr/>
        </p:nvSpPr>
        <p:spPr>
          <a:xfrm>
            <a:off x="415636" y="1995054"/>
            <a:ext cx="46800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PYTHIA underestimate the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PYTHIA+CR seems to reproduce the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SH based models are qualitatively in an agreement</a:t>
            </a:r>
          </a:p>
        </p:txBody>
      </p:sp>
      <p:sp>
        <p:nvSpPr>
          <p:cNvPr id="9" name="Dia számának helye 5">
            <a:extLst>
              <a:ext uri="{FF2B5EF4-FFF2-40B4-BE49-F238E27FC236}">
                <a16:creationId xmlns:a16="http://schemas.microsoft.com/office/drawing/2014/main" id="{C3D64303-677C-4531-ACCC-B422B08AF913}"/>
              </a:ext>
            </a:extLst>
          </p:cNvPr>
          <p:cNvSpPr txBox="1">
            <a:spLocks/>
          </p:cNvSpPr>
          <p:nvPr/>
        </p:nvSpPr>
        <p:spPr>
          <a:xfrm>
            <a:off x="11056690" y="0"/>
            <a:ext cx="1135311" cy="782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97CEB0-DBD8-4CE1-B9DD-72102A4923F2}" type="slidenum">
              <a:rPr lang="hu-HU" sz="2800" smtClean="0"/>
              <a:pPr/>
              <a:t>9</a:t>
            </a:fld>
            <a:r>
              <a:rPr lang="en-US" sz="2800" dirty="0"/>
              <a:t>/12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037965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Microsoft Office PowerPoint</Application>
  <PresentationFormat>Widescreen</PresentationFormat>
  <Paragraphs>144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NimbusRomNo9L-Regu</vt:lpstr>
      <vt:lpstr>Office-téma</vt:lpstr>
      <vt:lpstr>Λ_c^+/D^0 data and models</vt:lpstr>
      <vt:lpstr>Λ_c^+/D^0 ratio</vt:lpstr>
      <vt:lpstr>Why is it interesting?</vt:lpstr>
      <vt:lpstr>Λ_c^+/D^0 (p_T ) ratio in pp</vt:lpstr>
      <vt:lpstr>Λ_c^+/D^0 (p_T ) ratio in pPb</vt:lpstr>
      <vt:lpstr>Λ_c^+/D^0 (p_T ) ratio in PbPb</vt:lpstr>
      <vt:lpstr>Λ_c^+/D^0 ratio – rapidity</vt:lpstr>
      <vt:lpstr>ALICE - comparison to models so far mid-rapidity, pp, pPb,PbPb, 5.02-13 TeV</vt:lpstr>
      <vt:lpstr>CMS – comparison to models so far mid-rapidity, pp,PbPb, 5.02 TeV</vt:lpstr>
      <vt:lpstr>LHCb – comparison to models so far forward and backward rapidity, pp, pPb, 5.02, 7 TeV</vt:lpstr>
      <vt:lpstr>STAR - comparison to models so far mid-rapidity, AuAu, 200 GeV</vt:lpstr>
      <vt:lpstr>Summary</vt:lpstr>
      <vt:lpstr>Available data – ALICE</vt:lpstr>
      <vt:lpstr>Available data – LHCb, STAR and CMS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HonexComb ideas</dc:title>
  <dc:creator>Sándor Lökös</dc:creator>
  <cp:lastModifiedBy>Lökös Sándor</cp:lastModifiedBy>
  <cp:revision>55</cp:revision>
  <dcterms:created xsi:type="dcterms:W3CDTF">2022-02-07T13:10:29Z</dcterms:created>
  <dcterms:modified xsi:type="dcterms:W3CDTF">2022-02-22T16:16:26Z</dcterms:modified>
</cp:coreProperties>
</file>