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3" r:id="rId1"/>
  </p:sldMasterIdLst>
  <p:notesMasterIdLst>
    <p:notesMasterId r:id="rId7"/>
  </p:notesMasterIdLst>
  <p:sldIdLst>
    <p:sldId id="414" r:id="rId2"/>
    <p:sldId id="411" r:id="rId3"/>
    <p:sldId id="413" r:id="rId4"/>
    <p:sldId id="412" r:id="rId5"/>
    <p:sldId id="41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030DC992-2D05-446A-9FCF-CFC9E02E002B}">
          <p14:sldIdLst>
            <p14:sldId id="414"/>
            <p14:sldId id="411"/>
            <p14:sldId id="413"/>
          </p14:sldIdLst>
        </p14:section>
        <p14:section name="제목 없는 구역" id="{AB8F3D5C-6E17-4564-B94C-EF83F64116E5}">
          <p14:sldIdLst>
            <p14:sldId id="412"/>
            <p14:sldId id="4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1"/>
    <a:srgbClr val="B48900"/>
    <a:srgbClr val="009644"/>
    <a:srgbClr val="646060"/>
    <a:srgbClr val="8F8C0E"/>
    <a:srgbClr val="95950F"/>
    <a:srgbClr val="729600"/>
    <a:srgbClr val="3E3C3C"/>
    <a:srgbClr val="D1CC00"/>
    <a:srgbClr val="F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9FAC0-996D-4418-BB83-0A3540B37E8C}" type="datetimeFigureOut">
              <a:rPr lang="ko-KR" altLang="en-US" smtClean="0"/>
              <a:t>2019-11-14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E18C8-E496-4070-951D-E1956F5545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93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298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4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77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67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80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7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68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95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722918"/>
            <a:ext cx="12188825" cy="1350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689688"/>
            <a:ext cx="12188825" cy="4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741227"/>
            <a:ext cx="2472271" cy="10446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751617"/>
            <a:ext cx="4822804" cy="83683"/>
          </a:xfrm>
        </p:spPr>
        <p:txBody>
          <a:bodyPr/>
          <a:lstStyle>
            <a:lvl1pPr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743700"/>
            <a:ext cx="1312025" cy="101992"/>
          </a:xfrm>
        </p:spPr>
        <p:txBody>
          <a:bodyPr/>
          <a:lstStyle>
            <a:lvl1pPr>
              <a:defRPr sz="11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6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54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2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743700"/>
            <a:ext cx="12192000" cy="11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698782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722918"/>
            <a:ext cx="2472271" cy="101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722918"/>
            <a:ext cx="4822804" cy="101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722918"/>
            <a:ext cx="1312025" cy="101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7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/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251460" y="287338"/>
            <a:ext cx="10058400" cy="7191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/>
              <a:t>List of options for momentum reconstruction</a:t>
            </a:r>
            <a:endParaRPr lang="en-US" altLang="ko-K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251461" y="1059966"/>
                <a:ext cx="11814416" cy="496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ko-KR" sz="17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ko-KR" alt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dirty="0" smtClean="0"/>
                  <a:t>    e. 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altLang="ko-K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ko-KR" alt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ko-KR" sz="2000" dirty="0" smtClean="0"/>
                  <a:t>		(done)</a:t>
                </a:r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ko-KR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</m:oMath>
                </a14:m>
                <a:r>
                  <a:rPr lang="en-US" altLang="ko-KR" sz="1700" dirty="0" smtClean="0"/>
                  <a:t> as a parameter minimizing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20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=3,4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𝑚𝑒𝑎𝑠</m:t>
                                </m:r>
                              </m:sub>
                            </m:s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𝑒𝑠𝑡𝑖</m:t>
                                </m:r>
                              </m:sub>
                            </m:s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ko-KR" sz="2000" dirty="0" smtClean="0"/>
                  <a:t>  </a:t>
                </a:r>
                <a:r>
                  <a:rPr lang="en-US" altLang="ko-KR" sz="2000" dirty="0"/>
                  <a:t>	(done</a:t>
                </a:r>
                <a:r>
                  <a:rPr lang="en-US" altLang="ko-KR" sz="2000" dirty="0" smtClean="0"/>
                  <a:t>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sz="2000" dirty="0" smtClean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𝑒𝑠𝑡𝑖</m:t>
                        </m:r>
                      </m:sub>
                    </m:sSub>
                    <m:r>
                      <a:rPr lang="en-US" altLang="ko-KR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𝑚𝑒𝑎𝑠𝑢𝑟𝑚𝑒𝑛𝑡𝑠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 ;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000" dirty="0" smtClean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ko-KR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</m:oMath>
                </a14:m>
                <a:r>
                  <a:rPr lang="en-US" altLang="ko-KR" sz="2000" dirty="0"/>
                  <a:t> as a parameter minimizing </a:t>
                </a:r>
                <a:r>
                  <a:rPr lang="en-US" altLang="ko-KR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20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=3,4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𝑚𝑒𝑎𝑠</m:t>
                                    </m:r>
                                  </m:sub>
                                </m:s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𝑒𝑠𝑡𝑖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𝑒𝑠𝑡𝑖</m:t>
                                        </m:r>
                                      </m:sub>
                                    </m:sSub>
                                  </m:sub>
                                </m:sSub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ko-KR" sz="2000" dirty="0" smtClean="0"/>
                  <a:t> 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smtClean="0"/>
                  <a:t>-  Opt </a:t>
                </a:r>
                <a:r>
                  <a:rPr lang="en-US" altLang="ko-KR" dirty="0"/>
                  <a:t>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𝑒𝑠𝑡𝑖</m:t>
                            </m:r>
                          </m:sub>
                        </m:sSub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ko-KR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ko-KR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ko-KR" dirty="0" smtClean="0"/>
                  <a:t> is constant</a:t>
                </a:r>
                <a:r>
                  <a:rPr lang="en-US" altLang="ko-KR" dirty="0"/>
                  <a:t>	</a:t>
                </a:r>
                <a:r>
                  <a:rPr lang="en-US" altLang="ko-KR" dirty="0" smtClean="0"/>
                  <a:t>	(</a:t>
                </a:r>
                <a:r>
                  <a:rPr lang="en-US" altLang="ko-KR" dirty="0"/>
                  <a:t>done)</a:t>
                </a:r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smtClean="0"/>
                  <a:t>-  Opt 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𝑒𝑠𝑡𝑖</m:t>
                            </m:r>
                          </m:sub>
                        </m:sSub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ko-KR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ko-KR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𝑡𝑢𝑟𝑒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	</a:t>
                </a:r>
                <a:r>
                  <a:rPr lang="en-US" altLang="ko-KR" dirty="0"/>
                  <a:t>	</a:t>
                </a:r>
                <a:r>
                  <a:rPr lang="en-US" altLang="ko-KR" dirty="0" smtClean="0"/>
                  <a:t>(in progress)</a:t>
                </a:r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ko-KR" sz="17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ko-KR" alt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dirty="0"/>
                  <a:t>    e. 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ko-KR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</m:oMath>
                </a14:m>
                <a:endParaRPr lang="en-US" altLang="ko-KR" sz="2000" dirty="0" smtClean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ko-KR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ko-KR" alt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R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dirty="0"/>
                  <a:t>    e. 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𝑟𝑒𝑐𝑜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ko-KR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</m:oMath>
                </a14:m>
                <a:endParaRPr lang="en-US" altLang="ko-KR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1" y="1059966"/>
                <a:ext cx="11814416" cy="4963154"/>
              </a:xfrm>
              <a:prstGeom prst="rect">
                <a:avLst/>
              </a:prstGeom>
              <a:blipFill>
                <a:blip r:embed="rId2"/>
                <a:stretch>
                  <a:fillRect l="-5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0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251460" y="287338"/>
            <a:ext cx="10058400" cy="7191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/>
              <a:t>List of options for momentum reconstruction</a:t>
            </a:r>
            <a:endParaRPr lang="en-US" altLang="ko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51461" y="1059966"/>
                <a:ext cx="11814416" cy="4735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1700" dirty="0" smtClean="0"/>
                  <a:t>We estimated the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ko-KR" sz="1700" dirty="0" smtClean="0"/>
                  <a:t> from measured variables expected not to have uncertainty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700" dirty="0" smtClean="0"/>
                  <a:t>       (e.g.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1700" dirty="0"/>
                  <a:t> </a:t>
                </a:r>
                <a:r>
                  <a:rPr lang="en-US" altLang="ko-KR" sz="1700" dirty="0" smtClean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17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sz="1700" dirty="0"/>
                  <a:t>)</a:t>
                </a:r>
                <a:endParaRPr lang="en-US" altLang="ko-KR" sz="1700" i="1" dirty="0" smtClean="0">
                  <a:latin typeface="Cambria Math" panose="02040503050406030204" pitchFamily="18" charset="0"/>
                </a:endParaRPr>
              </a:p>
              <a:p>
                <a:pPr lvl="2">
                  <a:lnSpc>
                    <a:spcPct val="150000"/>
                  </a:lnSpc>
                </a:pPr>
                <a:r>
                  <a:rPr lang="en-US" altLang="ko-KR" sz="17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𝑒𝑠𝑡𝑖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sz="1600" i="1">
                        <a:latin typeface="Cambria Math" panose="02040503050406030204" pitchFamily="18" charset="0"/>
                      </a:rPr>
                      <m:t>𝑙</m:t>
                    </m:r>
                    <m:func>
                      <m:func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16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1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func>
                    <m:r>
                      <a:rPr lang="en-US" altLang="ko-KR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sz="1600" i="1">
                        <a:latin typeface="Cambria Math" panose="02040503050406030204" pitchFamily="18" charset="0"/>
                      </a:rPr>
                      <m:t>𝐿</m:t>
                    </m:r>
                    <m:func>
                      <m:func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16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altLang="ko-KR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sz="1600" i="1">
                        <a:latin typeface="Cambria Math" panose="02040503050406030204" pitchFamily="18" charset="0"/>
                      </a:rPr>
                      <m:t>𝑙</m:t>
                    </m:r>
                    <m:func>
                      <m:func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16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1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en-US" altLang="ko-KR" sz="1600" dirty="0" smtClean="0"/>
              </a:p>
              <a:p>
                <a:pPr lvl="2">
                  <a:lnSpc>
                    <a:spcPct val="150000"/>
                  </a:lnSpc>
                </a:pPr>
                <a:r>
                  <a:rPr lang="en-US" altLang="ko-KR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𝑒𝑠𝑡𝑖</m:t>
                        </m:r>
                      </m:sub>
                    </m:sSub>
                    <m:r>
                      <a:rPr lang="en-US" altLang="ko-KR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𝑒𝑠𝑡𝑖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sz="1600" i="1">
                        <a:latin typeface="Cambria Math" panose="02040503050406030204" pitchFamily="18" charset="0"/>
                      </a:rPr>
                      <m:t>𝑑</m:t>
                    </m:r>
                    <m:func>
                      <m:func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16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1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1600" dirty="0" smtClean="0"/>
                  <a:t>     </a:t>
                </a:r>
                <a:r>
                  <a:rPr lang="en-US" altLang="ko-KR" sz="1600" dirty="0"/>
                  <a:t>    </a:t>
                </a:r>
                <a:r>
                  <a:rPr lang="en-US" altLang="ko-KR" sz="1600" dirty="0" smtClean="0"/>
                  <a:t>    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16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16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ko-KR" sz="1600" dirty="0" smtClean="0"/>
                  <a:t>  , it’s not measurement itself here 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17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700" dirty="0"/>
                  <a:t> of </a:t>
                </a:r>
                <a:r>
                  <a:rPr lang="en-US" altLang="ko-KR" sz="1700" dirty="0" smtClean="0"/>
                  <a:t>the estimation</a:t>
                </a:r>
                <a:endParaRPr lang="en-US" altLang="ko-KR" sz="1700" dirty="0"/>
              </a:p>
              <a:p>
                <a:pPr lvl="2"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=3,4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𝑚𝑒𝑎𝑠</m:t>
                                    </m:r>
                                  </m:sub>
                                </m:s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𝑒𝑠𝑡𝑖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𝑒𝑠𝑡𝑖</m:t>
                                        </m:r>
                                      </m:sub>
                                    </m:sSub>
                                  </m:sub>
                                </m:sSub>
                              </m:den>
                            </m:f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ko-KR" dirty="0" smtClean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1700" dirty="0" smtClean="0"/>
                  <a:t>Only </a:t>
                </a:r>
                <a14:m>
                  <m:oMath xmlns:m="http://schemas.openxmlformats.org/officeDocument/2006/math">
                    <m:r>
                      <a:rPr lang="en-US" altLang="ko-KR" sz="17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sz="1700" dirty="0"/>
                  <a:t> is free </a:t>
                </a:r>
                <a:r>
                  <a:rPr lang="en-US" altLang="ko-KR" sz="1700" dirty="0" smtClean="0"/>
                  <a:t>variable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17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700" dirty="0" smtClean="0"/>
                  <a:t>, and </a:t>
                </a:r>
                <a:r>
                  <a:rPr lang="en-US" altLang="ko-KR" sz="1700" dirty="0"/>
                  <a:t>we </a:t>
                </a:r>
                <a:r>
                  <a:rPr lang="en-US" altLang="ko-KR" sz="1700" dirty="0" smtClean="0"/>
                  <a:t>can find </a:t>
                </a:r>
                <a14:m>
                  <m:oMath xmlns:m="http://schemas.openxmlformats.org/officeDocument/2006/math">
                    <m:r>
                      <a:rPr lang="en-US" altLang="ko-KR" sz="17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sz="1700" dirty="0" smtClean="0"/>
                  <a:t> as a parameter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17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1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700" dirty="0"/>
                  <a:t> </a:t>
                </a:r>
                <a:r>
                  <a:rPr lang="en-US" altLang="ko-KR" sz="1700" dirty="0" smtClean="0"/>
                  <a:t>minimization</a:t>
                </a:r>
                <a:endParaRPr lang="en-US" altLang="ko-KR" sz="1700" i="1" dirty="0" smtClean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1700" dirty="0" smtClean="0"/>
                  <a:t>Another estimation depending only on</a:t>
                </a:r>
                <a:r>
                  <a:rPr lang="en-US" altLang="ko-KR" sz="1700" dirty="0"/>
                  <a:t> </a:t>
                </a:r>
                <a14:m>
                  <m:oMath xmlns:m="http://schemas.openxmlformats.org/officeDocument/2006/math">
                    <m:r>
                      <a:rPr lang="en-US" altLang="ko-KR" sz="17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sz="1700" dirty="0" smtClean="0"/>
                  <a:t> is required to give more constraints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sz="1700" dirty="0" smtClean="0"/>
                  <a:t>Ex)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ko-KR" sz="2000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altLang="ko-KR" sz="2000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000" b="0" i="0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 </m:t>
                    </m:r>
                    <m:r>
                      <m:rPr>
                        <m:sty m:val="p"/>
                      </m:rPr>
                      <a:rPr lang="en-US" altLang="ko-KR" sz="20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altLang="ko-KR" sz="20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dirty="0"/>
                  <a:t>  -&gt;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sz="2000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altLang="ko-KR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𝑚𝑒𝑎𝑠</m:t>
                                    </m:r>
                                  </m:sub>
                                </m:s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𝑒𝑠𝑡𝑖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</a:rPr>
                                          <m:t>𝑒𝑠𝑡𝑖</m:t>
                                        </m:r>
                                      </m:sub>
                                    </m:sSub>
                                  </m:sub>
                                </m:sSub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ko-KR" sz="20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1" y="1059966"/>
                <a:ext cx="11814416" cy="4735527"/>
              </a:xfrm>
              <a:prstGeom prst="rect">
                <a:avLst/>
              </a:prstGeom>
              <a:blipFill>
                <a:blip r:embed="rId3"/>
                <a:stretch>
                  <a:fillRect l="-258" b="-108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9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제목 1"/>
              <p:cNvSpPr txBox="1">
                <a:spLocks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1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ko-KR" dirty="0" smtClean="0"/>
                  <a:t>Estimating uncertainty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altLang="ko-KR" dirty="0"/>
              </a:p>
            </p:txBody>
          </p:sp>
        </mc:Choice>
        <mc:Fallback xmlns="">
          <p:sp>
            <p:nvSpPr>
              <p:cNvPr id="6" name="제목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  <a:blipFill>
                <a:blip r:embed="rId2"/>
                <a:stretch>
                  <a:fillRect l="-2727" t="-32203" b="-466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28688" y="2187710"/>
                <a:ext cx="4775401" cy="2667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True track doesn’t keep straight due to multiple scattering</a:t>
                </a:r>
                <a:endParaRPr lang="en-US" altLang="ko-KR" dirty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Setting cone of uncertainty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Find distribution of the uncertainty along momenta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smtClean="0"/>
                  <a:t>-&gt;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𝑒𝑠𝑡𝑖</m:t>
                            </m:r>
                          </m:sub>
                        </m:sSub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688" y="2187710"/>
                <a:ext cx="4775401" cy="2667590"/>
              </a:xfrm>
              <a:prstGeom prst="rect">
                <a:avLst/>
              </a:prstGeom>
              <a:blipFill>
                <a:blip r:embed="rId3"/>
                <a:stretch>
                  <a:fillRect l="-7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1" name="그룹 80"/>
          <p:cNvGrpSpPr/>
          <p:nvPr/>
        </p:nvGrpSpPr>
        <p:grpSpPr>
          <a:xfrm>
            <a:off x="389241" y="1128420"/>
            <a:ext cx="1134085" cy="1181083"/>
            <a:chOff x="302656" y="1170693"/>
            <a:chExt cx="1134085" cy="1181083"/>
          </a:xfrm>
        </p:grpSpPr>
        <p:grpSp>
          <p:nvGrpSpPr>
            <p:cNvPr id="30" name="그룹 29"/>
            <p:cNvGrpSpPr/>
            <p:nvPr/>
          </p:nvGrpSpPr>
          <p:grpSpPr>
            <a:xfrm>
              <a:off x="602176" y="1322910"/>
              <a:ext cx="720000" cy="720000"/>
              <a:chOff x="1800000" y="1800000"/>
              <a:chExt cx="108000" cy="108000"/>
            </a:xfrm>
          </p:grpSpPr>
          <p:cxnSp>
            <p:nvCxnSpPr>
              <p:cNvPr id="31" name="직선 연결선 30"/>
              <p:cNvCxnSpPr/>
              <p:nvPr/>
            </p:nvCxnSpPr>
            <p:spPr>
              <a:xfrm flipH="1">
                <a:off x="1800000" y="1800000"/>
                <a:ext cx="0" cy="1080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 rot="5400000" flipH="1">
                <a:off x="1854000" y="1854000"/>
                <a:ext cx="0" cy="1080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1123654" y="1982444"/>
              <a:ext cx="313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z</a:t>
              </a:r>
              <a:endParaRPr lang="ko-KR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2656" y="1170693"/>
              <a:ext cx="313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y</a:t>
              </a:r>
              <a:endParaRPr lang="ko-KR" altLang="en-US" dirty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02656" y="1170693"/>
              <a:ext cx="1129040" cy="1181083"/>
            </a:xfrm>
            <a:prstGeom prst="rect">
              <a:avLst/>
            </a:prstGeom>
            <a:noFill/>
            <a:ln w="12700">
              <a:solidFill>
                <a:srgbClr val="3E3C3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2408444" y="2235528"/>
            <a:ext cx="1440000" cy="1440000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/>
        </p:nvCxnSpPr>
        <p:spPr>
          <a:xfrm>
            <a:off x="968186" y="29540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1688444" y="295297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4567856" y="22355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5287856" y="22355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6007856" y="2807598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955366" y="1722369"/>
            <a:ext cx="711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1</a:t>
            </a:r>
            <a:r>
              <a:rPr lang="en-US" altLang="ko-KR" sz="1400" baseline="30000" dirty="0" smtClean="0"/>
              <a:t>st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82953" y="1714756"/>
            <a:ext cx="740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2</a:t>
            </a:r>
            <a:r>
              <a:rPr lang="en-US" altLang="ko-KR" sz="1400" baseline="30000" dirty="0" smtClean="0"/>
              <a:t>nd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39841" y="4173027"/>
            <a:ext cx="72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</a:t>
            </a:r>
            <a:r>
              <a:rPr lang="en-US" altLang="ko-KR" sz="1400" baseline="30000" dirty="0" smtClean="0"/>
              <a:t>rd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2656" y="3908421"/>
            <a:ext cx="69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4</a:t>
            </a:r>
            <a:r>
              <a:rPr lang="en-US" altLang="ko-KR" sz="1400" baseline="30000" dirty="0" smtClean="0"/>
              <a:t>th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cxnSp>
        <p:nvCxnSpPr>
          <p:cNvPr id="22" name="직선 연결선 21"/>
          <p:cNvCxnSpPr>
            <a:cxnSpLocks noChangeAspect="1"/>
          </p:cNvCxnSpPr>
          <p:nvPr/>
        </p:nvCxnSpPr>
        <p:spPr>
          <a:xfrm flipH="1" flipV="1">
            <a:off x="3836042" y="2738150"/>
            <a:ext cx="720000" cy="6457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40054" y="1786498"/>
            <a:ext cx="1022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solidFill>
                  <a:srgbClr val="00B0F0"/>
                </a:solidFill>
              </a:rPr>
              <a:t>B field</a:t>
            </a:r>
            <a:endParaRPr lang="ko-KR" altLang="en-US" sz="2200" dirty="0">
              <a:solidFill>
                <a:srgbClr val="00B0F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98406" y="2403649"/>
            <a:ext cx="6086455" cy="5504377"/>
            <a:chOff x="498406" y="2256503"/>
            <a:chExt cx="6086455" cy="5504377"/>
          </a:xfrm>
        </p:grpSpPr>
        <p:cxnSp>
          <p:nvCxnSpPr>
            <p:cNvPr id="36" name="직선 연결선 35"/>
            <p:cNvCxnSpPr>
              <a:cxnSpLocks noChangeAspect="1"/>
            </p:cNvCxnSpPr>
            <p:nvPr/>
          </p:nvCxnSpPr>
          <p:spPr>
            <a:xfrm flipH="1">
              <a:off x="968025" y="3355378"/>
              <a:ext cx="1440000" cy="1223323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>
              <a:cxnSpLocks/>
            </p:cNvCxnSpPr>
            <p:nvPr/>
          </p:nvCxnSpPr>
          <p:spPr>
            <a:xfrm flipH="1">
              <a:off x="656647" y="2345057"/>
              <a:ext cx="1733358" cy="426134"/>
            </a:xfrm>
            <a:prstGeom prst="line">
              <a:avLst/>
            </a:prstGeom>
            <a:ln w="19050">
              <a:solidFill>
                <a:srgbClr val="00964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원호 37"/>
            <p:cNvSpPr>
              <a:spLocks noChangeAspect="1"/>
            </p:cNvSpPr>
            <p:nvPr/>
          </p:nvSpPr>
          <p:spPr>
            <a:xfrm rot="17329982">
              <a:off x="498406" y="2256503"/>
              <a:ext cx="5040000" cy="5040000"/>
            </a:xfrm>
            <a:prstGeom prst="arc">
              <a:avLst>
                <a:gd name="adj1" fmla="val 19592935"/>
                <a:gd name="adj2" fmla="val 4133"/>
              </a:avLst>
            </a:prstGeom>
            <a:ln w="19050">
              <a:solidFill>
                <a:srgbClr val="00964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원호 38"/>
            <p:cNvSpPr>
              <a:spLocks noChangeAspect="1"/>
            </p:cNvSpPr>
            <p:nvPr/>
          </p:nvSpPr>
          <p:spPr>
            <a:xfrm rot="15909823">
              <a:off x="1544861" y="2720880"/>
              <a:ext cx="5040000" cy="5040000"/>
            </a:xfrm>
            <a:prstGeom prst="arc">
              <a:avLst>
                <a:gd name="adj1" fmla="val 19430825"/>
                <a:gd name="adj2" fmla="val 21590896"/>
              </a:avLst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0" name="직선 연결선 39"/>
            <p:cNvCxnSpPr>
              <a:cxnSpLocks/>
            </p:cNvCxnSpPr>
            <p:nvPr/>
          </p:nvCxnSpPr>
          <p:spPr>
            <a:xfrm flipH="1" flipV="1">
              <a:off x="3833689" y="2395448"/>
              <a:ext cx="740925" cy="257018"/>
            </a:xfrm>
            <a:prstGeom prst="line">
              <a:avLst/>
            </a:prstGeom>
            <a:ln w="19050">
              <a:solidFill>
                <a:srgbClr val="00964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>
              <a:cxnSpLocks noChangeAspect="1"/>
            </p:cNvCxnSpPr>
            <p:nvPr/>
          </p:nvCxnSpPr>
          <p:spPr>
            <a:xfrm flipH="1">
              <a:off x="3826880" y="2666077"/>
              <a:ext cx="756000" cy="65908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원호 51"/>
          <p:cNvSpPr>
            <a:spLocks noChangeAspect="1"/>
          </p:cNvSpPr>
          <p:nvPr/>
        </p:nvSpPr>
        <p:spPr>
          <a:xfrm rot="16492793">
            <a:off x="1108006" y="2728943"/>
            <a:ext cx="5040000" cy="5040000"/>
          </a:xfrm>
          <a:prstGeom prst="arc">
            <a:avLst>
              <a:gd name="adj1" fmla="val 19589333"/>
              <a:gd name="adj2" fmla="val 4133"/>
            </a:avLst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3" name="직선 연결선 52"/>
          <p:cNvCxnSpPr>
            <a:cxnSpLocks/>
          </p:cNvCxnSpPr>
          <p:nvPr/>
        </p:nvCxnSpPr>
        <p:spPr>
          <a:xfrm flipH="1">
            <a:off x="863977" y="3041953"/>
            <a:ext cx="1553591" cy="8322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>
            <a:cxnSpLocks/>
          </p:cNvCxnSpPr>
          <p:nvPr/>
        </p:nvCxnSpPr>
        <p:spPr>
          <a:xfrm flipH="1" flipV="1">
            <a:off x="4582880" y="2807598"/>
            <a:ext cx="1566584" cy="1337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>
            <a:off x="2939284" y="4134155"/>
            <a:ext cx="3476162" cy="830998"/>
            <a:chOff x="2617194" y="4487324"/>
            <a:chExt cx="5020736" cy="830998"/>
          </a:xfrm>
        </p:grpSpPr>
        <p:sp>
          <p:nvSpPr>
            <p:cNvPr id="82" name="TextBox 81"/>
            <p:cNvSpPr txBox="1"/>
            <p:nvPr/>
          </p:nvSpPr>
          <p:spPr>
            <a:xfrm>
              <a:off x="3553787" y="4487324"/>
              <a:ext cx="4084143" cy="830997"/>
            </a:xfrm>
            <a:prstGeom prst="rect">
              <a:avLst/>
            </a:prstGeom>
            <a:noFill/>
            <a:ln w="6350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/>
                <a:t>: True track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/>
                <a:t>: Cone of uncertainty </a:t>
              </a:r>
              <a:r>
                <a:rPr lang="en-US" altLang="ko-KR" sz="1600" dirty="0"/>
                <a:t>at 2</a:t>
              </a:r>
              <a:r>
                <a:rPr lang="en-US" altLang="ko-KR" sz="1600" baseline="30000" dirty="0"/>
                <a:t>nd</a:t>
              </a:r>
              <a:r>
                <a:rPr lang="en-US" altLang="ko-KR" sz="1600" dirty="0" smtClean="0"/>
                <a:t> hit</a:t>
              </a:r>
            </a:p>
          </p:txBody>
        </p:sp>
        <p:cxnSp>
          <p:nvCxnSpPr>
            <p:cNvPr id="46" name="직선 연결선 45"/>
            <p:cNvCxnSpPr>
              <a:cxnSpLocks/>
            </p:cNvCxnSpPr>
            <p:nvPr/>
          </p:nvCxnSpPr>
          <p:spPr>
            <a:xfrm flipH="1" flipV="1">
              <a:off x="2803140" y="5121774"/>
              <a:ext cx="764045" cy="0"/>
            </a:xfrm>
            <a:prstGeom prst="line">
              <a:avLst/>
            </a:prstGeom>
            <a:ln w="19050">
              <a:solidFill>
                <a:srgbClr val="00964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7"/>
            <p:cNvCxnSpPr>
              <a:cxnSpLocks/>
            </p:cNvCxnSpPr>
            <p:nvPr/>
          </p:nvCxnSpPr>
          <p:spPr>
            <a:xfrm flipH="1" flipV="1">
              <a:off x="2803140" y="4760804"/>
              <a:ext cx="764045" cy="0"/>
            </a:xfrm>
            <a:prstGeom prst="line">
              <a:avLst/>
            </a:prstGeom>
            <a:ln w="19050">
              <a:solidFill>
                <a:srgbClr val="FF010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직사각형 2"/>
            <p:cNvSpPr/>
            <p:nvPr/>
          </p:nvSpPr>
          <p:spPr>
            <a:xfrm>
              <a:off x="2617194" y="4532982"/>
              <a:ext cx="4892316" cy="78534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4" name="직선 연결선 3"/>
          <p:cNvCxnSpPr/>
          <p:nvPr/>
        </p:nvCxnSpPr>
        <p:spPr>
          <a:xfrm flipV="1">
            <a:off x="1688444" y="5906814"/>
            <a:ext cx="1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rot="1200000" flipV="1">
            <a:off x="1728734" y="5728359"/>
            <a:ext cx="1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2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제목 1"/>
              <p:cNvSpPr txBox="1">
                <a:spLocks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1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ko-KR" dirty="0"/>
                  <a:t>2</a:t>
                </a:r>
                <a:r>
                  <a:rPr lang="en-US" altLang="ko-KR" baseline="30000" dirty="0"/>
                  <a:t>nd</a:t>
                </a:r>
                <a:r>
                  <a:rPr lang="en-US" altLang="ko-KR" dirty="0"/>
                  <a:t> formula </a:t>
                </a:r>
                <a:r>
                  <a:rPr lang="en-US" altLang="ko-KR" dirty="0" smtClean="0"/>
                  <a:t>of positon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altLang="ko-KR" dirty="0"/>
              </a:p>
            </p:txBody>
          </p:sp>
        </mc:Choice>
        <mc:Fallback xmlns="">
          <p:sp>
            <p:nvSpPr>
              <p:cNvPr id="6" name="제목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  <a:blipFill>
                <a:blip r:embed="rId2"/>
                <a:stretch>
                  <a:fillRect l="-2727" t="-32203" b="-466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3" name="그룹 42"/>
          <p:cNvGrpSpPr/>
          <p:nvPr/>
        </p:nvGrpSpPr>
        <p:grpSpPr>
          <a:xfrm>
            <a:off x="513725" y="1370417"/>
            <a:ext cx="720000" cy="720000"/>
            <a:chOff x="1800000" y="1800000"/>
            <a:chExt cx="108000" cy="108000"/>
          </a:xfrm>
        </p:grpSpPr>
        <p:cxnSp>
          <p:nvCxnSpPr>
            <p:cNvPr id="44" name="직선 연결선 43"/>
            <p:cNvCxnSpPr/>
            <p:nvPr/>
          </p:nvCxnSpPr>
          <p:spPr>
            <a:xfrm flipH="1">
              <a:off x="1800000" y="1800000"/>
              <a:ext cx="0" cy="108000"/>
            </a:xfrm>
            <a:prstGeom prst="line">
              <a:avLst/>
            </a:prstGeom>
            <a:ln w="2540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 rot="5400000" flipH="1">
              <a:off x="1854000" y="1854000"/>
              <a:ext cx="0" cy="108000"/>
            </a:xfrm>
            <a:prstGeom prst="line">
              <a:avLst/>
            </a:prstGeom>
            <a:ln w="2540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1035203" y="2029951"/>
            <a:ext cx="31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z</a:t>
            </a:r>
            <a:endParaRPr lang="ko-KR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14205" y="1218200"/>
            <a:ext cx="31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y</a:t>
            </a:r>
            <a:endParaRPr lang="ko-KR" altLang="en-US" dirty="0"/>
          </a:p>
        </p:txBody>
      </p:sp>
      <p:sp>
        <p:nvSpPr>
          <p:cNvPr id="55" name="자유형 54"/>
          <p:cNvSpPr/>
          <p:nvPr/>
        </p:nvSpPr>
        <p:spPr>
          <a:xfrm>
            <a:off x="921060" y="2665191"/>
            <a:ext cx="312665" cy="828998"/>
          </a:xfrm>
          <a:custGeom>
            <a:avLst/>
            <a:gdLst>
              <a:gd name="connsiteX0" fmla="*/ 274335 w 274335"/>
              <a:gd name="connsiteY0" fmla="*/ 0 h 582930"/>
              <a:gd name="connsiteX1" fmla="*/ 15 w 274335"/>
              <a:gd name="connsiteY1" fmla="*/ 240030 h 582930"/>
              <a:gd name="connsiteX2" fmla="*/ 262905 w 274335"/>
              <a:gd name="connsiteY2" fmla="*/ 582930 h 58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4335" h="582930">
                <a:moveTo>
                  <a:pt x="274335" y="0"/>
                </a:moveTo>
                <a:cubicBezTo>
                  <a:pt x="138127" y="71437"/>
                  <a:pt x="1920" y="142875"/>
                  <a:pt x="15" y="240030"/>
                </a:cubicBezTo>
                <a:cubicBezTo>
                  <a:pt x="-1890" y="337185"/>
                  <a:pt x="171465" y="516255"/>
                  <a:pt x="262905" y="58293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810132" y="2860755"/>
                <a:ext cx="3466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32" y="2860755"/>
                <a:ext cx="346658" cy="307777"/>
              </a:xfrm>
              <a:prstGeom prst="rect">
                <a:avLst/>
              </a:prstGeom>
              <a:blipFill>
                <a:blip r:embed="rId3"/>
                <a:stretch>
                  <a:fillRect l="-350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직사각형 9"/>
          <p:cNvSpPr/>
          <p:nvPr/>
        </p:nvSpPr>
        <p:spPr>
          <a:xfrm>
            <a:off x="1795446" y="2139968"/>
            <a:ext cx="1724064" cy="1724064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646070" y="3145672"/>
            <a:ext cx="0" cy="17240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1220758" y="3145672"/>
            <a:ext cx="0" cy="17240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094199" y="2139968"/>
            <a:ext cx="0" cy="17240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668887" y="2139968"/>
            <a:ext cx="0" cy="17240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타원 14"/>
          <p:cNvSpPr/>
          <p:nvPr/>
        </p:nvSpPr>
        <p:spPr>
          <a:xfrm>
            <a:off x="5243575" y="2896185"/>
            <a:ext cx="229875" cy="229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원호 16"/>
          <p:cNvSpPr/>
          <p:nvPr/>
        </p:nvSpPr>
        <p:spPr>
          <a:xfrm rot="18865331">
            <a:off x="1310342" y="2396773"/>
            <a:ext cx="3448129" cy="3448128"/>
          </a:xfrm>
          <a:prstGeom prst="arc">
            <a:avLst>
              <a:gd name="adj1" fmla="val 16200000"/>
              <a:gd name="adj2" fmla="val 19927697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409227" y="2916675"/>
            <a:ext cx="1393639" cy="14239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 flipV="1">
            <a:off x="3524791" y="2468937"/>
            <a:ext cx="1718783" cy="5330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자유형 38"/>
          <p:cNvSpPr/>
          <p:nvPr/>
        </p:nvSpPr>
        <p:spPr>
          <a:xfrm>
            <a:off x="1795949" y="3850670"/>
            <a:ext cx="1724280" cy="419670"/>
          </a:xfrm>
          <a:custGeom>
            <a:avLst/>
            <a:gdLst>
              <a:gd name="connsiteX0" fmla="*/ 2160270 w 2160270"/>
              <a:gd name="connsiteY0" fmla="*/ 0 h 525785"/>
              <a:gd name="connsiteX1" fmla="*/ 1177290 w 2160270"/>
              <a:gd name="connsiteY1" fmla="*/ 525780 h 525785"/>
              <a:gd name="connsiteX2" fmla="*/ 0 w 2160270"/>
              <a:gd name="connsiteY2" fmla="*/ 11430 h 525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0270" h="525785">
                <a:moveTo>
                  <a:pt x="2160270" y="0"/>
                </a:moveTo>
                <a:cubicBezTo>
                  <a:pt x="1848802" y="261937"/>
                  <a:pt x="1537335" y="523875"/>
                  <a:pt x="1177290" y="525780"/>
                </a:cubicBezTo>
                <a:cubicBezTo>
                  <a:pt x="817245" y="527685"/>
                  <a:pt x="161925" y="13335"/>
                  <a:pt x="0" y="11430"/>
                </a:cubicBezTo>
              </a:path>
            </a:pathLst>
          </a:custGeom>
          <a:noFill/>
          <a:ln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520372" y="4090358"/>
            <a:ext cx="249899" cy="2947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L</a:t>
            </a:r>
            <a:endParaRPr lang="ko-KR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469582" y="1839181"/>
            <a:ext cx="50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1st</a:t>
            </a:r>
            <a:endParaRPr lang="ko-KR" alt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3884536" y="1868471"/>
            <a:ext cx="47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2nd</a:t>
            </a:r>
            <a:endParaRPr lang="ko-KR" alt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1002065" y="4837441"/>
            <a:ext cx="465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3rd</a:t>
            </a:r>
            <a:endParaRPr lang="ko-KR" alt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436522" y="4815925"/>
            <a:ext cx="466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4th</a:t>
            </a:r>
            <a:endParaRPr lang="ko-KR" altLang="en-US" sz="1400" dirty="0"/>
          </a:p>
        </p:txBody>
      </p:sp>
      <p:cxnSp>
        <p:nvCxnSpPr>
          <p:cNvPr id="54" name="직선 연결선 53"/>
          <p:cNvCxnSpPr/>
          <p:nvPr/>
        </p:nvCxnSpPr>
        <p:spPr>
          <a:xfrm flipH="1">
            <a:off x="1224222" y="2665191"/>
            <a:ext cx="287344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flipH="1" flipV="1">
            <a:off x="3524791" y="3850670"/>
            <a:ext cx="569407" cy="133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자유형 57"/>
          <p:cNvSpPr/>
          <p:nvPr/>
        </p:nvSpPr>
        <p:spPr>
          <a:xfrm>
            <a:off x="3520229" y="3859793"/>
            <a:ext cx="565637" cy="209850"/>
          </a:xfrm>
          <a:custGeom>
            <a:avLst/>
            <a:gdLst>
              <a:gd name="connsiteX0" fmla="*/ 0 w 708660"/>
              <a:gd name="connsiteY0" fmla="*/ 0 h 262911"/>
              <a:gd name="connsiteX1" fmla="*/ 400050 w 708660"/>
              <a:gd name="connsiteY1" fmla="*/ 262890 h 262911"/>
              <a:gd name="connsiteX2" fmla="*/ 708660 w 708660"/>
              <a:gd name="connsiteY2" fmla="*/ 11430 h 26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8660" h="262911">
                <a:moveTo>
                  <a:pt x="0" y="0"/>
                </a:moveTo>
                <a:cubicBezTo>
                  <a:pt x="140970" y="130492"/>
                  <a:pt x="281940" y="260985"/>
                  <a:pt x="400050" y="262890"/>
                </a:cubicBezTo>
                <a:cubicBezTo>
                  <a:pt x="518160" y="264795"/>
                  <a:pt x="613410" y="138112"/>
                  <a:pt x="708660" y="1143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3709759" y="3939951"/>
                <a:ext cx="249899" cy="2947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ko-KR" altLang="en-US" i="1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59" y="3939951"/>
                <a:ext cx="249899" cy="294793"/>
              </a:xfrm>
              <a:prstGeom prst="rect">
                <a:avLst/>
              </a:prstGeom>
              <a:blipFill>
                <a:blip r:embed="rId4"/>
                <a:stretch>
                  <a:fillRect l="-12195" b="-163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직선 연결선 59"/>
          <p:cNvCxnSpPr/>
          <p:nvPr/>
        </p:nvCxnSpPr>
        <p:spPr>
          <a:xfrm flipH="1" flipV="1">
            <a:off x="4111348" y="3865130"/>
            <a:ext cx="569407" cy="133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자유형 60"/>
          <p:cNvSpPr/>
          <p:nvPr/>
        </p:nvSpPr>
        <p:spPr>
          <a:xfrm>
            <a:off x="4106786" y="3874253"/>
            <a:ext cx="565637" cy="209850"/>
          </a:xfrm>
          <a:custGeom>
            <a:avLst/>
            <a:gdLst>
              <a:gd name="connsiteX0" fmla="*/ 0 w 708660"/>
              <a:gd name="connsiteY0" fmla="*/ 0 h 262911"/>
              <a:gd name="connsiteX1" fmla="*/ 400050 w 708660"/>
              <a:gd name="connsiteY1" fmla="*/ 262890 h 262911"/>
              <a:gd name="connsiteX2" fmla="*/ 708660 w 708660"/>
              <a:gd name="connsiteY2" fmla="*/ 11430 h 26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8660" h="262911">
                <a:moveTo>
                  <a:pt x="0" y="0"/>
                </a:moveTo>
                <a:cubicBezTo>
                  <a:pt x="140970" y="130492"/>
                  <a:pt x="281940" y="260985"/>
                  <a:pt x="400050" y="262890"/>
                </a:cubicBezTo>
                <a:cubicBezTo>
                  <a:pt x="518160" y="264795"/>
                  <a:pt x="613410" y="138112"/>
                  <a:pt x="708660" y="1143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4296316" y="3954411"/>
            <a:ext cx="249899" cy="2947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d</a:t>
            </a:r>
            <a:endParaRPr lang="ko-KR" alt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156186" y="1265706"/>
                <a:ext cx="5559564" cy="5011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We have these formulas from measured variables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      (e.g.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/>
                  <a:t> or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ko-KR" dirty="0"/>
                  <a:t>)</a:t>
                </a:r>
                <a:endParaRPr lang="en-US" altLang="ko-KR" i="1" dirty="0" smtClean="0">
                  <a:latin typeface="Cambria Math" panose="02040503050406030204" pitchFamily="18" charset="0"/>
                </a:endParaRP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𝑙</m:t>
                    </m:r>
                    <m:func>
                      <m:func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func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𝐿</m:t>
                    </m:r>
                    <m:func>
                      <m:func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𝑙</m:t>
                    </m:r>
                    <m:func>
                      <m:func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dirty="0" smtClean="0"/>
                  <a:t> 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altLang="ko-KR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/>
                  <a:t>Formula to 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dirty="0"/>
                  <a:t> of estimated positions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=3,4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𝑚𝑒𝑎𝑠</m:t>
                                    </m:r>
                                  </m:sub>
                                </m:s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𝑒𝑠𝑡𝑖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𝑒𝑠𝑡𝑖</m:t>
                                        </m:r>
                                      </m:sub>
                                    </m:sSub>
                                  </m:sub>
                                </m:sSub>
                              </m:den>
                            </m:f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ko-KR" dirty="0" smtClean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dirty="0" smtClean="0"/>
                  <a:t> are free variables, and we need constraint to use </a:t>
                </a:r>
                <a:r>
                  <a:rPr lang="en-US" altLang="ko-KR" dirty="0"/>
                  <a:t>minimizer</a:t>
                </a:r>
                <a:r>
                  <a:rPr lang="en-US" altLang="ko-KR" dirty="0" smtClean="0"/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ko-KR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smtClean="0"/>
                  <a:t>-&gt; Another formula with bound variable is required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smtClean="0"/>
                  <a:t>Ex)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 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86" y="1265706"/>
                <a:ext cx="5559564" cy="5011757"/>
              </a:xfrm>
              <a:prstGeom prst="rect">
                <a:avLst/>
              </a:prstGeom>
              <a:blipFill>
                <a:blip r:embed="rId5"/>
                <a:stretch>
                  <a:fillRect l="-768" r="-1535" b="-1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1247295" y="5253352"/>
                <a:ext cx="3045952" cy="83766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ko-KR" altLang="en-US" sz="1600" dirty="0" smtClean="0"/>
                  <a:t> </a:t>
                </a:r>
                <a:r>
                  <a:rPr lang="en-US" altLang="ko-KR" sz="1600" dirty="0" smtClean="0"/>
                  <a:t>: y position of hit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ko-KR" altLang="en-US" sz="1600" dirty="0" smtClean="0"/>
                  <a:t> </a:t>
                </a:r>
                <a:r>
                  <a:rPr lang="en-US" altLang="ko-KR" sz="1600" dirty="0" smtClean="0"/>
                  <a:t>sensor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600" b="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295" y="5253352"/>
                <a:ext cx="3045952" cy="837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6350">
                <a:solidFill>
                  <a:schemeClr val="tx1"/>
                </a:solidFill>
                <a:prstDash val="solid"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직사각형 65"/>
          <p:cNvSpPr/>
          <p:nvPr/>
        </p:nvSpPr>
        <p:spPr>
          <a:xfrm>
            <a:off x="230680" y="1197196"/>
            <a:ext cx="1129040" cy="1181083"/>
          </a:xfrm>
          <a:prstGeom prst="rect">
            <a:avLst/>
          </a:prstGeom>
          <a:noFill/>
          <a:ln w="12700">
            <a:solidFill>
              <a:srgbClr val="3E3C3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30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제목 1"/>
              <p:cNvSpPr txBox="1">
                <a:spLocks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1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ko-KR" dirty="0" smtClean="0"/>
                  <a:t>Estimating uncertainty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altLang="ko-KR" dirty="0"/>
              </a:p>
            </p:txBody>
          </p:sp>
        </mc:Choice>
        <mc:Fallback xmlns="">
          <p:sp>
            <p:nvSpPr>
              <p:cNvPr id="6" name="제목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" y="287338"/>
                <a:ext cx="10058400" cy="719137"/>
              </a:xfrm>
              <a:prstGeom prst="rect">
                <a:avLst/>
              </a:prstGeom>
              <a:blipFill>
                <a:blip r:embed="rId2"/>
                <a:stretch>
                  <a:fillRect l="-2727" t="-32203" b="-466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69969" y="2187710"/>
            <a:ext cx="4434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True track doesn’t keep straight due to multiple scattering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Setting cone of uncertainty and matching hit in the cone to reconstruct track</a:t>
            </a: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10/02/2019</a:t>
            </a:r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81" name="그룹 80"/>
          <p:cNvGrpSpPr/>
          <p:nvPr/>
        </p:nvGrpSpPr>
        <p:grpSpPr>
          <a:xfrm>
            <a:off x="389241" y="1128420"/>
            <a:ext cx="1134085" cy="1181083"/>
            <a:chOff x="302656" y="1170693"/>
            <a:chExt cx="1134085" cy="1181083"/>
          </a:xfrm>
        </p:grpSpPr>
        <p:grpSp>
          <p:nvGrpSpPr>
            <p:cNvPr id="30" name="그룹 29"/>
            <p:cNvGrpSpPr/>
            <p:nvPr/>
          </p:nvGrpSpPr>
          <p:grpSpPr>
            <a:xfrm>
              <a:off x="602176" y="1322910"/>
              <a:ext cx="720000" cy="720000"/>
              <a:chOff x="1800000" y="1800000"/>
              <a:chExt cx="108000" cy="108000"/>
            </a:xfrm>
          </p:grpSpPr>
          <p:cxnSp>
            <p:nvCxnSpPr>
              <p:cNvPr id="31" name="직선 연결선 30"/>
              <p:cNvCxnSpPr/>
              <p:nvPr/>
            </p:nvCxnSpPr>
            <p:spPr>
              <a:xfrm flipH="1">
                <a:off x="1800000" y="1800000"/>
                <a:ext cx="0" cy="1080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 rot="5400000" flipH="1">
                <a:off x="1854000" y="1854000"/>
                <a:ext cx="0" cy="1080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1123654" y="1982444"/>
              <a:ext cx="313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z</a:t>
              </a:r>
              <a:endParaRPr lang="ko-KR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2656" y="1170693"/>
              <a:ext cx="313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y</a:t>
              </a:r>
              <a:endParaRPr lang="ko-KR" altLang="en-US" dirty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02656" y="1170693"/>
              <a:ext cx="1129040" cy="1181083"/>
            </a:xfrm>
            <a:prstGeom prst="rect">
              <a:avLst/>
            </a:prstGeom>
            <a:noFill/>
            <a:ln w="12700">
              <a:solidFill>
                <a:srgbClr val="3E3C3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2408444" y="2235528"/>
            <a:ext cx="1440000" cy="1440000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/>
        </p:nvCxnSpPr>
        <p:spPr>
          <a:xfrm>
            <a:off x="968186" y="29540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1688444" y="295297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4567856" y="22355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5287856" y="2235528"/>
            <a:ext cx="0" cy="144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6007856" y="2807598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955366" y="1722369"/>
            <a:ext cx="711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1</a:t>
            </a:r>
            <a:r>
              <a:rPr lang="en-US" altLang="ko-KR" sz="1400" baseline="30000" dirty="0" smtClean="0"/>
              <a:t>st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82953" y="1714756"/>
            <a:ext cx="740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2</a:t>
            </a:r>
            <a:r>
              <a:rPr lang="en-US" altLang="ko-KR" sz="1400" baseline="30000" dirty="0" smtClean="0"/>
              <a:t>nd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39841" y="4173027"/>
            <a:ext cx="72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</a:t>
            </a:r>
            <a:r>
              <a:rPr lang="en-US" altLang="ko-KR" sz="1400" baseline="30000" dirty="0" smtClean="0"/>
              <a:t>rd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2656" y="3908421"/>
            <a:ext cx="69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4</a:t>
            </a:r>
            <a:r>
              <a:rPr lang="en-US" altLang="ko-KR" sz="1400" baseline="30000" dirty="0" smtClean="0"/>
              <a:t>th</a:t>
            </a:r>
            <a:r>
              <a:rPr lang="en-US" altLang="ko-KR" sz="1400" dirty="0" smtClean="0"/>
              <a:t> sensor</a:t>
            </a:r>
            <a:endParaRPr lang="ko-KR" altLang="en-US" sz="1400" dirty="0"/>
          </a:p>
        </p:txBody>
      </p:sp>
      <p:cxnSp>
        <p:nvCxnSpPr>
          <p:cNvPr id="22" name="직선 연결선 21"/>
          <p:cNvCxnSpPr>
            <a:cxnSpLocks noChangeAspect="1"/>
          </p:cNvCxnSpPr>
          <p:nvPr/>
        </p:nvCxnSpPr>
        <p:spPr>
          <a:xfrm flipH="1" flipV="1">
            <a:off x="3836042" y="2738150"/>
            <a:ext cx="720000" cy="6457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40054" y="1786498"/>
            <a:ext cx="1022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solidFill>
                  <a:srgbClr val="00B0F0"/>
                </a:solidFill>
              </a:rPr>
              <a:t>B field</a:t>
            </a:r>
            <a:endParaRPr lang="ko-KR" altLang="en-US" sz="2200" dirty="0">
              <a:solidFill>
                <a:srgbClr val="00B0F0"/>
              </a:solidFill>
            </a:endParaRPr>
          </a:p>
        </p:txBody>
      </p:sp>
      <p:cxnSp>
        <p:nvCxnSpPr>
          <p:cNvPr id="36" name="직선 연결선 35"/>
          <p:cNvCxnSpPr>
            <a:cxnSpLocks noChangeAspect="1"/>
          </p:cNvCxnSpPr>
          <p:nvPr/>
        </p:nvCxnSpPr>
        <p:spPr>
          <a:xfrm flipH="1">
            <a:off x="968025" y="3355378"/>
            <a:ext cx="1440000" cy="1223323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>
            <a:cxnSpLocks/>
          </p:cNvCxnSpPr>
          <p:nvPr/>
        </p:nvCxnSpPr>
        <p:spPr>
          <a:xfrm flipH="1">
            <a:off x="656647" y="2345057"/>
            <a:ext cx="1733358" cy="426134"/>
          </a:xfrm>
          <a:prstGeom prst="line">
            <a:avLst/>
          </a:prstGeom>
          <a:ln w="19050">
            <a:solidFill>
              <a:srgbClr val="00964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원호 37"/>
          <p:cNvSpPr>
            <a:spLocks noChangeAspect="1"/>
          </p:cNvSpPr>
          <p:nvPr/>
        </p:nvSpPr>
        <p:spPr>
          <a:xfrm rot="17329982">
            <a:off x="498406" y="2256503"/>
            <a:ext cx="5040000" cy="5040000"/>
          </a:xfrm>
          <a:prstGeom prst="arc">
            <a:avLst>
              <a:gd name="adj1" fmla="val 19592935"/>
              <a:gd name="adj2" fmla="val 4133"/>
            </a:avLst>
          </a:prstGeom>
          <a:ln w="19050">
            <a:solidFill>
              <a:srgbClr val="00964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원호 38"/>
          <p:cNvSpPr>
            <a:spLocks noChangeAspect="1"/>
          </p:cNvSpPr>
          <p:nvPr/>
        </p:nvSpPr>
        <p:spPr>
          <a:xfrm rot="15909823">
            <a:off x="1544861" y="2720880"/>
            <a:ext cx="5040000" cy="5040000"/>
          </a:xfrm>
          <a:prstGeom prst="arc">
            <a:avLst>
              <a:gd name="adj1" fmla="val 19430825"/>
              <a:gd name="adj2" fmla="val 21590896"/>
            </a:avLst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직선 연결선 39"/>
          <p:cNvCxnSpPr>
            <a:cxnSpLocks/>
          </p:cNvCxnSpPr>
          <p:nvPr/>
        </p:nvCxnSpPr>
        <p:spPr>
          <a:xfrm flipH="1" flipV="1">
            <a:off x="3833689" y="2395448"/>
            <a:ext cx="740925" cy="257018"/>
          </a:xfrm>
          <a:prstGeom prst="line">
            <a:avLst/>
          </a:prstGeom>
          <a:ln w="19050">
            <a:solidFill>
              <a:srgbClr val="00964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>
            <a:cxnSpLocks noChangeAspect="1"/>
          </p:cNvCxnSpPr>
          <p:nvPr/>
        </p:nvCxnSpPr>
        <p:spPr>
          <a:xfrm flipH="1">
            <a:off x="3826880" y="2666077"/>
            <a:ext cx="756000" cy="65908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원호 51"/>
          <p:cNvSpPr>
            <a:spLocks noChangeAspect="1"/>
          </p:cNvSpPr>
          <p:nvPr/>
        </p:nvSpPr>
        <p:spPr>
          <a:xfrm rot="16492793">
            <a:off x="1108006" y="2728943"/>
            <a:ext cx="5040000" cy="5040000"/>
          </a:xfrm>
          <a:prstGeom prst="arc">
            <a:avLst>
              <a:gd name="adj1" fmla="val 19589333"/>
              <a:gd name="adj2" fmla="val 4133"/>
            </a:avLst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3" name="직선 연결선 52"/>
          <p:cNvCxnSpPr>
            <a:cxnSpLocks/>
          </p:cNvCxnSpPr>
          <p:nvPr/>
        </p:nvCxnSpPr>
        <p:spPr>
          <a:xfrm flipH="1">
            <a:off x="863977" y="3041953"/>
            <a:ext cx="1553591" cy="8322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>
            <a:cxnSpLocks/>
          </p:cNvCxnSpPr>
          <p:nvPr/>
        </p:nvCxnSpPr>
        <p:spPr>
          <a:xfrm flipH="1">
            <a:off x="4560451" y="2738150"/>
            <a:ext cx="734013" cy="637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>
            <a:cxnSpLocks/>
          </p:cNvCxnSpPr>
          <p:nvPr/>
        </p:nvCxnSpPr>
        <p:spPr>
          <a:xfrm flipH="1" flipV="1">
            <a:off x="5301456" y="2747436"/>
            <a:ext cx="848008" cy="1939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>
            <a:cxnSpLocks noChangeAspect="1"/>
          </p:cNvCxnSpPr>
          <p:nvPr/>
        </p:nvCxnSpPr>
        <p:spPr>
          <a:xfrm flipH="1" flipV="1">
            <a:off x="4570723" y="2658221"/>
            <a:ext cx="701250" cy="51556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>
            <a:cxnSpLocks/>
          </p:cNvCxnSpPr>
          <p:nvPr/>
        </p:nvCxnSpPr>
        <p:spPr>
          <a:xfrm flipH="1">
            <a:off x="4556042" y="2755266"/>
            <a:ext cx="727446" cy="186096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>
            <a:cxnSpLocks noChangeAspect="1"/>
          </p:cNvCxnSpPr>
          <p:nvPr/>
        </p:nvCxnSpPr>
        <p:spPr>
          <a:xfrm rot="20801107" flipH="1">
            <a:off x="1330407" y="4248419"/>
            <a:ext cx="1440000" cy="1223323"/>
          </a:xfrm>
          <a:prstGeom prst="line">
            <a:avLst/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>
            <a:cxnSpLocks/>
          </p:cNvCxnSpPr>
          <p:nvPr/>
        </p:nvCxnSpPr>
        <p:spPr>
          <a:xfrm rot="20801107" flipH="1">
            <a:off x="698979" y="3313902"/>
            <a:ext cx="1733358" cy="426134"/>
          </a:xfrm>
          <a:prstGeom prst="line">
            <a:avLst/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원호 70"/>
          <p:cNvSpPr>
            <a:spLocks noChangeAspect="1"/>
          </p:cNvSpPr>
          <p:nvPr/>
        </p:nvSpPr>
        <p:spPr>
          <a:xfrm rot="16531089">
            <a:off x="1011447" y="2844255"/>
            <a:ext cx="5040000" cy="5040000"/>
          </a:xfrm>
          <a:prstGeom prst="arc">
            <a:avLst>
              <a:gd name="adj1" fmla="val 19592935"/>
              <a:gd name="adj2" fmla="val 4133"/>
            </a:avLst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원호 71"/>
          <p:cNvSpPr>
            <a:spLocks noChangeAspect="1"/>
          </p:cNvSpPr>
          <p:nvPr/>
        </p:nvSpPr>
        <p:spPr>
          <a:xfrm rot="15110930">
            <a:off x="2136720" y="3055148"/>
            <a:ext cx="5040000" cy="5040000"/>
          </a:xfrm>
          <a:prstGeom prst="arc">
            <a:avLst>
              <a:gd name="adj1" fmla="val 19430825"/>
              <a:gd name="adj2" fmla="val 21590896"/>
            </a:avLst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3" name="직선 연결선 72"/>
          <p:cNvCxnSpPr>
            <a:cxnSpLocks/>
          </p:cNvCxnSpPr>
          <p:nvPr/>
        </p:nvCxnSpPr>
        <p:spPr>
          <a:xfrm rot="20801107" flipH="1" flipV="1">
            <a:off x="3796089" y="2770670"/>
            <a:ext cx="740925" cy="257018"/>
          </a:xfrm>
          <a:prstGeom prst="line">
            <a:avLst/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 73"/>
          <p:cNvCxnSpPr>
            <a:cxnSpLocks noChangeAspect="1"/>
          </p:cNvCxnSpPr>
          <p:nvPr/>
        </p:nvCxnSpPr>
        <p:spPr>
          <a:xfrm rot="20801107" flipH="1">
            <a:off x="3829581" y="3036425"/>
            <a:ext cx="756000" cy="65908"/>
          </a:xfrm>
          <a:prstGeom prst="line">
            <a:avLst/>
          </a:prstGeom>
          <a:ln w="19050">
            <a:solidFill>
              <a:srgbClr val="B48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2617194" y="4487324"/>
            <a:ext cx="5020736" cy="1569660"/>
            <a:chOff x="2640054" y="4533044"/>
            <a:chExt cx="5020736" cy="1569660"/>
          </a:xfrm>
        </p:grpSpPr>
        <p:sp>
          <p:nvSpPr>
            <p:cNvPr id="82" name="TextBox 81"/>
            <p:cNvSpPr txBox="1"/>
            <p:nvPr/>
          </p:nvSpPr>
          <p:spPr>
            <a:xfrm>
              <a:off x="3576647" y="4533044"/>
              <a:ext cx="4084143" cy="1569660"/>
            </a:xfrm>
            <a:prstGeom prst="rect">
              <a:avLst/>
            </a:prstGeom>
            <a:noFill/>
            <a:ln w="6350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/>
                <a:t>: True track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/>
                <a:t>: Cone </a:t>
              </a:r>
              <a:r>
                <a:rPr lang="en-US" altLang="ko-KR" sz="1600" dirty="0"/>
                <a:t>of </a:t>
              </a:r>
              <a:r>
                <a:rPr lang="en-US" altLang="ko-KR" sz="1600" dirty="0" smtClean="0"/>
                <a:t>uncertainty at </a:t>
              </a:r>
              <a:r>
                <a:rPr lang="en-US" altLang="ko-KR" sz="1600" dirty="0"/>
                <a:t>1</a:t>
              </a:r>
              <a:r>
                <a:rPr lang="en-US" altLang="ko-KR" sz="1600" baseline="30000" dirty="0"/>
                <a:t>st</a:t>
              </a:r>
              <a:r>
                <a:rPr lang="en-US" altLang="ko-KR" sz="1600" dirty="0" smtClean="0"/>
                <a:t> hit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600" dirty="0"/>
                <a:t>: </a:t>
              </a:r>
              <a:r>
                <a:rPr lang="en-US" altLang="ko-KR" sz="1600" dirty="0" smtClean="0"/>
                <a:t>Cone at 2</a:t>
              </a:r>
              <a:r>
                <a:rPr lang="en-US" altLang="ko-KR" sz="1600" baseline="30000" dirty="0" smtClean="0"/>
                <a:t>nd</a:t>
              </a:r>
              <a:r>
                <a:rPr lang="en-US" altLang="ko-KR" sz="1600" dirty="0" smtClean="0"/>
                <a:t> hit from upper edge of</a:t>
              </a:r>
              <a:r>
                <a:rPr lang="en-US" altLang="ko-KR" sz="1600" dirty="0"/>
                <a:t> 1</a:t>
              </a:r>
              <a:r>
                <a:rPr lang="en-US" altLang="ko-KR" sz="1600" baseline="30000" dirty="0"/>
                <a:t>st</a:t>
              </a:r>
              <a:r>
                <a:rPr lang="en-US" altLang="ko-KR" sz="1600" dirty="0" smtClean="0"/>
                <a:t> cone</a:t>
              </a:r>
              <a:endParaRPr lang="ko-KR" altLang="en-US" sz="1600" dirty="0"/>
            </a:p>
            <a:p>
              <a:pPr>
                <a:lnSpc>
                  <a:spcPct val="150000"/>
                </a:lnSpc>
              </a:pPr>
              <a:r>
                <a:rPr lang="en-US" altLang="ko-KR" sz="1600" dirty="0"/>
                <a:t>: Cone at 2</a:t>
              </a:r>
              <a:r>
                <a:rPr lang="en-US" altLang="ko-KR" sz="1600" baseline="30000" dirty="0"/>
                <a:t>nd</a:t>
              </a:r>
              <a:r>
                <a:rPr lang="en-US" altLang="ko-KR" sz="1600" dirty="0"/>
                <a:t> hit from </a:t>
              </a:r>
              <a:r>
                <a:rPr lang="en-US" altLang="ko-KR" sz="1600" dirty="0" smtClean="0"/>
                <a:t>downer </a:t>
              </a:r>
              <a:r>
                <a:rPr lang="en-US" altLang="ko-KR" sz="1600" dirty="0"/>
                <a:t>edge of 1</a:t>
              </a:r>
              <a:r>
                <a:rPr lang="en-US" altLang="ko-KR" sz="1600" baseline="30000" dirty="0"/>
                <a:t>st</a:t>
              </a:r>
              <a:r>
                <a:rPr lang="en-US" altLang="ko-KR" sz="1600" dirty="0"/>
                <a:t> </a:t>
              </a:r>
              <a:r>
                <a:rPr lang="en-US" altLang="ko-KR" sz="1600" dirty="0" smtClean="0"/>
                <a:t>cone</a:t>
              </a:r>
              <a:endParaRPr lang="ko-KR" altLang="en-US" sz="1600" dirty="0"/>
            </a:p>
          </p:txBody>
        </p:sp>
        <p:cxnSp>
          <p:nvCxnSpPr>
            <p:cNvPr id="44" name="직선 연결선 43"/>
            <p:cNvCxnSpPr>
              <a:cxnSpLocks/>
            </p:cNvCxnSpPr>
            <p:nvPr/>
          </p:nvCxnSpPr>
          <p:spPr>
            <a:xfrm flipH="1" flipV="1">
              <a:off x="2824032" y="5168474"/>
              <a:ext cx="764045" cy="0"/>
            </a:xfrm>
            <a:prstGeom prst="line">
              <a:avLst/>
            </a:prstGeom>
            <a:ln w="190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45"/>
            <p:cNvCxnSpPr>
              <a:cxnSpLocks/>
            </p:cNvCxnSpPr>
            <p:nvPr/>
          </p:nvCxnSpPr>
          <p:spPr>
            <a:xfrm flipH="1" flipV="1">
              <a:off x="2826000" y="5535352"/>
              <a:ext cx="764045" cy="0"/>
            </a:xfrm>
            <a:prstGeom prst="line">
              <a:avLst/>
            </a:prstGeom>
            <a:ln w="19050">
              <a:solidFill>
                <a:srgbClr val="00964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6"/>
            <p:cNvCxnSpPr>
              <a:cxnSpLocks/>
            </p:cNvCxnSpPr>
            <p:nvPr/>
          </p:nvCxnSpPr>
          <p:spPr>
            <a:xfrm flipH="1" flipV="1">
              <a:off x="2826000" y="5896184"/>
              <a:ext cx="764045" cy="0"/>
            </a:xfrm>
            <a:prstGeom prst="line">
              <a:avLst/>
            </a:prstGeom>
            <a:ln w="19050">
              <a:solidFill>
                <a:srgbClr val="B48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7"/>
            <p:cNvCxnSpPr>
              <a:cxnSpLocks/>
            </p:cNvCxnSpPr>
            <p:nvPr/>
          </p:nvCxnSpPr>
          <p:spPr>
            <a:xfrm flipH="1" flipV="1">
              <a:off x="2826000" y="4806524"/>
              <a:ext cx="764045" cy="0"/>
            </a:xfrm>
            <a:prstGeom prst="line">
              <a:avLst/>
            </a:prstGeom>
            <a:ln w="19050">
              <a:solidFill>
                <a:srgbClr val="FF010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직사각형 2"/>
            <p:cNvSpPr/>
            <p:nvPr/>
          </p:nvSpPr>
          <p:spPr>
            <a:xfrm>
              <a:off x="2640054" y="4578701"/>
              <a:ext cx="4892316" cy="152400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47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마sitrineo">
  <a:themeElements>
    <a:clrScheme name="추억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sitrineo" id="{0391E64D-9C0B-4038-9560-CC85095D5B9B}" vid="{C2CC9876-E3C5-4FF9-8DDD-FCAB80C85413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테마sitrineo</Template>
  <TotalTime>10148</TotalTime>
  <Words>164</Words>
  <Application>Microsoft Office PowerPoint</Application>
  <PresentationFormat>와이드스크린</PresentationFormat>
  <Paragraphs>75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Cambria Math</vt:lpstr>
      <vt:lpstr>테마sitrineo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SiTrInEO status</dc:title>
  <dc:creator>admin</dc:creator>
  <cp:lastModifiedBy>admin</cp:lastModifiedBy>
  <cp:revision>850</cp:revision>
  <dcterms:created xsi:type="dcterms:W3CDTF">2019-03-25T05:28:02Z</dcterms:created>
  <dcterms:modified xsi:type="dcterms:W3CDTF">2019-11-14T06:01:21Z</dcterms:modified>
</cp:coreProperties>
</file>