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9" r:id="rId2"/>
    <p:sldId id="257" r:id="rId3"/>
    <p:sldId id="288" r:id="rId4"/>
    <p:sldId id="258" r:id="rId5"/>
    <p:sldId id="271" r:id="rId6"/>
    <p:sldId id="259" r:id="rId7"/>
    <p:sldId id="260" r:id="rId8"/>
    <p:sldId id="286" r:id="rId9"/>
    <p:sldId id="282" r:id="rId10"/>
    <p:sldId id="285" r:id="rId11"/>
    <p:sldId id="283" r:id="rId12"/>
    <p:sldId id="276" r:id="rId13"/>
    <p:sldId id="272" r:id="rId14"/>
    <p:sldId id="280" r:id="rId15"/>
    <p:sldId id="281" r:id="rId16"/>
    <p:sldId id="273" r:id="rId17"/>
    <p:sldId id="274" r:id="rId18"/>
    <p:sldId id="275" r:id="rId19"/>
    <p:sldId id="277" r:id="rId20"/>
    <p:sldId id="279" r:id="rId21"/>
    <p:sldId id="278" r:id="rId22"/>
    <p:sldId id="261" r:id="rId23"/>
    <p:sldId id="284" r:id="rId24"/>
    <p:sldId id="287" r:id="rId25"/>
    <p:sldId id="263" r:id="rId26"/>
    <p:sldId id="270" r:id="rId27"/>
    <p:sldId id="264" r:id="rId28"/>
  </p:sldIdLst>
  <p:sldSz cx="9144000" cy="5143500" type="screen16x9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" userDrawn="1">
          <p15:clr>
            <a:srgbClr val="A4A3A4"/>
          </p15:clr>
        </p15:guide>
        <p15:guide id="2" orient="horz" pos="971" userDrawn="1">
          <p15:clr>
            <a:srgbClr val="A4A3A4"/>
          </p15:clr>
        </p15:guide>
        <p15:guide id="3" orient="horz" pos="2809" userDrawn="1">
          <p15:clr>
            <a:srgbClr val="A4A3A4"/>
          </p15:clr>
        </p15:guide>
        <p15:guide id="4" orient="horz" pos="2985" userDrawn="1">
          <p15:clr>
            <a:srgbClr val="A4A3A4"/>
          </p15:clr>
        </p15:guide>
        <p15:guide id="5" orient="horz" pos="789" userDrawn="1">
          <p15:clr>
            <a:srgbClr val="A4A3A4"/>
          </p15:clr>
        </p15:guide>
        <p15:guide id="6" orient="horz" pos="1306" userDrawn="1">
          <p15:clr>
            <a:srgbClr val="A4A3A4"/>
          </p15:clr>
        </p15:guide>
        <p15:guide id="7" orient="horz" pos="3137" userDrawn="1">
          <p15:clr>
            <a:srgbClr val="A4A3A4"/>
          </p15:clr>
        </p15:guide>
        <p15:guide id="8" orient="horz" pos="425" userDrawn="1">
          <p15:clr>
            <a:srgbClr val="A4A3A4"/>
          </p15:clr>
        </p15:guide>
        <p15:guide id="9" orient="horz" pos="2106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363" userDrawn="1">
          <p15:clr>
            <a:srgbClr val="A4A3A4"/>
          </p15:clr>
        </p15:guide>
        <p15:guide id="12" pos="5396" userDrawn="1">
          <p15:clr>
            <a:srgbClr val="A4A3A4"/>
          </p15:clr>
        </p15:guide>
        <p15:guide id="13" pos="282" userDrawn="1">
          <p15:clr>
            <a:srgbClr val="A4A3A4"/>
          </p15:clr>
        </p15:guide>
        <p15:guide id="14" pos="3784" userDrawn="1">
          <p15:clr>
            <a:srgbClr val="A4A3A4"/>
          </p15:clr>
        </p15:guide>
        <p15:guide id="15" pos="3736" userDrawn="1">
          <p15:clr>
            <a:srgbClr val="A4A3A4"/>
          </p15:clr>
        </p15:guide>
        <p15:guide id="16" pos="2179" userDrawn="1">
          <p15:clr>
            <a:srgbClr val="A4A3A4"/>
          </p15:clr>
        </p15:guide>
        <p15:guide id="17" pos="5464" userDrawn="1">
          <p15:clr>
            <a:srgbClr val="A4A3A4"/>
          </p15:clr>
        </p15:guide>
        <p15:guide id="18" pos="38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295"/>
    <a:srgbClr val="981E32"/>
    <a:srgbClr val="FFFFFF"/>
    <a:srgbClr val="C75B12"/>
    <a:srgbClr val="E17000"/>
    <a:srgbClr val="5B8F22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4694" autoAdjust="0"/>
  </p:normalViewPr>
  <p:slideViewPr>
    <p:cSldViewPr snapToObjects="1" showGuides="1">
      <p:cViewPr varScale="1">
        <p:scale>
          <a:sx n="139" d="100"/>
          <a:sy n="139" d="100"/>
        </p:scale>
        <p:origin x="176" y="536"/>
      </p:cViewPr>
      <p:guideLst>
        <p:guide orient="horz" pos="245"/>
        <p:guide orient="horz" pos="971"/>
        <p:guide orient="horz" pos="2809"/>
        <p:guide orient="horz" pos="2985"/>
        <p:guide orient="horz" pos="789"/>
        <p:guide orient="horz" pos="1306"/>
        <p:guide orient="horz" pos="3137"/>
        <p:guide orient="horz" pos="425"/>
        <p:guide orient="horz" pos="2106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9/22/22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61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9/22/22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eec4fc920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geec4fc920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geec4fc920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ec4fc920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eec4fc920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geec4fc9202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ec4fc920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geec4fc920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geec4fc9202_0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eec4fc9202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eec4fc9202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eec4fc9202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eec4fc9202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eec4fc9202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eec4fc9202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eec4fc9202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eec4fc9202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eec4fc9202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4788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eec4fc920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eec4fc920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eec4fc9202_0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ec4fc9202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ec4fc9202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Extended Backus–Naur form</a:t>
            </a:r>
            <a:endParaRPr/>
          </a:p>
        </p:txBody>
      </p:sp>
      <p:sp>
        <p:nvSpPr>
          <p:cNvPr id="138" name="Google Shape;138;geec4fc9202_0_7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5151600"/>
          </a:xfrm>
          <a:prstGeom prst="rect">
            <a:avLst/>
          </a:prstGeom>
        </p:spPr>
      </p:pic>
      <p:pic>
        <p:nvPicPr>
          <p:cNvPr id="8" name="Logo SLAC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9" name="Logo DOE Stanford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3225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2734627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15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165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350"/>
            </a:lvl4pPr>
            <a:lvl5pPr>
              <a:buClr>
                <a:srgbClr val="981E32"/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0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86002" y="1"/>
            <a:ext cx="6858019" cy="939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" y="616458"/>
            <a:ext cx="8685294" cy="20269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9"/>
          <p:cNvSpPr txBox="1">
            <a:spLocks noGrp="1"/>
          </p:cNvSpPr>
          <p:nvPr>
            <p:ph type="sldNum" idx="12"/>
          </p:nvPr>
        </p:nvSpPr>
        <p:spPr>
          <a:xfrm>
            <a:off x="8566150" y="4738689"/>
            <a:ext cx="318932" cy="40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457200" y="932688"/>
            <a:ext cx="8108950" cy="379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342900" lvl="0" indent="-1714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None/>
              <a:defRPr/>
            </a:lvl1pPr>
            <a:lvl2pPr marL="685800" lvl="1" indent="-297180" algn="l">
              <a:lnSpc>
                <a:spcPct val="120000"/>
              </a:lnSpc>
              <a:spcBef>
                <a:spcPts val="225"/>
              </a:spcBef>
              <a:spcAft>
                <a:spcPts val="0"/>
              </a:spcAft>
              <a:buClr>
                <a:srgbClr val="981E32"/>
              </a:buClr>
              <a:buSzPts val="2640"/>
              <a:buChar char="•"/>
              <a:defRPr sz="1650"/>
            </a:lvl2pPr>
            <a:lvl3pPr marL="1028700" lvl="2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Char char="-"/>
              <a:defRPr/>
            </a:lvl3pPr>
            <a:lvl4pPr marL="1371600" lvl="3" indent="-27432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Char char="•"/>
              <a:defRPr sz="1350"/>
            </a:lvl4pPr>
            <a:lvl5pPr marL="1714500" lvl="4" indent="-26289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Char char="-"/>
              <a:defRPr sz="1200"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1896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8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825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  <p:sldLayoutId id="2147483676" r:id="rId8"/>
  </p:sldLayoutIdLst>
  <p:hf hdr="0" dt="0"/>
  <p:txStyles>
    <p:titleStyle>
      <a:lvl1pPr algn="l" defTabSz="685800" rtl="0" eaLnBrk="1" latinLnBrk="0" hangingPunct="1">
        <a:spcBef>
          <a:spcPct val="0"/>
        </a:spcBef>
        <a:buNone/>
        <a:defRPr sz="18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685800" rtl="0" eaLnBrk="1" latinLnBrk="0" hangingPunct="1">
        <a:lnSpc>
          <a:spcPct val="120000"/>
        </a:lnSpc>
        <a:spcBef>
          <a:spcPts val="0"/>
        </a:spcBef>
        <a:spcAft>
          <a:spcPts val="225"/>
        </a:spcAft>
        <a:buClr>
          <a:schemeClr val="tx1"/>
        </a:buClr>
        <a:buFont typeface="Arial" pitchFamily="34" charset="0"/>
        <a:buNone/>
        <a:defRPr sz="18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42900" indent="-167879" algn="l" defTabSz="6858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165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17922" indent="-175022" algn="l" defTabSz="6858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5800" indent="-167879" algn="l" defTabSz="6858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35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64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cdshub/whatrecord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cdshub/whatrecor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localhost:8896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ark-parser/lar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github.com/pcdshub/whatrecord/tree/master/whatrecord/gramma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cdshub/whatrecor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pypi.org/project/whatrecor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epicsmacrolib/" TargetMode="External"/><Relationship Id="rId2" Type="http://schemas.openxmlformats.org/officeDocument/2006/relationships/hyperlink" Target="https://github.com/pcdshub/epicsmacrolib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err="1"/>
              <a:t>whatrecord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Ken Lauer</a:t>
            </a:r>
          </a:p>
          <a:p>
            <a:r>
              <a:rPr lang="en-CA" dirty="0"/>
              <a:t>LCLS, SLAC National Accelerator Laboratory</a:t>
            </a:r>
          </a:p>
          <a:p>
            <a:r>
              <a:rPr lang="en-CA" dirty="0"/>
              <a:t>September 23</a:t>
            </a:r>
            <a:r>
              <a:rPr lang="en-CA" baseline="30000" dirty="0"/>
              <a:t>rd</a:t>
            </a:r>
            <a:r>
              <a:rPr lang="en-CA" dirty="0"/>
              <a:t>, 2022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36077" y="499387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6D4055-106B-FC4F-495A-2325D27114A6}"/>
              </a:ext>
            </a:extLst>
          </p:cNvPr>
          <p:cNvSpPr txBox="1"/>
          <p:nvPr/>
        </p:nvSpPr>
        <p:spPr>
          <a:xfrm>
            <a:off x="3957413" y="4855376"/>
            <a:ext cx="29047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https://github.com/pcdshub/whatrecord/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469512-3C59-AE06-E504-72E1FF2D34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5466BB-3678-DDBC-0761-824E1FA0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whatrecord</a:t>
            </a:r>
            <a:r>
              <a:rPr lang="en-US" dirty="0"/>
              <a:t> graph`: Intra/inter-IOC record graphs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4922F0-83DC-9F51-D62A-8D440C050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870" y="2635961"/>
            <a:ext cx="6796366" cy="2590800"/>
          </a:xfrm>
          <a:prstGeom prst="rect">
            <a:avLst/>
          </a:prstGeom>
          <a:ln w="19050">
            <a:solidFill>
              <a:schemeClr val="accent1"/>
            </a:solidFill>
            <a:prstDash val="sysDash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84AF47-37AB-2C68-8FA8-AFA747439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10" y="776096"/>
            <a:ext cx="6882993" cy="174536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7988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21227-B48D-150A-5C79-84A0A5280F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0DA68C-3B04-FC21-3E32-76A65A391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whatrecord</a:t>
            </a:r>
            <a:r>
              <a:rPr lang="en-US" dirty="0"/>
              <a:t> graph`: State notation language transition diagrams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D741ED-32D0-2E5D-F34F-C523E87E7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51" y="1408565"/>
            <a:ext cx="3313261" cy="31093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ED9499-4911-CC51-2556-4309EFE2B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489" y="1276350"/>
            <a:ext cx="3619100" cy="322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7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CD8B3E-3E14-D176-27FC-C78F7B8332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6CDDA0-6B02-7DEA-9779-DADE8B840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whatrecord</a:t>
            </a:r>
            <a:r>
              <a:rPr lang="en-US" dirty="0"/>
              <a:t> server` </a:t>
            </a:r>
            <a:r>
              <a:rPr lang="en-US" dirty="0" err="1"/>
              <a:t>Vue.js</a:t>
            </a:r>
            <a:r>
              <a:rPr lang="en-US" dirty="0"/>
              <a:t> frontend: IOC listing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3778C4-FE6C-00CF-696D-ABABB872E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1" y="1047750"/>
            <a:ext cx="8439429" cy="37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9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281A63-54CD-F764-A6E6-F2FA25B111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F7C595-ED23-2DCE-3D44-84C9A1C9F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record details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B4D729-2CB2-0622-1792-9645E5728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939625"/>
            <a:ext cx="6781706" cy="41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85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057CBD-3DA5-5862-4BF2-9B449DE443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88F1D-0019-BAA4-0D9B-395A7260D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startup script line information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00EE13-E45B-4017-C426-ADA730077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544" y="879479"/>
            <a:ext cx="527832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2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B6B0A8-19DE-E946-C366-F900859AF6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38AA6A-8564-F465-668D-D63E2B933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startup script line lint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B438E6-BEF1-0E57-8CE7-61527EF3D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81200"/>
            <a:ext cx="5957888" cy="42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70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180C1D-2F21-BDC2-61BF-04AF1F95E2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7786FB-C588-5820-86AB-D213BD282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Record to </a:t>
            </a:r>
            <a:r>
              <a:rPr lang="en-US" dirty="0" err="1"/>
              <a:t>StreamDevice</a:t>
            </a:r>
            <a:r>
              <a:rPr lang="en-US" dirty="0"/>
              <a:t> information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6BA99C-FBCB-C5DD-07BE-E52D5C3BB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800101"/>
            <a:ext cx="5829300" cy="443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026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EF4A81-AF15-6709-1B09-EE6EED2836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E800F2-2D21-1C13-6277-96544F7B2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</a:t>
            </a:r>
            <a:r>
              <a:rPr lang="en-US" dirty="0" err="1"/>
              <a:t>PVAccess</a:t>
            </a:r>
            <a:r>
              <a:rPr lang="en-US" dirty="0"/>
              <a:t> group information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A9D28A-778F-59DD-AE9F-FBB598723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09467"/>
            <a:ext cx="7153812" cy="403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6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84032F-7891-0BD2-96CA-89F1FA400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31183-E5A3-B529-F382-D13EA95A1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ASGs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7FA025-3ADB-9042-0ED4-DF851AC19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81150"/>
            <a:ext cx="7383079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728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B002F6-8D32-CC18-9EA7-2CC39A5FB4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B5126C-E976-4397-A6F1-EEA8F05D8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IOC/record relationship map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9885EC-69A1-03E3-075C-44B529984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956336"/>
            <a:ext cx="5829300" cy="38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75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ec4fc9202_0_0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2</a:t>
            </a:fld>
            <a:endParaRPr lang="en-US"/>
          </a:p>
        </p:txBody>
      </p:sp>
      <p:sp>
        <p:nvSpPr>
          <p:cNvPr id="72" name="Google Shape;72;geec4fc9202_0_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73" name="Google Shape;73;geec4fc9202_0_0"/>
          <p:cNvSpPr txBox="1">
            <a:spLocks noGrp="1"/>
          </p:cNvSpPr>
          <p:nvPr>
            <p:ph type="body" idx="1"/>
          </p:nvPr>
        </p:nvSpPr>
        <p:spPr>
          <a:xfrm>
            <a:off x="304800" y="1074534"/>
            <a:ext cx="8261350" cy="3783216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EPICS IOCs/modules/extensions are comprised of a conglomeration of weird file formats: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Process database files (.</a:t>
            </a:r>
            <a:r>
              <a:rPr lang="en-US" sz="1400" dirty="0" err="1"/>
              <a:t>db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Database definition files (.</a:t>
            </a:r>
            <a:r>
              <a:rPr lang="en-US" sz="1400" dirty="0" err="1"/>
              <a:t>dbd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Template / substitutions files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IOC shell scripts (</a:t>
            </a:r>
            <a:r>
              <a:rPr lang="en-US" sz="1400" dirty="0" err="1"/>
              <a:t>st.cmd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 err="1"/>
              <a:t>StreamDevice</a:t>
            </a:r>
            <a:r>
              <a:rPr lang="en-US" sz="1400" dirty="0"/>
              <a:t> protocols (.proto)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State notation language programs (.</a:t>
            </a:r>
            <a:r>
              <a:rPr lang="en-US" sz="1400" dirty="0" err="1"/>
              <a:t>st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Gateway configuration (.</a:t>
            </a:r>
            <a:r>
              <a:rPr lang="en-US" sz="1400" dirty="0" err="1"/>
              <a:t>pvlist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Access security files (.</a:t>
            </a:r>
            <a:r>
              <a:rPr lang="en-US" sz="1400" dirty="0" err="1"/>
              <a:t>acf</a:t>
            </a:r>
            <a:r>
              <a:rPr lang="en-US" sz="1400" dirty="0"/>
              <a:t>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Facility-specific things like LCLS’s IOC manager configuration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Build system </a:t>
            </a:r>
            <a:r>
              <a:rPr lang="en-US" sz="1400" dirty="0" err="1"/>
              <a:t>Makefiles</a:t>
            </a:r>
            <a:endParaRPr lang="en-US" sz="14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  <a:p>
            <a:pPr marL="342900" lvl="1" indent="0">
              <a:buNone/>
            </a:pPr>
            <a:r>
              <a:rPr lang="en-US" sz="1400" dirty="0"/>
              <a:t>At the LCLS, we have somewhere around 3,000 IOC instances in total – including those from the  accelerator side and the photon side.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C843DB-6794-3E12-9BA0-44AA10D8E0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FC492D-1B54-7D7F-B962-92B714BF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miscellaneous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0F311-432B-C131-7F59-130B1F0A5F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Gateway </a:t>
            </a:r>
            <a:r>
              <a:rPr lang="en-US" dirty="0" err="1"/>
              <a:t>pvlist</a:t>
            </a:r>
            <a:r>
              <a:rPr lang="en-US" dirty="0"/>
              <a:t> entries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Duplicate records in more than one IOC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A5A538-F6A3-73DA-35BF-6CABCAB98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088" y="1257300"/>
            <a:ext cx="6994106" cy="2000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418471-2F71-7E7F-A5CD-5B97843F5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013" y="3639600"/>
            <a:ext cx="5829300" cy="130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8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560D3D-DF29-8F60-7C3C-292E062603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CD56A3-5A77-7C55-894F-BDC97E53A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frontend: </a:t>
            </a:r>
            <a:r>
              <a:rPr lang="en-US" dirty="0" err="1"/>
              <a:t>happi</a:t>
            </a:r>
            <a:r>
              <a:rPr lang="en-US" dirty="0"/>
              <a:t> (</a:t>
            </a:r>
            <a:r>
              <a:rPr lang="en-US" dirty="0" err="1"/>
              <a:t>ophyd</a:t>
            </a:r>
            <a:r>
              <a:rPr lang="en-US" dirty="0"/>
              <a:t> Device database) entries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01CE1D-D5D7-CF58-1AA9-EB1D4A248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22" y="1504950"/>
            <a:ext cx="808600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54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ec4fc9202_0_21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22</a:t>
            </a:fld>
            <a:endParaRPr lang="en-US"/>
          </a:p>
        </p:txBody>
      </p:sp>
      <p:sp>
        <p:nvSpPr>
          <p:cNvPr id="118" name="Google Shape;118;geec4fc9202_0_2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isn’t whatrecord?</a:t>
            </a:r>
          </a:p>
        </p:txBody>
      </p:sp>
      <p:sp>
        <p:nvSpPr>
          <p:cNvPr id="117" name="Google Shape;117;geec4fc9202_0_21"/>
          <p:cNvSpPr txBox="1"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71450" indent="0"/>
            <a:r>
              <a:rPr lang="en-US" dirty="0"/>
              <a:t>It </a:t>
            </a:r>
            <a:r>
              <a:rPr lang="en-US" i="1" dirty="0"/>
              <a:t>isn’t </a:t>
            </a:r>
            <a:r>
              <a:rPr lang="en-US" dirty="0"/>
              <a:t>for live views: </a:t>
            </a:r>
            <a:r>
              <a:rPr lang="en-US" b="1" dirty="0"/>
              <a:t>no</a:t>
            </a:r>
            <a:r>
              <a:rPr lang="en-US" dirty="0"/>
              <a:t> </a:t>
            </a:r>
            <a:r>
              <a:rPr lang="en-US" dirty="0" err="1"/>
              <a:t>PVAccess</a:t>
            </a:r>
            <a:r>
              <a:rPr lang="en-US" dirty="0"/>
              <a:t> and </a:t>
            </a:r>
            <a:r>
              <a:rPr lang="en-US" b="1" dirty="0"/>
              <a:t>no</a:t>
            </a:r>
            <a:r>
              <a:rPr lang="en-US" dirty="0"/>
              <a:t> Channel Access.</a:t>
            </a:r>
          </a:p>
          <a:p>
            <a:pPr marL="171450" indent="0"/>
            <a:endParaRPr lang="en-US" i="1" dirty="0"/>
          </a:p>
          <a:p>
            <a:pPr marL="171450" indent="0"/>
            <a:r>
              <a:rPr lang="en-US" dirty="0"/>
              <a:t>As a toy/side-project with no charge code: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dirty="0"/>
              <a:t>It isn’t well-documented (bet you didn’t see that one coming) </a:t>
            </a:r>
          </a:p>
          <a:p>
            <a:pPr lvl="1"/>
            <a:r>
              <a:rPr lang="en-US" dirty="0"/>
              <a:t>But there are nice docstrings, generally!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dirty="0"/>
              <a:t>It isn’t error-free/bug-free</a:t>
            </a:r>
          </a:p>
          <a:p>
            <a:pPr lvl="1"/>
            <a:r>
              <a:rPr lang="en-US" dirty="0"/>
              <a:t>It aims to be as compliant as possible when parsing the files, but there may be discrepancies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dirty="0"/>
              <a:t>It isn’t a good example of how to store relational data or do web development</a:t>
            </a:r>
          </a:p>
          <a:p>
            <a:pPr lvl="1"/>
            <a:r>
              <a:rPr lang="en-US" dirty="0"/>
              <a:t>Goal was </a:t>
            </a:r>
            <a:r>
              <a:rPr lang="en-US" strike="sngStrike" dirty="0"/>
              <a:t>breadth-first</a:t>
            </a:r>
            <a:r>
              <a:rPr lang="en-US" dirty="0"/>
              <a:t> whim-first: </a:t>
            </a:r>
          </a:p>
          <a:p>
            <a:pPr lvl="2"/>
            <a:r>
              <a:rPr lang="en-US" dirty="0"/>
              <a:t>Parse and interpret everything: in-memory </a:t>
            </a:r>
            <a:r>
              <a:rPr lang="en-US" dirty="0" err="1"/>
              <a:t>dataclasses</a:t>
            </a:r>
            <a:r>
              <a:rPr lang="en-US" dirty="0"/>
              <a:t> storing all information</a:t>
            </a:r>
          </a:p>
          <a:p>
            <a:pPr lvl="2"/>
            <a:r>
              <a:rPr lang="en-US" dirty="0"/>
              <a:t>Get it to be displayed in a friendly way</a:t>
            </a:r>
          </a:p>
          <a:p>
            <a:pPr lvl="1"/>
            <a:r>
              <a:rPr lang="en-US" dirty="0"/>
              <a:t>Database-backed information along with and corresponding backend/frontend changes may need to be pursued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ec4fc9202_0_21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23</a:t>
            </a:fld>
            <a:endParaRPr lang="en-US"/>
          </a:p>
        </p:txBody>
      </p:sp>
      <p:sp>
        <p:nvSpPr>
          <p:cNvPr id="118" name="Google Shape;118;geec4fc9202_0_2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Trying it out</a:t>
            </a:r>
          </a:p>
        </p:txBody>
      </p:sp>
      <p:sp>
        <p:nvSpPr>
          <p:cNvPr id="117" name="Google Shape;117;geec4fc9202_0_21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0"/>
            <a:r>
              <a:rPr lang="en-US" sz="2000" dirty="0"/>
              <a:t>Easiest method to try the frontend/backend as shown in the slides is with docker:</a:t>
            </a:r>
          </a:p>
          <a:p>
            <a:pPr marL="514350" lvl="1" indent="0">
              <a:buNone/>
            </a:pP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	$ git clone </a:t>
            </a: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  <a:hlinkClick r:id="rId3"/>
              </a:rPr>
              <a:t>https://github.com/pcdshub/whatrecord</a:t>
            </a:r>
            <a:b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	$ cd </a:t>
            </a:r>
            <a:r>
              <a:rPr lang="en-US" sz="1800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whatrecord</a:t>
            </a: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/docker</a:t>
            </a:r>
            <a:b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	$ docker-compose up</a:t>
            </a:r>
            <a:b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	# (Wait a couple minutes, then open </a:t>
            </a: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  <a:hlinkClick r:id="rId4"/>
              </a:rPr>
              <a:t>http://localhost:8896</a:t>
            </a:r>
            <a: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  <a:t> in browser)</a:t>
            </a:r>
            <a:br>
              <a:rPr lang="en-US" sz="1800" dirty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endParaRPr lang="en-US" sz="1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171450" indent="0"/>
            <a:r>
              <a:rPr lang="en-US" sz="2000" dirty="0"/>
              <a:t>Or try the parsing tools with just Python (3.8+):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>
                <a:latin typeface="Cordia New" panose="020B0304020202020204" pitchFamily="34" charset="-34"/>
                <a:cs typeface="Cordia New" panose="020B0304020202020204" pitchFamily="34" charset="-34"/>
              </a:rPr>
              <a:t>$ pip install </a:t>
            </a:r>
            <a:r>
              <a:rPr lang="en-US" sz="2000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whatrecord</a:t>
            </a:r>
            <a:br>
              <a:rPr lang="en-US" sz="2000" dirty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>
                <a:latin typeface="Cordia New" panose="020B0304020202020204" pitchFamily="34" charset="-34"/>
                <a:cs typeface="Cordia New" panose="020B0304020202020204" pitchFamily="34" charset="-34"/>
              </a:rPr>
              <a:t>	$ </a:t>
            </a:r>
            <a:r>
              <a:rPr lang="en-US" sz="2000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whatrecord</a:t>
            </a:r>
            <a:r>
              <a:rPr lang="en-US" sz="2000" dirty="0">
                <a:latin typeface="Cordia New" panose="020B0304020202020204" pitchFamily="34" charset="-34"/>
                <a:cs typeface="Cordia New" panose="020B0304020202020204" pitchFamily="34" charset="-34"/>
              </a:rPr>
              <a:t> --help</a:t>
            </a:r>
            <a:endParaRPr lang="en-US" sz="2000" dirty="0"/>
          </a:p>
          <a:p>
            <a:pPr marL="514350" lvl="1" indent="0">
              <a:buNone/>
            </a:pPr>
            <a:endParaRPr lang="en-US" sz="1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18915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F9E84F-0987-5AEE-5E8C-D5C9E972E8D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65357E-532B-BA46-8ACA-9309A6A5A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FF0E1E-769B-7882-679E-E9B61D638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Thank you for your time.</a:t>
            </a:r>
          </a:p>
        </p:txBody>
      </p:sp>
    </p:spTree>
    <p:extLst>
      <p:ext uri="{BB962C8B-B14F-4D97-AF65-F5344CB8AC3E}">
        <p14:creationId xmlns:p14="http://schemas.microsoft.com/office/powerpoint/2010/main" val="2010667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eec4fc9202_0_70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25</a:t>
            </a:fld>
            <a:endParaRPr lang="en-US"/>
          </a:p>
        </p:txBody>
      </p:sp>
      <p:sp>
        <p:nvSpPr>
          <p:cNvPr id="133" name="Google Shape;133;geec4fc9202_0_7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65E81-B6D8-58B9-CC73-7E77A0C0AD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C694B1-B769-8B3A-040F-2DFD58717B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499A98-1380-7286-1ACF-064066E98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browser to the server</a:t>
            </a:r>
          </a:p>
        </p:txBody>
      </p:sp>
      <p:grpSp>
        <p:nvGrpSpPr>
          <p:cNvPr id="5" name="Google Shape;90;geec4fc9202_0_14">
            <a:extLst>
              <a:ext uri="{FF2B5EF4-FFF2-40B4-BE49-F238E27FC236}">
                <a16:creationId xmlns:a16="http://schemas.microsoft.com/office/drawing/2014/main" id="{A49FD5E5-BFC6-56D9-C7F5-F0EBD7EFC579}"/>
              </a:ext>
            </a:extLst>
          </p:cNvPr>
          <p:cNvGrpSpPr/>
          <p:nvPr/>
        </p:nvGrpSpPr>
        <p:grpSpPr>
          <a:xfrm>
            <a:off x="1417500" y="2871615"/>
            <a:ext cx="6045525" cy="1528936"/>
            <a:chOff x="576275" y="2406252"/>
            <a:chExt cx="8060700" cy="2038581"/>
          </a:xfrm>
        </p:grpSpPr>
        <p:sp>
          <p:nvSpPr>
            <p:cNvPr id="6" name="Google Shape;91;geec4fc9202_0_14">
              <a:extLst>
                <a:ext uri="{FF2B5EF4-FFF2-40B4-BE49-F238E27FC236}">
                  <a16:creationId xmlns:a16="http://schemas.microsoft.com/office/drawing/2014/main" id="{82948CA3-EBAC-8C75-069B-F90098A2B874}"/>
                </a:ext>
              </a:extLst>
            </p:cNvPr>
            <p:cNvSpPr/>
            <p:nvPr/>
          </p:nvSpPr>
          <p:spPr>
            <a:xfrm>
              <a:off x="576275" y="3355035"/>
              <a:ext cx="8060700" cy="1089798"/>
            </a:xfrm>
            <a:prstGeom prst="rect">
              <a:avLst/>
            </a:prstGeom>
            <a:solidFill>
              <a:srgbClr val="A4001D">
                <a:alpha val="12218"/>
              </a:srgb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algn="ctr"/>
              <a:r>
                <a:rPr lang="en-US" sz="1350" b="1" dirty="0"/>
                <a:t>Worker subprocesses</a:t>
              </a:r>
              <a:endParaRPr sz="1350" b="1" dirty="0"/>
            </a:p>
            <a:p>
              <a:endParaRPr sz="1350" dirty="0"/>
            </a:p>
            <a:p>
              <a:endParaRPr sz="1350" dirty="0"/>
            </a:p>
            <a:p>
              <a:endParaRPr sz="1350" dirty="0"/>
            </a:p>
          </p:txBody>
        </p:sp>
        <p:sp>
          <p:nvSpPr>
            <p:cNvPr id="7" name="Google Shape;92;geec4fc9202_0_14">
              <a:extLst>
                <a:ext uri="{FF2B5EF4-FFF2-40B4-BE49-F238E27FC236}">
                  <a16:creationId xmlns:a16="http://schemas.microsoft.com/office/drawing/2014/main" id="{509AB295-0E65-8790-217B-E49F270579C2}"/>
                </a:ext>
              </a:extLst>
            </p:cNvPr>
            <p:cNvSpPr txBox="1"/>
            <p:nvPr/>
          </p:nvSpPr>
          <p:spPr>
            <a:xfrm>
              <a:off x="3591818" y="2406252"/>
              <a:ext cx="1668900" cy="461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pPr algn="ctr"/>
              <a:r>
                <a:rPr lang="en-US" sz="1350" dirty="0"/>
                <a:t>API server</a:t>
              </a:r>
              <a:endParaRPr sz="1350" dirty="0"/>
            </a:p>
          </p:txBody>
        </p:sp>
        <p:sp>
          <p:nvSpPr>
            <p:cNvPr id="8" name="Google Shape;93;geec4fc9202_0_14">
              <a:extLst>
                <a:ext uri="{FF2B5EF4-FFF2-40B4-BE49-F238E27FC236}">
                  <a16:creationId xmlns:a16="http://schemas.microsoft.com/office/drawing/2014/main" id="{E3012132-19A3-5484-B9CC-12247E92C6ED}"/>
                </a:ext>
              </a:extLst>
            </p:cNvPr>
            <p:cNvSpPr txBox="1"/>
            <p:nvPr/>
          </p:nvSpPr>
          <p:spPr>
            <a:xfrm>
              <a:off x="699975" y="3630000"/>
              <a:ext cx="1668900" cy="738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r>
                <a:rPr lang="en-US" sz="1350">
                  <a:solidFill>
                    <a:schemeClr val="dk1"/>
                  </a:solidFill>
                </a:rPr>
                <a:t>iocmanager-loader</a:t>
              </a:r>
              <a:endParaRPr sz="1350"/>
            </a:p>
          </p:txBody>
        </p:sp>
        <p:sp>
          <p:nvSpPr>
            <p:cNvPr id="9" name="Google Shape;94;geec4fc9202_0_14">
              <a:extLst>
                <a:ext uri="{FF2B5EF4-FFF2-40B4-BE49-F238E27FC236}">
                  <a16:creationId xmlns:a16="http://schemas.microsoft.com/office/drawing/2014/main" id="{6768B54F-F7D5-6F0E-00FE-42081DFA764A}"/>
                </a:ext>
              </a:extLst>
            </p:cNvPr>
            <p:cNvSpPr txBox="1"/>
            <p:nvPr/>
          </p:nvSpPr>
          <p:spPr>
            <a:xfrm>
              <a:off x="2494375" y="3630000"/>
              <a:ext cx="1299900" cy="738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pPr algn="ctr"/>
              <a:r>
                <a:rPr lang="en-US" sz="1350">
                  <a:solidFill>
                    <a:schemeClr val="dk1"/>
                  </a:solidFill>
                </a:rPr>
                <a:t>Parse st.cmd</a:t>
              </a:r>
              <a:endParaRPr sz="1350">
                <a:solidFill>
                  <a:schemeClr val="dk1"/>
                </a:solidFill>
              </a:endParaRPr>
            </a:p>
          </p:txBody>
        </p:sp>
        <p:sp>
          <p:nvSpPr>
            <p:cNvPr id="10" name="Google Shape;95;geec4fc9202_0_14">
              <a:extLst>
                <a:ext uri="{FF2B5EF4-FFF2-40B4-BE49-F238E27FC236}">
                  <a16:creationId xmlns:a16="http://schemas.microsoft.com/office/drawing/2014/main" id="{11B93DF7-AA4A-289B-D5BE-737A945AB4F7}"/>
                </a:ext>
              </a:extLst>
            </p:cNvPr>
            <p:cNvSpPr txBox="1"/>
            <p:nvPr/>
          </p:nvSpPr>
          <p:spPr>
            <a:xfrm>
              <a:off x="3902100" y="3630000"/>
              <a:ext cx="1299900" cy="738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pPr algn="ctr"/>
              <a:r>
                <a:rPr lang="en-US" sz="1350">
                  <a:solidFill>
                    <a:schemeClr val="dk1"/>
                  </a:solidFill>
                </a:rPr>
                <a:t>Parse st.cmd</a:t>
              </a:r>
              <a:endParaRPr sz="1350">
                <a:solidFill>
                  <a:schemeClr val="dk1"/>
                </a:solidFill>
              </a:endParaRPr>
            </a:p>
          </p:txBody>
        </p:sp>
        <p:sp>
          <p:nvSpPr>
            <p:cNvPr id="11" name="Google Shape;96;geec4fc9202_0_14">
              <a:extLst>
                <a:ext uri="{FF2B5EF4-FFF2-40B4-BE49-F238E27FC236}">
                  <a16:creationId xmlns:a16="http://schemas.microsoft.com/office/drawing/2014/main" id="{12BF70F8-C984-E1D9-88BA-F04CB569DD7C}"/>
                </a:ext>
              </a:extLst>
            </p:cNvPr>
            <p:cNvSpPr txBox="1"/>
            <p:nvPr/>
          </p:nvSpPr>
          <p:spPr>
            <a:xfrm>
              <a:off x="5609275" y="3630000"/>
              <a:ext cx="1299900" cy="738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pPr algn="ctr"/>
              <a:r>
                <a:rPr lang="en-US" sz="1350">
                  <a:solidFill>
                    <a:schemeClr val="dk1"/>
                  </a:solidFill>
                </a:rPr>
                <a:t>happi finder</a:t>
              </a:r>
              <a:endParaRPr sz="1350">
                <a:solidFill>
                  <a:schemeClr val="dk1"/>
                </a:solidFill>
              </a:endParaRPr>
            </a:p>
          </p:txBody>
        </p:sp>
        <p:sp>
          <p:nvSpPr>
            <p:cNvPr id="12" name="Google Shape;97;geec4fc9202_0_14">
              <a:extLst>
                <a:ext uri="{FF2B5EF4-FFF2-40B4-BE49-F238E27FC236}">
                  <a16:creationId xmlns:a16="http://schemas.microsoft.com/office/drawing/2014/main" id="{BB7459C2-446A-84E1-AB9A-1C9E48028FDE}"/>
                </a:ext>
              </a:extLst>
            </p:cNvPr>
            <p:cNvSpPr txBox="1"/>
            <p:nvPr/>
          </p:nvSpPr>
          <p:spPr>
            <a:xfrm>
              <a:off x="7079300" y="3630000"/>
              <a:ext cx="1299900" cy="73863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t" anchorCtr="0">
              <a:spAutoFit/>
            </a:bodyPr>
            <a:lstStyle/>
            <a:p>
              <a:pPr algn="ctr"/>
              <a:r>
                <a:rPr lang="en-US" sz="1350">
                  <a:solidFill>
                    <a:schemeClr val="dk1"/>
                  </a:solidFill>
                </a:rPr>
                <a:t>pytmc loader</a:t>
              </a:r>
              <a:endParaRPr sz="1350">
                <a:solidFill>
                  <a:schemeClr val="dk1"/>
                </a:solidFill>
              </a:endParaRPr>
            </a:p>
          </p:txBody>
        </p:sp>
        <p:cxnSp>
          <p:nvCxnSpPr>
            <p:cNvPr id="13" name="Google Shape;98;geec4fc9202_0_14">
              <a:extLst>
                <a:ext uri="{FF2B5EF4-FFF2-40B4-BE49-F238E27FC236}">
                  <a16:creationId xmlns:a16="http://schemas.microsoft.com/office/drawing/2014/main" id="{51CD3B8F-80C3-789D-9772-F9197366EF68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5202000" y="3999317"/>
              <a:ext cx="407275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4" name="Google Shape;99;geec4fc9202_0_14">
            <a:extLst>
              <a:ext uri="{FF2B5EF4-FFF2-40B4-BE49-F238E27FC236}">
                <a16:creationId xmlns:a16="http://schemas.microsoft.com/office/drawing/2014/main" id="{2F359B3C-662F-57DD-99EB-0F5CE39C9129}"/>
              </a:ext>
            </a:extLst>
          </p:cNvPr>
          <p:cNvSpPr txBox="1"/>
          <p:nvPr/>
        </p:nvSpPr>
        <p:spPr>
          <a:xfrm>
            <a:off x="3685069" y="2000250"/>
            <a:ext cx="1251675" cy="55397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/>
            <a:r>
              <a:rPr lang="en-US" sz="1350"/>
              <a:t>Frontend server</a:t>
            </a:r>
            <a:endParaRPr sz="1350"/>
          </a:p>
        </p:txBody>
      </p:sp>
      <p:sp>
        <p:nvSpPr>
          <p:cNvPr id="15" name="Google Shape;101;geec4fc9202_0_14">
            <a:extLst>
              <a:ext uri="{FF2B5EF4-FFF2-40B4-BE49-F238E27FC236}">
                <a16:creationId xmlns:a16="http://schemas.microsoft.com/office/drawing/2014/main" id="{084FF1EA-CD11-6D9E-ED45-C73A5A25FFFB}"/>
              </a:ext>
            </a:extLst>
          </p:cNvPr>
          <p:cNvSpPr txBox="1"/>
          <p:nvPr/>
        </p:nvSpPr>
        <p:spPr>
          <a:xfrm>
            <a:off x="3353756" y="1200150"/>
            <a:ext cx="1914300" cy="55397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/>
            <a:r>
              <a:rPr lang="en-US" sz="1350"/>
              <a:t>Your web browser tab #683</a:t>
            </a:r>
            <a:endParaRPr sz="1350"/>
          </a:p>
        </p:txBody>
      </p:sp>
      <p:cxnSp>
        <p:nvCxnSpPr>
          <p:cNvPr id="16" name="Google Shape;100;geec4fc9202_0_14">
            <a:extLst>
              <a:ext uri="{FF2B5EF4-FFF2-40B4-BE49-F238E27FC236}">
                <a16:creationId xmlns:a16="http://schemas.microsoft.com/office/drawing/2014/main" id="{2503682D-A77C-CCB5-7405-91541E7DF817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4310906" y="2554226"/>
            <a:ext cx="1" cy="29825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8" name="Google Shape;100;geec4fc9202_0_14">
            <a:extLst>
              <a:ext uri="{FF2B5EF4-FFF2-40B4-BE49-F238E27FC236}">
                <a16:creationId xmlns:a16="http://schemas.microsoft.com/office/drawing/2014/main" id="{91E9D422-4B0A-42CF-C5B0-58836EF2990D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>
            <a:off x="4310906" y="1754126"/>
            <a:ext cx="1" cy="24612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20" name="Google Shape;100;geec4fc9202_0_14">
            <a:extLst>
              <a:ext uri="{FF2B5EF4-FFF2-40B4-BE49-F238E27FC236}">
                <a16:creationId xmlns:a16="http://schemas.microsoft.com/office/drawing/2014/main" id="{5D26A4C4-3E1E-7E80-83A0-8F00AFD3161C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4304994" y="3217841"/>
            <a:ext cx="1" cy="36536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stealth" w="med" len="med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3768911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ec4fc9202_0_77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27</a:t>
            </a:fld>
            <a:endParaRPr lang="en-US"/>
          </a:p>
        </p:txBody>
      </p:sp>
      <p:sp>
        <p:nvSpPr>
          <p:cNvPr id="142" name="Google Shape;142;geec4fc9202_0_7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Grammar-based parsing?</a:t>
            </a:r>
          </a:p>
        </p:txBody>
      </p:sp>
      <p:sp>
        <p:nvSpPr>
          <p:cNvPr id="140" name="Google Shape;140;geec4fc9202_0_77"/>
          <p:cNvSpPr txBox="1">
            <a:spLocks noGrp="1"/>
          </p:cNvSpPr>
          <p:nvPr>
            <p:ph type="body" idx="1"/>
          </p:nvPr>
        </p:nvSpPr>
        <p:spPr>
          <a:xfrm>
            <a:off x="1477831" y="1669665"/>
            <a:ext cx="6081713" cy="176869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database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: record*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: "record"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record_head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record_body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?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record_head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: "(" string "," string ")"</a:t>
            </a:r>
          </a:p>
          <a:p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record_body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: "{"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record_field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* "}"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record_field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: "field" "(" string "," string ")"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            | "info" "(" string "," string ")"  -&gt;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record_field_info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            | "alias" "(" string ")"            -&gt;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  <a:sym typeface="Courier New"/>
              </a:rPr>
              <a:t>record_field_alias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  <a:sym typeface="Courier New"/>
            </a:endParaRPr>
          </a:p>
        </p:txBody>
      </p:sp>
      <p:sp>
        <p:nvSpPr>
          <p:cNvPr id="143" name="Google Shape;143;geec4fc9202_0_77"/>
          <p:cNvSpPr txBox="1"/>
          <p:nvPr/>
        </p:nvSpPr>
        <p:spPr>
          <a:xfrm>
            <a:off x="1473008" y="1177718"/>
            <a:ext cx="5756850" cy="34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en-US" sz="1350" dirty="0"/>
              <a:t>EBNF Grammar rules - simplified excerpt from the V3 database grammar:</a:t>
            </a:r>
            <a:endParaRPr sz="1350" dirty="0"/>
          </a:p>
        </p:txBody>
      </p:sp>
      <p:sp>
        <p:nvSpPr>
          <p:cNvPr id="144" name="Google Shape;144;geec4fc9202_0_77"/>
          <p:cNvSpPr txBox="1"/>
          <p:nvPr/>
        </p:nvSpPr>
        <p:spPr>
          <a:xfrm>
            <a:off x="1330519" y="3619556"/>
            <a:ext cx="6041831" cy="1177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en-US" sz="1350" dirty="0"/>
              <a:t>Using a pure-Python parsing library “</a:t>
            </a:r>
            <a:r>
              <a:rPr lang="en-US" sz="1350" dirty="0">
                <a:hlinkClick r:id="rId3"/>
              </a:rPr>
              <a:t>lark</a:t>
            </a:r>
            <a:r>
              <a:rPr lang="en-US" sz="1350" dirty="0"/>
              <a:t>”: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Take the above to make a .</a:t>
            </a:r>
            <a:r>
              <a:rPr lang="en-US" sz="1350" dirty="0" err="1"/>
              <a:t>db</a:t>
            </a:r>
            <a:r>
              <a:rPr lang="en-US" sz="1350" dirty="0"/>
              <a:t> file into a set of tokens.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Take those tokens and put them in a useful data structure.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r>
              <a:rPr lang="en-US" sz="1350" dirty="0">
                <a:hlinkClick r:id="rId4"/>
              </a:rPr>
              <a:t>https://github.com/pcdshub/whatrecord/tree/master/whatrecord/grammar</a:t>
            </a:r>
            <a:endParaRPr lang="en-US" sz="13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D1FA3A-25A7-554F-9C22-A02457D3ED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D28BF0-F371-2C03-939D-7C6A863F3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218F9-1AA9-ECDA-0877-CDA5222B75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/>
              <a:t>Wouldn’t it be neat if…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sz="1800" dirty="0"/>
              <a:t>We could easily parse those formats outside of an IOC and represent them in a widely-used interchange format like JSON?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sz="1800" dirty="0"/>
              <a:t>We could understand a bit better what’s in our existing IOCs, whether they are deployed and running or not?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sz="1800" dirty="0"/>
              <a:t>We could see how different records, different IOCs, all relate to one another… without even running an IOC? 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sz="1800" dirty="0"/>
              <a:t>We could somehow jump from a PV name to its database file/record definition/</a:t>
            </a:r>
            <a:r>
              <a:rPr lang="en-US" sz="1800" dirty="0" err="1"/>
              <a:t>st.cmd</a:t>
            </a:r>
            <a:r>
              <a:rPr lang="en-US" sz="1800" dirty="0"/>
              <a:t>/IOC?</a:t>
            </a:r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sz="1800" dirty="0"/>
              <a:t>We could dive a bit deeper by linking records to PLC code? To </a:t>
            </a:r>
            <a:r>
              <a:rPr lang="en-US" sz="1800" dirty="0" err="1"/>
              <a:t>StreamDevice</a:t>
            </a:r>
            <a:r>
              <a:rPr lang="en-US" sz="1800" dirty="0"/>
              <a:t> protocol information? To gateway access rules? Shell commands to source code, even?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78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eec4fc9202_0_7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4</a:t>
            </a:fld>
            <a:endParaRPr lang="en-US"/>
          </a:p>
        </p:txBody>
      </p:sp>
      <p:sp>
        <p:nvSpPr>
          <p:cNvPr id="81" name="Google Shape;81;geec4fc9202_0_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whatrecord</a:t>
            </a:r>
            <a:r>
              <a:rPr lang="en-US" dirty="0"/>
              <a:t>: supported parsing tools</a:t>
            </a:r>
          </a:p>
        </p:txBody>
      </p:sp>
      <p:sp>
        <p:nvSpPr>
          <p:cNvPr id="79" name="Google Shape;79;geec4fc9202_0_7"/>
          <p:cNvSpPr txBox="1">
            <a:spLocks noGrp="1"/>
          </p:cNvSpPr>
          <p:nvPr>
            <p:ph type="body" idx="1"/>
          </p:nvPr>
        </p:nvSpPr>
        <p:spPr>
          <a:xfrm>
            <a:off x="457200" y="932688"/>
            <a:ext cx="8108950" cy="4001262"/>
          </a:xfrm>
        </p:spPr>
        <p:txBody>
          <a:bodyPr>
            <a:normAutofit lnSpcReduction="10000"/>
          </a:bodyPr>
          <a:lstStyle/>
          <a:p>
            <a:pPr marL="171450" indent="0"/>
            <a:r>
              <a:rPr lang="en-US" dirty="0"/>
              <a:t>Parse any of the following into intuitive Python </a:t>
            </a:r>
            <a:r>
              <a:rPr lang="en-US" dirty="0" err="1"/>
              <a:t>dataclasses</a:t>
            </a:r>
            <a:r>
              <a:rPr lang="en-US" dirty="0"/>
              <a:t> using lark:</a:t>
            </a:r>
          </a:p>
          <a:p>
            <a:pPr lvl="1"/>
            <a:r>
              <a:rPr lang="en-US" sz="1600" dirty="0"/>
              <a:t>Database files (V3 or V4/V7), database definitions, template/substitution files</a:t>
            </a:r>
          </a:p>
          <a:p>
            <a:pPr lvl="1"/>
            <a:r>
              <a:rPr lang="en-US" sz="1600" dirty="0"/>
              <a:t>Access security configuration files</a:t>
            </a:r>
          </a:p>
          <a:p>
            <a:pPr lvl="1"/>
            <a:r>
              <a:rPr lang="en-US" sz="1600" dirty="0"/>
              <a:t>Autosave .sav files</a:t>
            </a:r>
          </a:p>
          <a:p>
            <a:pPr lvl="1"/>
            <a:r>
              <a:rPr lang="en-US" sz="1600" dirty="0"/>
              <a:t>Gateway </a:t>
            </a:r>
            <a:r>
              <a:rPr lang="en-US" sz="1600" dirty="0" err="1"/>
              <a:t>pvlist</a:t>
            </a:r>
            <a:r>
              <a:rPr lang="en-US" sz="1600" dirty="0"/>
              <a:t> configuration files</a:t>
            </a:r>
          </a:p>
          <a:p>
            <a:pPr lvl="1"/>
            <a:r>
              <a:rPr lang="en-US" sz="1600" dirty="0" err="1"/>
              <a:t>StreamDevice</a:t>
            </a:r>
            <a:r>
              <a:rPr lang="en-US" sz="1600" dirty="0"/>
              <a:t> protocol files</a:t>
            </a:r>
          </a:p>
          <a:p>
            <a:pPr lvl="1"/>
            <a:r>
              <a:rPr lang="en-US" sz="1600" dirty="0" err="1"/>
              <a:t>snlseq</a:t>
            </a:r>
            <a:r>
              <a:rPr lang="en-US" sz="1600" dirty="0"/>
              <a:t>/sequencer state machine parsing</a:t>
            </a:r>
          </a:p>
          <a:p>
            <a:pPr marL="171450" indent="0"/>
            <a:r>
              <a:rPr lang="en-US" dirty="0"/>
              <a:t>Interpret IOC shell scripts (i.e., </a:t>
            </a:r>
            <a:r>
              <a:rPr lang="en-US" dirty="0" err="1"/>
              <a:t>st.cmd</a:t>
            </a:r>
            <a:r>
              <a:rPr lang="en-US" dirty="0"/>
              <a:t>) and track:</a:t>
            </a:r>
          </a:p>
          <a:p>
            <a:pPr lvl="1"/>
            <a:r>
              <a:rPr lang="en-US" sz="1600" dirty="0"/>
              <a:t>What files were loaded during startup?</a:t>
            </a:r>
          </a:p>
          <a:p>
            <a:pPr lvl="1"/>
            <a:r>
              <a:rPr lang="en-US" sz="1600" dirty="0"/>
              <a:t>What records are available?</a:t>
            </a:r>
          </a:p>
          <a:p>
            <a:pPr lvl="1"/>
            <a:r>
              <a:rPr lang="en-US" sz="1600" dirty="0"/>
              <a:t>What errors were found?</a:t>
            </a:r>
          </a:p>
          <a:p>
            <a:pPr lvl="1"/>
            <a:r>
              <a:rPr lang="en-US" sz="1600" dirty="0"/>
              <a:t>What file and line did record X get loaded?</a:t>
            </a:r>
          </a:p>
          <a:p>
            <a:pPr lvl="1"/>
            <a:r>
              <a:rPr lang="en-US" sz="1600" dirty="0"/>
              <a:t>Inter- or intra-IOC record relationships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9BEF7D-E11B-3F47-ACBB-D0CB35CA8535}"/>
              </a:ext>
            </a:extLst>
          </p:cNvPr>
          <p:cNvSpPr txBox="1"/>
          <p:nvPr/>
        </p:nvSpPr>
        <p:spPr>
          <a:xfrm>
            <a:off x="304800" y="4771499"/>
            <a:ext cx="3429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hlinkClick r:id="rId3"/>
              </a:rPr>
              <a:t>https://github.com/pcdshub/whatrecord</a:t>
            </a:r>
            <a:endParaRPr lang="en-US" sz="13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54FF0E-DF2E-A53C-896C-85586EE87A25}"/>
              </a:ext>
            </a:extLst>
          </p:cNvPr>
          <p:cNvSpPr txBox="1"/>
          <p:nvPr/>
        </p:nvSpPr>
        <p:spPr>
          <a:xfrm>
            <a:off x="5711954" y="4777304"/>
            <a:ext cx="3429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hlinkClick r:id="rId4"/>
              </a:rPr>
              <a:t>https://pypi.org/project/whatrecord/</a:t>
            </a:r>
            <a:endParaRPr lang="en-US" sz="13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56A16E-9982-770E-6263-A9DE144774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5996E8-CAB4-D969-B74A-E13028B59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whatrecord</a:t>
            </a:r>
            <a:r>
              <a:rPr lang="en-US" dirty="0"/>
              <a:t> core: other things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1A36D-FD39-135F-2721-EFE4B5766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932688"/>
            <a:ext cx="8540358" cy="4001262"/>
          </a:xfrm>
        </p:spPr>
        <p:txBody>
          <a:bodyPr>
            <a:normAutofit lnSpcReduction="10000"/>
          </a:bodyPr>
          <a:lstStyle/>
          <a:p>
            <a:pPr marL="428625" indent="-257175"/>
            <a:r>
              <a:rPr lang="en-US" dirty="0"/>
              <a:t>EPICS build system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Makefile</a:t>
            </a:r>
            <a:r>
              <a:rPr lang="en-US" dirty="0"/>
              <a:t> introspection</a:t>
            </a:r>
          </a:p>
          <a:p>
            <a:pPr marL="771525" lvl="1" indent="-257175"/>
            <a:r>
              <a:rPr lang="en-US" i="1" dirty="0"/>
              <a:t>sumo</a:t>
            </a:r>
            <a:r>
              <a:rPr lang="en-US" dirty="0"/>
              <a:t>-inspired implementation, but only JSON details or dependency graph output</a:t>
            </a:r>
          </a:p>
          <a:p>
            <a:pPr marL="428625" indent="-257175"/>
            <a:r>
              <a:rPr lang="en-US" dirty="0"/>
              <a:t>GDB Python script that inspects binary symbols to find IOC shell commands, variables and source code context</a:t>
            </a:r>
            <a:br>
              <a:rPr lang="en-US" dirty="0"/>
            </a:b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dbLoadRecords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[str: filename] [str: substitutions]</a:t>
            </a:r>
            <a:r>
              <a:rPr lang="en-US" sz="2600" dirty="0"/>
              <a:t>     </a:t>
            </a:r>
          </a:p>
          <a:p>
            <a:pPr marL="428625" indent="-257175"/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modules/database/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dbIocRegister.c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line 53</a:t>
            </a:r>
            <a:b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600" dirty="0"/>
          </a:p>
          <a:p>
            <a:pPr marL="428625" indent="-257175"/>
            <a:r>
              <a:rPr lang="en-US" dirty="0"/>
              <a:t>Accurate EPICS macro handling (epics-base </a:t>
            </a:r>
            <a:r>
              <a:rPr lang="en-US" dirty="0" err="1"/>
              <a:t>macLib</a:t>
            </a:r>
            <a:r>
              <a:rPr lang="en-US" dirty="0"/>
              <a:t>, wrapped with </a:t>
            </a:r>
            <a:r>
              <a:rPr lang="en-US" dirty="0" err="1"/>
              <a:t>Cython</a:t>
            </a:r>
            <a:r>
              <a:rPr lang="en-US" dirty="0"/>
              <a:t>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epicsmacrolib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 (</a:t>
            </a:r>
            <a:r>
              <a:rPr lang="en-US" dirty="0">
                <a:latin typeface="+mn-lt"/>
                <a:cs typeface="Courier New" panose="02070309020205020404" pitchFamily="49" charset="0"/>
                <a:hlinkClick r:id="rId2"/>
              </a:rPr>
              <a:t>GitHub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; </a:t>
            </a:r>
            <a:r>
              <a:rPr lang="en-US" dirty="0">
                <a:latin typeface="+mn-lt"/>
                <a:cs typeface="Courier New" panose="02070309020205020404" pitchFamily="49" charset="0"/>
                <a:hlinkClick r:id="rId3"/>
              </a:rPr>
              <a:t>PyPI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)</a:t>
            </a:r>
          </a:p>
          <a:p>
            <a:pPr marL="428625" indent="-257175"/>
            <a:r>
              <a:rPr lang="en-US" dirty="0"/>
              <a:t>Plugins for loading </a:t>
            </a:r>
            <a:r>
              <a:rPr lang="en-US" dirty="0" err="1"/>
              <a:t>happi</a:t>
            </a:r>
            <a:r>
              <a:rPr lang="en-US" dirty="0"/>
              <a:t> devices, </a:t>
            </a:r>
            <a:r>
              <a:rPr lang="en-US" dirty="0" err="1"/>
              <a:t>TwinCAT</a:t>
            </a:r>
            <a:r>
              <a:rPr lang="en-US" dirty="0"/>
              <a:t> PLC projects, IOC information from LCLS’s IOC manager, …</a:t>
            </a:r>
          </a:p>
          <a:p>
            <a:pPr marL="771525" lvl="1" indent="-257175"/>
            <a:r>
              <a:rPr lang="en-US" dirty="0"/>
              <a:t>Process database record -&gt; PLC source code definition</a:t>
            </a:r>
          </a:p>
        </p:txBody>
      </p:sp>
    </p:spTree>
    <p:extLst>
      <p:ext uri="{BB962C8B-B14F-4D97-AF65-F5344CB8AC3E}">
        <p14:creationId xmlns:p14="http://schemas.microsoft.com/office/powerpoint/2010/main" val="1021382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ec4fc9202_0_14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6</a:t>
            </a:fld>
            <a:endParaRPr lang="en-US"/>
          </a:p>
        </p:txBody>
      </p:sp>
      <p:sp>
        <p:nvSpPr>
          <p:cNvPr id="89" name="Google Shape;89;geec4fc9202_0_1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whatrecord</a:t>
            </a:r>
            <a:r>
              <a:rPr lang="en-US" dirty="0"/>
              <a:t>: accessing the parsed information</a:t>
            </a:r>
          </a:p>
        </p:txBody>
      </p:sp>
      <p:sp>
        <p:nvSpPr>
          <p:cNvPr id="87" name="Google Shape;87;geec4fc9202_0_14"/>
          <p:cNvSpPr txBox="1"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285750">
              <a:buFont typeface="Arial" panose="020B0604020202020204" pitchFamily="34" charset="0"/>
              <a:buChar char="•"/>
            </a:pPr>
            <a:r>
              <a:rPr lang="en-US" dirty="0"/>
              <a:t>Python API, command-line tools for some of the above things</a:t>
            </a:r>
          </a:p>
          <a:p>
            <a:pPr marL="457200" indent="-285750">
              <a:buFont typeface="Arial" panose="020B0604020202020204" pitchFamily="34" charset="0"/>
              <a:buChar char="•"/>
            </a:pPr>
            <a:r>
              <a:rPr lang="en-US" dirty="0"/>
              <a:t>And a web-based API/backend server to monitor IOC scripts and serve IOC/record information.</a:t>
            </a:r>
          </a:p>
          <a:p>
            <a:pPr lvl="1"/>
            <a:r>
              <a:rPr lang="en-US" dirty="0"/>
              <a:t>Load up all EPICS IOCs (either user-specified or those listed in LCLS’s IOC manager tool)</a:t>
            </a:r>
          </a:p>
          <a:p>
            <a:pPr lvl="2"/>
            <a:r>
              <a:rPr lang="en-US" dirty="0"/>
              <a:t>Load the startup scripts</a:t>
            </a:r>
          </a:p>
          <a:p>
            <a:pPr lvl="2"/>
            <a:r>
              <a:rPr lang="en-US" dirty="0"/>
              <a:t>Load all the databases and supported files</a:t>
            </a:r>
          </a:p>
          <a:p>
            <a:pPr lvl="1"/>
            <a:r>
              <a:rPr lang="en-US" dirty="0"/>
              <a:t>Monitor loaded files for changes</a:t>
            </a:r>
          </a:p>
          <a:p>
            <a:pPr lvl="1"/>
            <a:r>
              <a:rPr lang="en-US" dirty="0"/>
              <a:t>Provide a backend service for querying the information</a:t>
            </a:r>
            <a:br>
              <a:rPr lang="en-US" dirty="0"/>
            </a:br>
            <a:endParaRPr lang="en-US" dirty="0"/>
          </a:p>
          <a:p>
            <a:pPr marL="428625" indent="-257175">
              <a:buFont typeface="Arial" panose="020B0604020202020204" pitchFamily="34" charset="0"/>
              <a:buChar char="•"/>
            </a:pPr>
            <a:r>
              <a:rPr lang="en-US" dirty="0"/>
              <a:t>Based on the backend server, provide a frontend for easy access to that information</a:t>
            </a:r>
          </a:p>
          <a:p>
            <a:pPr lvl="1"/>
            <a:r>
              <a:rPr lang="en-US" dirty="0" err="1"/>
              <a:t>Vue.js</a:t>
            </a:r>
            <a:r>
              <a:rPr lang="en-US" dirty="0"/>
              <a:t>-based frontend single-page application</a:t>
            </a:r>
          </a:p>
          <a:p>
            <a:pPr lvl="1"/>
            <a:r>
              <a:rPr lang="en-US" dirty="0"/>
              <a:t>Search for records/IOCs/</a:t>
            </a:r>
            <a:r>
              <a:rPr lang="en-US" dirty="0" err="1"/>
              <a:t>etc</a:t>
            </a:r>
            <a:r>
              <a:rPr lang="en-US" dirty="0"/>
              <a:t> by name and dig into the details...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eec4fc9202_0_35"/>
          <p:cNvSpPr txBox="1"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5F5299-B3FB-4AD9-E051-AF203B54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trike="sngStrike" dirty="0"/>
              <a:t>Demo</a:t>
            </a:r>
            <a:r>
              <a:rPr lang="en-US" dirty="0"/>
              <a:t> Some screenshots</a:t>
            </a:r>
          </a:p>
        </p:txBody>
      </p:sp>
      <p:sp>
        <p:nvSpPr>
          <p:cNvPr id="110" name="Google Shape;110;geec4fc9202_0_35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EB74F-2E53-03E6-028C-9474E63CF8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E07DFF-805B-F18F-C488-F9C79F75A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whatrecord</a:t>
            </a:r>
            <a:r>
              <a:rPr lang="en-US" dirty="0"/>
              <a:t> parse`: Quick example with </a:t>
            </a:r>
            <a:r>
              <a:rPr lang="en-US" dirty="0" err="1"/>
              <a:t>jq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5628E-9853-90D0-8278-C8CE06D9E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971550"/>
            <a:ext cx="4419600" cy="3429000"/>
          </a:xfrm>
        </p:spPr>
        <p:txBody>
          <a:bodyPr>
            <a:normAutofit/>
          </a:bodyPr>
          <a:lstStyle/>
          <a:p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whatrecord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parse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whatrecord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/tests/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iocs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iq.db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</a:t>
            </a:r>
            <a:b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'.records[] | [.name, .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record_type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.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fields.OUT.value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]'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"$(PREFIX)Rate",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ao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"$(PREFIX)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dly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_.ODLY NPP"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"$(PREFIX)Delta",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ao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null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905D80E-D7D2-1702-BC89-0B4A981190AF}"/>
              </a:ext>
            </a:extLst>
          </p:cNvPr>
          <p:cNvSpPr txBox="1">
            <a:spLocks/>
          </p:cNvSpPr>
          <p:nvPr/>
        </p:nvSpPr>
        <p:spPr>
          <a:xfrm>
            <a:off x="4497511" y="933450"/>
            <a:ext cx="6172200" cy="4000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rmAutofit/>
          </a:bodyPr>
          <a:lstStyle>
            <a:lvl1pPr marL="457200" lvl="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14400" lvl="1" indent="-396240" algn="l" defTabSz="914400" rtl="0" eaLnBrk="1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981E32"/>
              </a:buClr>
              <a:buSzPts val="264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lvl="2" indent="-381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828800" lvl="3" indent="-36576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286000" lvl="4" indent="-35052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whatrecord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parse 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whatrecord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/tests/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iocs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iq.db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b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'.records[] | [ .name, .info["</a:t>
            </a:r>
            <a:r>
              <a:rPr lang="en-US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Q:group</a:t>
            </a: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"]]'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"$(PREFIX)Rate",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null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"$(PREFIX)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Phase:I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"$(PREFIX)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iq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phas.i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"+type": "plain",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"+channel": "VAL"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66CCAA-C117-CCF0-CF75-E4E5285849CA}"/>
              </a:ext>
            </a:extLst>
          </p:cNvPr>
          <p:cNvCxnSpPr/>
          <p:nvPr/>
        </p:nvCxnSpPr>
        <p:spPr>
          <a:xfrm>
            <a:off x="4572000" y="971550"/>
            <a:ext cx="0" cy="417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52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97E66-6B85-3165-B32E-609A334735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F1CCC4-91CE-4AFD-DD30-0E4202BF3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whatrecord</a:t>
            </a:r>
            <a:r>
              <a:rPr lang="en-US" dirty="0"/>
              <a:t> deps`: </a:t>
            </a:r>
            <a:br>
              <a:rPr lang="en-US" dirty="0"/>
            </a:br>
            <a:r>
              <a:rPr lang="en-US" dirty="0" err="1"/>
              <a:t>Makefile</a:t>
            </a:r>
            <a:r>
              <a:rPr lang="en-US" dirty="0"/>
              <a:t>-derived dependency graph tool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2DD1E5-CD9B-113E-66D7-633604B2A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56" y="1382991"/>
            <a:ext cx="7861544" cy="10856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C13CE-6D3F-A02A-BF21-ABE321B4A5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70" r="11872"/>
          <a:stretch/>
        </p:blipFill>
        <p:spPr>
          <a:xfrm>
            <a:off x="988175" y="2914650"/>
            <a:ext cx="7443028" cy="1866899"/>
          </a:xfrm>
          <a:prstGeom prst="rect">
            <a:avLst/>
          </a:prstGeom>
          <a:solidFill>
            <a:schemeClr val="accent1">
              <a:alpha val="46893"/>
            </a:schemeClr>
          </a:solidFill>
          <a:ln w="25400"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9918796-7EDA-5810-8616-4B27EDEB8407}"/>
              </a:ext>
            </a:extLst>
          </p:cNvPr>
          <p:cNvSpPr/>
          <p:nvPr/>
        </p:nvSpPr>
        <p:spPr>
          <a:xfrm>
            <a:off x="3429000" y="1428750"/>
            <a:ext cx="4204120" cy="933284"/>
          </a:xfrm>
          <a:prstGeom prst="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D8BA13E-F32B-DEDC-EA7F-07CEFC720C59}"/>
              </a:ext>
            </a:extLst>
          </p:cNvPr>
          <p:cNvCxnSpPr>
            <a:cxnSpLocks/>
          </p:cNvCxnSpPr>
          <p:nvPr/>
        </p:nvCxnSpPr>
        <p:spPr>
          <a:xfrm flipH="1">
            <a:off x="2040366" y="1428750"/>
            <a:ext cx="1388634" cy="148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A24291A-8938-C1DA-AA5C-04BE3C82DE60}"/>
              </a:ext>
            </a:extLst>
          </p:cNvPr>
          <p:cNvCxnSpPr>
            <a:cxnSpLocks/>
          </p:cNvCxnSpPr>
          <p:nvPr/>
        </p:nvCxnSpPr>
        <p:spPr>
          <a:xfrm flipH="1" flipV="1">
            <a:off x="7633120" y="1428750"/>
            <a:ext cx="618687" cy="148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0741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1313</Words>
  <Application>Microsoft Macintosh PowerPoint</Application>
  <PresentationFormat>On-screen Show (16:9)</PresentationFormat>
  <Paragraphs>201</Paragraphs>
  <Slides>27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Cordia New</vt:lpstr>
      <vt:lpstr>Courier New</vt:lpstr>
      <vt:lpstr>Blank</vt:lpstr>
      <vt:lpstr>whatrecord</vt:lpstr>
      <vt:lpstr>Motivation</vt:lpstr>
      <vt:lpstr>Motivation</vt:lpstr>
      <vt:lpstr>whatrecord: supported parsing tools</vt:lpstr>
      <vt:lpstr>whatrecord core: other things</vt:lpstr>
      <vt:lpstr>whatrecord: accessing the parsed information</vt:lpstr>
      <vt:lpstr>    Demo Some screenshots</vt:lpstr>
      <vt:lpstr>`whatrecord parse`: Quick example with jq</vt:lpstr>
      <vt:lpstr>`whatrecord deps`:  Makefile-derived dependency graph tool</vt:lpstr>
      <vt:lpstr>`whatrecord graph`: Intra/inter-IOC record graphs</vt:lpstr>
      <vt:lpstr>`whatrecord graph`: State notation language transition diagrams</vt:lpstr>
      <vt:lpstr>`whatrecord server` Vue.js frontend: IOC listing</vt:lpstr>
      <vt:lpstr>Web frontend: record details</vt:lpstr>
      <vt:lpstr>Web frontend: startup script line information</vt:lpstr>
      <vt:lpstr>Web frontend: startup script line lint</vt:lpstr>
      <vt:lpstr>Web frontend: Record to StreamDevice information</vt:lpstr>
      <vt:lpstr>Web frontend: PVAccess group information</vt:lpstr>
      <vt:lpstr>Web frontend: ASGs</vt:lpstr>
      <vt:lpstr>Web frontend: IOC/record relationship map</vt:lpstr>
      <vt:lpstr>Web frontend: miscellaneous</vt:lpstr>
      <vt:lpstr>Web frontend: happi (ophyd Device database) entries</vt:lpstr>
      <vt:lpstr>What isn’t whatrecord?</vt:lpstr>
      <vt:lpstr>Trying it out</vt:lpstr>
      <vt:lpstr>PowerPoint Presentation</vt:lpstr>
      <vt:lpstr>Backup</vt:lpstr>
      <vt:lpstr>Your browser to the server</vt:lpstr>
      <vt:lpstr>Grammar-based parsing?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2012-06-11T23:48:53Z</dcterms:created>
  <dcterms:modified xsi:type="dcterms:W3CDTF">2022-09-23T05:57:36Z</dcterms:modified>
</cp:coreProperties>
</file>