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046" r:id="rId5"/>
  </p:sldMasterIdLst>
  <p:notesMasterIdLst>
    <p:notesMasterId r:id="rId23"/>
  </p:notesMasterIdLst>
  <p:handoutMasterIdLst>
    <p:handoutMasterId r:id="rId24"/>
  </p:handoutMasterIdLst>
  <p:sldIdLst>
    <p:sldId id="256" r:id="rId6"/>
    <p:sldId id="3428" r:id="rId7"/>
    <p:sldId id="1833" r:id="rId8"/>
    <p:sldId id="1795" r:id="rId9"/>
    <p:sldId id="1844" r:id="rId10"/>
    <p:sldId id="3423" r:id="rId11"/>
    <p:sldId id="728" r:id="rId12"/>
    <p:sldId id="731" r:id="rId13"/>
    <p:sldId id="735" r:id="rId14"/>
    <p:sldId id="3421" r:id="rId15"/>
    <p:sldId id="3424" r:id="rId16"/>
    <p:sldId id="3425" r:id="rId17"/>
    <p:sldId id="1868" r:id="rId18"/>
    <p:sldId id="3426" r:id="rId19"/>
    <p:sldId id="1909" r:id="rId20"/>
    <p:sldId id="3427" r:id="rId21"/>
    <p:sldId id="3422" r:id="rId22"/>
  </p:sldIdLst>
  <p:sldSz cx="12192000" cy="6858000"/>
  <p:notesSz cx="7315200" cy="9601200"/>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en, Guobao" initials="SG" lastIdx="1" clrIdx="0">
    <p:extLst>
      <p:ext uri="{19B8F6BF-5375-455C-9EA6-DF929625EA0E}">
        <p15:presenceInfo xmlns:p15="http://schemas.microsoft.com/office/powerpoint/2012/main" userId="S::gshen@anl.gov::6919774b-f1c6-46d3-b7e7-c222d0c8da8c" providerId="AD"/>
      </p:ext>
    </p:extLst>
  </p:cmAuthor>
  <p:cmAuthor id="2" name="Carwardine, John" initials="CJ" lastIdx="16" clrIdx="1">
    <p:extLst>
      <p:ext uri="{19B8F6BF-5375-455C-9EA6-DF929625EA0E}">
        <p15:presenceInfo xmlns:p15="http://schemas.microsoft.com/office/powerpoint/2012/main" userId="S::carwar@anl.gov::2637bf79-8604-410c-93c6-2505a5c8eb2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7601"/>
    <a:srgbClr val="00609C"/>
    <a:srgbClr val="094875"/>
    <a:srgbClr val="000000"/>
    <a:srgbClr val="17375E"/>
    <a:srgbClr val="7A1AC9"/>
    <a:srgbClr val="558ED5"/>
    <a:srgbClr val="005C98"/>
    <a:srgbClr val="920204"/>
    <a:srgbClr val="7600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76" autoAdjust="0"/>
    <p:restoredTop sz="89043" autoAdjust="0"/>
  </p:normalViewPr>
  <p:slideViewPr>
    <p:cSldViewPr snapToGrid="0">
      <p:cViewPr varScale="1">
        <p:scale>
          <a:sx n="87" d="100"/>
          <a:sy n="87" d="100"/>
        </p:scale>
        <p:origin x="1120" y="192"/>
      </p:cViewPr>
      <p:guideLst>
        <p:guide orient="horz" pos="2160"/>
        <p:guide pos="3840"/>
      </p:guideLst>
    </p:cSldViewPr>
  </p:slideViewPr>
  <p:outlineViewPr>
    <p:cViewPr>
      <p:scale>
        <a:sx n="33" d="100"/>
        <a:sy n="33" d="100"/>
      </p:scale>
      <p:origin x="0" y="-120"/>
    </p:cViewPr>
  </p:outlineViewPr>
  <p:notesTextViewPr>
    <p:cViewPr>
      <p:scale>
        <a:sx n="100" d="100"/>
        <a:sy n="100" d="100"/>
      </p:scale>
      <p:origin x="0" y="0"/>
    </p:cViewPr>
  </p:notesTextViewPr>
  <p:sorterViewPr>
    <p:cViewPr>
      <p:scale>
        <a:sx n="150" d="100"/>
        <a:sy n="150" d="100"/>
      </p:scale>
      <p:origin x="0" y="7552"/>
    </p:cViewPr>
  </p:sorterViewPr>
  <p:notesViewPr>
    <p:cSldViewPr snapToGrid="0" snapToObjects="1">
      <p:cViewPr varScale="1">
        <p:scale>
          <a:sx n="92" d="100"/>
          <a:sy n="92" d="100"/>
        </p:scale>
        <p:origin x="4288" y="19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698" cy="481876"/>
          </a:xfrm>
          <a:prstGeom prst="rect">
            <a:avLst/>
          </a:prstGeom>
        </p:spPr>
        <p:txBody>
          <a:bodyPr vert="horz" lIns="95553" tIns="47776" rIns="95553" bIns="47776" rtlCol="0"/>
          <a:lstStyle>
            <a:lvl1pPr algn="l">
              <a:defRPr sz="1200"/>
            </a:lvl1pPr>
          </a:lstStyle>
          <a:p>
            <a:endParaRPr lang="en-US"/>
          </a:p>
        </p:txBody>
      </p:sp>
      <p:sp>
        <p:nvSpPr>
          <p:cNvPr id="3" name="Date Placeholder 2"/>
          <p:cNvSpPr>
            <a:spLocks noGrp="1"/>
          </p:cNvSpPr>
          <p:nvPr>
            <p:ph type="dt" sz="quarter" idx="1"/>
          </p:nvPr>
        </p:nvSpPr>
        <p:spPr>
          <a:xfrm>
            <a:off x="4143832" y="0"/>
            <a:ext cx="3169698" cy="481876"/>
          </a:xfrm>
          <a:prstGeom prst="rect">
            <a:avLst/>
          </a:prstGeom>
        </p:spPr>
        <p:txBody>
          <a:bodyPr vert="horz" lIns="95553" tIns="47776" rIns="95553" bIns="47776" rtlCol="0"/>
          <a:lstStyle>
            <a:lvl1pPr algn="r">
              <a:defRPr sz="1200"/>
            </a:lvl1pPr>
          </a:lstStyle>
          <a:p>
            <a:fld id="{B691EE03-8B86-4483-A61E-7F251E4A6480}" type="datetimeFigureOut">
              <a:rPr lang="en-US" smtClean="0"/>
              <a:t>9/19/22</a:t>
            </a:fld>
            <a:endParaRPr lang="en-US"/>
          </a:p>
        </p:txBody>
      </p:sp>
      <p:sp>
        <p:nvSpPr>
          <p:cNvPr id="4" name="Footer Placeholder 3"/>
          <p:cNvSpPr>
            <a:spLocks noGrp="1"/>
          </p:cNvSpPr>
          <p:nvPr>
            <p:ph type="ftr" sz="quarter" idx="2"/>
          </p:nvPr>
        </p:nvSpPr>
        <p:spPr>
          <a:xfrm>
            <a:off x="0" y="9119324"/>
            <a:ext cx="3169698" cy="481876"/>
          </a:xfrm>
          <a:prstGeom prst="rect">
            <a:avLst/>
          </a:prstGeom>
        </p:spPr>
        <p:txBody>
          <a:bodyPr vert="horz" lIns="95553" tIns="47776" rIns="95553" bIns="47776" rtlCol="0" anchor="b"/>
          <a:lstStyle>
            <a:lvl1pPr algn="l">
              <a:defRPr sz="1200"/>
            </a:lvl1pPr>
          </a:lstStyle>
          <a:p>
            <a:endParaRPr lang="en-US"/>
          </a:p>
        </p:txBody>
      </p:sp>
      <p:sp>
        <p:nvSpPr>
          <p:cNvPr id="5" name="Slide Number Placeholder 4"/>
          <p:cNvSpPr>
            <a:spLocks noGrp="1"/>
          </p:cNvSpPr>
          <p:nvPr>
            <p:ph type="sldNum" sz="quarter" idx="3"/>
          </p:nvPr>
        </p:nvSpPr>
        <p:spPr>
          <a:xfrm>
            <a:off x="4143832" y="9119324"/>
            <a:ext cx="3169698" cy="481876"/>
          </a:xfrm>
          <a:prstGeom prst="rect">
            <a:avLst/>
          </a:prstGeom>
        </p:spPr>
        <p:txBody>
          <a:bodyPr vert="horz" lIns="95553" tIns="47776" rIns="95553" bIns="47776" rtlCol="0" anchor="b"/>
          <a:lstStyle>
            <a:lvl1pPr algn="r">
              <a:defRPr sz="1200"/>
            </a:lvl1pPr>
          </a:lstStyle>
          <a:p>
            <a:fld id="{06B5E9DE-290D-4688-9E0B-EC76B12906A3}" type="slidenum">
              <a:rPr lang="en-US" smtClean="0"/>
              <a:t>‹#›</a:t>
            </a:fld>
            <a:endParaRPr lang="en-US"/>
          </a:p>
        </p:txBody>
      </p:sp>
    </p:spTree>
    <p:extLst>
      <p:ext uri="{BB962C8B-B14F-4D97-AF65-F5344CB8AC3E}">
        <p14:creationId xmlns:p14="http://schemas.microsoft.com/office/powerpoint/2010/main" val="2039260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46" tIns="48324" rIns="96646" bIns="48324" rtlCol="0"/>
          <a:lstStyle>
            <a:lvl1pPr algn="l">
              <a:defRPr sz="1200"/>
            </a:lvl1pPr>
          </a:lstStyle>
          <a:p>
            <a:endParaRPr lang="en-US"/>
          </a:p>
        </p:txBody>
      </p:sp>
      <p:sp>
        <p:nvSpPr>
          <p:cNvPr id="3" name="Date Placeholder 2"/>
          <p:cNvSpPr>
            <a:spLocks noGrp="1"/>
          </p:cNvSpPr>
          <p:nvPr>
            <p:ph type="dt" idx="1"/>
          </p:nvPr>
        </p:nvSpPr>
        <p:spPr>
          <a:xfrm>
            <a:off x="4143589" y="0"/>
            <a:ext cx="3169920" cy="480060"/>
          </a:xfrm>
          <a:prstGeom prst="rect">
            <a:avLst/>
          </a:prstGeom>
        </p:spPr>
        <p:txBody>
          <a:bodyPr vert="horz" lIns="96646" tIns="48324" rIns="96646" bIns="48324" rtlCol="0"/>
          <a:lstStyle>
            <a:lvl1pPr algn="r">
              <a:defRPr sz="1200"/>
            </a:lvl1pPr>
          </a:lstStyle>
          <a:p>
            <a:fld id="{1AF9D93D-2DCD-4941-9148-539F4B11DA5A}" type="datetimeFigureOut">
              <a:rPr lang="en-US" smtClean="0"/>
              <a:t>9/19/22</a:t>
            </a:fld>
            <a:endParaRPr lang="en-US"/>
          </a:p>
        </p:txBody>
      </p:sp>
      <p:sp>
        <p:nvSpPr>
          <p:cNvPr id="4" name="Slide Image Placeholder 3"/>
          <p:cNvSpPr>
            <a:spLocks noGrp="1" noRot="1" noChangeAspect="1"/>
          </p:cNvSpPr>
          <p:nvPr>
            <p:ph type="sldImg" idx="2"/>
          </p:nvPr>
        </p:nvSpPr>
        <p:spPr>
          <a:xfrm>
            <a:off x="457200" y="719138"/>
            <a:ext cx="6400800" cy="3600450"/>
          </a:xfrm>
          <a:prstGeom prst="rect">
            <a:avLst/>
          </a:prstGeom>
          <a:noFill/>
          <a:ln w="12700">
            <a:solidFill>
              <a:prstClr val="black"/>
            </a:solidFill>
          </a:ln>
        </p:spPr>
        <p:txBody>
          <a:bodyPr vert="horz" lIns="96646" tIns="48324" rIns="96646" bIns="48324" rtlCol="0" anchor="ctr"/>
          <a:lstStyle/>
          <a:p>
            <a:endParaRPr lang="en-US"/>
          </a:p>
        </p:txBody>
      </p:sp>
      <p:sp>
        <p:nvSpPr>
          <p:cNvPr id="5" name="Notes Placeholder 4"/>
          <p:cNvSpPr>
            <a:spLocks noGrp="1"/>
          </p:cNvSpPr>
          <p:nvPr>
            <p:ph type="body" sz="quarter" idx="3"/>
          </p:nvPr>
        </p:nvSpPr>
        <p:spPr>
          <a:xfrm>
            <a:off x="731521" y="4560571"/>
            <a:ext cx="5852160" cy="4320540"/>
          </a:xfrm>
          <a:prstGeom prst="rect">
            <a:avLst/>
          </a:prstGeom>
        </p:spPr>
        <p:txBody>
          <a:bodyPr vert="horz" lIns="96646" tIns="48324" rIns="96646" bIns="483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46" tIns="48324" rIns="96646" bIns="48324" rtlCol="0" anchor="b"/>
          <a:lstStyle>
            <a:lvl1pPr algn="l">
              <a:defRPr sz="1200"/>
            </a:lvl1pPr>
          </a:lstStyle>
          <a:p>
            <a:endParaRPr lang="en-US"/>
          </a:p>
        </p:txBody>
      </p:sp>
      <p:sp>
        <p:nvSpPr>
          <p:cNvPr id="7" name="Slide Number Placeholder 6"/>
          <p:cNvSpPr>
            <a:spLocks noGrp="1"/>
          </p:cNvSpPr>
          <p:nvPr>
            <p:ph type="sldNum" sz="quarter" idx="5"/>
          </p:nvPr>
        </p:nvSpPr>
        <p:spPr>
          <a:xfrm>
            <a:off x="4143589" y="9119474"/>
            <a:ext cx="3169920" cy="480060"/>
          </a:xfrm>
          <a:prstGeom prst="rect">
            <a:avLst/>
          </a:prstGeom>
        </p:spPr>
        <p:txBody>
          <a:bodyPr vert="horz" lIns="96646" tIns="48324" rIns="96646" bIns="48324" rtlCol="0" anchor="b"/>
          <a:lstStyle>
            <a:lvl1pPr algn="r">
              <a:defRPr sz="1200"/>
            </a:lvl1pPr>
          </a:lstStyle>
          <a:p>
            <a:fld id="{96257B74-7AA3-6D4E-A5F4-7C976DCE7D18}" type="slidenum">
              <a:rPr lang="en-US" smtClean="0"/>
              <a:t>‹#›</a:t>
            </a:fld>
            <a:endParaRPr lang="en-US"/>
          </a:p>
        </p:txBody>
      </p:sp>
    </p:spTree>
    <p:extLst>
      <p:ext uri="{BB962C8B-B14F-4D97-AF65-F5344CB8AC3E}">
        <p14:creationId xmlns:p14="http://schemas.microsoft.com/office/powerpoint/2010/main" val="73348034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APS  is a user facility which provides hard X-Ray to support scientific research during past 25 years. It consists of</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1. A </a:t>
            </a:r>
            <a:r>
              <a:rPr lang="en-US" dirty="0">
                <a:solidFill>
                  <a:srgbClr val="000000"/>
                </a:solidFill>
                <a:ea typeface="MS PGothic" pitchFamily="34" charset="-128"/>
              </a:rPr>
              <a:t>S-band </a:t>
            </a:r>
            <a:r>
              <a:rPr lang="en-US" dirty="0" err="1">
                <a:solidFill>
                  <a:srgbClr val="000000"/>
                </a:solidFill>
                <a:ea typeface="MS PGothic" pitchFamily="34" charset="-128"/>
              </a:rPr>
              <a:t>Linac</a:t>
            </a:r>
            <a:r>
              <a:rPr lang="en-US" dirty="0">
                <a:solidFill>
                  <a:srgbClr val="000000"/>
                </a:solidFill>
                <a:ea typeface="MS PGothic" pitchFamily="34" charset="-128"/>
              </a:rPr>
              <a:t>, which provides 250-500 MeV electron beam at a repetition rate of 30 Hz</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2. PAR (</a:t>
            </a:r>
            <a:r>
              <a:rPr lang="en-US" sz="1200" dirty="0">
                <a:solidFill>
                  <a:schemeClr val="bg1"/>
                </a:solidFill>
              </a:rPr>
              <a:t>Particle Accumulate Ring</a:t>
            </a:r>
            <a:r>
              <a:rPr lang="en-US" dirty="0"/>
              <a:t>), which accumulates the particle from </a:t>
            </a:r>
            <a:r>
              <a:rPr lang="en-US" dirty="0" err="1"/>
              <a:t>Linac</a:t>
            </a:r>
            <a:r>
              <a:rPr lang="en-US" dirty="0"/>
              <a:t> to 1-4nC, and injects the beam to Booster 2Hz</a:t>
            </a:r>
          </a:p>
          <a:p>
            <a:r>
              <a:rPr lang="en-US" dirty="0"/>
              <a:t>3. Booster: which ramps the beam to 7GeV and injectors the beam into its Storage Ring at 2Hz</a:t>
            </a:r>
          </a:p>
          <a:p>
            <a:r>
              <a:rPr lang="en-US" dirty="0"/>
              <a:t>4. Storage Ring, which has a circumference of 1.1km, with 40 sectors with mirror symmetry, or 20 symmetric double sectors.</a:t>
            </a:r>
          </a:p>
          <a:p>
            <a:r>
              <a:rPr lang="en-US" dirty="0"/>
              <a:t>5. Various beam transport lines</a:t>
            </a:r>
          </a:p>
          <a:p>
            <a:r>
              <a:rPr lang="en-US" dirty="0"/>
              <a:t>6. LEA (</a:t>
            </a:r>
            <a:r>
              <a:rPr lang="en-US" dirty="0" err="1"/>
              <a:t>Linac</a:t>
            </a:r>
            <a:r>
              <a:rPr lang="en-US" dirty="0"/>
              <a:t> Extension Area): which provides opportunities for R&amp;D of advanced accelerator technologies and future FEL as well as THz accelerators</a:t>
            </a:r>
          </a:p>
          <a:p>
            <a:endParaRPr lang="en-US" dirty="0"/>
          </a:p>
          <a:p>
            <a:r>
              <a:rPr lang="en-US" dirty="0"/>
              <a:t>Currently, APS SR operates at 7GeV with 100mA, and has 40 ID (insertion device) and 21 bend magnet user beamlines.</a:t>
            </a:r>
          </a:p>
          <a:p>
            <a:r>
              <a:rPr lang="en-US" dirty="0"/>
              <a:t>Its storage ring accelerator consists of 40 sectors, or 20 double sectors. </a:t>
            </a:r>
          </a:p>
          <a:p>
            <a:endParaRPr lang="en-US" dirty="0"/>
          </a:p>
          <a:p>
            <a:r>
              <a:rPr lang="en-US" dirty="0"/>
              <a:t>The APS-U project is to refurbish its storage ring with an MBA (Multi-Bend Achromat) structure with 7 bends.</a:t>
            </a:r>
          </a:p>
          <a:p>
            <a:r>
              <a:rPr lang="en-US" dirty="0"/>
              <a:t>It reduces its emittance significantly to 42 pm-rad from 3000 pm-rad and doubles its beam current from 100mA to 200 mA current.</a:t>
            </a:r>
          </a:p>
          <a:p>
            <a:endParaRPr lang="en-US" sz="1200" dirty="0">
              <a:solidFill>
                <a:schemeClr val="bg1"/>
              </a:solidFill>
            </a:endParaRPr>
          </a:p>
        </p:txBody>
      </p:sp>
      <p:sp>
        <p:nvSpPr>
          <p:cNvPr id="4" name="Slide Number Placeholder 3"/>
          <p:cNvSpPr>
            <a:spLocks noGrp="1"/>
          </p:cNvSpPr>
          <p:nvPr>
            <p:ph type="sldNum" sz="quarter" idx="5"/>
          </p:nvPr>
        </p:nvSpPr>
        <p:spPr/>
        <p:txBody>
          <a:bodyPr/>
          <a:lstStyle/>
          <a:p>
            <a:fld id="{96257B74-7AA3-6D4E-A5F4-7C976DCE7D18}" type="slidenum">
              <a:rPr lang="en-US" smtClean="0"/>
              <a:t>2</a:t>
            </a:fld>
            <a:endParaRPr lang="en-US"/>
          </a:p>
        </p:txBody>
      </p:sp>
    </p:spTree>
    <p:extLst>
      <p:ext uri="{BB962C8B-B14F-4D97-AF65-F5344CB8AC3E}">
        <p14:creationId xmlns:p14="http://schemas.microsoft.com/office/powerpoint/2010/main" val="2196833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257B74-7AA3-6D4E-A5F4-7C976DCE7D18}" type="slidenum">
              <a:rPr lang="en-US" smtClean="0"/>
              <a:t>16</a:t>
            </a:fld>
            <a:endParaRPr lang="en-US"/>
          </a:p>
        </p:txBody>
      </p:sp>
    </p:spTree>
    <p:extLst>
      <p:ext uri="{BB962C8B-B14F-4D97-AF65-F5344CB8AC3E}">
        <p14:creationId xmlns:p14="http://schemas.microsoft.com/office/powerpoint/2010/main" val="914236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257B74-7AA3-6D4E-A5F4-7C976DCE7D18}" type="slidenum">
              <a:rPr lang="en-US" smtClean="0"/>
              <a:t>17</a:t>
            </a:fld>
            <a:endParaRPr lang="en-US"/>
          </a:p>
        </p:txBody>
      </p:sp>
    </p:spTree>
    <p:extLst>
      <p:ext uri="{BB962C8B-B14F-4D97-AF65-F5344CB8AC3E}">
        <p14:creationId xmlns:p14="http://schemas.microsoft.com/office/powerpoint/2010/main" val="2882358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APS-U control system mainly consists of 3 portions:</a:t>
            </a:r>
          </a:p>
          <a:p>
            <a:r>
              <a:rPr lang="en-US" dirty="0"/>
              <a:t>1. High level application, which includes global database application like CDB, Cable, </a:t>
            </a:r>
            <a:r>
              <a:rPr lang="en-US" dirty="0" err="1"/>
              <a:t>eTraveler</a:t>
            </a:r>
            <a:r>
              <a:rPr lang="en-US" dirty="0"/>
              <a:t>, as well as other EPCIS7 tools</a:t>
            </a:r>
          </a:p>
          <a:p>
            <a:r>
              <a:rPr lang="en-US" dirty="0"/>
              <a:t>2. Control system infrastructure, which includes network, MPS, timing, DAQ, </a:t>
            </a:r>
            <a:r>
              <a:rPr lang="en-US" dirty="0" err="1"/>
              <a:t>etc</a:t>
            </a:r>
            <a:endParaRPr lang="en-US" dirty="0"/>
          </a:p>
          <a:p>
            <a:r>
              <a:rPr lang="en-US" dirty="0"/>
              <a:t>3. EPICS IOC for technical subsystem controls like power supply, diagnostics, vacuum, RF, </a:t>
            </a:r>
            <a:r>
              <a:rPr lang="en-US" dirty="0" err="1"/>
              <a:t>etc</a:t>
            </a:r>
            <a:endParaRPr lang="en-US" dirty="0"/>
          </a:p>
        </p:txBody>
      </p:sp>
      <p:sp>
        <p:nvSpPr>
          <p:cNvPr id="4" name="Slide Number Placeholder 3"/>
          <p:cNvSpPr>
            <a:spLocks noGrp="1"/>
          </p:cNvSpPr>
          <p:nvPr>
            <p:ph type="sldNum" sz="quarter" idx="5"/>
          </p:nvPr>
        </p:nvSpPr>
        <p:spPr/>
        <p:txBody>
          <a:bodyPr/>
          <a:lstStyle/>
          <a:p>
            <a:fld id="{96257B74-7AA3-6D4E-A5F4-7C976DCE7D18}" type="slidenum">
              <a:rPr lang="en-US" smtClean="0"/>
              <a:t>4</a:t>
            </a:fld>
            <a:endParaRPr lang="en-US"/>
          </a:p>
        </p:txBody>
      </p:sp>
    </p:spTree>
    <p:extLst>
      <p:ext uri="{BB962C8B-B14F-4D97-AF65-F5344CB8AC3E}">
        <p14:creationId xmlns:p14="http://schemas.microsoft.com/office/powerpoint/2010/main" val="2276096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inventory Item is tracked in CDB, including its catalog name, inventory ID, location, inventory hyperlink to the detailed info of each particular unit, the installation readiness status</a:t>
            </a:r>
          </a:p>
        </p:txBody>
      </p:sp>
      <p:sp>
        <p:nvSpPr>
          <p:cNvPr id="4" name="Slide Number Placeholder 3"/>
          <p:cNvSpPr>
            <a:spLocks noGrp="1"/>
          </p:cNvSpPr>
          <p:nvPr>
            <p:ph type="sldNum" sz="quarter" idx="5"/>
          </p:nvPr>
        </p:nvSpPr>
        <p:spPr/>
        <p:txBody>
          <a:bodyPr/>
          <a:lstStyle/>
          <a:p>
            <a:fld id="{96257B74-7AA3-6D4E-A5F4-7C976DCE7D18}" type="slidenum">
              <a:rPr lang="en-US" smtClean="0"/>
              <a:t>5</a:t>
            </a:fld>
            <a:endParaRPr lang="en-US"/>
          </a:p>
        </p:txBody>
      </p:sp>
    </p:spTree>
    <p:extLst>
      <p:ext uri="{BB962C8B-B14F-4D97-AF65-F5344CB8AC3E}">
        <p14:creationId xmlns:p14="http://schemas.microsoft.com/office/powerpoint/2010/main" val="3174685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Scope Viewer</a:t>
            </a:r>
          </a:p>
          <a:p>
            <a:endParaRPr lang="en-US" sz="1200" b="1" dirty="0"/>
          </a:p>
          <a:p>
            <a:r>
              <a:rPr lang="en-US" sz="1200" dirty="0"/>
              <a:t>Scope viewer plots PVA waveforms</a:t>
            </a:r>
            <a:r>
              <a:rPr lang="en-US" sz="1200" dirty="0">
                <a:cs typeface="Arial"/>
              </a:rPr>
              <a:t> </a:t>
            </a:r>
            <a:r>
              <a:rPr lang="en-US" sz="1200" dirty="0"/>
              <a:t>in real-time.  It supports plotting a stream or plot on a PV trigger, displaying multi-axis, and plotting  data as FFT, moving average, or histogram. Scope viewer is used extensively for troubleshooting and diagnostics of existing APS-U RF systems and for development of the DAQ system and Low-Level RF system.</a:t>
            </a:r>
          </a:p>
          <a:p>
            <a:endParaRPr lang="en-US" sz="1400" dirty="0"/>
          </a:p>
          <a:p>
            <a:r>
              <a:rPr lang="en-US" sz="1400" b="1" dirty="0"/>
              <a:t>Image Viewer</a:t>
            </a:r>
          </a:p>
          <a:p>
            <a:endParaRPr lang="en-US" sz="1400" dirty="0"/>
          </a:p>
          <a:p>
            <a:r>
              <a:rPr lang="en-US" sz="1400" dirty="0"/>
              <a:t>Image viewer displays detector or camera images from an EPICS </a:t>
            </a:r>
            <a:r>
              <a:rPr lang="en-US" sz="1400" dirty="0" err="1"/>
              <a:t>areaDetector</a:t>
            </a:r>
            <a:r>
              <a:rPr lang="en-US" sz="1400" dirty="0"/>
              <a:t> driver. Viewer is designed to handle data streaming at high rates, and automatically adjusts processing rate based on CPU and network usage. Image viewer is used by both accelerator and x-ray science divisions for monitoring and troubleshooting beamline data</a:t>
            </a:r>
            <a:r>
              <a:rPr lang="en-US" sz="1600" dirty="0"/>
              <a:t>.</a:t>
            </a:r>
          </a:p>
          <a:p>
            <a:endParaRPr lang="en-US" sz="1400" dirty="0"/>
          </a:p>
          <a:p>
            <a:r>
              <a:rPr lang="en-US" sz="1400" b="1" dirty="0" err="1"/>
              <a:t>Striptool</a:t>
            </a:r>
            <a:endParaRPr lang="en-US" sz="1400" b="1" dirty="0"/>
          </a:p>
          <a:p>
            <a:endParaRPr lang="en-US" sz="1400" dirty="0"/>
          </a:p>
          <a:p>
            <a:r>
              <a:rPr lang="en-US" sz="1400" dirty="0" err="1"/>
              <a:t>Striptool</a:t>
            </a:r>
            <a:r>
              <a:rPr lang="en-US" sz="1400" dirty="0"/>
              <a:t> can plot both CA and PVA scalars simultaneously. Has a simple and easy-to-use UI. Supports plotting data as FFT, moving average, or histogram.</a:t>
            </a:r>
          </a:p>
          <a:p>
            <a:endParaRPr lang="en-US" sz="1400" b="1" dirty="0"/>
          </a:p>
        </p:txBody>
      </p:sp>
      <p:sp>
        <p:nvSpPr>
          <p:cNvPr id="4" name="Slide Number Placeholder 3"/>
          <p:cNvSpPr>
            <a:spLocks noGrp="1"/>
          </p:cNvSpPr>
          <p:nvPr>
            <p:ph type="sldNum" sz="quarter" idx="5"/>
          </p:nvPr>
        </p:nvSpPr>
        <p:spPr/>
        <p:txBody>
          <a:bodyPr/>
          <a:lstStyle/>
          <a:p>
            <a:fld id="{96257B74-7AA3-6D4E-A5F4-7C976DCE7D18}" type="slidenum">
              <a:rPr lang="en-US" smtClean="0"/>
              <a:t>6</a:t>
            </a:fld>
            <a:endParaRPr lang="en-US"/>
          </a:p>
        </p:txBody>
      </p:sp>
    </p:spTree>
    <p:extLst>
      <p:ext uri="{BB962C8B-B14F-4D97-AF65-F5344CB8AC3E}">
        <p14:creationId xmlns:p14="http://schemas.microsoft.com/office/powerpoint/2010/main" val="51174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APS-U technical subsystems utilize state-of-the art technologies and high-bandwidth communication links that can capture gigabytes of data and must be consumed by the control system.</a:t>
            </a:r>
          </a:p>
          <a:p>
            <a:r>
              <a:rPr lang="en-US" dirty="0"/>
              <a:t>Its DAQ software represents framework and tools </a:t>
            </a:r>
            <a:r>
              <a:rPr lang="en-US" b="0" i="0" dirty="0">
                <a:solidFill>
                  <a:schemeClr val="accent6">
                    <a:lumMod val="75000"/>
                  </a:schemeClr>
                </a:solidFill>
              </a:rPr>
              <a:t>that enable fast data collection for controls, statistics and diagnostics of the embedded controllers utilized by the new APSU machine.</a:t>
            </a:r>
          </a:p>
          <a:p>
            <a:endParaRPr lang="en-US" b="0" i="0" dirty="0">
              <a:solidFill>
                <a:schemeClr val="accent6">
                  <a:lumMod val="75000"/>
                </a:schemeClr>
              </a:solidFill>
            </a:endParaRPr>
          </a:p>
          <a:p>
            <a:r>
              <a:rPr lang="en-US" b="0" i="0" dirty="0">
                <a:solidFill>
                  <a:schemeClr val="accent6">
                    <a:lumMod val="75000"/>
                  </a:schemeClr>
                </a:solidFill>
              </a:rPr>
              <a:t>In the DAQ system design, we </a:t>
            </a:r>
            <a:r>
              <a:rPr lang="en-US" dirty="0"/>
              <a:t>consider both data volumes and data rates to scale systems appropriately.  Some </a:t>
            </a:r>
            <a:r>
              <a:rPr lang="en-US" dirty="0">
                <a:cs typeface="Arial"/>
              </a:rPr>
              <a:t>major design aspects include</a:t>
            </a:r>
          </a:p>
          <a:p>
            <a:pPr marL="228600" indent="-228600">
              <a:buFont typeface="+mj-lt"/>
              <a:buAutoNum type="arabicPeriod"/>
            </a:pPr>
            <a:r>
              <a:rPr lang="en-US" dirty="0">
                <a:ea typeface="+mn-lt"/>
                <a:cs typeface="+mn-lt"/>
              </a:rPr>
              <a:t>Large data volume</a:t>
            </a:r>
          </a:p>
          <a:p>
            <a:pPr marL="228600" indent="-228600">
              <a:buFont typeface="+mj-lt"/>
              <a:buAutoNum type="arabicPeriod"/>
            </a:pPr>
            <a:r>
              <a:rPr lang="en-US" dirty="0">
                <a:ea typeface="+mn-lt"/>
                <a:cs typeface="+mn-lt"/>
              </a:rPr>
              <a:t>Fast data rates to scale systems appropriately.</a:t>
            </a:r>
            <a:endParaRPr lang="en-US" dirty="0">
              <a:ea typeface="+mn-lt"/>
              <a:cs typeface="Arial"/>
            </a:endParaRPr>
          </a:p>
          <a:p>
            <a:pPr marL="228600" indent="-228600">
              <a:buFont typeface="+mj-lt"/>
              <a:buAutoNum type="arabicPeriod"/>
            </a:pPr>
            <a:r>
              <a:rPr lang="en-US" dirty="0">
                <a:cs typeface="Arial"/>
              </a:rPr>
              <a:t>Time-corelated data acquisition to ensure data quality to enable future machine learning</a:t>
            </a:r>
            <a:endParaRPr lang="en-US" dirty="0"/>
          </a:p>
          <a:p>
            <a:endParaRPr lang="en-US" dirty="0"/>
          </a:p>
          <a:p>
            <a:r>
              <a:rPr lang="en-US" dirty="0"/>
              <a:t>In order to shield the rest of the control system and network from potential impact caused by the DAQ data traffic, we will isolate this data from the main controls network.</a:t>
            </a:r>
          </a:p>
          <a:p>
            <a:r>
              <a:rPr lang="en-US" b="0" i="0" dirty="0"/>
              <a:t>In order to help promote code reuse, reduce development effort, and simplify DAQ user interfaces, we strive to provide standard solution for the </a:t>
            </a:r>
            <a:r>
              <a:rPr lang="en-US" dirty="0"/>
              <a:t>DAQ implementations crossing different technical subsystems like LLRF, PS, BPM TBT, etc.</a:t>
            </a:r>
            <a:endParaRPr lang="en-US" b="0" i="0" dirty="0"/>
          </a:p>
          <a:p>
            <a:endParaRPr lang="en-US" dirty="0"/>
          </a:p>
          <a:p>
            <a:r>
              <a:rPr lang="en-US" dirty="0"/>
              <a:t>This slide is showing DAQ hardware architecture. There are a total of 24 DAQ system: 20 double sectors around the storage ring and 4 in each quadrant section. </a:t>
            </a:r>
          </a:p>
          <a:p>
            <a:r>
              <a:rPr lang="en-US" dirty="0"/>
              <a:t>In each double-sector we have </a:t>
            </a:r>
          </a:p>
          <a:p>
            <a:pPr marL="228600" indent="-228600">
              <a:buFont typeface="+mj-lt"/>
              <a:buAutoNum type="arabicPeriod"/>
            </a:pPr>
            <a:r>
              <a:rPr lang="en-US" dirty="0"/>
              <a:t>one FPGA base data aggregator for BPM turn-by-turn data at 271KHz; </a:t>
            </a:r>
          </a:p>
          <a:p>
            <a:pPr marL="228600" indent="-228600">
              <a:buFont typeface="+mj-lt"/>
              <a:buAutoNum type="arabicPeriod"/>
            </a:pPr>
            <a:r>
              <a:rPr lang="en-US" dirty="0"/>
              <a:t>one data aggregator for PS fast data at 22.6KHz;</a:t>
            </a:r>
          </a:p>
          <a:p>
            <a:pPr marL="228600" indent="-228600">
              <a:buFont typeface="+mj-lt"/>
              <a:buAutoNum type="arabicPeriod"/>
            </a:pPr>
            <a:r>
              <a:rPr lang="en-US" dirty="0"/>
              <a:t>one DAQ server, which is a </a:t>
            </a:r>
            <a:r>
              <a:rPr lang="en-US" dirty="0" err="1"/>
              <a:t>linux</a:t>
            </a:r>
            <a:r>
              <a:rPr lang="en-US" dirty="0"/>
              <a:t> machine that will be running IOCs for turn-by-turn, power supplies, etc. </a:t>
            </a:r>
          </a:p>
          <a:p>
            <a:endParaRPr lang="en-US" dirty="0"/>
          </a:p>
          <a:p>
            <a:r>
              <a:rPr lang="en-US" dirty="0"/>
              <a:t>Both turn-by-turn and power supply aggregators receive data from their respective individual system components, such as libera brilliance+ BPMs or individual power supply controllers, they aggregate this data into a single network stream, and send it to their respective DAQ IOCs, and the DAQ IOCs stream the data to its downstream users over EPICS7 </a:t>
            </a:r>
            <a:r>
              <a:rPr lang="en-US" dirty="0" err="1"/>
              <a:t>pvAccess</a:t>
            </a:r>
            <a:r>
              <a:rPr lang="en-US" dirty="0"/>
              <a:t>.</a:t>
            </a:r>
          </a:p>
          <a:p>
            <a:endParaRPr lang="en-US" dirty="0"/>
          </a:p>
          <a:p>
            <a:r>
              <a:rPr lang="en-US" dirty="0"/>
              <a:t>It is important to note that just those subsystems in one double sector taken together offer more than 14000 channels of data that can be collected simultaneously, which streams data at least 150MB/s per one double sector, and 3GB/s for the whole storage ring.</a:t>
            </a:r>
          </a:p>
          <a:p>
            <a:endParaRPr lang="en-US" dirty="0"/>
          </a:p>
        </p:txBody>
      </p:sp>
      <p:sp>
        <p:nvSpPr>
          <p:cNvPr id="4" name="Slide Number Placeholder 3"/>
          <p:cNvSpPr>
            <a:spLocks noGrp="1"/>
          </p:cNvSpPr>
          <p:nvPr>
            <p:ph type="sldNum" sz="quarter" idx="5"/>
          </p:nvPr>
        </p:nvSpPr>
        <p:spPr/>
        <p:txBody>
          <a:bodyPr/>
          <a:lstStyle/>
          <a:p>
            <a:fld id="{96257B74-7AA3-6D4E-A5F4-7C976DCE7D18}" type="slidenum">
              <a:rPr lang="en-US" smtClean="0"/>
              <a:t>9</a:t>
            </a:fld>
            <a:endParaRPr lang="en-US"/>
          </a:p>
        </p:txBody>
      </p:sp>
    </p:spTree>
    <p:extLst>
      <p:ext uri="{BB962C8B-B14F-4D97-AF65-F5344CB8AC3E}">
        <p14:creationId xmlns:p14="http://schemas.microsoft.com/office/powerpoint/2010/main" val="4036880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257B74-7AA3-6D4E-A5F4-7C976DCE7D18}" type="slidenum">
              <a:rPr lang="en-US" smtClean="0"/>
              <a:t>11</a:t>
            </a:fld>
            <a:endParaRPr lang="en-US"/>
          </a:p>
        </p:txBody>
      </p:sp>
    </p:spTree>
    <p:extLst>
      <p:ext uri="{BB962C8B-B14F-4D97-AF65-F5344CB8AC3E}">
        <p14:creationId xmlns:p14="http://schemas.microsoft.com/office/powerpoint/2010/main" val="3156124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257B74-7AA3-6D4E-A5F4-7C976DCE7D18}" type="slidenum">
              <a:rPr lang="en-US" smtClean="0"/>
              <a:t>12</a:t>
            </a:fld>
            <a:endParaRPr lang="en-US"/>
          </a:p>
        </p:txBody>
      </p:sp>
    </p:spTree>
    <p:extLst>
      <p:ext uri="{BB962C8B-B14F-4D97-AF65-F5344CB8AC3E}">
        <p14:creationId xmlns:p14="http://schemas.microsoft.com/office/powerpoint/2010/main" val="387074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APS-U MPS is an equipment protection system to protect accelerator hardware from a system failure</a:t>
            </a:r>
          </a:p>
          <a:p>
            <a:r>
              <a:rPr lang="en-US" dirty="0"/>
              <a:t>The BPLD system is a fast response system to protect the accelerator hardware from </a:t>
            </a:r>
            <a:r>
              <a:rPr lang="en-US" dirty="0" err="1"/>
              <a:t>anormaly</a:t>
            </a:r>
            <a:r>
              <a:rPr lang="en-US" dirty="0"/>
              <a:t> of beam behavior.</a:t>
            </a:r>
          </a:p>
          <a:p>
            <a:r>
              <a:rPr lang="en-US" dirty="0"/>
              <a:t>The BPLD system will ensure the electron beam stay in </a:t>
            </a:r>
            <a:r>
              <a:rPr lang="en-US" sz="1200" dirty="0"/>
              <a:t>position/angle boundaries in phase space.</a:t>
            </a:r>
            <a:endParaRPr lang="en-US" dirty="0"/>
          </a:p>
          <a:p>
            <a:endParaRPr lang="en-US" dirty="0"/>
          </a:p>
          <a:p>
            <a:r>
              <a:rPr lang="en-US" dirty="0"/>
              <a:t>The system is a star connection topology, with possible to expand it to a ring structure in the future</a:t>
            </a:r>
          </a:p>
          <a:p>
            <a:endParaRPr lang="en-US" dirty="0"/>
          </a:p>
          <a:p>
            <a:r>
              <a:rPr lang="en-US" dirty="0"/>
              <a:t>It consists of one main MPS node in Main Control Room, and 20 local node distributed in each double sector.</a:t>
            </a:r>
          </a:p>
          <a:p>
            <a:r>
              <a:rPr lang="en-US" dirty="0"/>
              <a:t>Hardware wise, it is a combined function of MPS and BPLD</a:t>
            </a:r>
          </a:p>
          <a:p>
            <a:endParaRPr lang="en-US" dirty="0"/>
          </a:p>
          <a:p>
            <a:r>
              <a:rPr lang="en-US" dirty="0"/>
              <a:t>Each local node consists of</a:t>
            </a:r>
          </a:p>
          <a:p>
            <a:pPr lvl="1"/>
            <a:r>
              <a:rPr lang="en-US" dirty="0"/>
              <a:t>28 BPMs</a:t>
            </a:r>
          </a:p>
          <a:p>
            <a:pPr lvl="1"/>
            <a:r>
              <a:rPr lang="en-US" dirty="0"/>
              <a:t>40 inputs per chassis to detect for example, ID gap and fault, water system failure, power supply system etc.</a:t>
            </a:r>
          </a:p>
          <a:p>
            <a:pPr lvl="1"/>
            <a:r>
              <a:rPr lang="en-US" dirty="0"/>
              <a:t>It accepts MRF EVR link for the trigger &amp; timestamp</a:t>
            </a:r>
          </a:p>
          <a:p>
            <a:r>
              <a:rPr lang="en-US" dirty="0"/>
              <a:t>Main node consists of</a:t>
            </a:r>
          </a:p>
          <a:p>
            <a:pPr lvl="1"/>
            <a:r>
              <a:rPr lang="en-US" dirty="0"/>
              <a:t>30 I/O which includes local MPS/BPLD inputs, RF inputs, </a:t>
            </a:r>
            <a:r>
              <a:rPr lang="en-US" dirty="0" err="1"/>
              <a:t>etc</a:t>
            </a:r>
            <a:endParaRPr lang="en-US" dirty="0"/>
          </a:p>
          <a:p>
            <a:pPr lvl="1"/>
            <a:r>
              <a:rPr lang="en-US" dirty="0"/>
              <a:t>DCCT to read back the beam current</a:t>
            </a:r>
          </a:p>
          <a:p>
            <a:pPr lvl="1"/>
            <a:r>
              <a:rPr lang="en-US" dirty="0"/>
              <a:t>MRF EVR link</a:t>
            </a:r>
          </a:p>
          <a:p>
            <a:pPr lvl="1"/>
            <a:r>
              <a:rPr lang="en-US" dirty="0"/>
              <a:t>Others</a:t>
            </a:r>
          </a:p>
        </p:txBody>
      </p:sp>
      <p:sp>
        <p:nvSpPr>
          <p:cNvPr id="4" name="Slide Number Placeholder 3"/>
          <p:cNvSpPr>
            <a:spLocks noGrp="1"/>
          </p:cNvSpPr>
          <p:nvPr>
            <p:ph type="sldNum" sz="quarter" idx="5"/>
          </p:nvPr>
        </p:nvSpPr>
        <p:spPr/>
        <p:txBody>
          <a:bodyPr/>
          <a:lstStyle/>
          <a:p>
            <a:fld id="{96257B74-7AA3-6D4E-A5F4-7C976DCE7D18}" type="slidenum">
              <a:rPr lang="en-US" smtClean="0"/>
              <a:t>13</a:t>
            </a:fld>
            <a:endParaRPr lang="en-US"/>
          </a:p>
        </p:txBody>
      </p:sp>
    </p:spTree>
    <p:extLst>
      <p:ext uri="{BB962C8B-B14F-4D97-AF65-F5344CB8AC3E}">
        <p14:creationId xmlns:p14="http://schemas.microsoft.com/office/powerpoint/2010/main" val="326567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257B74-7AA3-6D4E-A5F4-7C976DCE7D18}" type="slidenum">
              <a:rPr lang="en-US" smtClean="0"/>
              <a:t>14</a:t>
            </a:fld>
            <a:endParaRPr lang="en-US"/>
          </a:p>
        </p:txBody>
      </p:sp>
    </p:spTree>
    <p:extLst>
      <p:ext uri="{BB962C8B-B14F-4D97-AF65-F5344CB8AC3E}">
        <p14:creationId xmlns:p14="http://schemas.microsoft.com/office/powerpoint/2010/main" val="32858291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Option 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7930" y="1556203"/>
            <a:ext cx="9105492" cy="2745290"/>
          </a:xfrm>
          <a:solidFill>
            <a:srgbClr val="004165"/>
          </a:solidFill>
        </p:spPr>
        <p:txBody>
          <a:bodyPr lIns="457200" rIns="91440" anchor="ctr">
            <a:normAutofit/>
          </a:bodyPr>
          <a:lstStyle>
            <a:lvl1pPr>
              <a:defRPr sz="2800" baseline="0">
                <a:solidFill>
                  <a:schemeClr val="bg1"/>
                </a:solidFill>
              </a:defRPr>
            </a:lvl1pPr>
          </a:lstStyle>
          <a:p>
            <a:r>
              <a:rPr lang="en-US" dirty="0"/>
              <a:t>Presentation title -Cover option A</a:t>
            </a:r>
            <a:br>
              <a:rPr lang="en-US" dirty="0"/>
            </a:br>
            <a:r>
              <a:rPr lang="en-US" dirty="0"/>
              <a:t>can be up to four </a:t>
            </a:r>
            <a:br>
              <a:rPr lang="en-US" dirty="0"/>
            </a:br>
            <a:r>
              <a:rPr lang="en-US" dirty="0"/>
              <a:t>or five lines of text</a:t>
            </a:r>
          </a:p>
        </p:txBody>
      </p:sp>
      <p:sp>
        <p:nvSpPr>
          <p:cNvPr id="48" name="Text Placeholder 9"/>
          <p:cNvSpPr>
            <a:spLocks noGrp="1"/>
          </p:cNvSpPr>
          <p:nvPr>
            <p:ph type="body" sz="quarter" idx="17" hasCustomPrompt="1"/>
          </p:nvPr>
        </p:nvSpPr>
        <p:spPr>
          <a:xfrm>
            <a:off x="626534" y="4582947"/>
            <a:ext cx="3590495" cy="393700"/>
          </a:xfrm>
        </p:spPr>
        <p:txBody>
          <a:bodyPr lIns="0" bIns="0" anchor="b">
            <a:normAutofit/>
          </a:bodyPr>
          <a:lstStyle>
            <a:lvl1pPr marL="0" indent="0">
              <a:buNone/>
              <a:defRPr sz="1400" b="1" cap="all" baseline="0">
                <a:solidFill>
                  <a:schemeClr val="tx1"/>
                </a:solidFill>
              </a:defRPr>
            </a:lvl1pPr>
            <a:lvl2pPr marL="0" indent="0">
              <a:buNone/>
              <a:defRPr/>
            </a:lvl2pPr>
            <a:lvl3pPr marL="0" indent="0">
              <a:spcBef>
                <a:spcPts val="1800"/>
              </a:spcBef>
              <a:buNone/>
              <a:defRPr/>
            </a:lvl3pPr>
          </a:lstStyle>
          <a:p>
            <a:pPr lvl="0"/>
            <a:r>
              <a:rPr lang="en-US" dirty="0"/>
              <a:t>presenter name</a:t>
            </a:r>
          </a:p>
        </p:txBody>
      </p:sp>
      <p:sp>
        <p:nvSpPr>
          <p:cNvPr id="49" name="Text Placeholder 45"/>
          <p:cNvSpPr>
            <a:spLocks noGrp="1"/>
          </p:cNvSpPr>
          <p:nvPr>
            <p:ph type="body" sz="quarter" idx="18" hasCustomPrompt="1"/>
          </p:nvPr>
        </p:nvSpPr>
        <p:spPr>
          <a:xfrm>
            <a:off x="626534" y="5045054"/>
            <a:ext cx="3590495" cy="914400"/>
          </a:xfrm>
        </p:spPr>
        <p:txBody>
          <a:bodyPr lIns="0">
            <a:normAutofit/>
          </a:bodyPr>
          <a:lstStyle>
            <a:lvl1pPr marL="0" indent="0">
              <a:lnSpc>
                <a:spcPct val="95000"/>
              </a:lnSpc>
              <a:spcBef>
                <a:spcPts val="0"/>
              </a:spcBef>
              <a:buNone/>
              <a:defRPr sz="1400">
                <a:solidFill>
                  <a:schemeClr val="tx1"/>
                </a:solidFill>
              </a:defRPr>
            </a:lvl1pPr>
            <a:lvl2pPr marL="0" indent="0">
              <a:spcBef>
                <a:spcPts val="1800"/>
              </a:spcBef>
              <a:buNone/>
              <a:defRPr/>
            </a:lvl2pPr>
          </a:lstStyle>
          <a:p>
            <a:r>
              <a:rPr lang="en-US" dirty="0"/>
              <a:t>Add Presenter Title</a:t>
            </a:r>
            <a:br>
              <a:rPr lang="en-US" dirty="0"/>
            </a:br>
            <a:r>
              <a:rPr lang="en-US" dirty="0"/>
              <a:t>Optional Line 2</a:t>
            </a:r>
            <a:br>
              <a:rPr lang="en-US" dirty="0"/>
            </a:br>
            <a:r>
              <a:rPr lang="en-US" dirty="0"/>
              <a:t>Optional Line 3</a:t>
            </a:r>
          </a:p>
        </p:txBody>
      </p:sp>
      <p:sp>
        <p:nvSpPr>
          <p:cNvPr id="47" name="Text Placeholder 45"/>
          <p:cNvSpPr>
            <a:spLocks noGrp="1"/>
          </p:cNvSpPr>
          <p:nvPr>
            <p:ph type="body" sz="quarter" idx="19" hasCustomPrompt="1"/>
          </p:nvPr>
        </p:nvSpPr>
        <p:spPr>
          <a:xfrm>
            <a:off x="606116" y="6026787"/>
            <a:ext cx="7859323" cy="515411"/>
          </a:xfrm>
        </p:spPr>
        <p:txBody>
          <a:bodyPr lIns="0" anchor="b"/>
          <a:lstStyle>
            <a:lvl1pPr marL="0" indent="0">
              <a:spcBef>
                <a:spcPts val="0"/>
              </a:spcBef>
              <a:buNone/>
              <a:defRPr sz="1400" baseline="0">
                <a:solidFill>
                  <a:schemeClr val="tx1"/>
                </a:solidFill>
              </a:defRPr>
            </a:lvl1pPr>
            <a:lvl2pPr marL="0" indent="0">
              <a:spcBef>
                <a:spcPts val="1800"/>
              </a:spcBef>
              <a:buNone/>
              <a:defRPr/>
            </a:lvl2pPr>
          </a:lstStyle>
          <a:p>
            <a:pPr lvl="0"/>
            <a:r>
              <a:rPr lang="en-US" dirty="0"/>
              <a:t>Presentation Date</a:t>
            </a:r>
            <a:br>
              <a:rPr lang="en-US" dirty="0"/>
            </a:br>
            <a:r>
              <a:rPr lang="en-US" dirty="0"/>
              <a:t>City, State (presentation location)</a:t>
            </a:r>
          </a:p>
        </p:txBody>
      </p:sp>
      <p:pic>
        <p:nvPicPr>
          <p:cNvPr id="3" name="Picture 2"/>
          <p:cNvPicPr>
            <a:picLocks noChangeAspect="1"/>
          </p:cNvPicPr>
          <p:nvPr userDrawn="1"/>
        </p:nvPicPr>
        <p:blipFill>
          <a:blip r:embed="rId2"/>
          <a:stretch>
            <a:fillRect/>
          </a:stretch>
        </p:blipFill>
        <p:spPr>
          <a:xfrm>
            <a:off x="9843246" y="523876"/>
            <a:ext cx="1739197" cy="671487"/>
          </a:xfrm>
          <a:prstGeom prst="rect">
            <a:avLst/>
          </a:prstGeom>
        </p:spPr>
      </p:pic>
      <p:pic>
        <p:nvPicPr>
          <p:cNvPr id="14" name="Picture 13">
            <a:extLst>
              <a:ext uri="{FF2B5EF4-FFF2-40B4-BE49-F238E27FC236}">
                <a16:creationId xmlns:a16="http://schemas.microsoft.com/office/drawing/2014/main" id="{8DB4F47D-D7A1-7147-A004-CC26D4AD5EAF}"/>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9443422" y="1552915"/>
            <a:ext cx="2748577" cy="2748577"/>
          </a:xfrm>
          <a:prstGeom prst="rect">
            <a:avLst/>
          </a:prstGeom>
        </p:spPr>
      </p:pic>
    </p:spTree>
    <p:extLst>
      <p:ext uri="{BB962C8B-B14F-4D97-AF65-F5344CB8AC3E}">
        <p14:creationId xmlns:p14="http://schemas.microsoft.com/office/powerpoint/2010/main" val="6884268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7377" y="65429"/>
            <a:ext cx="11572290" cy="828948"/>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395856" y="970124"/>
            <a:ext cx="11572290" cy="5342753"/>
          </a:xfrm>
        </p:spPr>
        <p:txBody>
          <a:bodyPr/>
          <a:lstStyle>
            <a:lvl1pPr>
              <a:defRPr>
                <a:solidFill>
                  <a:srgbClr val="000000"/>
                </a:solidFill>
              </a:defRPr>
            </a:lvl1pPr>
            <a:lvl2pPr marL="573088" indent="-298450">
              <a:defRPr>
                <a:solidFill>
                  <a:srgbClr val="000000"/>
                </a:solidFill>
              </a:defRPr>
            </a:lvl2pPr>
            <a:lvl3pPr marL="519113" indent="217488">
              <a:buFont typeface="Arial" panose="020B0604020202020204" pitchFamily="34" charset="0"/>
              <a:buChar char="•"/>
              <a:defRPr>
                <a:solidFill>
                  <a:srgbClr val="000000"/>
                </a:solidFill>
              </a:defRPr>
            </a:lvl3pPr>
          </a:lstStyle>
          <a:p>
            <a:pPr lvl="0"/>
            <a:r>
              <a:rPr lang="en-US" dirty="0"/>
              <a:t>Click to add 1st-level bullet</a:t>
            </a:r>
          </a:p>
          <a:p>
            <a:pPr lvl="1"/>
            <a:r>
              <a:rPr lang="en-US" dirty="0"/>
              <a:t>Second level</a:t>
            </a:r>
          </a:p>
          <a:p>
            <a:pPr lvl="2"/>
            <a:r>
              <a:rPr lang="en-US" dirty="0"/>
              <a:t>Third level</a:t>
            </a:r>
          </a:p>
        </p:txBody>
      </p:sp>
      <p:sp>
        <p:nvSpPr>
          <p:cNvPr id="6" name="Rectangle 6"/>
          <p:cNvSpPr>
            <a:spLocks noGrp="1" noChangeArrowheads="1"/>
          </p:cNvSpPr>
          <p:nvPr>
            <p:ph type="sldNum" sz="quarter" idx="12"/>
          </p:nvPr>
        </p:nvSpPr>
        <p:spPr>
          <a:xfrm>
            <a:off x="11417300" y="6471466"/>
            <a:ext cx="609600" cy="182880"/>
          </a:xfrm>
          <a:ln/>
        </p:spPr>
        <p:txBody>
          <a:bodyPr/>
          <a:lstStyle>
            <a:lvl1pPr>
              <a:defRPr>
                <a:solidFill>
                  <a:srgbClr val="232425"/>
                </a:solidFill>
              </a:defRPr>
            </a:lvl1pPr>
          </a:lstStyle>
          <a:p>
            <a:pPr>
              <a:defRPr/>
            </a:pPr>
            <a:fld id="{D8294B01-9356-4A99-BF43-1EB6DE2E19CF}" type="slidenum">
              <a:rPr lang="en-US" smtClean="0"/>
              <a:pPr>
                <a:defRPr/>
              </a:pPr>
              <a:t>‹#›</a:t>
            </a:fld>
            <a:endParaRPr lang="en-US" dirty="0"/>
          </a:p>
        </p:txBody>
      </p:sp>
      <p:sp>
        <p:nvSpPr>
          <p:cNvPr id="5" name="Footer Placeholder 4"/>
          <p:cNvSpPr>
            <a:spLocks noGrp="1"/>
          </p:cNvSpPr>
          <p:nvPr>
            <p:ph type="ftr" sz="quarter" idx="3"/>
          </p:nvPr>
        </p:nvSpPr>
        <p:spPr>
          <a:xfrm>
            <a:off x="1930401" y="6455188"/>
            <a:ext cx="9098844" cy="215436"/>
          </a:xfrm>
          <a:prstGeom prst="rect">
            <a:avLst/>
          </a:prstGeom>
        </p:spPr>
        <p:txBody>
          <a:bodyPr vert="horz" lIns="91440" tIns="45720" rIns="91440" bIns="45720" rtlCol="0" anchor="ctr"/>
          <a:lstStyle>
            <a:lvl1pPr algn="ctr">
              <a:defRPr sz="1000">
                <a:solidFill>
                  <a:srgbClr val="232425"/>
                </a:solidFill>
              </a:defRPr>
            </a:lvl1pPr>
          </a:lstStyle>
          <a:p>
            <a:r>
              <a:rPr lang="en-US"/>
              <a:t>APS-U Accelerator Controls System Update</a:t>
            </a:r>
            <a:endParaRPr lang="en-US" dirty="0"/>
          </a:p>
        </p:txBody>
      </p:sp>
      <p:pic>
        <p:nvPicPr>
          <p:cNvPr id="7" name="Picture 6"/>
          <p:cNvPicPr>
            <a:picLocks noChangeAspect="1"/>
          </p:cNvPicPr>
          <p:nvPr userDrawn="1"/>
        </p:nvPicPr>
        <p:blipFill>
          <a:blip r:embed="rId2"/>
          <a:stretch>
            <a:fillRect/>
          </a:stretch>
        </p:blipFill>
        <p:spPr>
          <a:xfrm>
            <a:off x="542431" y="6412792"/>
            <a:ext cx="1109568" cy="335309"/>
          </a:xfrm>
          <a:prstGeom prst="rect">
            <a:avLst/>
          </a:prstGeom>
        </p:spPr>
      </p:pic>
    </p:spTree>
    <p:extLst>
      <p:ext uri="{BB962C8B-B14F-4D97-AF65-F5344CB8AC3E}">
        <p14:creationId xmlns:p14="http://schemas.microsoft.com/office/powerpoint/2010/main" val="17650206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179725"/>
            <a:ext cx="11163868" cy="828948"/>
          </a:xfrm>
          <a:prstGeom prst="rect">
            <a:avLst/>
          </a:prstGeom>
        </p:spPr>
        <p:txBody>
          <a:bodyPr vert="horz" lIns="0" tIns="0" rIns="0" bIns="0" rtlCol="0" anchor="ctr" anchorCtr="0">
            <a:noAutofit/>
          </a:bodyPr>
          <a:lstStyle/>
          <a:p>
            <a:r>
              <a:rPr lang="en-US" dirty="0"/>
              <a:t>Headline 32pt </a:t>
            </a:r>
          </a:p>
        </p:txBody>
      </p:sp>
      <p:sp>
        <p:nvSpPr>
          <p:cNvPr id="3" name="Text Placeholder 2"/>
          <p:cNvSpPr>
            <a:spLocks noGrp="1"/>
          </p:cNvSpPr>
          <p:nvPr>
            <p:ph type="body" idx="1"/>
          </p:nvPr>
        </p:nvSpPr>
        <p:spPr>
          <a:xfrm>
            <a:off x="598081" y="1207516"/>
            <a:ext cx="11094260" cy="4987365"/>
          </a:xfrm>
          <a:prstGeom prst="rect">
            <a:avLst/>
          </a:prstGeom>
        </p:spPr>
        <p:txBody>
          <a:bodyPr vert="horz" lIns="0" tIns="0" rIns="0" bIns="45720" rtlCol="0">
            <a:noAutofit/>
          </a:bodyPr>
          <a:lstStyle/>
          <a:p>
            <a:pPr lvl="0"/>
            <a:r>
              <a:rPr lang="en-US" dirty="0"/>
              <a:t>Click to add 1st-level bullet</a:t>
            </a:r>
          </a:p>
          <a:p>
            <a:pPr lvl="1"/>
            <a:r>
              <a:rPr lang="en-US" dirty="0"/>
              <a:t>Second level</a:t>
            </a:r>
          </a:p>
          <a:p>
            <a:pPr lvl="2"/>
            <a:r>
              <a:rPr lang="en-US" dirty="0"/>
              <a:t>Third level</a:t>
            </a:r>
          </a:p>
          <a:p>
            <a:pPr lvl="3"/>
            <a:endParaRPr lang="en-US" dirty="0"/>
          </a:p>
        </p:txBody>
      </p:sp>
      <p:sp>
        <p:nvSpPr>
          <p:cNvPr id="6" name="Slide Number Placeholder 5"/>
          <p:cNvSpPr>
            <a:spLocks noGrp="1"/>
          </p:cNvSpPr>
          <p:nvPr>
            <p:ph type="sldNum" sz="quarter" idx="4"/>
          </p:nvPr>
        </p:nvSpPr>
        <p:spPr>
          <a:xfrm>
            <a:off x="11417300" y="6489007"/>
            <a:ext cx="609600" cy="182880"/>
          </a:xfrm>
          <a:prstGeom prst="rect">
            <a:avLst/>
          </a:prstGeom>
          <a:ln>
            <a:noFill/>
          </a:ln>
        </p:spPr>
        <p:txBody>
          <a:bodyPr vert="horz" lIns="0" tIns="45720" rIns="0" bIns="0" rtlCol="0" anchor="b"/>
          <a:lstStyle>
            <a:lvl1pPr algn="ctr">
              <a:defRPr sz="1000">
                <a:solidFill>
                  <a:srgbClr val="000000"/>
                </a:solidFill>
              </a:defRPr>
            </a:lvl1pPr>
          </a:lstStyle>
          <a:p>
            <a:pPr fontAlgn="auto">
              <a:spcBef>
                <a:spcPts val="0"/>
              </a:spcBef>
              <a:spcAft>
                <a:spcPts val="0"/>
              </a:spcAft>
            </a:pPr>
            <a:fld id="{AEFAAC5A-9C4F-4278-920D-DF2BAB595749}" type="slidenum">
              <a:rPr lang="en-US" smtClean="0">
                <a:latin typeface="Arial"/>
                <a:ea typeface="+mn-ea"/>
              </a:rPr>
              <a:pPr fontAlgn="auto">
                <a:spcBef>
                  <a:spcPts val="0"/>
                </a:spcBef>
                <a:spcAft>
                  <a:spcPts val="0"/>
                </a:spcAft>
              </a:pPr>
              <a:t>‹#›</a:t>
            </a:fld>
            <a:endParaRPr lang="en-US" dirty="0">
              <a:latin typeface="Arial"/>
              <a:ea typeface="+mn-ea"/>
            </a:endParaRPr>
          </a:p>
        </p:txBody>
      </p:sp>
      <p:sp>
        <p:nvSpPr>
          <p:cNvPr id="49" name="Rectangle 48"/>
          <p:cNvSpPr/>
          <p:nvPr/>
        </p:nvSpPr>
        <p:spPr>
          <a:xfrm>
            <a:off x="0" y="0"/>
            <a:ext cx="323709" cy="6858000"/>
          </a:xfrm>
          <a:prstGeom prst="rect">
            <a:avLst/>
          </a:prstGeom>
          <a:solidFill>
            <a:srgbClr val="094875"/>
          </a:solidFill>
          <a:ln>
            <a:solidFill>
              <a:schemeClr val="accent2">
                <a:lumMod val="50000"/>
              </a:schemeClr>
            </a:solidFill>
          </a:ln>
        </p:spPr>
        <p:txBody>
          <a:bodyPr vert="horz" wrap="square" lIns="91440" tIns="45720" rIns="91440" bIns="0" numCol="1" anchor="b" anchorCtr="0" compatLnSpc="1">
            <a:prstTxWarp prst="textNoShape">
              <a:avLst/>
            </a:prstTxWarp>
          </a:bodyPr>
          <a:lstStyle/>
          <a:p>
            <a:pPr fontAlgn="auto">
              <a:spcBef>
                <a:spcPts val="0"/>
              </a:spcBef>
              <a:spcAft>
                <a:spcPts val="0"/>
              </a:spcAft>
            </a:pPr>
            <a:endParaRPr lang="en-US" sz="100">
              <a:solidFill>
                <a:srgbClr val="7AB800"/>
              </a:solidFill>
              <a:latin typeface="Arial"/>
              <a:ea typeface="+mn-ea"/>
            </a:endParaRPr>
          </a:p>
        </p:txBody>
      </p:sp>
      <p:sp>
        <p:nvSpPr>
          <p:cNvPr id="5" name="Footer Placeholder 4"/>
          <p:cNvSpPr>
            <a:spLocks noGrp="1"/>
          </p:cNvSpPr>
          <p:nvPr>
            <p:ph type="ftr" sz="quarter" idx="3"/>
          </p:nvPr>
        </p:nvSpPr>
        <p:spPr>
          <a:xfrm>
            <a:off x="1964267" y="6472729"/>
            <a:ext cx="9234311" cy="215436"/>
          </a:xfrm>
          <a:prstGeom prst="rect">
            <a:avLst/>
          </a:prstGeom>
        </p:spPr>
        <p:txBody>
          <a:bodyPr vert="horz" lIns="91440" tIns="45720" rIns="91440" bIns="45720" rtlCol="0" anchor="ctr"/>
          <a:lstStyle>
            <a:lvl1pPr algn="ctr">
              <a:defRPr sz="1000">
                <a:solidFill>
                  <a:srgbClr val="000000"/>
                </a:solidFill>
              </a:defRPr>
            </a:lvl1pPr>
          </a:lstStyle>
          <a:p>
            <a:r>
              <a:rPr lang="en-US"/>
              <a:t>APS-U Accelerator Controls System Update</a:t>
            </a:r>
            <a:endParaRPr lang="en-US" dirty="0"/>
          </a:p>
        </p:txBody>
      </p:sp>
    </p:spTree>
    <p:extLst>
      <p:ext uri="{BB962C8B-B14F-4D97-AF65-F5344CB8AC3E}">
        <p14:creationId xmlns:p14="http://schemas.microsoft.com/office/powerpoint/2010/main" val="3242806272"/>
      </p:ext>
    </p:extLst>
  </p:cSld>
  <p:clrMap bg1="lt1" tx1="dk1" bg2="lt2" tx2="dk2" accent1="accent1" accent2="accent2" accent3="accent3" accent4="accent4" accent5="accent5" accent6="accent6" hlink="hlink" folHlink="folHlink"/>
  <p:sldLayoutIdLst>
    <p:sldLayoutId id="2147484064" r:id="rId1"/>
    <p:sldLayoutId id="2147484065" r:id="rId2"/>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ctr" defTabSz="457200" rtl="0" eaLnBrk="1" latinLnBrk="0" hangingPunct="1">
        <a:lnSpc>
          <a:spcPct val="100000"/>
        </a:lnSpc>
        <a:spcBef>
          <a:spcPct val="0"/>
        </a:spcBef>
        <a:buNone/>
        <a:defRPr sz="3200" b="1" i="0" kern="1200" cap="none" baseline="0">
          <a:solidFill>
            <a:schemeClr val="tx2">
              <a:lumMod val="50000"/>
            </a:schemeClr>
          </a:solidFill>
          <a:latin typeface="+mj-lt"/>
          <a:ea typeface="+mj-ea"/>
          <a:cs typeface="+mj-cs"/>
        </a:defRPr>
      </a:lvl1pPr>
    </p:titleStyle>
    <p:bodyStyle>
      <a:lvl1pPr marL="274320" indent="-274320" algn="l" defTabSz="457200" rtl="0" eaLnBrk="1" latinLnBrk="0" hangingPunct="1">
        <a:spcBef>
          <a:spcPts val="0"/>
        </a:spcBef>
        <a:spcAft>
          <a:spcPts val="600"/>
        </a:spcAft>
        <a:buClr>
          <a:schemeClr val="tx2">
            <a:lumMod val="75000"/>
          </a:schemeClr>
        </a:buClr>
        <a:buFont typeface="Wingdings" charset="2"/>
        <a:buChar char="§"/>
        <a:defRPr sz="2400" kern="1200" baseline="0">
          <a:solidFill>
            <a:srgbClr val="000000"/>
          </a:solidFill>
          <a:latin typeface="+mn-lt"/>
          <a:ea typeface="+mn-ea"/>
          <a:cs typeface="+mn-cs"/>
        </a:defRPr>
      </a:lvl1pPr>
      <a:lvl2pPr marL="573088" indent="-298450" algn="l" defTabSz="457200" rtl="0" eaLnBrk="1" latinLnBrk="0" hangingPunct="1">
        <a:spcBef>
          <a:spcPts val="0"/>
        </a:spcBef>
        <a:spcAft>
          <a:spcPts val="600"/>
        </a:spcAft>
        <a:buClr>
          <a:schemeClr val="tx2">
            <a:lumMod val="75000"/>
          </a:schemeClr>
        </a:buClr>
        <a:buFont typeface="Lucida Grande"/>
        <a:buChar char="–"/>
        <a:defRPr sz="2000" kern="1200">
          <a:solidFill>
            <a:srgbClr val="000000"/>
          </a:solidFill>
          <a:latin typeface="+mn-lt"/>
          <a:ea typeface="+mn-ea"/>
          <a:cs typeface="+mn-cs"/>
        </a:defRPr>
      </a:lvl2pPr>
      <a:lvl3pPr marL="519113" indent="217488" algn="l" defTabSz="457200" rtl="0" eaLnBrk="1" latinLnBrk="0" hangingPunct="1">
        <a:spcBef>
          <a:spcPts val="0"/>
        </a:spcBef>
        <a:spcAft>
          <a:spcPts val="600"/>
        </a:spcAft>
        <a:buClr>
          <a:schemeClr val="tx2">
            <a:lumMod val="75000"/>
          </a:schemeClr>
        </a:buClr>
        <a:buFont typeface="Arial" panose="020B0604020202020204" pitchFamily="34" charset="0"/>
        <a:buChar char="•"/>
        <a:defRPr sz="1800" kern="1200">
          <a:solidFill>
            <a:srgbClr val="000000"/>
          </a:solidFill>
          <a:latin typeface="+mn-lt"/>
          <a:ea typeface="+mn-ea"/>
          <a:cs typeface="+mn-cs"/>
        </a:defRPr>
      </a:lvl3pPr>
      <a:lvl4pPr marL="569913" indent="237744" algn="l" defTabSz="457200" rtl="0" eaLnBrk="1" latinLnBrk="0" hangingPunct="1">
        <a:spcBef>
          <a:spcPts val="0"/>
        </a:spcBef>
        <a:spcAft>
          <a:spcPts val="600"/>
        </a:spcAft>
        <a:buClr>
          <a:schemeClr val="tx2">
            <a:lumMod val="75000"/>
          </a:schemeClr>
        </a:buClr>
        <a:buFont typeface="Arial"/>
        <a:buChar char="•"/>
        <a:defRPr sz="1800" kern="1200" baseline="0">
          <a:solidFill>
            <a:srgbClr val="000000"/>
          </a:solidFill>
          <a:latin typeface="+mn-lt"/>
          <a:ea typeface="+mn-ea"/>
          <a:cs typeface="+mn-cs"/>
        </a:defRPr>
      </a:lvl4pPr>
      <a:lvl5pPr marL="1371600" indent="-171450" algn="l" defTabSz="457200" rtl="0" eaLnBrk="1" latinLnBrk="0" hangingPunct="1">
        <a:spcBef>
          <a:spcPts val="0"/>
        </a:spcBef>
        <a:spcAft>
          <a:spcPts val="0"/>
        </a:spcAft>
        <a:buClr>
          <a:schemeClr val="tx2">
            <a:lumMod val="75000"/>
          </a:schemeClr>
        </a:buClr>
        <a:buFont typeface="Wingdings" charset="2"/>
        <a:buChar char="§"/>
        <a:defRPr sz="16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8.tiff"/><Relationship Id="rId7"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C1C5B-C14E-114F-A994-1379C061500C}"/>
              </a:ext>
            </a:extLst>
          </p:cNvPr>
          <p:cNvSpPr>
            <a:spLocks noGrp="1"/>
          </p:cNvSpPr>
          <p:nvPr>
            <p:ph type="title"/>
          </p:nvPr>
        </p:nvSpPr>
        <p:spPr/>
        <p:txBody>
          <a:bodyPr/>
          <a:lstStyle/>
          <a:p>
            <a:r>
              <a:rPr lang="en-US" dirty="0"/>
              <a:t>APS-U Accelerator Controls System Update</a:t>
            </a:r>
          </a:p>
        </p:txBody>
      </p:sp>
      <p:sp>
        <p:nvSpPr>
          <p:cNvPr id="3" name="Text Placeholder 2">
            <a:extLst>
              <a:ext uri="{FF2B5EF4-FFF2-40B4-BE49-F238E27FC236}">
                <a16:creationId xmlns:a16="http://schemas.microsoft.com/office/drawing/2014/main" id="{601D9A8E-5E37-AB48-8E19-753048927172}"/>
              </a:ext>
            </a:extLst>
          </p:cNvPr>
          <p:cNvSpPr>
            <a:spLocks noGrp="1"/>
          </p:cNvSpPr>
          <p:nvPr>
            <p:ph type="body" sz="quarter" idx="17"/>
          </p:nvPr>
        </p:nvSpPr>
        <p:spPr>
          <a:xfrm>
            <a:off x="626534" y="4582947"/>
            <a:ext cx="6909003" cy="393700"/>
          </a:xfrm>
        </p:spPr>
        <p:txBody>
          <a:bodyPr>
            <a:normAutofit/>
          </a:bodyPr>
          <a:lstStyle/>
          <a:p>
            <a:r>
              <a:rPr lang="en-US" sz="1800" dirty="0"/>
              <a:t>Presented by Karen White for APS-U </a:t>
            </a:r>
            <a:r>
              <a:rPr lang="en-US" sz="1800" dirty="0" err="1"/>
              <a:t>COntrols</a:t>
            </a:r>
            <a:r>
              <a:rPr lang="en-US" sz="1800" dirty="0"/>
              <a:t> </a:t>
            </a:r>
          </a:p>
        </p:txBody>
      </p:sp>
      <p:sp>
        <p:nvSpPr>
          <p:cNvPr id="4" name="Text Placeholder 3">
            <a:extLst>
              <a:ext uri="{FF2B5EF4-FFF2-40B4-BE49-F238E27FC236}">
                <a16:creationId xmlns:a16="http://schemas.microsoft.com/office/drawing/2014/main" id="{99221161-3B8B-9E4A-A5F0-7916EC6A239E}"/>
              </a:ext>
            </a:extLst>
          </p:cNvPr>
          <p:cNvSpPr>
            <a:spLocks noGrp="1"/>
          </p:cNvSpPr>
          <p:nvPr>
            <p:ph type="body" sz="quarter" idx="18"/>
          </p:nvPr>
        </p:nvSpPr>
        <p:spPr>
          <a:xfrm>
            <a:off x="626534" y="5045054"/>
            <a:ext cx="6235993" cy="914400"/>
          </a:xfrm>
        </p:spPr>
        <p:txBody>
          <a:bodyPr>
            <a:normAutofit lnSpcReduction="10000"/>
          </a:bodyPr>
          <a:lstStyle/>
          <a:p>
            <a:endParaRPr lang="en-US" sz="1800" dirty="0"/>
          </a:p>
          <a:p>
            <a:r>
              <a:rPr lang="en-US" sz="1800" dirty="0"/>
              <a:t>Advanced Photon Source</a:t>
            </a:r>
          </a:p>
          <a:p>
            <a:r>
              <a:rPr lang="en-US" sz="1800" dirty="0"/>
              <a:t>Argonne National Laboratory</a:t>
            </a:r>
          </a:p>
        </p:txBody>
      </p:sp>
      <p:sp>
        <p:nvSpPr>
          <p:cNvPr id="5" name="Text Placeholder 4">
            <a:extLst>
              <a:ext uri="{FF2B5EF4-FFF2-40B4-BE49-F238E27FC236}">
                <a16:creationId xmlns:a16="http://schemas.microsoft.com/office/drawing/2014/main" id="{E557C9DC-4C2E-5D4C-B863-FC32F19651E2}"/>
              </a:ext>
            </a:extLst>
          </p:cNvPr>
          <p:cNvSpPr>
            <a:spLocks noGrp="1"/>
          </p:cNvSpPr>
          <p:nvPr>
            <p:ph type="body" sz="quarter" idx="19"/>
          </p:nvPr>
        </p:nvSpPr>
        <p:spPr/>
        <p:txBody>
          <a:bodyPr/>
          <a:lstStyle/>
          <a:p>
            <a:r>
              <a:rPr lang="en-US" sz="1800" dirty="0"/>
              <a:t>09-14-2022</a:t>
            </a:r>
          </a:p>
        </p:txBody>
      </p:sp>
    </p:spTree>
    <p:extLst>
      <p:ext uri="{BB962C8B-B14F-4D97-AF65-F5344CB8AC3E}">
        <p14:creationId xmlns:p14="http://schemas.microsoft.com/office/powerpoint/2010/main" val="17906000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40393-688B-1744-93E6-AE48294360AF}"/>
              </a:ext>
            </a:extLst>
          </p:cNvPr>
          <p:cNvSpPr>
            <a:spLocks noGrp="1"/>
          </p:cNvSpPr>
          <p:nvPr>
            <p:ph type="title"/>
          </p:nvPr>
        </p:nvSpPr>
        <p:spPr/>
        <p:txBody>
          <a:bodyPr/>
          <a:lstStyle/>
          <a:p>
            <a:r>
              <a:rPr lang="en-US" dirty="0"/>
              <a:t>DAQ System Simulation Environment</a:t>
            </a:r>
          </a:p>
        </p:txBody>
      </p:sp>
      <p:sp>
        <p:nvSpPr>
          <p:cNvPr id="3" name="Content Placeholder 2">
            <a:extLst>
              <a:ext uri="{FF2B5EF4-FFF2-40B4-BE49-F238E27FC236}">
                <a16:creationId xmlns:a16="http://schemas.microsoft.com/office/drawing/2014/main" id="{33DFE291-6F1B-D84E-AFB0-9C89F5D5263B}"/>
              </a:ext>
            </a:extLst>
          </p:cNvPr>
          <p:cNvSpPr>
            <a:spLocks noGrp="1"/>
          </p:cNvSpPr>
          <p:nvPr>
            <p:ph idx="1"/>
          </p:nvPr>
        </p:nvSpPr>
        <p:spPr>
          <a:xfrm>
            <a:off x="395856" y="970125"/>
            <a:ext cx="11572290" cy="2205335"/>
          </a:xfrm>
        </p:spPr>
        <p:txBody>
          <a:bodyPr/>
          <a:lstStyle/>
          <a:p>
            <a:r>
              <a:rPr lang="en-US" sz="2000" dirty="0"/>
              <a:t>In order to run the DAQ system in different test environments, several simulation tools were developed including data source simulator and data collector simulator</a:t>
            </a:r>
          </a:p>
          <a:p>
            <a:pPr lvl="1"/>
            <a:r>
              <a:rPr lang="en-US" sz="1600" dirty="0"/>
              <a:t>Data source simulator: simulate the hardware that generates and sends data to a specific DAQ IOC. The simulation generates simple linear data with noise to easily verify that the data was processed correctly</a:t>
            </a:r>
          </a:p>
          <a:p>
            <a:pPr lvl="1"/>
            <a:r>
              <a:rPr lang="en-US" sz="1600" dirty="0"/>
              <a:t>Data collector simulator: captures PV objects published by the DAQ IOC, and save the data into a local file in desired format like HDF5, or other site-specific data format (e.g. Self-Describing Data Sets [SDDS] at APS)</a:t>
            </a:r>
          </a:p>
          <a:p>
            <a:endParaRPr lang="en-US" dirty="0"/>
          </a:p>
        </p:txBody>
      </p:sp>
      <p:sp>
        <p:nvSpPr>
          <p:cNvPr id="4" name="Slide Number Placeholder 3">
            <a:extLst>
              <a:ext uri="{FF2B5EF4-FFF2-40B4-BE49-F238E27FC236}">
                <a16:creationId xmlns:a16="http://schemas.microsoft.com/office/drawing/2014/main" id="{2410BA6C-B8AD-2B48-B046-E86DFF53A524}"/>
              </a:ext>
            </a:extLst>
          </p:cNvPr>
          <p:cNvSpPr>
            <a:spLocks noGrp="1"/>
          </p:cNvSpPr>
          <p:nvPr>
            <p:ph type="sldNum" sz="quarter" idx="12"/>
          </p:nvPr>
        </p:nvSpPr>
        <p:spPr/>
        <p:txBody>
          <a:bodyPr/>
          <a:lstStyle/>
          <a:p>
            <a:pPr>
              <a:defRPr/>
            </a:pPr>
            <a:fld id="{D8294B01-9356-4A99-BF43-1EB6DE2E19CF}" type="slidenum">
              <a:rPr lang="en-US" smtClean="0"/>
              <a:pPr>
                <a:defRPr/>
              </a:pPr>
              <a:t>10</a:t>
            </a:fld>
            <a:endParaRPr lang="en-US" dirty="0"/>
          </a:p>
        </p:txBody>
      </p:sp>
      <p:sp>
        <p:nvSpPr>
          <p:cNvPr id="5" name="Footer Placeholder 4">
            <a:extLst>
              <a:ext uri="{FF2B5EF4-FFF2-40B4-BE49-F238E27FC236}">
                <a16:creationId xmlns:a16="http://schemas.microsoft.com/office/drawing/2014/main" id="{D031FB8E-76D5-684D-8B27-997E37193B31}"/>
              </a:ext>
            </a:extLst>
          </p:cNvPr>
          <p:cNvSpPr>
            <a:spLocks noGrp="1"/>
          </p:cNvSpPr>
          <p:nvPr>
            <p:ph type="ftr" sz="quarter" idx="3"/>
          </p:nvPr>
        </p:nvSpPr>
        <p:spPr/>
        <p:txBody>
          <a:bodyPr/>
          <a:lstStyle/>
          <a:p>
            <a:r>
              <a:rPr lang="en-US"/>
              <a:t>APS-U Accelerator Controls System Update</a:t>
            </a:r>
            <a:endParaRPr lang="en-US" dirty="0"/>
          </a:p>
        </p:txBody>
      </p:sp>
      <p:cxnSp>
        <p:nvCxnSpPr>
          <p:cNvPr id="20" name="Straight Arrow Connector 19">
            <a:extLst>
              <a:ext uri="{FF2B5EF4-FFF2-40B4-BE49-F238E27FC236}">
                <a16:creationId xmlns:a16="http://schemas.microsoft.com/office/drawing/2014/main" id="{AB840302-E235-F842-B4D7-C42A877588E4}"/>
              </a:ext>
            </a:extLst>
          </p:cNvPr>
          <p:cNvCxnSpPr>
            <a:cxnSpLocks/>
            <a:stCxn id="26" idx="1"/>
            <a:endCxn id="24" idx="3"/>
          </p:cNvCxnSpPr>
          <p:nvPr/>
        </p:nvCxnSpPr>
        <p:spPr>
          <a:xfrm flipH="1">
            <a:off x="5405306" y="3594671"/>
            <a:ext cx="1422014" cy="177777"/>
          </a:xfrm>
          <a:prstGeom prst="straightConnector1">
            <a:avLst/>
          </a:prstGeom>
          <a:ln w="25400">
            <a:headEnd type="triangle"/>
            <a:tailEnd type="none"/>
          </a:ln>
        </p:spPr>
        <p:style>
          <a:lnRef idx="1">
            <a:schemeClr val="accent1"/>
          </a:lnRef>
          <a:fillRef idx="0">
            <a:schemeClr val="accent1"/>
          </a:fillRef>
          <a:effectRef idx="0">
            <a:schemeClr val="accent1"/>
          </a:effectRef>
          <a:fontRef idx="minor">
            <a:schemeClr val="tx1"/>
          </a:fontRef>
        </p:style>
      </p:cxnSp>
      <p:sp>
        <p:nvSpPr>
          <p:cNvPr id="21" name="Rounded Rectangle 20">
            <a:extLst>
              <a:ext uri="{FF2B5EF4-FFF2-40B4-BE49-F238E27FC236}">
                <a16:creationId xmlns:a16="http://schemas.microsoft.com/office/drawing/2014/main" id="{458BC0F3-F24B-A343-B73E-0BE4F74D2549}"/>
              </a:ext>
            </a:extLst>
          </p:cNvPr>
          <p:cNvSpPr/>
          <p:nvPr/>
        </p:nvSpPr>
        <p:spPr>
          <a:xfrm>
            <a:off x="569582" y="3542368"/>
            <a:ext cx="1524842" cy="8958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DAQ Data Source (FPGA)</a:t>
            </a:r>
          </a:p>
        </p:txBody>
      </p:sp>
      <p:sp>
        <p:nvSpPr>
          <p:cNvPr id="22" name="Rounded Rectangle 21">
            <a:extLst>
              <a:ext uri="{FF2B5EF4-FFF2-40B4-BE49-F238E27FC236}">
                <a16:creationId xmlns:a16="http://schemas.microsoft.com/office/drawing/2014/main" id="{18F137E7-1CC1-7A45-B1AF-D9819820DAF0}"/>
              </a:ext>
            </a:extLst>
          </p:cNvPr>
          <p:cNvSpPr/>
          <p:nvPr/>
        </p:nvSpPr>
        <p:spPr>
          <a:xfrm>
            <a:off x="3313759" y="3765251"/>
            <a:ext cx="1414580" cy="8958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DAQ IOC</a:t>
            </a:r>
          </a:p>
        </p:txBody>
      </p:sp>
      <p:sp>
        <p:nvSpPr>
          <p:cNvPr id="23" name="TextBox 22">
            <a:extLst>
              <a:ext uri="{FF2B5EF4-FFF2-40B4-BE49-F238E27FC236}">
                <a16:creationId xmlns:a16="http://schemas.microsoft.com/office/drawing/2014/main" id="{47F4467B-AB6D-4247-A642-3D8EFB65ADD5}"/>
              </a:ext>
            </a:extLst>
          </p:cNvPr>
          <p:cNvSpPr txBox="1"/>
          <p:nvPr/>
        </p:nvSpPr>
        <p:spPr>
          <a:xfrm>
            <a:off x="2420254" y="4299283"/>
            <a:ext cx="722366" cy="377543"/>
          </a:xfrm>
          <a:prstGeom prst="rect">
            <a:avLst/>
          </a:prstGeom>
          <a:noFill/>
        </p:spPr>
        <p:txBody>
          <a:bodyPr wrap="square" rtlCol="0">
            <a:spAutoFit/>
          </a:bodyPr>
          <a:lstStyle/>
          <a:p>
            <a:r>
              <a:rPr lang="en-US" sz="1400" dirty="0">
                <a:ln w="0"/>
                <a:solidFill>
                  <a:schemeClr val="accent1"/>
                </a:solidFill>
                <a:effectLst>
                  <a:outerShdw blurRad="38100" dist="25400" dir="5400000" algn="ctr" rotWithShape="0">
                    <a:srgbClr val="6E747A">
                      <a:alpha val="43000"/>
                    </a:srgbClr>
                  </a:outerShdw>
                </a:effectLst>
              </a:rPr>
              <a:t>UDP</a:t>
            </a:r>
          </a:p>
        </p:txBody>
      </p:sp>
      <p:sp>
        <p:nvSpPr>
          <p:cNvPr id="24" name="Rounded Rectangle 23">
            <a:extLst>
              <a:ext uri="{FF2B5EF4-FFF2-40B4-BE49-F238E27FC236}">
                <a16:creationId xmlns:a16="http://schemas.microsoft.com/office/drawing/2014/main" id="{34E1AE25-8C5D-4541-B499-69FC76F9FB22}"/>
              </a:ext>
            </a:extLst>
          </p:cNvPr>
          <p:cNvSpPr/>
          <p:nvPr/>
        </p:nvSpPr>
        <p:spPr>
          <a:xfrm>
            <a:off x="4258928" y="3441793"/>
            <a:ext cx="1146378" cy="661309"/>
          </a:xfrm>
          <a:prstGeom prst="roundRect">
            <a:avLst/>
          </a:prstGeom>
          <a:solidFill>
            <a:srgbClr val="AFD4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PV channel</a:t>
            </a:r>
          </a:p>
        </p:txBody>
      </p:sp>
      <p:sp>
        <p:nvSpPr>
          <p:cNvPr id="25" name="Rounded Rectangle 24">
            <a:extLst>
              <a:ext uri="{FF2B5EF4-FFF2-40B4-BE49-F238E27FC236}">
                <a16:creationId xmlns:a16="http://schemas.microsoft.com/office/drawing/2014/main" id="{668D15D2-B84C-3D44-B797-AFCAA28102EA}"/>
              </a:ext>
            </a:extLst>
          </p:cNvPr>
          <p:cNvSpPr/>
          <p:nvPr/>
        </p:nvSpPr>
        <p:spPr>
          <a:xfrm>
            <a:off x="5520506" y="4721395"/>
            <a:ext cx="1315354" cy="956420"/>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Data collector</a:t>
            </a:r>
          </a:p>
        </p:txBody>
      </p:sp>
      <p:sp>
        <p:nvSpPr>
          <p:cNvPr id="26" name="Rounded Rectangle 25">
            <a:extLst>
              <a:ext uri="{FF2B5EF4-FFF2-40B4-BE49-F238E27FC236}">
                <a16:creationId xmlns:a16="http://schemas.microsoft.com/office/drawing/2014/main" id="{7D08795E-8332-EC4B-AE5D-423742BC229C}"/>
              </a:ext>
            </a:extLst>
          </p:cNvPr>
          <p:cNvSpPr/>
          <p:nvPr/>
        </p:nvSpPr>
        <p:spPr>
          <a:xfrm>
            <a:off x="6827320" y="3051612"/>
            <a:ext cx="1363858" cy="10861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PV data monitor client</a:t>
            </a:r>
          </a:p>
        </p:txBody>
      </p:sp>
      <p:sp>
        <p:nvSpPr>
          <p:cNvPr id="27" name="Can 26">
            <a:extLst>
              <a:ext uri="{FF2B5EF4-FFF2-40B4-BE49-F238E27FC236}">
                <a16:creationId xmlns:a16="http://schemas.microsoft.com/office/drawing/2014/main" id="{DC3A31DA-0F55-D942-A7F8-6EB708452267}"/>
              </a:ext>
            </a:extLst>
          </p:cNvPr>
          <p:cNvSpPr/>
          <p:nvPr/>
        </p:nvSpPr>
        <p:spPr>
          <a:xfrm>
            <a:off x="6736158" y="4961289"/>
            <a:ext cx="701522" cy="956420"/>
          </a:xfrm>
          <a:prstGeom prst="can">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a:extLst>
              <a:ext uri="{FF2B5EF4-FFF2-40B4-BE49-F238E27FC236}">
                <a16:creationId xmlns:a16="http://schemas.microsoft.com/office/drawing/2014/main" id="{EB8542A9-E255-8141-9305-01844E368E7B}"/>
              </a:ext>
            </a:extLst>
          </p:cNvPr>
          <p:cNvSpPr/>
          <p:nvPr/>
        </p:nvSpPr>
        <p:spPr>
          <a:xfrm>
            <a:off x="5405306" y="5507388"/>
            <a:ext cx="1744063" cy="62381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Data Collector Simulator</a:t>
            </a:r>
          </a:p>
        </p:txBody>
      </p:sp>
      <p:sp>
        <p:nvSpPr>
          <p:cNvPr id="29" name="Rounded Rectangle 28">
            <a:extLst>
              <a:ext uri="{FF2B5EF4-FFF2-40B4-BE49-F238E27FC236}">
                <a16:creationId xmlns:a16="http://schemas.microsoft.com/office/drawing/2014/main" id="{A316D783-8533-8640-938D-6D15B2868252}"/>
              </a:ext>
            </a:extLst>
          </p:cNvPr>
          <p:cNvSpPr/>
          <p:nvPr/>
        </p:nvSpPr>
        <p:spPr>
          <a:xfrm>
            <a:off x="386063" y="4303226"/>
            <a:ext cx="1744063" cy="62381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Data source Simulator</a:t>
            </a:r>
          </a:p>
        </p:txBody>
      </p:sp>
      <p:cxnSp>
        <p:nvCxnSpPr>
          <p:cNvPr id="30" name="Straight Arrow Connector 29">
            <a:extLst>
              <a:ext uri="{FF2B5EF4-FFF2-40B4-BE49-F238E27FC236}">
                <a16:creationId xmlns:a16="http://schemas.microsoft.com/office/drawing/2014/main" id="{BA66165D-834F-0C42-8172-EAC22AAF3304}"/>
              </a:ext>
            </a:extLst>
          </p:cNvPr>
          <p:cNvCxnSpPr>
            <a:cxnSpLocks/>
            <a:endCxn id="22" idx="1"/>
          </p:cNvCxnSpPr>
          <p:nvPr/>
        </p:nvCxnSpPr>
        <p:spPr>
          <a:xfrm>
            <a:off x="2094424" y="4202899"/>
            <a:ext cx="1219335" cy="10296"/>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F6682E2C-BBB9-E948-AF80-22BF7730CEB9}"/>
              </a:ext>
            </a:extLst>
          </p:cNvPr>
          <p:cNvCxnSpPr>
            <a:cxnSpLocks/>
            <a:endCxn id="25" idx="1"/>
          </p:cNvCxnSpPr>
          <p:nvPr/>
        </p:nvCxnSpPr>
        <p:spPr>
          <a:xfrm>
            <a:off x="4728339" y="4455377"/>
            <a:ext cx="792167" cy="74422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67D994D5-8255-5D40-873A-764B505D9F92}"/>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8247395" y="2788753"/>
            <a:ext cx="3866211" cy="2781888"/>
          </a:xfrm>
          <a:prstGeom prst="rect">
            <a:avLst/>
          </a:prstGeom>
        </p:spPr>
      </p:pic>
      <p:sp>
        <p:nvSpPr>
          <p:cNvPr id="8" name="TextBox 7">
            <a:extLst>
              <a:ext uri="{FF2B5EF4-FFF2-40B4-BE49-F238E27FC236}">
                <a16:creationId xmlns:a16="http://schemas.microsoft.com/office/drawing/2014/main" id="{401C1890-5856-E64D-ADD4-85BB77DB34EE}"/>
              </a:ext>
            </a:extLst>
          </p:cNvPr>
          <p:cNvSpPr txBox="1"/>
          <p:nvPr/>
        </p:nvSpPr>
        <p:spPr>
          <a:xfrm>
            <a:off x="9214181" y="5507388"/>
            <a:ext cx="1454244" cy="369332"/>
          </a:xfrm>
          <a:prstGeom prst="rect">
            <a:avLst/>
          </a:prstGeom>
          <a:noFill/>
        </p:spPr>
        <p:txBody>
          <a:bodyPr wrap="none" rtlCol="0">
            <a:spAutoFit/>
          </a:bodyPr>
          <a:lstStyle/>
          <a:p>
            <a:r>
              <a:rPr lang="en-US" dirty="0"/>
              <a:t>C2DV Client</a:t>
            </a:r>
          </a:p>
        </p:txBody>
      </p:sp>
    </p:spTree>
    <p:extLst>
      <p:ext uri="{BB962C8B-B14F-4D97-AF65-F5344CB8AC3E}">
        <p14:creationId xmlns:p14="http://schemas.microsoft.com/office/powerpoint/2010/main" val="6645023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13514-136C-8210-99F1-296DB22FAC24}"/>
              </a:ext>
            </a:extLst>
          </p:cNvPr>
          <p:cNvSpPr>
            <a:spLocks noGrp="1"/>
          </p:cNvSpPr>
          <p:nvPr>
            <p:ph type="title"/>
          </p:nvPr>
        </p:nvSpPr>
        <p:spPr/>
        <p:txBody>
          <a:bodyPr/>
          <a:lstStyle/>
          <a:p>
            <a:r>
              <a:rPr lang="en-US" dirty="0"/>
              <a:t>APS-U Time-Corelated DAQ System</a:t>
            </a:r>
          </a:p>
        </p:txBody>
      </p:sp>
      <p:sp>
        <p:nvSpPr>
          <p:cNvPr id="3" name="Content Placeholder 2">
            <a:extLst>
              <a:ext uri="{FF2B5EF4-FFF2-40B4-BE49-F238E27FC236}">
                <a16:creationId xmlns:a16="http://schemas.microsoft.com/office/drawing/2014/main" id="{2EF70F68-F857-B4EA-DB39-4AD6C69598C3}"/>
              </a:ext>
            </a:extLst>
          </p:cNvPr>
          <p:cNvSpPr>
            <a:spLocks noGrp="1"/>
          </p:cNvSpPr>
          <p:nvPr>
            <p:ph idx="1"/>
          </p:nvPr>
        </p:nvSpPr>
        <p:spPr/>
        <p:txBody>
          <a:bodyPr/>
          <a:lstStyle/>
          <a:p>
            <a:r>
              <a:rPr lang="en-US" dirty="0"/>
              <a:t>DAQ Hardware</a:t>
            </a:r>
          </a:p>
        </p:txBody>
      </p:sp>
      <p:sp>
        <p:nvSpPr>
          <p:cNvPr id="4" name="Slide Number Placeholder 3">
            <a:extLst>
              <a:ext uri="{FF2B5EF4-FFF2-40B4-BE49-F238E27FC236}">
                <a16:creationId xmlns:a16="http://schemas.microsoft.com/office/drawing/2014/main" id="{C4AC86D9-3F90-2444-6F1D-21903A48E5CE}"/>
              </a:ext>
            </a:extLst>
          </p:cNvPr>
          <p:cNvSpPr>
            <a:spLocks noGrp="1"/>
          </p:cNvSpPr>
          <p:nvPr>
            <p:ph type="sldNum" sz="quarter" idx="12"/>
          </p:nvPr>
        </p:nvSpPr>
        <p:spPr/>
        <p:txBody>
          <a:bodyPr/>
          <a:lstStyle/>
          <a:p>
            <a:pPr>
              <a:defRPr/>
            </a:pPr>
            <a:fld id="{D8294B01-9356-4A99-BF43-1EB6DE2E19CF}" type="slidenum">
              <a:rPr lang="en-US" smtClean="0"/>
              <a:pPr>
                <a:defRPr/>
              </a:pPr>
              <a:t>11</a:t>
            </a:fld>
            <a:endParaRPr lang="en-US" dirty="0"/>
          </a:p>
        </p:txBody>
      </p:sp>
      <p:sp>
        <p:nvSpPr>
          <p:cNvPr id="5" name="Footer Placeholder 4">
            <a:extLst>
              <a:ext uri="{FF2B5EF4-FFF2-40B4-BE49-F238E27FC236}">
                <a16:creationId xmlns:a16="http://schemas.microsoft.com/office/drawing/2014/main" id="{5F8A4F53-A06D-90A5-F0F1-B3C90FAE92CD}"/>
              </a:ext>
            </a:extLst>
          </p:cNvPr>
          <p:cNvSpPr>
            <a:spLocks noGrp="1"/>
          </p:cNvSpPr>
          <p:nvPr>
            <p:ph type="ftr" sz="quarter" idx="3"/>
          </p:nvPr>
        </p:nvSpPr>
        <p:spPr/>
        <p:txBody>
          <a:bodyPr/>
          <a:lstStyle/>
          <a:p>
            <a:r>
              <a:rPr lang="en-US"/>
              <a:t>APS-U Accelerator Controls System Update</a:t>
            </a:r>
            <a:endParaRPr lang="en-US" dirty="0"/>
          </a:p>
        </p:txBody>
      </p:sp>
      <p:pic>
        <p:nvPicPr>
          <p:cNvPr id="6" name="Picture 5" descr="A picture containing text, indoor, desk, office&#10;&#10;Description automatically generated">
            <a:extLst>
              <a:ext uri="{FF2B5EF4-FFF2-40B4-BE49-F238E27FC236}">
                <a16:creationId xmlns:a16="http://schemas.microsoft.com/office/drawing/2014/main" id="{527ECCF1-3CEB-2D9B-ECF7-19E4AE0A2CCE}"/>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52210" y="1332551"/>
            <a:ext cx="9364208" cy="2096449"/>
          </a:xfrm>
          <a:prstGeom prst="rect">
            <a:avLst/>
          </a:prstGeom>
        </p:spPr>
      </p:pic>
      <p:sp>
        <p:nvSpPr>
          <p:cNvPr id="7" name="Rectangle 6">
            <a:extLst>
              <a:ext uri="{FF2B5EF4-FFF2-40B4-BE49-F238E27FC236}">
                <a16:creationId xmlns:a16="http://schemas.microsoft.com/office/drawing/2014/main" id="{3DB0D884-DE22-935C-9E02-C39E5BC78D82}"/>
              </a:ext>
            </a:extLst>
          </p:cNvPr>
          <p:cNvSpPr/>
          <p:nvPr/>
        </p:nvSpPr>
        <p:spPr>
          <a:xfrm>
            <a:off x="452210" y="3538474"/>
            <a:ext cx="4432495" cy="368436"/>
          </a:xfrm>
          <a:prstGeom prst="rect">
            <a:avLst/>
          </a:prstGeom>
          <a:solidFill>
            <a:srgbClr val="00B050"/>
          </a:solidFill>
        </p:spPr>
        <p:txBody>
          <a:bodyPr wrap="square">
            <a:noAutofit/>
          </a:bodyPr>
          <a:lstStyle/>
          <a:p>
            <a:r>
              <a:rPr lang="en-US" sz="1600" i="1" dirty="0">
                <a:solidFill>
                  <a:schemeClr val="bg1"/>
                </a:solidFill>
                <a:latin typeface="Times New Roman" panose="02020603050405020304" pitchFamily="18" charset="0"/>
                <a:ea typeface="Times New Roman" panose="02020603050405020304" pitchFamily="18" charset="0"/>
                <a:cs typeface="Times" pitchFamily="2" charset="0"/>
              </a:rPr>
              <a:t>Fully assembled DAQ aggregator FPGA chassis </a:t>
            </a:r>
            <a:endParaRPr lang="en-US" sz="1600" i="1" dirty="0">
              <a:solidFill>
                <a:schemeClr val="bg1"/>
              </a:solidFill>
            </a:endParaRPr>
          </a:p>
        </p:txBody>
      </p:sp>
      <p:pic>
        <p:nvPicPr>
          <p:cNvPr id="8" name="Picture 7" descr="A picture containing text, electronics, computer, open&#10;&#10;Description automatically generated">
            <a:extLst>
              <a:ext uri="{FF2B5EF4-FFF2-40B4-BE49-F238E27FC236}">
                <a16:creationId xmlns:a16="http://schemas.microsoft.com/office/drawing/2014/main" id="{AD359B42-4204-D2DE-0745-7E2D57879CE3}"/>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7854243" y="3613198"/>
            <a:ext cx="2193226" cy="2667318"/>
          </a:xfrm>
          <a:prstGeom prst="rect">
            <a:avLst/>
          </a:prstGeom>
        </p:spPr>
      </p:pic>
      <p:pic>
        <p:nvPicPr>
          <p:cNvPr id="9" name="Picture 8" descr="A picture containing text, electronics, computer&#10;&#10;Description automatically generated">
            <a:extLst>
              <a:ext uri="{FF2B5EF4-FFF2-40B4-BE49-F238E27FC236}">
                <a16:creationId xmlns:a16="http://schemas.microsoft.com/office/drawing/2014/main" id="{76EEC07B-D248-520D-5B0B-290A46084F53}"/>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bwMode="auto">
          <a:xfrm>
            <a:off x="10121701" y="3599527"/>
            <a:ext cx="2005737" cy="2680989"/>
          </a:xfrm>
          <a:prstGeom prst="rect">
            <a:avLst/>
          </a:prstGeom>
          <a:ln>
            <a:noFill/>
          </a:ln>
          <a:extLst>
            <a:ext uri="{53640926-AAD7-44D8-BBD7-CCE9431645EC}">
              <a14:shadowObscured xmlns:a14="http://schemas.microsoft.com/office/drawing/2010/main"/>
            </a:ext>
          </a:extLst>
        </p:spPr>
      </p:pic>
      <p:sp>
        <p:nvSpPr>
          <p:cNvPr id="10" name="Rectangle 9">
            <a:extLst>
              <a:ext uri="{FF2B5EF4-FFF2-40B4-BE49-F238E27FC236}">
                <a16:creationId xmlns:a16="http://schemas.microsoft.com/office/drawing/2014/main" id="{BDAD15B2-C800-6955-0001-6FD184BFC8AE}"/>
              </a:ext>
            </a:extLst>
          </p:cNvPr>
          <p:cNvSpPr/>
          <p:nvPr/>
        </p:nvSpPr>
        <p:spPr>
          <a:xfrm>
            <a:off x="7930078" y="6318881"/>
            <a:ext cx="4034116" cy="368436"/>
          </a:xfrm>
          <a:prstGeom prst="rect">
            <a:avLst/>
          </a:prstGeom>
          <a:solidFill>
            <a:srgbClr val="00B050"/>
          </a:solidFill>
        </p:spPr>
        <p:txBody>
          <a:bodyPr wrap="square">
            <a:noAutofit/>
          </a:bodyPr>
          <a:lstStyle/>
          <a:p>
            <a:r>
              <a:rPr lang="en-US" sz="1600" i="1" dirty="0">
                <a:solidFill>
                  <a:schemeClr val="bg1"/>
                </a:solidFill>
                <a:latin typeface="Times New Roman" panose="02020603050405020304" pitchFamily="18" charset="0"/>
                <a:ea typeface="Times New Roman" panose="02020603050405020304" pitchFamily="18" charset="0"/>
                <a:cs typeface="Times" pitchFamily="2" charset="0"/>
              </a:rPr>
              <a:t>Example of DAQ Linux Servers installed</a:t>
            </a:r>
            <a:endParaRPr lang="en-US" sz="1600" i="1" dirty="0">
              <a:solidFill>
                <a:schemeClr val="bg1"/>
              </a:solidFill>
            </a:endParaRPr>
          </a:p>
        </p:txBody>
      </p:sp>
      <p:pic>
        <p:nvPicPr>
          <p:cNvPr id="1026" name="Picture 2">
            <a:extLst>
              <a:ext uri="{FF2B5EF4-FFF2-40B4-BE49-F238E27FC236}">
                <a16:creationId xmlns:a16="http://schemas.microsoft.com/office/drawing/2014/main" id="{013849E7-97AB-0DF1-BDCE-82A0B611E74A}"/>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452210" y="4143340"/>
            <a:ext cx="3752546" cy="1850803"/>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 descr="A picture containing indoor, electronics, printer, computer&#10;&#10;Description automatically generated">
            <a:extLst>
              <a:ext uri="{FF2B5EF4-FFF2-40B4-BE49-F238E27FC236}">
                <a16:creationId xmlns:a16="http://schemas.microsoft.com/office/drawing/2014/main" id="{A4CEB0B1-EAEB-F0A0-AB25-055AE6D45825}"/>
              </a:ext>
            </a:extLst>
          </p:cNvPr>
          <p:cNvPicPr>
            <a:picLocks noChangeAspect="1" noChangeArrowheads="1"/>
          </p:cNvPicPr>
          <p:nvPr/>
        </p:nvPicPr>
        <p:blipFill>
          <a:blip r:embed="rId7" cstate="hqprint">
            <a:extLst>
              <a:ext uri="{28A0092B-C50C-407E-A947-70E740481C1C}">
                <a14:useLocalDpi xmlns:a14="http://schemas.microsoft.com/office/drawing/2010/main"/>
              </a:ext>
            </a:extLst>
          </a:blip>
          <a:srcRect/>
          <a:stretch>
            <a:fillRect/>
          </a:stretch>
        </p:blipFill>
        <p:spPr bwMode="auto">
          <a:xfrm>
            <a:off x="4278989" y="4143340"/>
            <a:ext cx="3186794" cy="1861759"/>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42E97929-F291-A899-FE7A-738785055461}"/>
              </a:ext>
            </a:extLst>
          </p:cNvPr>
          <p:cNvSpPr/>
          <p:nvPr/>
        </p:nvSpPr>
        <p:spPr>
          <a:xfrm>
            <a:off x="452210" y="6041739"/>
            <a:ext cx="3186793" cy="368436"/>
          </a:xfrm>
          <a:prstGeom prst="rect">
            <a:avLst/>
          </a:prstGeom>
          <a:solidFill>
            <a:srgbClr val="00B050"/>
          </a:solidFill>
        </p:spPr>
        <p:txBody>
          <a:bodyPr wrap="square">
            <a:noAutofit/>
          </a:bodyPr>
          <a:lstStyle/>
          <a:p>
            <a:r>
              <a:rPr lang="en-US" sz="1600" i="1" dirty="0">
                <a:solidFill>
                  <a:schemeClr val="bg1"/>
                </a:solidFill>
                <a:latin typeface="Times New Roman" panose="02020603050405020304" pitchFamily="18" charset="0"/>
                <a:ea typeface="Times New Roman" panose="02020603050405020304" pitchFamily="18" charset="0"/>
                <a:cs typeface="Times" pitchFamily="2" charset="0"/>
              </a:rPr>
              <a:t>PS DAQ aggregator FPGA chassis </a:t>
            </a:r>
            <a:endParaRPr lang="en-US" sz="1600" i="1" dirty="0">
              <a:solidFill>
                <a:schemeClr val="bg1"/>
              </a:solidFill>
            </a:endParaRPr>
          </a:p>
        </p:txBody>
      </p:sp>
      <p:sp>
        <p:nvSpPr>
          <p:cNvPr id="18" name="Rectangle 17">
            <a:extLst>
              <a:ext uri="{FF2B5EF4-FFF2-40B4-BE49-F238E27FC236}">
                <a16:creationId xmlns:a16="http://schemas.microsoft.com/office/drawing/2014/main" id="{BAF94BA3-1750-DDB7-32A5-10BA5618EB8B}"/>
              </a:ext>
            </a:extLst>
          </p:cNvPr>
          <p:cNvSpPr/>
          <p:nvPr/>
        </p:nvSpPr>
        <p:spPr>
          <a:xfrm>
            <a:off x="4288241" y="6053915"/>
            <a:ext cx="3186793" cy="368436"/>
          </a:xfrm>
          <a:prstGeom prst="rect">
            <a:avLst/>
          </a:prstGeom>
          <a:solidFill>
            <a:srgbClr val="00B050"/>
          </a:solidFill>
        </p:spPr>
        <p:txBody>
          <a:bodyPr wrap="square">
            <a:noAutofit/>
          </a:bodyPr>
          <a:lstStyle/>
          <a:p>
            <a:r>
              <a:rPr lang="en-US" sz="1600" i="1" dirty="0">
                <a:solidFill>
                  <a:schemeClr val="bg1"/>
                </a:solidFill>
                <a:latin typeface="Times New Roman" panose="02020603050405020304" pitchFamily="18" charset="0"/>
                <a:ea typeface="Times New Roman" panose="02020603050405020304" pitchFamily="18" charset="0"/>
                <a:cs typeface="Times" pitchFamily="2" charset="0"/>
              </a:rPr>
              <a:t>TBT DAQ aggregator FPGA chassis </a:t>
            </a:r>
            <a:endParaRPr lang="en-US" sz="1600" i="1" dirty="0">
              <a:solidFill>
                <a:schemeClr val="bg1"/>
              </a:solidFill>
            </a:endParaRPr>
          </a:p>
        </p:txBody>
      </p:sp>
      <p:pic>
        <p:nvPicPr>
          <p:cNvPr id="19" name="Picture 18" descr="HPE ProLiant ML350 Gen10 server | HPE Store EMEA">
            <a:extLst>
              <a:ext uri="{FF2B5EF4-FFF2-40B4-BE49-F238E27FC236}">
                <a16:creationId xmlns:a16="http://schemas.microsoft.com/office/drawing/2014/main" id="{8D662F56-05FF-079E-7860-4CD3AFCB9188}"/>
              </a:ext>
            </a:extLst>
          </p:cNvPr>
          <p:cNvPicPr>
            <a:picLocks noChangeAspect="1" noChangeArrowheads="1"/>
          </p:cNvPicPr>
          <p:nvPr/>
        </p:nvPicPr>
        <p:blipFill rotWithShape="1">
          <a:blip r:embed="rId8" cstate="hqprint">
            <a:extLst>
              <a:ext uri="{28A0092B-C50C-407E-A947-70E740481C1C}">
                <a14:useLocalDpi xmlns:a14="http://schemas.microsoft.com/office/drawing/2010/main"/>
              </a:ext>
            </a:extLst>
          </a:blip>
          <a:srcRect/>
          <a:stretch/>
        </p:blipFill>
        <p:spPr bwMode="auto">
          <a:xfrm>
            <a:off x="10448813" y="724729"/>
            <a:ext cx="1450611" cy="2437621"/>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73418266-3A67-B238-38A4-2CD5EAAADE98}"/>
              </a:ext>
            </a:extLst>
          </p:cNvPr>
          <p:cNvSpPr/>
          <p:nvPr/>
        </p:nvSpPr>
        <p:spPr>
          <a:xfrm>
            <a:off x="10197600" y="3094261"/>
            <a:ext cx="1850192" cy="368436"/>
          </a:xfrm>
          <a:prstGeom prst="rect">
            <a:avLst/>
          </a:prstGeom>
          <a:solidFill>
            <a:srgbClr val="00B050"/>
          </a:solidFill>
        </p:spPr>
        <p:txBody>
          <a:bodyPr wrap="square">
            <a:noAutofit/>
          </a:bodyPr>
          <a:lstStyle/>
          <a:p>
            <a:r>
              <a:rPr lang="en-US" sz="1600" i="1" dirty="0">
                <a:solidFill>
                  <a:schemeClr val="bg1"/>
                </a:solidFill>
                <a:latin typeface="Times New Roman" panose="02020603050405020304" pitchFamily="18" charset="0"/>
                <a:ea typeface="Times New Roman" panose="02020603050405020304" pitchFamily="18" charset="0"/>
                <a:cs typeface="Times" pitchFamily="2" charset="0"/>
              </a:rPr>
              <a:t>DAQ Linux Servers</a:t>
            </a:r>
            <a:endParaRPr lang="en-US" sz="1600" i="1" dirty="0">
              <a:solidFill>
                <a:schemeClr val="bg1"/>
              </a:solidFill>
            </a:endParaRPr>
          </a:p>
        </p:txBody>
      </p:sp>
    </p:spTree>
    <p:extLst>
      <p:ext uri="{BB962C8B-B14F-4D97-AF65-F5344CB8AC3E}">
        <p14:creationId xmlns:p14="http://schemas.microsoft.com/office/powerpoint/2010/main" val="3538243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0EF8C-73C9-C545-BBDD-2E5A02904399}"/>
              </a:ext>
            </a:extLst>
          </p:cNvPr>
          <p:cNvSpPr>
            <a:spLocks noGrp="1"/>
          </p:cNvSpPr>
          <p:nvPr>
            <p:ph type="title"/>
          </p:nvPr>
        </p:nvSpPr>
        <p:spPr/>
        <p:txBody>
          <a:bodyPr/>
          <a:lstStyle/>
          <a:p>
            <a:r>
              <a:rPr lang="en-US" dirty="0"/>
              <a:t>APS-U MRF Fast Event/Timing System</a:t>
            </a:r>
          </a:p>
        </p:txBody>
      </p:sp>
      <p:sp>
        <p:nvSpPr>
          <p:cNvPr id="3" name="Content Placeholder 2">
            <a:extLst>
              <a:ext uri="{FF2B5EF4-FFF2-40B4-BE49-F238E27FC236}">
                <a16:creationId xmlns:a16="http://schemas.microsoft.com/office/drawing/2014/main" id="{57AD06D9-C0F8-F040-ABDF-777043865231}"/>
              </a:ext>
            </a:extLst>
          </p:cNvPr>
          <p:cNvSpPr>
            <a:spLocks noGrp="1"/>
          </p:cNvSpPr>
          <p:nvPr>
            <p:ph idx="1"/>
          </p:nvPr>
        </p:nvSpPr>
        <p:spPr/>
        <p:txBody>
          <a:bodyPr/>
          <a:lstStyle/>
          <a:p>
            <a:r>
              <a:rPr lang="en-US" sz="2000" dirty="0"/>
              <a:t>New timing system with MRF 300-series hardware</a:t>
            </a:r>
          </a:p>
          <a:p>
            <a:pPr lvl="1"/>
            <a:r>
              <a:rPr lang="en-US" sz="1800" dirty="0"/>
              <a:t>Event Link distributed to 232 technical systems</a:t>
            </a:r>
          </a:p>
          <a:p>
            <a:pPr lvl="1"/>
            <a:r>
              <a:rPr lang="en-US" sz="1800" dirty="0"/>
              <a:t>113 + Individual Triggers (TTL) to technical systems</a:t>
            </a:r>
          </a:p>
          <a:p>
            <a:pPr lvl="1"/>
            <a:endParaRPr lang="en-US" sz="1800" dirty="0"/>
          </a:p>
          <a:p>
            <a:pPr lvl="1"/>
            <a:endParaRPr lang="en-US" sz="1800" dirty="0"/>
          </a:p>
          <a:p>
            <a:r>
              <a:rPr lang="en-US" sz="2000" dirty="0"/>
              <a:t>Jitter measured relative to event clock reference at APS</a:t>
            </a:r>
          </a:p>
          <a:p>
            <a:endParaRPr lang="en-US" sz="2000" dirty="0"/>
          </a:p>
          <a:p>
            <a:endParaRPr lang="en-US" sz="2000" dirty="0"/>
          </a:p>
          <a:p>
            <a:endParaRPr lang="en-US" sz="2000" dirty="0"/>
          </a:p>
          <a:p>
            <a:r>
              <a:rPr lang="en-US" sz="2000" dirty="0"/>
              <a:t>Fully use delay compensation function to compensate </a:t>
            </a:r>
            <a:br>
              <a:rPr lang="en-US" sz="2000" dirty="0"/>
            </a:br>
            <a:r>
              <a:rPr lang="en-US" sz="2000" dirty="0"/>
              <a:t>the time delay in the fibers</a:t>
            </a:r>
          </a:p>
          <a:p>
            <a:r>
              <a:rPr lang="en-US" sz="2000" dirty="0"/>
              <a:t>A few testing stands setting up</a:t>
            </a:r>
          </a:p>
          <a:p>
            <a:pPr lvl="1"/>
            <a:r>
              <a:rPr lang="en-US" sz="1800" dirty="0"/>
              <a:t>In Diagnostics lab, supporting RF BPM acceptance test</a:t>
            </a:r>
          </a:p>
          <a:p>
            <a:pPr lvl="1"/>
            <a:r>
              <a:rPr lang="en-US" sz="1800" dirty="0"/>
              <a:t>Along SR mezzanine floor</a:t>
            </a:r>
          </a:p>
          <a:p>
            <a:pPr lvl="1"/>
            <a:r>
              <a:rPr lang="en-US" sz="1800" dirty="0"/>
              <a:t>In installation preparation warehouse</a:t>
            </a:r>
          </a:p>
        </p:txBody>
      </p:sp>
      <p:sp>
        <p:nvSpPr>
          <p:cNvPr id="4" name="Slide Number Placeholder 3">
            <a:extLst>
              <a:ext uri="{FF2B5EF4-FFF2-40B4-BE49-F238E27FC236}">
                <a16:creationId xmlns:a16="http://schemas.microsoft.com/office/drawing/2014/main" id="{37CA1075-6943-2842-9845-9B07941AC6AE}"/>
              </a:ext>
            </a:extLst>
          </p:cNvPr>
          <p:cNvSpPr>
            <a:spLocks noGrp="1"/>
          </p:cNvSpPr>
          <p:nvPr>
            <p:ph type="sldNum" sz="quarter" idx="12"/>
          </p:nvPr>
        </p:nvSpPr>
        <p:spPr/>
        <p:txBody>
          <a:bodyPr/>
          <a:lstStyle/>
          <a:p>
            <a:fld id="{D8294B01-9356-4A99-BF43-1EB6DE2E19CF}" type="slidenum">
              <a:rPr lang="en-US" smtClean="0"/>
              <a:pPr/>
              <a:t>12</a:t>
            </a:fld>
            <a:endParaRPr lang="en-US" dirty="0"/>
          </a:p>
        </p:txBody>
      </p:sp>
      <p:sp>
        <p:nvSpPr>
          <p:cNvPr id="20" name="Footer Placeholder 19">
            <a:extLst>
              <a:ext uri="{FF2B5EF4-FFF2-40B4-BE49-F238E27FC236}">
                <a16:creationId xmlns:a16="http://schemas.microsoft.com/office/drawing/2014/main" id="{ECD47B18-3B2F-4644-9DF8-0FC592047268}"/>
              </a:ext>
            </a:extLst>
          </p:cNvPr>
          <p:cNvSpPr>
            <a:spLocks noGrp="1"/>
          </p:cNvSpPr>
          <p:nvPr>
            <p:ph type="ftr" sz="quarter" idx="3"/>
          </p:nvPr>
        </p:nvSpPr>
        <p:spPr/>
        <p:txBody>
          <a:bodyPr/>
          <a:lstStyle/>
          <a:p>
            <a:r>
              <a:rPr lang="en-US"/>
              <a:t>APS-U Accelerator Controls System Update</a:t>
            </a:r>
            <a:endParaRPr lang="en-US" dirty="0"/>
          </a:p>
        </p:txBody>
      </p:sp>
      <p:pic>
        <p:nvPicPr>
          <p:cNvPr id="7" name="Picture 6">
            <a:extLst>
              <a:ext uri="{FF2B5EF4-FFF2-40B4-BE49-F238E27FC236}">
                <a16:creationId xmlns:a16="http://schemas.microsoft.com/office/drawing/2014/main" id="{7355B828-EEB1-994A-9065-069504087478}"/>
              </a:ext>
            </a:extLst>
          </p:cNvPr>
          <p:cNvPicPr>
            <a:picLocks noChangeAspect="1"/>
          </p:cNvPicPr>
          <p:nvPr/>
        </p:nvPicPr>
        <p:blipFill>
          <a:blip r:embed="rId3"/>
          <a:stretch>
            <a:fillRect/>
          </a:stretch>
        </p:blipFill>
        <p:spPr>
          <a:xfrm>
            <a:off x="7563173" y="4842695"/>
            <a:ext cx="4587711" cy="1966162"/>
          </a:xfrm>
          <a:prstGeom prst="rect">
            <a:avLst/>
          </a:prstGeom>
        </p:spPr>
      </p:pic>
      <p:graphicFrame>
        <p:nvGraphicFramePr>
          <p:cNvPr id="9" name="Content Placeholder 5">
            <a:extLst>
              <a:ext uri="{FF2B5EF4-FFF2-40B4-BE49-F238E27FC236}">
                <a16:creationId xmlns:a16="http://schemas.microsoft.com/office/drawing/2014/main" id="{837F61B5-E30C-9840-9205-3B6F846089AE}"/>
              </a:ext>
            </a:extLst>
          </p:cNvPr>
          <p:cNvGraphicFramePr>
            <a:graphicFrameLocks/>
          </p:cNvGraphicFramePr>
          <p:nvPr>
            <p:extLst>
              <p:ext uri="{D42A27DB-BD31-4B8C-83A1-F6EECF244321}">
                <p14:modId xmlns:p14="http://schemas.microsoft.com/office/powerpoint/2010/main" val="1728851093"/>
              </p:ext>
            </p:extLst>
          </p:nvPr>
        </p:nvGraphicFramePr>
        <p:xfrm>
          <a:off x="666938" y="3167811"/>
          <a:ext cx="5379785" cy="914400"/>
        </p:xfrm>
        <a:graphic>
          <a:graphicData uri="http://schemas.openxmlformats.org/drawingml/2006/table">
            <a:tbl>
              <a:tblPr firstRow="1" bandRow="1">
                <a:tableStyleId>{5C22544A-7EE6-4342-B048-85BDC9FD1C3A}</a:tableStyleId>
              </a:tblPr>
              <a:tblGrid>
                <a:gridCol w="1419289">
                  <a:extLst>
                    <a:ext uri="{9D8B030D-6E8A-4147-A177-3AD203B41FA5}">
                      <a16:colId xmlns:a16="http://schemas.microsoft.com/office/drawing/2014/main" val="864302575"/>
                    </a:ext>
                  </a:extLst>
                </a:gridCol>
                <a:gridCol w="911543">
                  <a:extLst>
                    <a:ext uri="{9D8B030D-6E8A-4147-A177-3AD203B41FA5}">
                      <a16:colId xmlns:a16="http://schemas.microsoft.com/office/drawing/2014/main" val="2656250027"/>
                    </a:ext>
                  </a:extLst>
                </a:gridCol>
                <a:gridCol w="1009967">
                  <a:extLst>
                    <a:ext uri="{9D8B030D-6E8A-4147-A177-3AD203B41FA5}">
                      <a16:colId xmlns:a16="http://schemas.microsoft.com/office/drawing/2014/main" val="908992507"/>
                    </a:ext>
                  </a:extLst>
                </a:gridCol>
                <a:gridCol w="1019493">
                  <a:extLst>
                    <a:ext uri="{9D8B030D-6E8A-4147-A177-3AD203B41FA5}">
                      <a16:colId xmlns:a16="http://schemas.microsoft.com/office/drawing/2014/main" val="1747567024"/>
                    </a:ext>
                  </a:extLst>
                </a:gridCol>
                <a:gridCol w="1019493">
                  <a:extLst>
                    <a:ext uri="{9D8B030D-6E8A-4147-A177-3AD203B41FA5}">
                      <a16:colId xmlns:a16="http://schemas.microsoft.com/office/drawing/2014/main" val="1157993178"/>
                    </a:ext>
                  </a:extLst>
                </a:gridCol>
              </a:tblGrid>
              <a:tr h="194610">
                <a:tc>
                  <a:txBody>
                    <a:bodyPr/>
                    <a:lstStyle/>
                    <a:p>
                      <a:pPr algn="ctr"/>
                      <a:endParaRPr lang="en-US" sz="1400" dirty="0"/>
                    </a:p>
                  </a:txBody>
                  <a:tcPr/>
                </a:tc>
                <a:tc gridSpan="2">
                  <a:txBody>
                    <a:bodyPr/>
                    <a:lstStyle/>
                    <a:p>
                      <a:pPr algn="ctr"/>
                      <a:r>
                        <a:rPr lang="en-US" sz="1400" dirty="0"/>
                        <a:t>UNIV Output</a:t>
                      </a:r>
                    </a:p>
                  </a:txBody>
                  <a:tcPr/>
                </a:tc>
                <a:tc hMerge="1">
                  <a:txBody>
                    <a:bodyPr/>
                    <a:lstStyle/>
                    <a:p>
                      <a:endParaRPr lang="en-US" dirty="0"/>
                    </a:p>
                  </a:txBody>
                  <a:tcPr/>
                </a:tc>
                <a:tc grid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CML Output</a:t>
                      </a:r>
                    </a:p>
                  </a:txBody>
                  <a:tcPr/>
                </a:tc>
                <a:tc hMerge="1">
                  <a:txBody>
                    <a:bodyPr/>
                    <a:lstStyle/>
                    <a:p>
                      <a:endParaRPr lang="en-US" dirty="0"/>
                    </a:p>
                  </a:txBody>
                  <a:tcPr/>
                </a:tc>
                <a:extLst>
                  <a:ext uri="{0D108BD9-81ED-4DB2-BD59-A6C34878D82A}">
                    <a16:rowId xmlns:a16="http://schemas.microsoft.com/office/drawing/2014/main" val="1993851810"/>
                  </a:ext>
                </a:extLst>
              </a:tr>
              <a:tr h="194610">
                <a:tc>
                  <a:txBody>
                    <a:bodyPr/>
                    <a:lstStyle/>
                    <a:p>
                      <a:pPr algn="l"/>
                      <a:r>
                        <a:rPr lang="en-US" sz="1400" dirty="0"/>
                        <a:t>PLL Bandwidth</a:t>
                      </a:r>
                    </a:p>
                  </a:txBody>
                  <a:tcPr/>
                </a:tc>
                <a:tc>
                  <a:txBody>
                    <a:bodyPr/>
                    <a:lstStyle/>
                    <a:p>
                      <a:pPr algn="ctr"/>
                      <a:r>
                        <a:rPr lang="en-US" sz="1400" dirty="0"/>
                        <a:t>RMS</a:t>
                      </a:r>
                    </a:p>
                  </a:txBody>
                  <a:tcPr/>
                </a:tc>
                <a:tc>
                  <a:txBody>
                    <a:bodyPr/>
                    <a:lstStyle/>
                    <a:p>
                      <a:pPr algn="ctr"/>
                      <a:r>
                        <a:rPr lang="en-US" sz="1400" dirty="0" err="1"/>
                        <a:t>Pk-Pk</a:t>
                      </a:r>
                      <a:endParaRPr lang="en-US" sz="1400" dirty="0"/>
                    </a:p>
                  </a:txBody>
                  <a:tcPr/>
                </a:tc>
                <a:tc>
                  <a:txBody>
                    <a:bodyPr/>
                    <a:lstStyle/>
                    <a:p>
                      <a:pPr algn="ctr"/>
                      <a:r>
                        <a:rPr lang="en-US" sz="1400" dirty="0"/>
                        <a:t>RMS</a:t>
                      </a:r>
                    </a:p>
                  </a:txBody>
                  <a:tcPr/>
                </a:tc>
                <a:tc>
                  <a:txBody>
                    <a:bodyPr/>
                    <a:lstStyle/>
                    <a:p>
                      <a:pPr algn="ctr"/>
                      <a:r>
                        <a:rPr lang="en-US" sz="1400" dirty="0" err="1"/>
                        <a:t>Pk-Pk</a:t>
                      </a:r>
                      <a:endParaRPr lang="en-US" sz="1400" dirty="0"/>
                    </a:p>
                  </a:txBody>
                  <a:tcPr/>
                </a:tc>
                <a:extLst>
                  <a:ext uri="{0D108BD9-81ED-4DB2-BD59-A6C34878D82A}">
                    <a16:rowId xmlns:a16="http://schemas.microsoft.com/office/drawing/2014/main" val="620214751"/>
                  </a:ext>
                </a:extLst>
              </a:tr>
              <a:tr h="194610">
                <a:tc>
                  <a:txBody>
                    <a:bodyPr/>
                    <a:lstStyle/>
                    <a:p>
                      <a:pPr algn="l"/>
                      <a:r>
                        <a:rPr lang="en-US" sz="1400" dirty="0"/>
                        <a:t>MH (375 Hz)</a:t>
                      </a:r>
                    </a:p>
                  </a:txBody>
                  <a:tcPr/>
                </a:tc>
                <a:tc>
                  <a:txBody>
                    <a:bodyPr/>
                    <a:lstStyle/>
                    <a:p>
                      <a:pPr algn="ctr"/>
                      <a:r>
                        <a:rPr lang="en-US" sz="1400" dirty="0"/>
                        <a:t>16.15 </a:t>
                      </a:r>
                      <a:r>
                        <a:rPr lang="en-US" sz="1400" dirty="0" err="1"/>
                        <a:t>ps</a:t>
                      </a:r>
                      <a:endParaRPr lang="en-US" sz="1400" dirty="0"/>
                    </a:p>
                  </a:txBody>
                  <a:tcPr/>
                </a:tc>
                <a:tc>
                  <a:txBody>
                    <a:bodyPr/>
                    <a:lstStyle/>
                    <a:p>
                      <a:pPr algn="ctr"/>
                      <a:r>
                        <a:rPr lang="en-US" sz="1400" dirty="0"/>
                        <a:t>101.56 </a:t>
                      </a:r>
                      <a:r>
                        <a:rPr lang="en-US" sz="1400" dirty="0" err="1"/>
                        <a:t>ps</a:t>
                      </a:r>
                      <a:endParaRPr lang="en-US" sz="1400" dirty="0"/>
                    </a:p>
                  </a:txBody>
                  <a:tcPr/>
                </a:tc>
                <a:tc>
                  <a:txBody>
                    <a:bodyPr/>
                    <a:lstStyle/>
                    <a:p>
                      <a:pPr algn="ctr"/>
                      <a:r>
                        <a:rPr lang="en-US" sz="1400" dirty="0"/>
                        <a:t>8.70 </a:t>
                      </a:r>
                      <a:r>
                        <a:rPr lang="en-US" sz="1400" dirty="0" err="1"/>
                        <a:t>ps</a:t>
                      </a:r>
                      <a:endParaRPr lang="en-US" sz="1400" dirty="0"/>
                    </a:p>
                  </a:txBody>
                  <a:tcPr/>
                </a:tc>
                <a:tc>
                  <a:txBody>
                    <a:bodyPr/>
                    <a:lstStyle/>
                    <a:p>
                      <a:pPr algn="ctr"/>
                      <a:r>
                        <a:rPr lang="en-US" sz="1400" dirty="0"/>
                        <a:t>78.13 </a:t>
                      </a:r>
                      <a:r>
                        <a:rPr lang="en-US" sz="1400" dirty="0" err="1"/>
                        <a:t>ps</a:t>
                      </a:r>
                      <a:endParaRPr lang="en-US" sz="1400" dirty="0"/>
                    </a:p>
                  </a:txBody>
                  <a:tcPr/>
                </a:tc>
                <a:extLst>
                  <a:ext uri="{0D108BD9-81ED-4DB2-BD59-A6C34878D82A}">
                    <a16:rowId xmlns:a16="http://schemas.microsoft.com/office/drawing/2014/main" val="910685316"/>
                  </a:ext>
                </a:extLst>
              </a:tr>
            </a:tbl>
          </a:graphicData>
        </a:graphic>
      </p:graphicFrame>
      <p:pic>
        <p:nvPicPr>
          <p:cNvPr id="10" name="Picture Placeholder 24">
            <a:extLst>
              <a:ext uri="{FF2B5EF4-FFF2-40B4-BE49-F238E27FC236}">
                <a16:creationId xmlns:a16="http://schemas.microsoft.com/office/drawing/2014/main" id="{0450BFD0-FB88-584C-B01C-5BDCC0979E17}"/>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7579673" y="3641500"/>
            <a:ext cx="1534149" cy="862959"/>
          </a:xfrm>
          <a:prstGeom prst="rect">
            <a:avLst/>
          </a:prstGeom>
        </p:spPr>
      </p:pic>
      <p:pic>
        <p:nvPicPr>
          <p:cNvPr id="11" name="Picture Placeholder 26">
            <a:extLst>
              <a:ext uri="{FF2B5EF4-FFF2-40B4-BE49-F238E27FC236}">
                <a16:creationId xmlns:a16="http://schemas.microsoft.com/office/drawing/2014/main" id="{EEDA158F-957B-144D-AC60-A377D105E3A9}"/>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9154518" y="3641500"/>
            <a:ext cx="1724611" cy="785816"/>
          </a:xfrm>
          <a:prstGeom prst="rect">
            <a:avLst/>
          </a:prstGeom>
        </p:spPr>
      </p:pic>
      <p:pic>
        <p:nvPicPr>
          <p:cNvPr id="12" name="Picture Placeholder 11">
            <a:extLst>
              <a:ext uri="{FF2B5EF4-FFF2-40B4-BE49-F238E27FC236}">
                <a16:creationId xmlns:a16="http://schemas.microsoft.com/office/drawing/2014/main" id="{F56E9CB0-A6E3-EB43-A665-01E17B106C98}"/>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10850747" y="3556199"/>
            <a:ext cx="1272164" cy="944222"/>
          </a:xfrm>
          <a:prstGeom prst="rect">
            <a:avLst/>
          </a:prstGeom>
        </p:spPr>
      </p:pic>
      <p:sp>
        <p:nvSpPr>
          <p:cNvPr id="5" name="Rectangle 4">
            <a:extLst>
              <a:ext uri="{FF2B5EF4-FFF2-40B4-BE49-F238E27FC236}">
                <a16:creationId xmlns:a16="http://schemas.microsoft.com/office/drawing/2014/main" id="{5AAF95B5-BA4B-8F46-A53F-19A44DB474DD}"/>
              </a:ext>
            </a:extLst>
          </p:cNvPr>
          <p:cNvSpPr/>
          <p:nvPr/>
        </p:nvSpPr>
        <p:spPr>
          <a:xfrm>
            <a:off x="10933886" y="4446872"/>
            <a:ext cx="1125629" cy="261610"/>
          </a:xfrm>
          <a:prstGeom prst="rect">
            <a:avLst/>
          </a:prstGeom>
        </p:spPr>
        <p:txBody>
          <a:bodyPr wrap="none">
            <a:spAutoFit/>
          </a:bodyPr>
          <a:lstStyle/>
          <a:p>
            <a:r>
              <a:rPr lang="en-US" sz="1100" dirty="0"/>
              <a:t>VME-FOUT-12</a:t>
            </a:r>
          </a:p>
        </p:txBody>
      </p:sp>
      <p:sp>
        <p:nvSpPr>
          <p:cNvPr id="13" name="Rectangle 12">
            <a:extLst>
              <a:ext uri="{FF2B5EF4-FFF2-40B4-BE49-F238E27FC236}">
                <a16:creationId xmlns:a16="http://schemas.microsoft.com/office/drawing/2014/main" id="{2A379D82-1AFF-BB44-877E-AA71FCAA8FC3}"/>
              </a:ext>
            </a:extLst>
          </p:cNvPr>
          <p:cNvSpPr/>
          <p:nvPr/>
        </p:nvSpPr>
        <p:spPr>
          <a:xfrm>
            <a:off x="9550447" y="4438822"/>
            <a:ext cx="1111202" cy="261610"/>
          </a:xfrm>
          <a:prstGeom prst="rect">
            <a:avLst/>
          </a:prstGeom>
        </p:spPr>
        <p:txBody>
          <a:bodyPr wrap="none">
            <a:spAutoFit/>
          </a:bodyPr>
          <a:lstStyle/>
          <a:p>
            <a:r>
              <a:rPr lang="en-US" sz="1100" dirty="0"/>
              <a:t>VME-EVR-300</a:t>
            </a:r>
          </a:p>
        </p:txBody>
      </p:sp>
      <p:sp>
        <p:nvSpPr>
          <p:cNvPr id="14" name="Rectangle 13">
            <a:extLst>
              <a:ext uri="{FF2B5EF4-FFF2-40B4-BE49-F238E27FC236}">
                <a16:creationId xmlns:a16="http://schemas.microsoft.com/office/drawing/2014/main" id="{1B62E6D0-DF54-5449-A632-C6936E854BBF}"/>
              </a:ext>
            </a:extLst>
          </p:cNvPr>
          <p:cNvSpPr/>
          <p:nvPr/>
        </p:nvSpPr>
        <p:spPr>
          <a:xfrm>
            <a:off x="7791146" y="4495908"/>
            <a:ext cx="1125629" cy="261610"/>
          </a:xfrm>
          <a:prstGeom prst="rect">
            <a:avLst/>
          </a:prstGeom>
        </p:spPr>
        <p:txBody>
          <a:bodyPr wrap="none">
            <a:spAutoFit/>
          </a:bodyPr>
          <a:lstStyle/>
          <a:p>
            <a:r>
              <a:rPr lang="en-US" sz="1100" dirty="0"/>
              <a:t>VME-EVM-300</a:t>
            </a:r>
          </a:p>
        </p:txBody>
      </p:sp>
      <p:graphicFrame>
        <p:nvGraphicFramePr>
          <p:cNvPr id="15" name="Content Placeholder 5">
            <a:extLst>
              <a:ext uri="{FF2B5EF4-FFF2-40B4-BE49-F238E27FC236}">
                <a16:creationId xmlns:a16="http://schemas.microsoft.com/office/drawing/2014/main" id="{F5E73218-FFDF-3E48-A59F-DF930325C7EB}"/>
              </a:ext>
            </a:extLst>
          </p:cNvPr>
          <p:cNvGraphicFramePr>
            <a:graphicFrameLocks/>
          </p:cNvGraphicFramePr>
          <p:nvPr>
            <p:extLst>
              <p:ext uri="{D42A27DB-BD31-4B8C-83A1-F6EECF244321}">
                <p14:modId xmlns:p14="http://schemas.microsoft.com/office/powerpoint/2010/main" val="1896230866"/>
              </p:ext>
            </p:extLst>
          </p:nvPr>
        </p:nvGraphicFramePr>
        <p:xfrm>
          <a:off x="422638" y="2075455"/>
          <a:ext cx="6656203" cy="609600"/>
        </p:xfrm>
        <a:graphic>
          <a:graphicData uri="http://schemas.openxmlformats.org/drawingml/2006/table">
            <a:tbl>
              <a:tblPr firstRow="1" bandRow="1">
                <a:tableStyleId>{5C22544A-7EE6-4342-B048-85BDC9FD1C3A}</a:tableStyleId>
              </a:tblPr>
              <a:tblGrid>
                <a:gridCol w="1079817">
                  <a:extLst>
                    <a:ext uri="{9D8B030D-6E8A-4147-A177-3AD203B41FA5}">
                      <a16:colId xmlns:a16="http://schemas.microsoft.com/office/drawing/2014/main" val="864302575"/>
                    </a:ext>
                  </a:extLst>
                </a:gridCol>
                <a:gridCol w="971867">
                  <a:extLst>
                    <a:ext uri="{9D8B030D-6E8A-4147-A177-3AD203B41FA5}">
                      <a16:colId xmlns:a16="http://schemas.microsoft.com/office/drawing/2014/main" val="2656250027"/>
                    </a:ext>
                  </a:extLst>
                </a:gridCol>
                <a:gridCol w="821055">
                  <a:extLst>
                    <a:ext uri="{9D8B030D-6E8A-4147-A177-3AD203B41FA5}">
                      <a16:colId xmlns:a16="http://schemas.microsoft.com/office/drawing/2014/main" val="1747567024"/>
                    </a:ext>
                  </a:extLst>
                </a:gridCol>
                <a:gridCol w="1522476">
                  <a:extLst>
                    <a:ext uri="{9D8B030D-6E8A-4147-A177-3AD203B41FA5}">
                      <a16:colId xmlns:a16="http://schemas.microsoft.com/office/drawing/2014/main" val="2351152437"/>
                    </a:ext>
                  </a:extLst>
                </a:gridCol>
                <a:gridCol w="1033717">
                  <a:extLst>
                    <a:ext uri="{9D8B030D-6E8A-4147-A177-3AD203B41FA5}">
                      <a16:colId xmlns:a16="http://schemas.microsoft.com/office/drawing/2014/main" val="461821860"/>
                    </a:ext>
                  </a:extLst>
                </a:gridCol>
                <a:gridCol w="1227271">
                  <a:extLst>
                    <a:ext uri="{9D8B030D-6E8A-4147-A177-3AD203B41FA5}">
                      <a16:colId xmlns:a16="http://schemas.microsoft.com/office/drawing/2014/main" val="4258124253"/>
                    </a:ext>
                  </a:extLst>
                </a:gridCol>
              </a:tblGrid>
              <a:tr h="194610">
                <a:tc>
                  <a:txBody>
                    <a:bodyPr/>
                    <a:lstStyle/>
                    <a:p>
                      <a:pPr algn="ctr"/>
                      <a:r>
                        <a:rPr lang="en-US" sz="1400" dirty="0"/>
                        <a:t>Generator</a:t>
                      </a:r>
                    </a:p>
                  </a:txBody>
                  <a:tcPr/>
                </a:tc>
                <a:tc>
                  <a:txBody>
                    <a:bodyPr/>
                    <a:lstStyle/>
                    <a:p>
                      <a:pPr algn="ctr"/>
                      <a:r>
                        <a:rPr lang="en-US" sz="1400" dirty="0"/>
                        <a:t>Receiver</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Fanout</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Rear Transition</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TTL Input</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TTL Output</a:t>
                      </a:r>
                    </a:p>
                  </a:txBody>
                  <a:tcPr/>
                </a:tc>
                <a:extLst>
                  <a:ext uri="{0D108BD9-81ED-4DB2-BD59-A6C34878D82A}">
                    <a16:rowId xmlns:a16="http://schemas.microsoft.com/office/drawing/2014/main" val="1993851810"/>
                  </a:ext>
                </a:extLst>
              </a:tr>
              <a:tr h="194610">
                <a:tc>
                  <a:txBody>
                    <a:bodyPr/>
                    <a:lstStyle/>
                    <a:p>
                      <a:pPr algn="ctr"/>
                      <a:r>
                        <a:rPr lang="en-US" sz="1400" dirty="0"/>
                        <a:t>33</a:t>
                      </a:r>
                    </a:p>
                  </a:txBody>
                  <a:tcPr/>
                </a:tc>
                <a:tc>
                  <a:txBody>
                    <a:bodyPr/>
                    <a:lstStyle/>
                    <a:p>
                      <a:pPr algn="ctr"/>
                      <a:r>
                        <a:rPr lang="en-US" sz="1400" dirty="0"/>
                        <a:t>41</a:t>
                      </a:r>
                    </a:p>
                  </a:txBody>
                  <a:tcPr/>
                </a:tc>
                <a:tc>
                  <a:txBody>
                    <a:bodyPr/>
                    <a:lstStyle/>
                    <a:p>
                      <a:pPr algn="ctr"/>
                      <a:r>
                        <a:rPr lang="en-US" sz="1400" dirty="0"/>
                        <a:t>45</a:t>
                      </a:r>
                    </a:p>
                  </a:txBody>
                  <a:tcPr/>
                </a:tc>
                <a:tc>
                  <a:txBody>
                    <a:bodyPr/>
                    <a:lstStyle/>
                    <a:p>
                      <a:pPr algn="ctr"/>
                      <a:r>
                        <a:rPr lang="en-US" sz="1400" dirty="0"/>
                        <a:t>9</a:t>
                      </a:r>
                    </a:p>
                  </a:txBody>
                  <a:tcPr/>
                </a:tc>
                <a:tc>
                  <a:txBody>
                    <a:bodyPr/>
                    <a:lstStyle/>
                    <a:p>
                      <a:pPr algn="ctr"/>
                      <a:r>
                        <a:rPr lang="en-US" sz="1400" dirty="0"/>
                        <a:t>31</a:t>
                      </a:r>
                    </a:p>
                  </a:txBody>
                  <a:tcPr/>
                </a:tc>
                <a:tc>
                  <a:txBody>
                    <a:bodyPr/>
                    <a:lstStyle/>
                    <a:p>
                      <a:pPr algn="ctr"/>
                      <a:r>
                        <a:rPr lang="en-US" sz="1400" dirty="0"/>
                        <a:t>162</a:t>
                      </a:r>
                    </a:p>
                  </a:txBody>
                  <a:tcPr/>
                </a:tc>
                <a:extLst>
                  <a:ext uri="{0D108BD9-81ED-4DB2-BD59-A6C34878D82A}">
                    <a16:rowId xmlns:a16="http://schemas.microsoft.com/office/drawing/2014/main" val="620214751"/>
                  </a:ext>
                </a:extLst>
              </a:tr>
            </a:tbl>
          </a:graphicData>
        </a:graphic>
      </p:graphicFrame>
      <p:sp>
        <p:nvSpPr>
          <p:cNvPr id="16" name="TextBox 15">
            <a:extLst>
              <a:ext uri="{FF2B5EF4-FFF2-40B4-BE49-F238E27FC236}">
                <a16:creationId xmlns:a16="http://schemas.microsoft.com/office/drawing/2014/main" id="{89654EE8-BCF2-0D46-9516-63D306267AA2}"/>
              </a:ext>
            </a:extLst>
          </p:cNvPr>
          <p:cNvSpPr txBox="1"/>
          <p:nvPr/>
        </p:nvSpPr>
        <p:spPr>
          <a:xfrm>
            <a:off x="7813174" y="6581952"/>
            <a:ext cx="2491970" cy="215444"/>
          </a:xfrm>
          <a:prstGeom prst="rect">
            <a:avLst/>
          </a:prstGeom>
          <a:solidFill>
            <a:srgbClr val="0070C0"/>
          </a:solidFill>
        </p:spPr>
        <p:txBody>
          <a:bodyPr wrap="square" rtlCol="0">
            <a:spAutoFit/>
          </a:bodyPr>
          <a:lstStyle/>
          <a:p>
            <a:pPr algn="ctr"/>
            <a:r>
              <a:rPr lang="en-US" sz="800" b="1" dirty="0">
                <a:solidFill>
                  <a:schemeClr val="bg1"/>
                </a:solidFill>
              </a:rPr>
              <a:t>Testing Setup along SR Mezzanine Floor</a:t>
            </a:r>
          </a:p>
        </p:txBody>
      </p:sp>
      <p:pic>
        <p:nvPicPr>
          <p:cNvPr id="17" name="Picture 16">
            <a:extLst>
              <a:ext uri="{FF2B5EF4-FFF2-40B4-BE49-F238E27FC236}">
                <a16:creationId xmlns:a16="http://schemas.microsoft.com/office/drawing/2014/main" id="{8CD8A5B5-33F9-7F4F-B520-A298E766264A}"/>
              </a:ext>
            </a:extLst>
          </p:cNvPr>
          <p:cNvPicPr>
            <a:picLocks noChangeAspect="1"/>
          </p:cNvPicPr>
          <p:nvPr/>
        </p:nvPicPr>
        <p:blipFill>
          <a:blip r:embed="rId7"/>
          <a:stretch>
            <a:fillRect/>
          </a:stretch>
        </p:blipFill>
        <p:spPr>
          <a:xfrm>
            <a:off x="7557170" y="958823"/>
            <a:ext cx="4486514" cy="2533994"/>
          </a:xfrm>
          <a:prstGeom prst="rect">
            <a:avLst/>
          </a:prstGeom>
        </p:spPr>
      </p:pic>
    </p:spTree>
    <p:extLst>
      <p:ext uri="{BB962C8B-B14F-4D97-AF65-F5344CB8AC3E}">
        <p14:creationId xmlns:p14="http://schemas.microsoft.com/office/powerpoint/2010/main" val="3279030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0EF8C-73C9-C545-BBDD-2E5A02904399}"/>
              </a:ext>
            </a:extLst>
          </p:cNvPr>
          <p:cNvSpPr>
            <a:spLocks noGrp="1"/>
          </p:cNvSpPr>
          <p:nvPr>
            <p:ph type="title"/>
          </p:nvPr>
        </p:nvSpPr>
        <p:spPr/>
        <p:txBody>
          <a:bodyPr/>
          <a:lstStyle/>
          <a:p>
            <a:r>
              <a:rPr lang="en-US" dirty="0"/>
              <a:t>APS-U MPS and BPLD System</a:t>
            </a:r>
          </a:p>
        </p:txBody>
      </p:sp>
      <p:sp>
        <p:nvSpPr>
          <p:cNvPr id="3" name="Content Placeholder 2">
            <a:extLst>
              <a:ext uri="{FF2B5EF4-FFF2-40B4-BE49-F238E27FC236}">
                <a16:creationId xmlns:a16="http://schemas.microsoft.com/office/drawing/2014/main" id="{57AD06D9-C0F8-F040-ABDF-777043865231}"/>
              </a:ext>
            </a:extLst>
          </p:cNvPr>
          <p:cNvSpPr>
            <a:spLocks noGrp="1"/>
          </p:cNvSpPr>
          <p:nvPr>
            <p:ph idx="1"/>
          </p:nvPr>
        </p:nvSpPr>
        <p:spPr>
          <a:xfrm>
            <a:off x="598081" y="1207516"/>
            <a:ext cx="5661780" cy="4987365"/>
          </a:xfrm>
        </p:spPr>
        <p:txBody>
          <a:bodyPr/>
          <a:lstStyle/>
          <a:p>
            <a:r>
              <a:rPr lang="en-US" dirty="0"/>
              <a:t>System Architecture</a:t>
            </a:r>
          </a:p>
        </p:txBody>
      </p:sp>
      <p:sp>
        <p:nvSpPr>
          <p:cNvPr id="4" name="Slide Number Placeholder 3">
            <a:extLst>
              <a:ext uri="{FF2B5EF4-FFF2-40B4-BE49-F238E27FC236}">
                <a16:creationId xmlns:a16="http://schemas.microsoft.com/office/drawing/2014/main" id="{37CA1075-6943-2842-9845-9B07941AC6AE}"/>
              </a:ext>
            </a:extLst>
          </p:cNvPr>
          <p:cNvSpPr>
            <a:spLocks noGrp="1"/>
          </p:cNvSpPr>
          <p:nvPr>
            <p:ph type="sldNum" sz="quarter" idx="12"/>
          </p:nvPr>
        </p:nvSpPr>
        <p:spPr>
          <a:xfrm>
            <a:off x="11243128" y="6456952"/>
            <a:ext cx="609600" cy="182880"/>
          </a:xfrm>
        </p:spPr>
        <p:txBody>
          <a:bodyPr/>
          <a:lstStyle/>
          <a:p>
            <a:fld id="{D8294B01-9356-4A99-BF43-1EB6DE2E19CF}" type="slidenum">
              <a:rPr lang="en-US" smtClean="0"/>
              <a:pPr/>
              <a:t>13</a:t>
            </a:fld>
            <a:endParaRPr lang="en-US" dirty="0"/>
          </a:p>
        </p:txBody>
      </p:sp>
      <p:sp>
        <p:nvSpPr>
          <p:cNvPr id="20" name="Footer Placeholder 19">
            <a:extLst>
              <a:ext uri="{FF2B5EF4-FFF2-40B4-BE49-F238E27FC236}">
                <a16:creationId xmlns:a16="http://schemas.microsoft.com/office/drawing/2014/main" id="{ECD47B18-3B2F-4644-9DF8-0FC592047268}"/>
              </a:ext>
            </a:extLst>
          </p:cNvPr>
          <p:cNvSpPr>
            <a:spLocks noGrp="1"/>
          </p:cNvSpPr>
          <p:nvPr>
            <p:ph type="ftr" sz="quarter" idx="3"/>
          </p:nvPr>
        </p:nvSpPr>
        <p:spPr/>
        <p:txBody>
          <a:bodyPr/>
          <a:lstStyle/>
          <a:p>
            <a:r>
              <a:rPr lang="en-US"/>
              <a:t>APS-U Accelerator Controls System Update</a:t>
            </a:r>
            <a:endParaRPr lang="en-US" dirty="0"/>
          </a:p>
        </p:txBody>
      </p:sp>
      <p:pic>
        <p:nvPicPr>
          <p:cNvPr id="16" name="Picture 15">
            <a:extLst>
              <a:ext uri="{FF2B5EF4-FFF2-40B4-BE49-F238E27FC236}">
                <a16:creationId xmlns:a16="http://schemas.microsoft.com/office/drawing/2014/main" id="{F16303AA-DE4B-455F-488F-19118BA0C08E}"/>
              </a:ext>
            </a:extLst>
          </p:cNvPr>
          <p:cNvPicPr>
            <a:picLocks noChangeAspect="1"/>
          </p:cNvPicPr>
          <p:nvPr/>
        </p:nvPicPr>
        <p:blipFill>
          <a:blip r:embed="rId3"/>
          <a:stretch>
            <a:fillRect/>
          </a:stretch>
        </p:blipFill>
        <p:spPr>
          <a:xfrm>
            <a:off x="2203794" y="821615"/>
            <a:ext cx="8063987" cy="6022880"/>
          </a:xfrm>
          <a:prstGeom prst="rect">
            <a:avLst/>
          </a:prstGeom>
        </p:spPr>
      </p:pic>
      <p:sp>
        <p:nvSpPr>
          <p:cNvPr id="18" name="TextBox 17">
            <a:extLst>
              <a:ext uri="{FF2B5EF4-FFF2-40B4-BE49-F238E27FC236}">
                <a16:creationId xmlns:a16="http://schemas.microsoft.com/office/drawing/2014/main" id="{EB59C635-80AF-D59B-45EF-609266EAAF39}"/>
              </a:ext>
            </a:extLst>
          </p:cNvPr>
          <p:cNvSpPr txBox="1"/>
          <p:nvPr/>
        </p:nvSpPr>
        <p:spPr>
          <a:xfrm>
            <a:off x="9285987" y="4631244"/>
            <a:ext cx="981848" cy="307777"/>
          </a:xfrm>
          <a:prstGeom prst="rect">
            <a:avLst/>
          </a:prstGeom>
          <a:solidFill>
            <a:srgbClr val="FFFF00"/>
          </a:solidFill>
        </p:spPr>
        <p:txBody>
          <a:bodyPr wrap="square" rtlCol="0">
            <a:spAutoFit/>
          </a:bodyPr>
          <a:lstStyle/>
          <a:p>
            <a:r>
              <a:rPr lang="en-US" sz="1400" dirty="0">
                <a:solidFill>
                  <a:srgbClr val="FF0000"/>
                </a:solidFill>
                <a:highlight>
                  <a:srgbClr val="FFFF00"/>
                </a:highlight>
              </a:rPr>
              <a:t>I/O (x40)</a:t>
            </a:r>
          </a:p>
        </p:txBody>
      </p:sp>
      <p:sp>
        <p:nvSpPr>
          <p:cNvPr id="22" name="TextBox 21">
            <a:extLst>
              <a:ext uri="{FF2B5EF4-FFF2-40B4-BE49-F238E27FC236}">
                <a16:creationId xmlns:a16="http://schemas.microsoft.com/office/drawing/2014/main" id="{20E60C94-8CF4-7042-C869-9D3B3BA4CF37}"/>
              </a:ext>
            </a:extLst>
          </p:cNvPr>
          <p:cNvSpPr txBox="1"/>
          <p:nvPr/>
        </p:nvSpPr>
        <p:spPr>
          <a:xfrm>
            <a:off x="7185577" y="1655508"/>
            <a:ext cx="2555144" cy="369332"/>
          </a:xfrm>
          <a:prstGeom prst="rect">
            <a:avLst/>
          </a:prstGeom>
          <a:noFill/>
        </p:spPr>
        <p:txBody>
          <a:bodyPr wrap="square" rtlCol="0">
            <a:spAutoFit/>
          </a:bodyPr>
          <a:lstStyle/>
          <a:p>
            <a:r>
              <a:rPr lang="en-US" b="1" dirty="0">
                <a:solidFill>
                  <a:srgbClr val="FF0000"/>
                </a:solidFill>
              </a:rPr>
              <a:t>LOCAL= BPLD + MPS</a:t>
            </a:r>
          </a:p>
        </p:txBody>
      </p:sp>
      <p:sp>
        <p:nvSpPr>
          <p:cNvPr id="9" name="TextBox 8">
            <a:extLst>
              <a:ext uri="{FF2B5EF4-FFF2-40B4-BE49-F238E27FC236}">
                <a16:creationId xmlns:a16="http://schemas.microsoft.com/office/drawing/2014/main" id="{FCE4405D-083A-DFBF-BBBA-9DA74A30F921}"/>
              </a:ext>
            </a:extLst>
          </p:cNvPr>
          <p:cNvSpPr txBox="1"/>
          <p:nvPr/>
        </p:nvSpPr>
        <p:spPr>
          <a:xfrm>
            <a:off x="7561943" y="5851719"/>
            <a:ext cx="4417724" cy="369332"/>
          </a:xfrm>
          <a:prstGeom prst="rect">
            <a:avLst/>
          </a:prstGeom>
          <a:solidFill>
            <a:srgbClr val="00B050"/>
          </a:solidFill>
        </p:spPr>
        <p:txBody>
          <a:bodyPr wrap="square" lIns="182880" rIns="182880">
            <a:spAutoFit/>
          </a:bodyPr>
          <a:lstStyle/>
          <a:p>
            <a:r>
              <a:rPr lang="en-US" i="1" dirty="0">
                <a:solidFill>
                  <a:schemeClr val="bg1"/>
                </a:solidFill>
              </a:rPr>
              <a:t>BPLD: Beam Position Limit Detector</a:t>
            </a:r>
          </a:p>
        </p:txBody>
      </p:sp>
    </p:spTree>
    <p:extLst>
      <p:ext uri="{BB962C8B-B14F-4D97-AF65-F5344CB8AC3E}">
        <p14:creationId xmlns:p14="http://schemas.microsoft.com/office/powerpoint/2010/main" val="2305742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810FB-3D11-414F-629E-B80C41F7EEDD}"/>
              </a:ext>
            </a:extLst>
          </p:cNvPr>
          <p:cNvSpPr>
            <a:spLocks noGrp="1"/>
          </p:cNvSpPr>
          <p:nvPr>
            <p:ph type="title"/>
          </p:nvPr>
        </p:nvSpPr>
        <p:spPr/>
        <p:txBody>
          <a:bodyPr/>
          <a:lstStyle/>
          <a:p>
            <a:r>
              <a:rPr lang="en-US" dirty="0"/>
              <a:t>APS-U MPS and BPLD System</a:t>
            </a:r>
          </a:p>
        </p:txBody>
      </p:sp>
      <p:sp>
        <p:nvSpPr>
          <p:cNvPr id="3" name="Content Placeholder 2">
            <a:extLst>
              <a:ext uri="{FF2B5EF4-FFF2-40B4-BE49-F238E27FC236}">
                <a16:creationId xmlns:a16="http://schemas.microsoft.com/office/drawing/2014/main" id="{C70E2096-351F-8AA4-DBF2-FB6921BCCC73}"/>
              </a:ext>
            </a:extLst>
          </p:cNvPr>
          <p:cNvSpPr>
            <a:spLocks noGrp="1"/>
          </p:cNvSpPr>
          <p:nvPr>
            <p:ph idx="1"/>
          </p:nvPr>
        </p:nvSpPr>
        <p:spPr/>
        <p:txBody>
          <a:bodyPr/>
          <a:lstStyle/>
          <a:p>
            <a:r>
              <a:rPr lang="en-US" dirty="0"/>
              <a:t>System Hardware</a:t>
            </a:r>
          </a:p>
          <a:p>
            <a:endParaRPr lang="en-US" dirty="0"/>
          </a:p>
        </p:txBody>
      </p:sp>
      <p:sp>
        <p:nvSpPr>
          <p:cNvPr id="4" name="Slide Number Placeholder 3">
            <a:extLst>
              <a:ext uri="{FF2B5EF4-FFF2-40B4-BE49-F238E27FC236}">
                <a16:creationId xmlns:a16="http://schemas.microsoft.com/office/drawing/2014/main" id="{EA492974-6C8B-9C33-2349-12A8C5A70A17}"/>
              </a:ext>
            </a:extLst>
          </p:cNvPr>
          <p:cNvSpPr>
            <a:spLocks noGrp="1"/>
          </p:cNvSpPr>
          <p:nvPr>
            <p:ph type="sldNum" sz="quarter" idx="12"/>
          </p:nvPr>
        </p:nvSpPr>
        <p:spPr/>
        <p:txBody>
          <a:bodyPr/>
          <a:lstStyle/>
          <a:p>
            <a:pPr>
              <a:defRPr/>
            </a:pPr>
            <a:fld id="{D8294B01-9356-4A99-BF43-1EB6DE2E19CF}" type="slidenum">
              <a:rPr lang="en-US" smtClean="0"/>
              <a:pPr>
                <a:defRPr/>
              </a:pPr>
              <a:t>14</a:t>
            </a:fld>
            <a:endParaRPr lang="en-US" dirty="0"/>
          </a:p>
        </p:txBody>
      </p:sp>
      <p:sp>
        <p:nvSpPr>
          <p:cNvPr id="5" name="Footer Placeholder 4">
            <a:extLst>
              <a:ext uri="{FF2B5EF4-FFF2-40B4-BE49-F238E27FC236}">
                <a16:creationId xmlns:a16="http://schemas.microsoft.com/office/drawing/2014/main" id="{062E7057-001A-7069-3F93-8AC6ECB8092B}"/>
              </a:ext>
            </a:extLst>
          </p:cNvPr>
          <p:cNvSpPr>
            <a:spLocks noGrp="1"/>
          </p:cNvSpPr>
          <p:nvPr>
            <p:ph type="ftr" sz="quarter" idx="3"/>
          </p:nvPr>
        </p:nvSpPr>
        <p:spPr/>
        <p:txBody>
          <a:bodyPr/>
          <a:lstStyle/>
          <a:p>
            <a:r>
              <a:rPr lang="en-US"/>
              <a:t>APS-U Accelerator Controls System Update</a:t>
            </a:r>
            <a:endParaRPr lang="en-US" dirty="0"/>
          </a:p>
        </p:txBody>
      </p:sp>
      <p:pic>
        <p:nvPicPr>
          <p:cNvPr id="6" name="Picture 1" descr="A picture containing computer, indoor, desk, several&#10;&#10;Description automatically generated">
            <a:extLst>
              <a:ext uri="{FF2B5EF4-FFF2-40B4-BE49-F238E27FC236}">
                <a16:creationId xmlns:a16="http://schemas.microsoft.com/office/drawing/2014/main" id="{68F90C07-12F5-6219-4549-9AB60A938DF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8237" y="1583130"/>
            <a:ext cx="3715305" cy="238216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electronics&#10;&#10;Description automatically generated">
            <a:extLst>
              <a:ext uri="{FF2B5EF4-FFF2-40B4-BE49-F238E27FC236}">
                <a16:creationId xmlns:a16="http://schemas.microsoft.com/office/drawing/2014/main" id="{0B55CA2F-EFAB-FDE8-9924-20AA8B82DB0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1029349" y="3528233"/>
            <a:ext cx="2407300" cy="3715306"/>
          </a:xfrm>
          <a:prstGeom prst="rect">
            <a:avLst/>
          </a:prstGeom>
        </p:spPr>
      </p:pic>
      <p:sp>
        <p:nvSpPr>
          <p:cNvPr id="8" name="Rectangle 7">
            <a:extLst>
              <a:ext uri="{FF2B5EF4-FFF2-40B4-BE49-F238E27FC236}">
                <a16:creationId xmlns:a16="http://schemas.microsoft.com/office/drawing/2014/main" id="{3D97B795-F3BC-24E2-26F5-C51C8D5C950D}"/>
              </a:ext>
            </a:extLst>
          </p:cNvPr>
          <p:cNvSpPr/>
          <p:nvPr/>
        </p:nvSpPr>
        <p:spPr>
          <a:xfrm>
            <a:off x="368237" y="3823118"/>
            <a:ext cx="3715305" cy="302414"/>
          </a:xfrm>
          <a:prstGeom prst="rect">
            <a:avLst/>
          </a:prstGeom>
          <a:solidFill>
            <a:srgbClr val="00B050"/>
          </a:solidFill>
        </p:spPr>
        <p:txBody>
          <a:bodyPr wrap="square">
            <a:noAutofit/>
          </a:bodyPr>
          <a:lstStyle/>
          <a:p>
            <a:pPr algn="ctr"/>
            <a:r>
              <a:rPr lang="en-US" sz="1600" i="1" dirty="0">
                <a:solidFill>
                  <a:schemeClr val="bg1"/>
                </a:solidFill>
                <a:latin typeface="Times New Roman" panose="02020603050405020304" pitchFamily="18" charset="0"/>
                <a:ea typeface="Times New Roman" panose="02020603050405020304" pitchFamily="18" charset="0"/>
                <a:cs typeface="Times" pitchFamily="2" charset="0"/>
              </a:rPr>
              <a:t>Main MPS Chassis</a:t>
            </a:r>
            <a:endParaRPr lang="en-US" sz="1600" i="1" dirty="0">
              <a:solidFill>
                <a:schemeClr val="bg1"/>
              </a:solidFill>
            </a:endParaRPr>
          </a:p>
        </p:txBody>
      </p:sp>
      <p:sp>
        <p:nvSpPr>
          <p:cNvPr id="9" name="Rectangle 8">
            <a:extLst>
              <a:ext uri="{FF2B5EF4-FFF2-40B4-BE49-F238E27FC236}">
                <a16:creationId xmlns:a16="http://schemas.microsoft.com/office/drawing/2014/main" id="{DC6E672A-745E-D887-2AF6-9CAAD0979594}"/>
              </a:ext>
            </a:extLst>
          </p:cNvPr>
          <p:cNvSpPr/>
          <p:nvPr/>
        </p:nvSpPr>
        <p:spPr>
          <a:xfrm>
            <a:off x="375345" y="6556836"/>
            <a:ext cx="3715305" cy="302414"/>
          </a:xfrm>
          <a:prstGeom prst="rect">
            <a:avLst/>
          </a:prstGeom>
          <a:solidFill>
            <a:srgbClr val="00B050"/>
          </a:solidFill>
        </p:spPr>
        <p:txBody>
          <a:bodyPr wrap="square">
            <a:noAutofit/>
          </a:bodyPr>
          <a:lstStyle/>
          <a:p>
            <a:pPr algn="ctr"/>
            <a:r>
              <a:rPr lang="en-US" sz="1600" i="1" dirty="0">
                <a:solidFill>
                  <a:schemeClr val="bg1"/>
                </a:solidFill>
                <a:latin typeface="Times New Roman" panose="02020603050405020304" pitchFamily="18" charset="0"/>
                <a:ea typeface="Times New Roman" panose="02020603050405020304" pitchFamily="18" charset="0"/>
                <a:cs typeface="Times" pitchFamily="2" charset="0"/>
              </a:rPr>
              <a:t>Local MPS/BPLD Chassis</a:t>
            </a:r>
            <a:endParaRPr lang="en-US" sz="1600" i="1" dirty="0">
              <a:solidFill>
                <a:schemeClr val="bg1"/>
              </a:solidFill>
            </a:endParaRPr>
          </a:p>
        </p:txBody>
      </p:sp>
      <p:pic>
        <p:nvPicPr>
          <p:cNvPr id="10" name="Picture 3" descr="A close-up of a computer&#10;&#10;Description automatically generated with low confidence">
            <a:extLst>
              <a:ext uri="{FF2B5EF4-FFF2-40B4-BE49-F238E27FC236}">
                <a16:creationId xmlns:a16="http://schemas.microsoft.com/office/drawing/2014/main" id="{7DF593C9-0A30-D997-5872-5B08D40B6690}"/>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187503" y="2175554"/>
            <a:ext cx="3441410" cy="259910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092DECA-A0DD-470A-1746-31A5D0BBBCC0}"/>
              </a:ext>
            </a:extLst>
          </p:cNvPr>
          <p:cNvSpPr txBox="1"/>
          <p:nvPr/>
        </p:nvSpPr>
        <p:spPr>
          <a:xfrm>
            <a:off x="4172247" y="4774661"/>
            <a:ext cx="3441409" cy="307777"/>
          </a:xfrm>
          <a:prstGeom prst="rect">
            <a:avLst/>
          </a:prstGeom>
          <a:solidFill>
            <a:srgbClr val="00B050"/>
          </a:solidFill>
        </p:spPr>
        <p:txBody>
          <a:bodyPr wrap="square" rtlCol="0">
            <a:spAutoFit/>
          </a:bodyPr>
          <a:lstStyle/>
          <a:p>
            <a:r>
              <a:rPr lang="en-US" sz="1400" i="1" dirty="0">
                <a:solidFill>
                  <a:schemeClr val="bg1"/>
                </a:solidFill>
              </a:rPr>
              <a:t>MPS Chassis Power Supply</a:t>
            </a:r>
          </a:p>
        </p:txBody>
      </p:sp>
      <p:pic>
        <p:nvPicPr>
          <p:cNvPr id="12" name="Picture 11" descr="A shelf with bottles of alcohol on it&#10;&#10;Description automatically generated with low confidence">
            <a:extLst>
              <a:ext uri="{FF2B5EF4-FFF2-40B4-BE49-F238E27FC236}">
                <a16:creationId xmlns:a16="http://schemas.microsoft.com/office/drawing/2014/main" id="{00622AB7-0FB5-8791-83CD-D97FF73B074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5400000">
            <a:off x="8200844" y="1202936"/>
            <a:ext cx="3535282" cy="4295672"/>
          </a:xfrm>
          <a:prstGeom prst="rect">
            <a:avLst/>
          </a:prstGeom>
        </p:spPr>
      </p:pic>
      <p:sp>
        <p:nvSpPr>
          <p:cNvPr id="13" name="Rectangle 12">
            <a:extLst>
              <a:ext uri="{FF2B5EF4-FFF2-40B4-BE49-F238E27FC236}">
                <a16:creationId xmlns:a16="http://schemas.microsoft.com/office/drawing/2014/main" id="{AB5B7976-D298-25F5-0D16-CBD749D70B3C}"/>
              </a:ext>
            </a:extLst>
          </p:cNvPr>
          <p:cNvSpPr/>
          <p:nvPr/>
        </p:nvSpPr>
        <p:spPr>
          <a:xfrm>
            <a:off x="7593980" y="5162990"/>
            <a:ext cx="4555794" cy="1629581"/>
          </a:xfrm>
          <a:prstGeom prst="rect">
            <a:avLst/>
          </a:prstGeom>
          <a:solidFill>
            <a:srgbClr val="00B050"/>
          </a:solidFill>
        </p:spPr>
        <p:txBody>
          <a:bodyPr wrap="square">
            <a:noAutofit/>
          </a:bodyPr>
          <a:lstStyle/>
          <a:p>
            <a:r>
              <a:rPr lang="en-US" sz="1600" i="1" dirty="0">
                <a:solidFill>
                  <a:schemeClr val="bg1"/>
                </a:solidFill>
                <a:latin typeface="Times New Roman" panose="02020603050405020304" pitchFamily="18" charset="0"/>
                <a:ea typeface="Times New Roman" panose="02020603050405020304" pitchFamily="18" charset="0"/>
                <a:cs typeface="Times" pitchFamily="2" charset="0"/>
              </a:rPr>
              <a:t>Fully populated MPS stand under integration testing</a:t>
            </a:r>
          </a:p>
          <a:p>
            <a:r>
              <a:rPr lang="en-US" sz="1600" i="1" dirty="0">
                <a:solidFill>
                  <a:schemeClr val="bg1"/>
                </a:solidFill>
                <a:latin typeface="Times New Roman" panose="02020603050405020304" pitchFamily="18" charset="0"/>
              </a:rPr>
              <a:t>Left to right: </a:t>
            </a:r>
          </a:p>
          <a:p>
            <a:pPr marL="285750" indent="-285750">
              <a:buFont typeface="Arial" panose="020B0604020202020204" pitchFamily="34" charset="0"/>
              <a:buChar char="•"/>
            </a:pPr>
            <a:r>
              <a:rPr lang="en-US" sz="1400" i="1" dirty="0">
                <a:solidFill>
                  <a:schemeClr val="bg1"/>
                </a:solidFill>
                <a:latin typeface="Times New Roman" panose="02020603050405020304" pitchFamily="18" charset="0"/>
              </a:rPr>
              <a:t>MPS chassis rack #1, </a:t>
            </a:r>
          </a:p>
          <a:p>
            <a:pPr marL="285750" indent="-285750">
              <a:buFont typeface="Arial" panose="020B0604020202020204" pitchFamily="34" charset="0"/>
              <a:buChar char="•"/>
            </a:pPr>
            <a:r>
              <a:rPr lang="en-US" sz="1400" i="1" dirty="0">
                <a:solidFill>
                  <a:schemeClr val="bg1"/>
                </a:solidFill>
                <a:latin typeface="Times New Roman" panose="02020603050405020304" pitchFamily="18" charset="0"/>
              </a:rPr>
              <a:t>MPS chassis power supply rack, </a:t>
            </a:r>
          </a:p>
          <a:p>
            <a:pPr marL="285750" indent="-285750">
              <a:buFont typeface="Arial" panose="020B0604020202020204" pitchFamily="34" charset="0"/>
              <a:buChar char="•"/>
            </a:pPr>
            <a:r>
              <a:rPr lang="en-US" sz="1400" i="1" dirty="0">
                <a:solidFill>
                  <a:schemeClr val="bg1"/>
                </a:solidFill>
                <a:latin typeface="Times New Roman" panose="02020603050405020304" pitchFamily="18" charset="0"/>
              </a:rPr>
              <a:t>electronics rack (BPM, MRF timing, network, </a:t>
            </a:r>
            <a:r>
              <a:rPr lang="en-US" sz="1400" i="1" dirty="0" err="1">
                <a:solidFill>
                  <a:schemeClr val="bg1"/>
                </a:solidFill>
                <a:latin typeface="Times New Roman" panose="02020603050405020304" pitchFamily="18" charset="0"/>
              </a:rPr>
              <a:t>etc</a:t>
            </a:r>
            <a:r>
              <a:rPr lang="en-US" sz="1400" i="1" dirty="0">
                <a:solidFill>
                  <a:schemeClr val="bg1"/>
                </a:solidFill>
                <a:latin typeface="Times New Roman" panose="02020603050405020304" pitchFamily="18" charset="0"/>
              </a:rPr>
              <a:t>), </a:t>
            </a:r>
          </a:p>
          <a:p>
            <a:pPr marL="285750" indent="-285750">
              <a:buFont typeface="Arial" panose="020B0604020202020204" pitchFamily="34" charset="0"/>
              <a:buChar char="•"/>
            </a:pPr>
            <a:r>
              <a:rPr lang="en-US" sz="1400" i="1" dirty="0">
                <a:solidFill>
                  <a:schemeClr val="bg1"/>
                </a:solidFill>
                <a:latin typeface="Times New Roman" panose="02020603050405020304" pitchFamily="18" charset="0"/>
              </a:rPr>
              <a:t>MPS chassis rack #2</a:t>
            </a:r>
          </a:p>
          <a:p>
            <a:pPr marL="285750" indent="-285750">
              <a:buFont typeface="Arial" panose="020B0604020202020204" pitchFamily="34" charset="0"/>
              <a:buChar char="•"/>
            </a:pPr>
            <a:r>
              <a:rPr lang="en-US" sz="1400" i="1" dirty="0">
                <a:solidFill>
                  <a:schemeClr val="bg1"/>
                </a:solidFill>
                <a:latin typeface="Times New Roman" panose="02020603050405020304" pitchFamily="18" charset="0"/>
              </a:rPr>
              <a:t>MPS chassis rack #3</a:t>
            </a:r>
            <a:endParaRPr lang="en-US" sz="1400" i="1" dirty="0">
              <a:solidFill>
                <a:schemeClr val="bg1"/>
              </a:solidFill>
            </a:endParaRPr>
          </a:p>
        </p:txBody>
      </p:sp>
    </p:spTree>
    <p:extLst>
      <p:ext uri="{BB962C8B-B14F-4D97-AF65-F5344CB8AC3E}">
        <p14:creationId xmlns:p14="http://schemas.microsoft.com/office/powerpoint/2010/main" val="2714043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11EEA-7D87-DE46-AD1A-8271EB5A057B}"/>
              </a:ext>
            </a:extLst>
          </p:cNvPr>
          <p:cNvSpPr>
            <a:spLocks noGrp="1"/>
          </p:cNvSpPr>
          <p:nvPr>
            <p:ph type="title"/>
          </p:nvPr>
        </p:nvSpPr>
        <p:spPr/>
        <p:txBody>
          <a:bodyPr/>
          <a:lstStyle/>
          <a:p>
            <a:r>
              <a:rPr lang="en-US" dirty="0"/>
              <a:t>APS-U Accelerator Network</a:t>
            </a:r>
          </a:p>
        </p:txBody>
      </p:sp>
      <p:sp>
        <p:nvSpPr>
          <p:cNvPr id="3" name="Content Placeholder 2">
            <a:extLst>
              <a:ext uri="{FF2B5EF4-FFF2-40B4-BE49-F238E27FC236}">
                <a16:creationId xmlns:a16="http://schemas.microsoft.com/office/drawing/2014/main" id="{AED8E54A-3248-8F44-BA84-590B966CD540}"/>
              </a:ext>
            </a:extLst>
          </p:cNvPr>
          <p:cNvSpPr>
            <a:spLocks noGrp="1"/>
          </p:cNvSpPr>
          <p:nvPr>
            <p:ph idx="1"/>
          </p:nvPr>
        </p:nvSpPr>
        <p:spPr/>
        <p:txBody>
          <a:bodyPr/>
          <a:lstStyle/>
          <a:p>
            <a:r>
              <a:rPr lang="en-US" dirty="0"/>
              <a:t>Architecture</a:t>
            </a:r>
          </a:p>
        </p:txBody>
      </p:sp>
      <p:sp>
        <p:nvSpPr>
          <p:cNvPr id="4" name="Slide Number Placeholder 3">
            <a:extLst>
              <a:ext uri="{FF2B5EF4-FFF2-40B4-BE49-F238E27FC236}">
                <a16:creationId xmlns:a16="http://schemas.microsoft.com/office/drawing/2014/main" id="{99639D3C-28A9-D34D-B06B-946D2EFD33C0}"/>
              </a:ext>
            </a:extLst>
          </p:cNvPr>
          <p:cNvSpPr>
            <a:spLocks noGrp="1"/>
          </p:cNvSpPr>
          <p:nvPr>
            <p:ph type="sldNum" sz="quarter" idx="12"/>
          </p:nvPr>
        </p:nvSpPr>
        <p:spPr/>
        <p:txBody>
          <a:bodyPr/>
          <a:lstStyle/>
          <a:p>
            <a:pPr>
              <a:defRPr/>
            </a:pPr>
            <a:fld id="{D8294B01-9356-4A99-BF43-1EB6DE2E19CF}" type="slidenum">
              <a:rPr lang="en-US" smtClean="0"/>
              <a:pPr>
                <a:defRPr/>
              </a:pPr>
              <a:t>15</a:t>
            </a:fld>
            <a:endParaRPr lang="en-US" dirty="0"/>
          </a:p>
        </p:txBody>
      </p:sp>
      <p:pic>
        <p:nvPicPr>
          <p:cNvPr id="5" name="Picture 4">
            <a:extLst>
              <a:ext uri="{FF2B5EF4-FFF2-40B4-BE49-F238E27FC236}">
                <a16:creationId xmlns:a16="http://schemas.microsoft.com/office/drawing/2014/main" id="{A5EB1A90-0784-6740-A41C-E212CA9CF59E}"/>
              </a:ext>
            </a:extLst>
          </p:cNvPr>
          <p:cNvPicPr/>
          <p:nvPr/>
        </p:nvPicPr>
        <p:blipFill>
          <a:blip r:embed="rId2">
            <a:extLst>
              <a:ext uri="{28A0092B-C50C-407E-A947-70E740481C1C}">
                <a14:useLocalDpi xmlns:a14="http://schemas.microsoft.com/office/drawing/2010/main"/>
              </a:ext>
            </a:extLst>
          </a:blip>
          <a:stretch>
            <a:fillRect/>
          </a:stretch>
        </p:blipFill>
        <p:spPr>
          <a:xfrm>
            <a:off x="2954063" y="1317844"/>
            <a:ext cx="6168916" cy="5540156"/>
          </a:xfrm>
          <a:prstGeom prst="rect">
            <a:avLst/>
          </a:prstGeom>
        </p:spPr>
      </p:pic>
      <p:cxnSp>
        <p:nvCxnSpPr>
          <p:cNvPr id="6" name="Straight Connector 5">
            <a:extLst>
              <a:ext uri="{FF2B5EF4-FFF2-40B4-BE49-F238E27FC236}">
                <a16:creationId xmlns:a16="http://schemas.microsoft.com/office/drawing/2014/main" id="{8F673313-A872-BB42-8F90-A44F21953A4F}"/>
              </a:ext>
            </a:extLst>
          </p:cNvPr>
          <p:cNvCxnSpPr/>
          <p:nvPr/>
        </p:nvCxnSpPr>
        <p:spPr>
          <a:xfrm>
            <a:off x="2736053" y="2510291"/>
            <a:ext cx="7451834" cy="0"/>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D334965F-11AB-5243-8D9F-69F98CC87455}"/>
              </a:ext>
            </a:extLst>
          </p:cNvPr>
          <p:cNvCxnSpPr/>
          <p:nvPr/>
        </p:nvCxnSpPr>
        <p:spPr>
          <a:xfrm>
            <a:off x="2736053" y="4430531"/>
            <a:ext cx="7451834"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A73A1F7D-A4E3-424E-B153-DE2AEF858629}"/>
              </a:ext>
            </a:extLst>
          </p:cNvPr>
          <p:cNvSpPr txBox="1"/>
          <p:nvPr/>
        </p:nvSpPr>
        <p:spPr>
          <a:xfrm>
            <a:off x="9171402" y="3733597"/>
            <a:ext cx="2550698" cy="646331"/>
          </a:xfrm>
          <a:prstGeom prst="rect">
            <a:avLst/>
          </a:prstGeom>
          <a:noFill/>
        </p:spPr>
        <p:txBody>
          <a:bodyPr wrap="none" rtlCol="0">
            <a:spAutoFit/>
          </a:bodyPr>
          <a:lstStyle/>
          <a:p>
            <a:r>
              <a:rPr lang="en-US" dirty="0"/>
              <a:t>Tier-2 to Tier-3</a:t>
            </a:r>
          </a:p>
          <a:p>
            <a:pPr marL="285750" indent="-285750">
              <a:buFont typeface="Arial" panose="020B0604020202020204" pitchFamily="34" charset="0"/>
              <a:buChar char="•"/>
            </a:pPr>
            <a:r>
              <a:rPr lang="en-US" dirty="0"/>
              <a:t>50Gbps (2x25Gbps)</a:t>
            </a:r>
          </a:p>
        </p:txBody>
      </p:sp>
      <p:sp>
        <p:nvSpPr>
          <p:cNvPr id="9" name="TextBox 8">
            <a:extLst>
              <a:ext uri="{FF2B5EF4-FFF2-40B4-BE49-F238E27FC236}">
                <a16:creationId xmlns:a16="http://schemas.microsoft.com/office/drawing/2014/main" id="{72D18BB2-AA3B-344E-B061-69974DDDA003}"/>
              </a:ext>
            </a:extLst>
          </p:cNvPr>
          <p:cNvSpPr txBox="1"/>
          <p:nvPr/>
        </p:nvSpPr>
        <p:spPr>
          <a:xfrm>
            <a:off x="9169004" y="1762475"/>
            <a:ext cx="1755609" cy="646331"/>
          </a:xfrm>
          <a:prstGeom prst="rect">
            <a:avLst/>
          </a:prstGeom>
          <a:noFill/>
        </p:spPr>
        <p:txBody>
          <a:bodyPr wrap="none" rtlCol="0">
            <a:spAutoFit/>
          </a:bodyPr>
          <a:lstStyle/>
          <a:p>
            <a:r>
              <a:rPr lang="en-US" dirty="0"/>
              <a:t>Tier-1 to Tier-2</a:t>
            </a:r>
          </a:p>
          <a:p>
            <a:pPr marL="285750" indent="-285750">
              <a:buFont typeface="Arial" panose="020B0604020202020204" pitchFamily="34" charset="0"/>
              <a:buChar char="•"/>
            </a:pPr>
            <a:r>
              <a:rPr lang="en-US" dirty="0"/>
              <a:t>200Gbps</a:t>
            </a:r>
          </a:p>
        </p:txBody>
      </p:sp>
      <p:sp>
        <p:nvSpPr>
          <p:cNvPr id="10" name="TextBox 9">
            <a:extLst>
              <a:ext uri="{FF2B5EF4-FFF2-40B4-BE49-F238E27FC236}">
                <a16:creationId xmlns:a16="http://schemas.microsoft.com/office/drawing/2014/main" id="{A98A36F8-AAB8-6D48-A0A7-ADF49399B4A0}"/>
              </a:ext>
            </a:extLst>
          </p:cNvPr>
          <p:cNvSpPr txBox="1"/>
          <p:nvPr/>
        </p:nvSpPr>
        <p:spPr>
          <a:xfrm>
            <a:off x="9169004" y="5371998"/>
            <a:ext cx="2202270" cy="923330"/>
          </a:xfrm>
          <a:prstGeom prst="rect">
            <a:avLst/>
          </a:prstGeom>
          <a:noFill/>
        </p:spPr>
        <p:txBody>
          <a:bodyPr wrap="none" rtlCol="0">
            <a:spAutoFit/>
          </a:bodyPr>
          <a:lstStyle/>
          <a:p>
            <a:r>
              <a:rPr lang="en-US" dirty="0"/>
              <a:t>Tier-3 to electronics</a:t>
            </a:r>
          </a:p>
          <a:p>
            <a:pPr marL="285750" indent="-285750">
              <a:buFont typeface="Arial" panose="020B0604020202020204" pitchFamily="34" charset="0"/>
              <a:buChar char="•"/>
            </a:pPr>
            <a:r>
              <a:rPr lang="en-US" dirty="0"/>
              <a:t>Gbps</a:t>
            </a:r>
          </a:p>
          <a:p>
            <a:pPr marL="285750" indent="-285750">
              <a:buFont typeface="Arial" panose="020B0604020202020204" pitchFamily="34" charset="0"/>
              <a:buChar char="•"/>
            </a:pPr>
            <a:r>
              <a:rPr lang="en-US" dirty="0"/>
              <a:t>10Gbps</a:t>
            </a:r>
          </a:p>
        </p:txBody>
      </p:sp>
      <p:sp>
        <p:nvSpPr>
          <p:cNvPr id="11" name="Footer Placeholder 10">
            <a:extLst>
              <a:ext uri="{FF2B5EF4-FFF2-40B4-BE49-F238E27FC236}">
                <a16:creationId xmlns:a16="http://schemas.microsoft.com/office/drawing/2014/main" id="{2A9328B0-5FEE-ED53-D768-9BCF66CCE781}"/>
              </a:ext>
            </a:extLst>
          </p:cNvPr>
          <p:cNvSpPr>
            <a:spLocks noGrp="1"/>
          </p:cNvSpPr>
          <p:nvPr>
            <p:ph type="ftr" sz="quarter" idx="3"/>
          </p:nvPr>
        </p:nvSpPr>
        <p:spPr/>
        <p:txBody>
          <a:bodyPr/>
          <a:lstStyle/>
          <a:p>
            <a:r>
              <a:rPr lang="en-US"/>
              <a:t>APS-U Accelerator Controls System Update</a:t>
            </a:r>
            <a:endParaRPr lang="en-US" dirty="0"/>
          </a:p>
        </p:txBody>
      </p:sp>
    </p:spTree>
    <p:extLst>
      <p:ext uri="{BB962C8B-B14F-4D97-AF65-F5344CB8AC3E}">
        <p14:creationId xmlns:p14="http://schemas.microsoft.com/office/powerpoint/2010/main" val="2494642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11EEA-7D87-DE46-AD1A-8271EB5A057B}"/>
              </a:ext>
            </a:extLst>
          </p:cNvPr>
          <p:cNvSpPr>
            <a:spLocks noGrp="1"/>
          </p:cNvSpPr>
          <p:nvPr>
            <p:ph type="title"/>
          </p:nvPr>
        </p:nvSpPr>
        <p:spPr/>
        <p:txBody>
          <a:bodyPr/>
          <a:lstStyle/>
          <a:p>
            <a:r>
              <a:rPr lang="en-US" dirty="0"/>
              <a:t>APS-U Accelerator Network</a:t>
            </a:r>
          </a:p>
        </p:txBody>
      </p:sp>
      <p:sp>
        <p:nvSpPr>
          <p:cNvPr id="3" name="Content Placeholder 2">
            <a:extLst>
              <a:ext uri="{FF2B5EF4-FFF2-40B4-BE49-F238E27FC236}">
                <a16:creationId xmlns:a16="http://schemas.microsoft.com/office/drawing/2014/main" id="{AED8E54A-3248-8F44-BA84-590B966CD540}"/>
              </a:ext>
            </a:extLst>
          </p:cNvPr>
          <p:cNvSpPr>
            <a:spLocks noGrp="1"/>
          </p:cNvSpPr>
          <p:nvPr>
            <p:ph idx="1"/>
          </p:nvPr>
        </p:nvSpPr>
        <p:spPr/>
        <p:txBody>
          <a:bodyPr/>
          <a:lstStyle/>
          <a:p>
            <a:r>
              <a:rPr lang="en-US" dirty="0"/>
              <a:t>Network Infrastructure Status</a:t>
            </a:r>
          </a:p>
          <a:p>
            <a:pPr lvl="1"/>
            <a:r>
              <a:rPr lang="en-US" dirty="0"/>
              <a:t>APS-U network installation finished, including its fibers</a:t>
            </a:r>
          </a:p>
          <a:p>
            <a:pPr lvl="1"/>
            <a:r>
              <a:rPr lang="en-US" dirty="0"/>
              <a:t>Network subnet/VLAN (total 31 VLAN) design finished, implemented, and ready to use</a:t>
            </a:r>
          </a:p>
          <a:p>
            <a:endParaRPr lang="en-US" dirty="0"/>
          </a:p>
        </p:txBody>
      </p:sp>
      <p:sp>
        <p:nvSpPr>
          <p:cNvPr id="4" name="Slide Number Placeholder 3">
            <a:extLst>
              <a:ext uri="{FF2B5EF4-FFF2-40B4-BE49-F238E27FC236}">
                <a16:creationId xmlns:a16="http://schemas.microsoft.com/office/drawing/2014/main" id="{99639D3C-28A9-D34D-B06B-946D2EFD33C0}"/>
              </a:ext>
            </a:extLst>
          </p:cNvPr>
          <p:cNvSpPr>
            <a:spLocks noGrp="1"/>
          </p:cNvSpPr>
          <p:nvPr>
            <p:ph type="sldNum" sz="quarter" idx="12"/>
          </p:nvPr>
        </p:nvSpPr>
        <p:spPr/>
        <p:txBody>
          <a:bodyPr/>
          <a:lstStyle/>
          <a:p>
            <a:pPr>
              <a:defRPr/>
            </a:pPr>
            <a:fld id="{D8294B01-9356-4A99-BF43-1EB6DE2E19CF}" type="slidenum">
              <a:rPr lang="en-US" smtClean="0"/>
              <a:pPr>
                <a:defRPr/>
              </a:pPr>
              <a:t>16</a:t>
            </a:fld>
            <a:endParaRPr lang="en-US" dirty="0"/>
          </a:p>
        </p:txBody>
      </p:sp>
      <p:sp>
        <p:nvSpPr>
          <p:cNvPr id="11" name="Footer Placeholder 10">
            <a:extLst>
              <a:ext uri="{FF2B5EF4-FFF2-40B4-BE49-F238E27FC236}">
                <a16:creationId xmlns:a16="http://schemas.microsoft.com/office/drawing/2014/main" id="{2A9328B0-5FEE-ED53-D768-9BCF66CCE781}"/>
              </a:ext>
            </a:extLst>
          </p:cNvPr>
          <p:cNvSpPr>
            <a:spLocks noGrp="1"/>
          </p:cNvSpPr>
          <p:nvPr>
            <p:ph type="ftr" sz="quarter" idx="3"/>
          </p:nvPr>
        </p:nvSpPr>
        <p:spPr/>
        <p:txBody>
          <a:bodyPr/>
          <a:lstStyle/>
          <a:p>
            <a:r>
              <a:rPr lang="en-US" dirty="0"/>
              <a:t>APS-U Accelerator Controls System Update</a:t>
            </a:r>
          </a:p>
        </p:txBody>
      </p:sp>
      <p:sp>
        <p:nvSpPr>
          <p:cNvPr id="12" name="Slide Number Placeholder 3">
            <a:extLst>
              <a:ext uri="{FF2B5EF4-FFF2-40B4-BE49-F238E27FC236}">
                <a16:creationId xmlns:a16="http://schemas.microsoft.com/office/drawing/2014/main" id="{3C007B35-2729-8CF7-E5C8-BB3EDFD056A1}"/>
              </a:ext>
            </a:extLst>
          </p:cNvPr>
          <p:cNvSpPr txBox="1">
            <a:spLocks/>
          </p:cNvSpPr>
          <p:nvPr/>
        </p:nvSpPr>
        <p:spPr>
          <a:xfrm>
            <a:off x="9476251" y="6341703"/>
            <a:ext cx="609600" cy="182880"/>
          </a:xfrm>
          <a:prstGeom prst="rect">
            <a:avLst/>
          </a:prstGeom>
          <a:ln>
            <a:noFill/>
          </a:ln>
        </p:spPr>
        <p:txBody>
          <a:bodyPr vert="horz" lIns="0" tIns="45720" rIns="0" bIns="0" rtlCol="0" anchor="b"/>
          <a:lstStyle>
            <a:defPPr>
              <a:defRPr lang="en-US"/>
            </a:defPPr>
            <a:lvl1pPr algn="ctr" rtl="0" fontAlgn="base">
              <a:spcBef>
                <a:spcPct val="0"/>
              </a:spcBef>
              <a:spcAft>
                <a:spcPct val="0"/>
              </a:spcAft>
              <a:defRPr sz="1000" kern="1200">
                <a:solidFill>
                  <a:srgbClr val="232425"/>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fld id="{D8294B01-9356-4A99-BF43-1EB6DE2E19CF}" type="slidenum">
              <a:rPr lang="en-US" smtClean="0"/>
              <a:pPr/>
              <a:t>16</a:t>
            </a:fld>
            <a:endParaRPr lang="en-US" dirty="0"/>
          </a:p>
        </p:txBody>
      </p:sp>
      <p:pic>
        <p:nvPicPr>
          <p:cNvPr id="13" name="Picture 12">
            <a:extLst>
              <a:ext uri="{FF2B5EF4-FFF2-40B4-BE49-F238E27FC236}">
                <a16:creationId xmlns:a16="http://schemas.microsoft.com/office/drawing/2014/main" id="{53EB140A-5B12-8C24-6062-32F6B3BD3F95}"/>
              </a:ext>
            </a:extLst>
          </p:cNvPr>
          <p:cNvPicPr>
            <a:picLocks noChangeAspect="1"/>
          </p:cNvPicPr>
          <p:nvPr/>
        </p:nvPicPr>
        <p:blipFill>
          <a:blip r:embed="rId3"/>
          <a:stretch>
            <a:fillRect/>
          </a:stretch>
        </p:blipFill>
        <p:spPr>
          <a:xfrm>
            <a:off x="1129004" y="2611964"/>
            <a:ext cx="5232400" cy="2641600"/>
          </a:xfrm>
          <a:prstGeom prst="rect">
            <a:avLst/>
          </a:prstGeom>
        </p:spPr>
      </p:pic>
      <p:sp>
        <p:nvSpPr>
          <p:cNvPr id="14" name="Rectangle 13">
            <a:extLst>
              <a:ext uri="{FF2B5EF4-FFF2-40B4-BE49-F238E27FC236}">
                <a16:creationId xmlns:a16="http://schemas.microsoft.com/office/drawing/2014/main" id="{DB1F9500-0494-C3B0-10D6-968BDA9A0B89}"/>
              </a:ext>
            </a:extLst>
          </p:cNvPr>
          <p:cNvSpPr/>
          <p:nvPr/>
        </p:nvSpPr>
        <p:spPr>
          <a:xfrm>
            <a:off x="1091196" y="5252925"/>
            <a:ext cx="5090805" cy="368436"/>
          </a:xfrm>
          <a:prstGeom prst="rect">
            <a:avLst/>
          </a:prstGeom>
          <a:solidFill>
            <a:srgbClr val="00B050"/>
          </a:solidFill>
        </p:spPr>
        <p:txBody>
          <a:bodyPr wrap="square">
            <a:noAutofit/>
          </a:bodyPr>
          <a:lstStyle/>
          <a:p>
            <a:r>
              <a:rPr lang="en-US" sz="1600" i="1" dirty="0">
                <a:solidFill>
                  <a:schemeClr val="bg1"/>
                </a:solidFill>
                <a:latin typeface="Times New Roman" panose="02020603050405020304" pitchFamily="18" charset="0"/>
                <a:ea typeface="Times New Roman" panose="02020603050405020304" pitchFamily="18" charset="0"/>
                <a:cs typeface="Times" pitchFamily="2" charset="0"/>
              </a:rPr>
              <a:t>Example APS-U accelerator VLAN implemented and ready to use</a:t>
            </a:r>
            <a:endParaRPr lang="en-US" sz="1600" i="1" dirty="0">
              <a:solidFill>
                <a:schemeClr val="bg1"/>
              </a:solidFill>
            </a:endParaRPr>
          </a:p>
        </p:txBody>
      </p:sp>
      <p:pic>
        <p:nvPicPr>
          <p:cNvPr id="15" name="Picture 7" descr="A close-up of a server&#10;&#10;Description automatically generated with low confidence">
            <a:extLst>
              <a:ext uri="{FF2B5EF4-FFF2-40B4-BE49-F238E27FC236}">
                <a16:creationId xmlns:a16="http://schemas.microsoft.com/office/drawing/2014/main" id="{ED9710C9-0805-5CFA-6028-AB8C4967EC3C}"/>
              </a:ext>
            </a:extLst>
          </p:cNvPr>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p:blipFill>
        <p:spPr bwMode="auto">
          <a:xfrm>
            <a:off x="7859652" y="2205662"/>
            <a:ext cx="2264106" cy="4056047"/>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8">
            <a:extLst>
              <a:ext uri="{FF2B5EF4-FFF2-40B4-BE49-F238E27FC236}">
                <a16:creationId xmlns:a16="http://schemas.microsoft.com/office/drawing/2014/main" id="{70128FD6-26C6-8F15-80D4-5B43FAE8B9A9}"/>
              </a:ext>
            </a:extLst>
          </p:cNvPr>
          <p:cNvSpPr txBox="1">
            <a:spLocks noChangeArrowheads="1"/>
          </p:cNvSpPr>
          <p:nvPr/>
        </p:nvSpPr>
        <p:spPr bwMode="auto">
          <a:xfrm>
            <a:off x="8332461" y="2770617"/>
            <a:ext cx="1524751" cy="311506"/>
          </a:xfrm>
          <a:prstGeom prst="rect">
            <a:avLst/>
          </a:prstGeom>
          <a:solidFill>
            <a:srgbClr val="92D050"/>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Terminal server</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7" name="Text Box 9">
            <a:extLst>
              <a:ext uri="{FF2B5EF4-FFF2-40B4-BE49-F238E27FC236}">
                <a16:creationId xmlns:a16="http://schemas.microsoft.com/office/drawing/2014/main" id="{8CAA9DB5-FDA3-EFEB-1BE9-902832164852}"/>
              </a:ext>
            </a:extLst>
          </p:cNvPr>
          <p:cNvSpPr txBox="1">
            <a:spLocks noChangeArrowheads="1"/>
          </p:cNvSpPr>
          <p:nvPr/>
        </p:nvSpPr>
        <p:spPr bwMode="auto">
          <a:xfrm>
            <a:off x="8330540" y="5430005"/>
            <a:ext cx="1294682" cy="311506"/>
          </a:xfrm>
          <a:prstGeom prst="rect">
            <a:avLst/>
          </a:prstGeom>
          <a:solidFill>
            <a:srgbClr val="92D050"/>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Tier-3 switch</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8" name="Text Box 10">
            <a:extLst>
              <a:ext uri="{FF2B5EF4-FFF2-40B4-BE49-F238E27FC236}">
                <a16:creationId xmlns:a16="http://schemas.microsoft.com/office/drawing/2014/main" id="{153E3BCC-3F63-7359-B050-9E27E6456B05}"/>
              </a:ext>
            </a:extLst>
          </p:cNvPr>
          <p:cNvSpPr txBox="1">
            <a:spLocks noChangeArrowheads="1"/>
          </p:cNvSpPr>
          <p:nvPr/>
        </p:nvSpPr>
        <p:spPr bwMode="auto">
          <a:xfrm>
            <a:off x="8427266" y="3671351"/>
            <a:ext cx="1429947" cy="311506"/>
          </a:xfrm>
          <a:prstGeom prst="rect">
            <a:avLst/>
          </a:prstGeom>
          <a:solidFill>
            <a:srgbClr val="92D050"/>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eaLnBrk="0" hangingPunct="0"/>
            <a:r>
              <a:rPr lang="en-US" altLang="en-US" sz="1200" dirty="0">
                <a:latin typeface="Arial" panose="020B0604020202020204" pitchFamily="34" charset="0"/>
                <a:ea typeface="Times New Roman" panose="02020603050405020304" pitchFamily="18" charset="0"/>
              </a:rPr>
              <a:t>Network </a:t>
            </a: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fibers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9" name="Rectangle 18">
            <a:extLst>
              <a:ext uri="{FF2B5EF4-FFF2-40B4-BE49-F238E27FC236}">
                <a16:creationId xmlns:a16="http://schemas.microsoft.com/office/drawing/2014/main" id="{4B27E8E2-F3E4-7E9D-C3A0-B1521CFE895E}"/>
              </a:ext>
            </a:extLst>
          </p:cNvPr>
          <p:cNvSpPr/>
          <p:nvPr/>
        </p:nvSpPr>
        <p:spPr>
          <a:xfrm>
            <a:off x="7851143" y="6285910"/>
            <a:ext cx="2281123" cy="368436"/>
          </a:xfrm>
          <a:prstGeom prst="rect">
            <a:avLst/>
          </a:prstGeom>
          <a:solidFill>
            <a:srgbClr val="00B050"/>
          </a:solidFill>
        </p:spPr>
        <p:txBody>
          <a:bodyPr wrap="square">
            <a:noAutofit/>
          </a:bodyPr>
          <a:lstStyle/>
          <a:p>
            <a:r>
              <a:rPr lang="en-US" sz="1600" i="1" dirty="0">
                <a:solidFill>
                  <a:schemeClr val="bg1"/>
                </a:solidFill>
                <a:latin typeface="Times New Roman" panose="02020603050405020304" pitchFamily="18" charset="0"/>
                <a:ea typeface="Times New Roman" panose="02020603050405020304" pitchFamily="18" charset="0"/>
                <a:cs typeface="Times" pitchFamily="2" charset="0"/>
              </a:rPr>
              <a:t>Tier-3 Network installed</a:t>
            </a:r>
            <a:endParaRPr lang="en-US" sz="1600" i="1" dirty="0">
              <a:solidFill>
                <a:schemeClr val="bg1"/>
              </a:solidFill>
            </a:endParaRPr>
          </a:p>
        </p:txBody>
      </p:sp>
    </p:spTree>
    <p:extLst>
      <p:ext uri="{BB962C8B-B14F-4D97-AF65-F5344CB8AC3E}">
        <p14:creationId xmlns:p14="http://schemas.microsoft.com/office/powerpoint/2010/main" val="3733235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5DDE6-1E23-504D-B9EA-B7ADC88BA943}"/>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EC10F510-8E18-AB4C-B0E3-9681EE615867}"/>
              </a:ext>
            </a:extLst>
          </p:cNvPr>
          <p:cNvSpPr>
            <a:spLocks noGrp="1"/>
          </p:cNvSpPr>
          <p:nvPr>
            <p:ph idx="1"/>
          </p:nvPr>
        </p:nvSpPr>
        <p:spPr/>
        <p:txBody>
          <a:bodyPr/>
          <a:lstStyle/>
          <a:p>
            <a:r>
              <a:rPr lang="en-US" dirty="0"/>
              <a:t>APS-U is under active construction and preparation for its dark time starting from April 2023</a:t>
            </a:r>
          </a:p>
          <a:p>
            <a:r>
              <a:rPr lang="en-US" dirty="0"/>
              <a:t>Database application like CDB, Cable, as well as </a:t>
            </a:r>
            <a:r>
              <a:rPr lang="en-US" dirty="0" err="1"/>
              <a:t>eTraveler</a:t>
            </a:r>
            <a:r>
              <a:rPr lang="en-US" dirty="0"/>
              <a:t> system plays critical role to support the project</a:t>
            </a:r>
          </a:p>
          <a:p>
            <a:r>
              <a:rPr lang="en-US" dirty="0">
                <a:cs typeface="Arial"/>
              </a:rPr>
              <a:t>EPICS7 based time-corelated DAQ system capable to stream data over </a:t>
            </a:r>
            <a:r>
              <a:rPr lang="en-US" dirty="0" err="1">
                <a:cs typeface="Arial"/>
              </a:rPr>
              <a:t>pvAccess</a:t>
            </a:r>
            <a:r>
              <a:rPr lang="en-US" dirty="0">
                <a:cs typeface="Arial"/>
              </a:rPr>
              <a:t> with data rate higher than 3GB/s, which is gaining more and more interesting in supporting beam commissioning and future operation</a:t>
            </a:r>
            <a:endParaRPr lang="en-US" dirty="0"/>
          </a:p>
          <a:p>
            <a:r>
              <a:rPr lang="en-US" dirty="0"/>
              <a:t>MRF 300-series based timing system, with lots of new functions enhanced to meet APS-U needs including full functional delay compensation capability</a:t>
            </a:r>
          </a:p>
          <a:p>
            <a:r>
              <a:rPr lang="en-US" dirty="0"/>
              <a:t>The MPS/BPLD system starts with a star connection topology with future extendibility to a ring structure</a:t>
            </a:r>
          </a:p>
          <a:p>
            <a:r>
              <a:rPr lang="en-US" dirty="0"/>
              <a:t>A high-performance network with 31 VLAN in place to meet various needs</a:t>
            </a:r>
          </a:p>
          <a:p>
            <a:r>
              <a:rPr lang="en-US" dirty="0"/>
              <a:t>Installation started in the place where suitable including network as well as rack mounted DAQ computer server</a:t>
            </a:r>
          </a:p>
        </p:txBody>
      </p:sp>
      <p:sp>
        <p:nvSpPr>
          <p:cNvPr id="4" name="Slide Number Placeholder 3">
            <a:extLst>
              <a:ext uri="{FF2B5EF4-FFF2-40B4-BE49-F238E27FC236}">
                <a16:creationId xmlns:a16="http://schemas.microsoft.com/office/drawing/2014/main" id="{64EA89FC-9FAD-414E-AA01-B4FA915A78A0}"/>
              </a:ext>
            </a:extLst>
          </p:cNvPr>
          <p:cNvSpPr>
            <a:spLocks noGrp="1"/>
          </p:cNvSpPr>
          <p:nvPr>
            <p:ph type="sldNum" sz="quarter" idx="12"/>
          </p:nvPr>
        </p:nvSpPr>
        <p:spPr/>
        <p:txBody>
          <a:bodyPr/>
          <a:lstStyle/>
          <a:p>
            <a:pPr>
              <a:defRPr/>
            </a:pPr>
            <a:fld id="{D8294B01-9356-4A99-BF43-1EB6DE2E19CF}" type="slidenum">
              <a:rPr lang="en-US" smtClean="0"/>
              <a:pPr>
                <a:defRPr/>
              </a:pPr>
              <a:t>17</a:t>
            </a:fld>
            <a:endParaRPr lang="en-US" dirty="0"/>
          </a:p>
        </p:txBody>
      </p:sp>
      <p:sp>
        <p:nvSpPr>
          <p:cNvPr id="5" name="Footer Placeholder 4">
            <a:extLst>
              <a:ext uri="{FF2B5EF4-FFF2-40B4-BE49-F238E27FC236}">
                <a16:creationId xmlns:a16="http://schemas.microsoft.com/office/drawing/2014/main" id="{64805175-80ED-EB46-91B6-5D7F88923D98}"/>
              </a:ext>
            </a:extLst>
          </p:cNvPr>
          <p:cNvSpPr>
            <a:spLocks noGrp="1"/>
          </p:cNvSpPr>
          <p:nvPr>
            <p:ph type="ftr" sz="quarter" idx="3"/>
          </p:nvPr>
        </p:nvSpPr>
        <p:spPr/>
        <p:txBody>
          <a:bodyPr/>
          <a:lstStyle/>
          <a:p>
            <a:r>
              <a:rPr lang="en-US"/>
              <a:t>APS-U Accelerator Controls System Update</a:t>
            </a:r>
            <a:endParaRPr lang="en-US" dirty="0"/>
          </a:p>
        </p:txBody>
      </p:sp>
    </p:spTree>
    <p:extLst>
      <p:ext uri="{BB962C8B-B14F-4D97-AF65-F5344CB8AC3E}">
        <p14:creationId xmlns:p14="http://schemas.microsoft.com/office/powerpoint/2010/main" val="2111030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a:extLst>
              <a:ext uri="{FF2B5EF4-FFF2-40B4-BE49-F238E27FC236}">
                <a16:creationId xmlns:a16="http://schemas.microsoft.com/office/drawing/2014/main" id="{E1842EF0-EBD4-ACC0-442A-0B579C757F70}"/>
              </a:ext>
            </a:extLst>
          </p:cNvPr>
          <p:cNvPicPr>
            <a:picLocks noChangeAspect="1"/>
          </p:cNvPicPr>
          <p:nvPr/>
        </p:nvPicPr>
        <p:blipFill>
          <a:blip r:embed="rId3"/>
          <a:stretch>
            <a:fillRect/>
          </a:stretch>
        </p:blipFill>
        <p:spPr>
          <a:xfrm>
            <a:off x="6366898" y="4199494"/>
            <a:ext cx="5750462" cy="2509447"/>
          </a:xfrm>
          <a:prstGeom prst="rect">
            <a:avLst/>
          </a:prstGeom>
        </p:spPr>
      </p:pic>
      <p:sp>
        <p:nvSpPr>
          <p:cNvPr id="2" name="Title 1">
            <a:extLst>
              <a:ext uri="{FF2B5EF4-FFF2-40B4-BE49-F238E27FC236}">
                <a16:creationId xmlns:a16="http://schemas.microsoft.com/office/drawing/2014/main" id="{D9896BF5-417B-1E3E-611C-68A269E69F27}"/>
              </a:ext>
            </a:extLst>
          </p:cNvPr>
          <p:cNvSpPr>
            <a:spLocks noGrp="1"/>
          </p:cNvSpPr>
          <p:nvPr>
            <p:ph type="title"/>
          </p:nvPr>
        </p:nvSpPr>
        <p:spPr/>
        <p:txBody>
          <a:bodyPr/>
          <a:lstStyle/>
          <a:p>
            <a:r>
              <a:rPr lang="en-US" dirty="0"/>
              <a:t>APS &amp; APS-U Overview</a:t>
            </a:r>
          </a:p>
        </p:txBody>
      </p:sp>
      <p:sp>
        <p:nvSpPr>
          <p:cNvPr id="3" name="Content Placeholder 2">
            <a:extLst>
              <a:ext uri="{FF2B5EF4-FFF2-40B4-BE49-F238E27FC236}">
                <a16:creationId xmlns:a16="http://schemas.microsoft.com/office/drawing/2014/main" id="{786F9EEB-3D55-F013-9098-AC2C94200E1D}"/>
              </a:ext>
            </a:extLst>
          </p:cNvPr>
          <p:cNvSpPr>
            <a:spLocks noGrp="1"/>
          </p:cNvSpPr>
          <p:nvPr>
            <p:ph idx="1"/>
          </p:nvPr>
        </p:nvSpPr>
        <p:spPr/>
        <p:txBody>
          <a:bodyPr/>
          <a:lstStyle/>
          <a:p>
            <a:r>
              <a:rPr lang="en-US" dirty="0"/>
              <a:t>APS Accelerator Complex &amp; its Upgrade</a:t>
            </a:r>
          </a:p>
        </p:txBody>
      </p:sp>
      <p:sp>
        <p:nvSpPr>
          <p:cNvPr id="4" name="Slide Number Placeholder 3">
            <a:extLst>
              <a:ext uri="{FF2B5EF4-FFF2-40B4-BE49-F238E27FC236}">
                <a16:creationId xmlns:a16="http://schemas.microsoft.com/office/drawing/2014/main" id="{1C956F54-7B43-BCAD-4695-5DAF2FE433AD}"/>
              </a:ext>
            </a:extLst>
          </p:cNvPr>
          <p:cNvSpPr>
            <a:spLocks noGrp="1"/>
          </p:cNvSpPr>
          <p:nvPr>
            <p:ph type="sldNum" sz="quarter" idx="12"/>
          </p:nvPr>
        </p:nvSpPr>
        <p:spPr/>
        <p:txBody>
          <a:bodyPr/>
          <a:lstStyle/>
          <a:p>
            <a:pPr>
              <a:defRPr/>
            </a:pPr>
            <a:fld id="{D8294B01-9356-4A99-BF43-1EB6DE2E19CF}" type="slidenum">
              <a:rPr lang="en-US" smtClean="0"/>
              <a:pPr>
                <a:defRPr/>
              </a:pPr>
              <a:t>2</a:t>
            </a:fld>
            <a:endParaRPr lang="en-US" dirty="0"/>
          </a:p>
        </p:txBody>
      </p:sp>
      <p:sp>
        <p:nvSpPr>
          <p:cNvPr id="5" name="Footer Placeholder 4">
            <a:extLst>
              <a:ext uri="{FF2B5EF4-FFF2-40B4-BE49-F238E27FC236}">
                <a16:creationId xmlns:a16="http://schemas.microsoft.com/office/drawing/2014/main" id="{61B0959E-C8C3-9E71-06D2-84191FC057AE}"/>
              </a:ext>
            </a:extLst>
          </p:cNvPr>
          <p:cNvSpPr>
            <a:spLocks noGrp="1"/>
          </p:cNvSpPr>
          <p:nvPr>
            <p:ph type="ftr" sz="quarter" idx="3"/>
          </p:nvPr>
        </p:nvSpPr>
        <p:spPr/>
        <p:txBody>
          <a:bodyPr/>
          <a:lstStyle/>
          <a:p>
            <a:r>
              <a:rPr lang="en-US"/>
              <a:t>APS-U Accelerator Controls System Update</a:t>
            </a:r>
            <a:endParaRPr lang="en-US" dirty="0"/>
          </a:p>
        </p:txBody>
      </p:sp>
      <p:pic>
        <p:nvPicPr>
          <p:cNvPr id="21" name="Picture 13">
            <a:extLst>
              <a:ext uri="{FF2B5EF4-FFF2-40B4-BE49-F238E27FC236}">
                <a16:creationId xmlns:a16="http://schemas.microsoft.com/office/drawing/2014/main" id="{425832A7-6BCC-66F8-8269-D20756F37AC2}"/>
              </a:ext>
            </a:extLst>
          </p:cNvPr>
          <p:cNvPicPr>
            <a:picLocks noChangeAspect="1"/>
          </p:cNvPicPr>
          <p:nvPr/>
        </p:nvPicPr>
        <p:blipFill>
          <a:blip r:embed="rId4" cstate="hqprint">
            <a:extLst>
              <a:ext uri="{28A0092B-C50C-407E-A947-70E740481C1C}">
                <a14:useLocalDpi xmlns:a14="http://schemas.microsoft.com/office/drawing/2010/main"/>
              </a:ext>
            </a:extLst>
          </a:blip>
          <a:srcRect l="30341" r="13000"/>
          <a:stretch>
            <a:fillRect/>
          </a:stretch>
        </p:blipFill>
        <p:spPr bwMode="auto">
          <a:xfrm rot="20989578">
            <a:off x="7729870" y="763994"/>
            <a:ext cx="3026940" cy="2753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 name="Group 40">
            <a:extLst>
              <a:ext uri="{FF2B5EF4-FFF2-40B4-BE49-F238E27FC236}">
                <a16:creationId xmlns:a16="http://schemas.microsoft.com/office/drawing/2014/main" id="{AE902E71-C4D3-E608-B569-5FF77EA1FD9A}"/>
              </a:ext>
            </a:extLst>
          </p:cNvPr>
          <p:cNvGrpSpPr/>
          <p:nvPr/>
        </p:nvGrpSpPr>
        <p:grpSpPr>
          <a:xfrm>
            <a:off x="407378" y="1095515"/>
            <a:ext cx="9395061" cy="3603631"/>
            <a:chOff x="407377" y="1033943"/>
            <a:chExt cx="10516235" cy="4499722"/>
          </a:xfrm>
        </p:grpSpPr>
        <p:pic>
          <p:nvPicPr>
            <p:cNvPr id="6" name="Picture 5" descr="C:\Documents and Settings\fenner\Desktop\Aerials_documentation\RETOUCHED_5259-00209_reduced.jpg">
              <a:extLst>
                <a:ext uri="{FF2B5EF4-FFF2-40B4-BE49-F238E27FC236}">
                  <a16:creationId xmlns:a16="http://schemas.microsoft.com/office/drawing/2014/main" id="{40694161-6D91-1707-7307-238E081033F1}"/>
                </a:ext>
              </a:extLst>
            </p:cNvPr>
            <p:cNvPicPr>
              <a:picLocks noChangeAspect="1" noChangeArrowheads="1"/>
            </p:cNvPicPr>
            <p:nvPr/>
          </p:nvPicPr>
          <p:blipFill>
            <a:blip r:embed="rId5" cstate="print"/>
            <a:srcRect/>
            <a:stretch>
              <a:fillRect/>
            </a:stretch>
          </p:blipFill>
          <p:spPr bwMode="auto">
            <a:xfrm>
              <a:off x="407377" y="1418865"/>
              <a:ext cx="7542207" cy="4114800"/>
            </a:xfrm>
            <a:prstGeom prst="rect">
              <a:avLst/>
            </a:prstGeom>
            <a:noFill/>
            <a:ln w="9525">
              <a:noFill/>
              <a:miter lim="800000"/>
              <a:headEnd/>
              <a:tailEnd/>
            </a:ln>
          </p:spPr>
        </p:pic>
        <p:sp>
          <p:nvSpPr>
            <p:cNvPr id="7" name="Oval 6">
              <a:extLst>
                <a:ext uri="{FF2B5EF4-FFF2-40B4-BE49-F238E27FC236}">
                  <a16:creationId xmlns:a16="http://schemas.microsoft.com/office/drawing/2014/main" id="{EFDFCE62-0AA9-F591-8D6D-94D1DEB11E8D}"/>
                </a:ext>
              </a:extLst>
            </p:cNvPr>
            <p:cNvSpPr/>
            <p:nvPr/>
          </p:nvSpPr>
          <p:spPr bwMode="auto">
            <a:xfrm rot="20940000">
              <a:off x="2656845" y="3285361"/>
              <a:ext cx="1257387" cy="494467"/>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dirty="0">
                <a:solidFill>
                  <a:srgbClr val="404040"/>
                </a:solidFill>
                <a:ea typeface="MS PGothic" pitchFamily="34" charset="-128"/>
              </a:endParaRPr>
            </a:p>
          </p:txBody>
        </p:sp>
        <p:sp>
          <p:nvSpPr>
            <p:cNvPr id="8" name="Oval 7">
              <a:extLst>
                <a:ext uri="{FF2B5EF4-FFF2-40B4-BE49-F238E27FC236}">
                  <a16:creationId xmlns:a16="http://schemas.microsoft.com/office/drawing/2014/main" id="{A54C4C0A-2368-143B-AFE8-10BD05869289}"/>
                </a:ext>
              </a:extLst>
            </p:cNvPr>
            <p:cNvSpPr/>
            <p:nvPr/>
          </p:nvSpPr>
          <p:spPr bwMode="auto">
            <a:xfrm rot="180000">
              <a:off x="1828221" y="3053628"/>
              <a:ext cx="5362331" cy="1872475"/>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dirty="0">
                <a:solidFill>
                  <a:srgbClr val="404040"/>
                </a:solidFill>
                <a:ea typeface="MS PGothic" pitchFamily="34" charset="-128"/>
              </a:endParaRPr>
            </a:p>
          </p:txBody>
        </p:sp>
        <p:sp>
          <p:nvSpPr>
            <p:cNvPr id="9" name="Oval 8">
              <a:extLst>
                <a:ext uri="{FF2B5EF4-FFF2-40B4-BE49-F238E27FC236}">
                  <a16:creationId xmlns:a16="http://schemas.microsoft.com/office/drawing/2014/main" id="{6ADFCCB2-9ABC-E70E-B204-4E1025E410E2}"/>
                </a:ext>
              </a:extLst>
            </p:cNvPr>
            <p:cNvSpPr/>
            <p:nvPr/>
          </p:nvSpPr>
          <p:spPr bwMode="auto">
            <a:xfrm rot="20520000">
              <a:off x="3983432" y="3603686"/>
              <a:ext cx="216443" cy="147547"/>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dirty="0">
                <a:solidFill>
                  <a:srgbClr val="404040"/>
                </a:solidFill>
                <a:ea typeface="MS PGothic" pitchFamily="34" charset="-128"/>
              </a:endParaRPr>
            </a:p>
          </p:txBody>
        </p:sp>
        <p:cxnSp>
          <p:nvCxnSpPr>
            <p:cNvPr id="12" name="Straight Connector 11">
              <a:extLst>
                <a:ext uri="{FF2B5EF4-FFF2-40B4-BE49-F238E27FC236}">
                  <a16:creationId xmlns:a16="http://schemas.microsoft.com/office/drawing/2014/main" id="{BF7797D3-57A7-8331-0619-F7A456890292}"/>
                </a:ext>
              </a:extLst>
            </p:cNvPr>
            <p:cNvCxnSpPr/>
            <p:nvPr/>
          </p:nvCxnSpPr>
          <p:spPr bwMode="auto">
            <a:xfrm flipH="1">
              <a:off x="2949619" y="3720190"/>
              <a:ext cx="697191" cy="288129"/>
            </a:xfrm>
            <a:prstGeom prst="line">
              <a:avLst/>
            </a:prstGeom>
            <a:noFill/>
            <a:ln w="28575" cap="flat" cmpd="sng" algn="ctr">
              <a:solidFill>
                <a:srgbClr val="FF0000"/>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67C776A4-AA26-3276-846E-845B133EEA48}"/>
                </a:ext>
              </a:extLst>
            </p:cNvPr>
            <p:cNvCxnSpPr/>
            <p:nvPr/>
          </p:nvCxnSpPr>
          <p:spPr bwMode="auto">
            <a:xfrm flipH="1">
              <a:off x="4091655" y="3307276"/>
              <a:ext cx="605375" cy="266579"/>
            </a:xfrm>
            <a:prstGeom prst="line">
              <a:avLst/>
            </a:prstGeom>
            <a:noFill/>
            <a:ln w="28575" cap="flat" cmpd="sng" algn="ctr">
              <a:solidFill>
                <a:srgbClr val="FF0000"/>
              </a:solidFill>
              <a:prstDash val="solid"/>
              <a:round/>
              <a:headEnd type="none" w="med" len="med"/>
              <a:tailEnd type="none" w="med" len="med"/>
            </a:ln>
            <a:effectLst/>
          </p:spPr>
        </p:cxnSp>
        <p:sp>
          <p:nvSpPr>
            <p:cNvPr id="14" name="TextBox 13">
              <a:extLst>
                <a:ext uri="{FF2B5EF4-FFF2-40B4-BE49-F238E27FC236}">
                  <a16:creationId xmlns:a16="http://schemas.microsoft.com/office/drawing/2014/main" id="{1383CE04-DD61-5789-98B8-3AE96AC45605}"/>
                </a:ext>
              </a:extLst>
            </p:cNvPr>
            <p:cNvSpPr txBox="1"/>
            <p:nvPr/>
          </p:nvSpPr>
          <p:spPr>
            <a:xfrm>
              <a:off x="2532620" y="4543532"/>
              <a:ext cx="1229824" cy="307777"/>
            </a:xfrm>
            <a:prstGeom prst="rect">
              <a:avLst/>
            </a:prstGeom>
            <a:solidFill>
              <a:schemeClr val="accent1">
                <a:alpha val="50000"/>
              </a:schemeClr>
            </a:solidFill>
          </p:spPr>
          <p:txBody>
            <a:bodyPr wrap="none" rtlCol="0">
              <a:spAutoFit/>
            </a:bodyPr>
            <a:lstStyle/>
            <a:p>
              <a:r>
                <a:rPr lang="en-US" sz="1400" dirty="0">
                  <a:solidFill>
                    <a:schemeClr val="bg1"/>
                  </a:solidFill>
                </a:rPr>
                <a:t>Storage Ring</a:t>
              </a:r>
            </a:p>
          </p:txBody>
        </p:sp>
        <p:sp>
          <p:nvSpPr>
            <p:cNvPr id="15" name="TextBox 14">
              <a:extLst>
                <a:ext uri="{FF2B5EF4-FFF2-40B4-BE49-F238E27FC236}">
                  <a16:creationId xmlns:a16="http://schemas.microsoft.com/office/drawing/2014/main" id="{C1901F89-72F7-3113-D25C-2D37DEE1DBDC}"/>
                </a:ext>
              </a:extLst>
            </p:cNvPr>
            <p:cNvSpPr txBox="1"/>
            <p:nvPr/>
          </p:nvSpPr>
          <p:spPr>
            <a:xfrm>
              <a:off x="2425399" y="3301722"/>
              <a:ext cx="801823" cy="307777"/>
            </a:xfrm>
            <a:prstGeom prst="rect">
              <a:avLst/>
            </a:prstGeom>
            <a:solidFill>
              <a:schemeClr val="accent1">
                <a:alpha val="50000"/>
              </a:schemeClr>
            </a:solidFill>
          </p:spPr>
          <p:txBody>
            <a:bodyPr wrap="none" rtlCol="0">
              <a:spAutoFit/>
            </a:bodyPr>
            <a:lstStyle/>
            <a:p>
              <a:r>
                <a:rPr lang="en-US" sz="1400" dirty="0">
                  <a:solidFill>
                    <a:schemeClr val="bg1"/>
                  </a:solidFill>
                </a:rPr>
                <a:t>Booster</a:t>
              </a:r>
            </a:p>
          </p:txBody>
        </p:sp>
        <p:sp>
          <p:nvSpPr>
            <p:cNvPr id="16" name="TextBox 15">
              <a:extLst>
                <a:ext uri="{FF2B5EF4-FFF2-40B4-BE49-F238E27FC236}">
                  <a16:creationId xmlns:a16="http://schemas.microsoft.com/office/drawing/2014/main" id="{B8D18E69-92D9-ED3A-760E-3B3A16B68073}"/>
                </a:ext>
              </a:extLst>
            </p:cNvPr>
            <p:cNvSpPr txBox="1"/>
            <p:nvPr/>
          </p:nvSpPr>
          <p:spPr>
            <a:xfrm>
              <a:off x="4353542" y="3167171"/>
              <a:ext cx="612668" cy="307777"/>
            </a:xfrm>
            <a:prstGeom prst="rect">
              <a:avLst/>
            </a:prstGeom>
            <a:solidFill>
              <a:schemeClr val="accent1">
                <a:alpha val="50000"/>
              </a:schemeClr>
            </a:solidFill>
          </p:spPr>
          <p:txBody>
            <a:bodyPr wrap="none" rtlCol="0">
              <a:spAutoFit/>
            </a:bodyPr>
            <a:lstStyle/>
            <a:p>
              <a:r>
                <a:rPr lang="en-US" sz="1400" dirty="0" err="1">
                  <a:solidFill>
                    <a:schemeClr val="bg1"/>
                  </a:solidFill>
                </a:rPr>
                <a:t>Linac</a:t>
              </a:r>
              <a:endParaRPr lang="en-US" sz="1400" dirty="0">
                <a:solidFill>
                  <a:schemeClr val="bg1"/>
                </a:solidFill>
              </a:endParaRPr>
            </a:p>
          </p:txBody>
        </p:sp>
        <p:sp>
          <p:nvSpPr>
            <p:cNvPr id="17" name="TextBox 16">
              <a:extLst>
                <a:ext uri="{FF2B5EF4-FFF2-40B4-BE49-F238E27FC236}">
                  <a16:creationId xmlns:a16="http://schemas.microsoft.com/office/drawing/2014/main" id="{233C70A8-4575-D374-CEF9-5DC5E1718FA2}"/>
                </a:ext>
              </a:extLst>
            </p:cNvPr>
            <p:cNvSpPr txBox="1"/>
            <p:nvPr/>
          </p:nvSpPr>
          <p:spPr>
            <a:xfrm>
              <a:off x="4050931" y="3597193"/>
              <a:ext cx="541623" cy="307777"/>
            </a:xfrm>
            <a:prstGeom prst="rect">
              <a:avLst/>
            </a:prstGeom>
            <a:solidFill>
              <a:schemeClr val="accent1">
                <a:alpha val="50000"/>
              </a:schemeClr>
            </a:solidFill>
          </p:spPr>
          <p:txBody>
            <a:bodyPr wrap="none" rtlCol="0">
              <a:spAutoFit/>
            </a:bodyPr>
            <a:lstStyle/>
            <a:p>
              <a:r>
                <a:rPr lang="en-US" sz="1400" dirty="0">
                  <a:solidFill>
                    <a:schemeClr val="bg1"/>
                  </a:solidFill>
                </a:rPr>
                <a:t>PAR</a:t>
              </a:r>
            </a:p>
          </p:txBody>
        </p:sp>
        <p:sp>
          <p:nvSpPr>
            <p:cNvPr id="18" name="TextBox 17">
              <a:extLst>
                <a:ext uri="{FF2B5EF4-FFF2-40B4-BE49-F238E27FC236}">
                  <a16:creationId xmlns:a16="http://schemas.microsoft.com/office/drawing/2014/main" id="{5FBB0F0E-645B-D008-213B-E31D54818D0E}"/>
                </a:ext>
              </a:extLst>
            </p:cNvPr>
            <p:cNvSpPr txBox="1"/>
            <p:nvPr/>
          </p:nvSpPr>
          <p:spPr>
            <a:xfrm>
              <a:off x="3036219" y="3893199"/>
              <a:ext cx="524503" cy="307777"/>
            </a:xfrm>
            <a:prstGeom prst="rect">
              <a:avLst/>
            </a:prstGeom>
            <a:solidFill>
              <a:schemeClr val="accent1">
                <a:alpha val="50000"/>
              </a:schemeClr>
            </a:solidFill>
          </p:spPr>
          <p:txBody>
            <a:bodyPr wrap="none" rtlCol="0">
              <a:spAutoFit/>
            </a:bodyPr>
            <a:lstStyle/>
            <a:p>
              <a:r>
                <a:rPr lang="en-US" sz="1400" dirty="0">
                  <a:solidFill>
                    <a:schemeClr val="bg1"/>
                  </a:solidFill>
                </a:rPr>
                <a:t>LEA</a:t>
              </a:r>
            </a:p>
          </p:txBody>
        </p:sp>
        <p:sp>
          <p:nvSpPr>
            <p:cNvPr id="22" name="Oval 21">
              <a:extLst>
                <a:ext uri="{FF2B5EF4-FFF2-40B4-BE49-F238E27FC236}">
                  <a16:creationId xmlns:a16="http://schemas.microsoft.com/office/drawing/2014/main" id="{9998F0AF-0BD0-8BA2-ADF4-58D228B7CF80}"/>
                </a:ext>
              </a:extLst>
            </p:cNvPr>
            <p:cNvSpPr>
              <a:spLocks noChangeAspect="1"/>
            </p:cNvSpPr>
            <p:nvPr/>
          </p:nvSpPr>
          <p:spPr bwMode="auto">
            <a:xfrm>
              <a:off x="6454846" y="3022821"/>
              <a:ext cx="777875" cy="777875"/>
            </a:xfrm>
            <a:prstGeom prst="ellipse">
              <a:avLst/>
            </a:prstGeom>
            <a:noFill/>
            <a:ln w="38100">
              <a:solidFill>
                <a:srgbClr val="FFC000"/>
              </a:solidFill>
            </a:ln>
            <a:effectLst/>
          </p:spPr>
          <p:txBody>
            <a:bodyPr/>
            <a:lstStyle/>
            <a:p>
              <a:pPr>
                <a:defRPr/>
              </a:pPr>
              <a:endParaRPr lang="en-US" dirty="0">
                <a:solidFill>
                  <a:srgbClr val="FF0000"/>
                </a:solidFill>
                <a:latin typeface="Calibri" pitchFamily="34" charset="0"/>
              </a:endParaRPr>
            </a:p>
          </p:txBody>
        </p:sp>
        <p:cxnSp>
          <p:nvCxnSpPr>
            <p:cNvPr id="24" name="Straight Connector 23">
              <a:extLst>
                <a:ext uri="{FF2B5EF4-FFF2-40B4-BE49-F238E27FC236}">
                  <a16:creationId xmlns:a16="http://schemas.microsoft.com/office/drawing/2014/main" id="{A61A8798-378D-340F-D237-7751E773814C}"/>
                </a:ext>
              </a:extLst>
            </p:cNvPr>
            <p:cNvCxnSpPr>
              <a:cxnSpLocks noChangeShapeType="1"/>
            </p:cNvCxnSpPr>
            <p:nvPr/>
          </p:nvCxnSpPr>
          <p:spPr bwMode="auto">
            <a:xfrm flipH="1">
              <a:off x="6480955" y="1033943"/>
              <a:ext cx="1877201" cy="2220040"/>
            </a:xfrm>
            <a:prstGeom prst="line">
              <a:avLst/>
            </a:prstGeom>
            <a:noFill/>
            <a:ln w="38100">
              <a:solidFill>
                <a:srgbClr val="FFC000"/>
              </a:solidFill>
              <a:round/>
              <a:headEnd/>
              <a:tailEnd/>
            </a:ln>
            <a:extLst>
              <a:ext uri="{909E8E84-426E-40DD-AFC4-6F175D3DCCD1}">
                <a14:hiddenFill xmlns:a14="http://schemas.microsoft.com/office/drawing/2010/main">
                  <a:noFill/>
                </a14:hiddenFill>
              </a:ext>
            </a:extLst>
          </p:spPr>
        </p:cxnSp>
        <p:cxnSp>
          <p:nvCxnSpPr>
            <p:cNvPr id="23" name="Straight Connector 14">
              <a:extLst>
                <a:ext uri="{FF2B5EF4-FFF2-40B4-BE49-F238E27FC236}">
                  <a16:creationId xmlns:a16="http://schemas.microsoft.com/office/drawing/2014/main" id="{61151A19-69CB-093B-AF13-4806837AFEF1}"/>
                </a:ext>
              </a:extLst>
            </p:cNvPr>
            <p:cNvCxnSpPr>
              <a:cxnSpLocks noChangeShapeType="1"/>
            </p:cNvCxnSpPr>
            <p:nvPr/>
          </p:nvCxnSpPr>
          <p:spPr bwMode="auto">
            <a:xfrm flipH="1" flipV="1">
              <a:off x="6843784" y="3800695"/>
              <a:ext cx="4079828" cy="177700"/>
            </a:xfrm>
            <a:prstGeom prst="line">
              <a:avLst/>
            </a:prstGeom>
            <a:noFill/>
            <a:ln w="38100">
              <a:solidFill>
                <a:srgbClr val="FFC000"/>
              </a:solidFill>
              <a:round/>
              <a:headEnd/>
              <a:tailEnd/>
            </a:ln>
            <a:extLst>
              <a:ext uri="{909E8E84-426E-40DD-AFC4-6F175D3DCCD1}">
                <a14:hiddenFill xmlns:a14="http://schemas.microsoft.com/office/drawing/2010/main">
                  <a:noFill/>
                </a14:hiddenFill>
              </a:ext>
            </a:extLst>
          </p:spPr>
        </p:cxnSp>
      </p:grpSp>
      <p:pic>
        <p:nvPicPr>
          <p:cNvPr id="33" name="Picture 32">
            <a:extLst>
              <a:ext uri="{FF2B5EF4-FFF2-40B4-BE49-F238E27FC236}">
                <a16:creationId xmlns:a16="http://schemas.microsoft.com/office/drawing/2014/main" id="{1FA5ACDC-3215-F111-9B64-F636E11E5ACF}"/>
              </a:ext>
            </a:extLst>
          </p:cNvPr>
          <p:cNvPicPr>
            <a:picLocks noChangeAspect="1"/>
          </p:cNvPicPr>
          <p:nvPr/>
        </p:nvPicPr>
        <p:blipFill>
          <a:blip r:embed="rId6"/>
          <a:stretch>
            <a:fillRect/>
          </a:stretch>
        </p:blipFill>
        <p:spPr>
          <a:xfrm>
            <a:off x="1009285" y="4860728"/>
            <a:ext cx="3338593" cy="1656602"/>
          </a:xfrm>
          <a:prstGeom prst="rect">
            <a:avLst/>
          </a:prstGeom>
        </p:spPr>
      </p:pic>
      <p:sp>
        <p:nvSpPr>
          <p:cNvPr id="51" name="Rectangle 50">
            <a:extLst>
              <a:ext uri="{FF2B5EF4-FFF2-40B4-BE49-F238E27FC236}">
                <a16:creationId xmlns:a16="http://schemas.microsoft.com/office/drawing/2014/main" id="{D98A18F7-AA4E-D709-171D-48E53211C19D}"/>
              </a:ext>
            </a:extLst>
          </p:cNvPr>
          <p:cNvSpPr/>
          <p:nvPr/>
        </p:nvSpPr>
        <p:spPr>
          <a:xfrm>
            <a:off x="8809228" y="3998356"/>
            <a:ext cx="2469750" cy="338554"/>
          </a:xfrm>
          <a:prstGeom prst="rect">
            <a:avLst/>
          </a:prstGeom>
        </p:spPr>
        <p:txBody>
          <a:bodyPr wrap="square">
            <a:spAutoFit/>
          </a:bodyPr>
          <a:lstStyle/>
          <a:p>
            <a:r>
              <a:rPr lang="en-US" altLang="en-US" sz="1600" dirty="0">
                <a:solidFill>
                  <a:srgbClr val="000000"/>
                </a:solidFill>
                <a:latin typeface="Arial" panose="020B0604020202020204" pitchFamily="34" charset="0"/>
              </a:rPr>
              <a:t>APS double bend lattice </a:t>
            </a:r>
            <a:endParaRPr lang="en-US" sz="1600" dirty="0"/>
          </a:p>
        </p:txBody>
      </p:sp>
      <p:sp>
        <p:nvSpPr>
          <p:cNvPr id="52" name="Rectangle 51">
            <a:extLst>
              <a:ext uri="{FF2B5EF4-FFF2-40B4-BE49-F238E27FC236}">
                <a16:creationId xmlns:a16="http://schemas.microsoft.com/office/drawing/2014/main" id="{F3AB176D-DB4E-E847-6483-F57706BA0FC9}"/>
              </a:ext>
            </a:extLst>
          </p:cNvPr>
          <p:cNvSpPr/>
          <p:nvPr/>
        </p:nvSpPr>
        <p:spPr>
          <a:xfrm>
            <a:off x="8090746" y="6378041"/>
            <a:ext cx="3326553" cy="338554"/>
          </a:xfrm>
          <a:prstGeom prst="rect">
            <a:avLst/>
          </a:prstGeom>
        </p:spPr>
        <p:txBody>
          <a:bodyPr wrap="square">
            <a:spAutoFit/>
          </a:bodyPr>
          <a:lstStyle/>
          <a:p>
            <a:r>
              <a:rPr lang="en-US" altLang="en-US" sz="1600" dirty="0">
                <a:solidFill>
                  <a:srgbClr val="000000"/>
                </a:solidFill>
                <a:latin typeface="Arial" panose="020B0604020202020204" pitchFamily="34" charset="0"/>
              </a:rPr>
              <a:t>APS-U multi-bend achromat lattice</a:t>
            </a:r>
            <a:endParaRPr lang="en-US" sz="1600" dirty="0"/>
          </a:p>
        </p:txBody>
      </p:sp>
    </p:spTree>
    <p:extLst>
      <p:ext uri="{BB962C8B-B14F-4D97-AF65-F5344CB8AC3E}">
        <p14:creationId xmlns:p14="http://schemas.microsoft.com/office/powerpoint/2010/main" val="1049520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EEF6C-FFF5-914C-B249-00CF6EB97968}"/>
              </a:ext>
            </a:extLst>
          </p:cNvPr>
          <p:cNvSpPr>
            <a:spLocks noGrp="1"/>
          </p:cNvSpPr>
          <p:nvPr>
            <p:ph type="title"/>
          </p:nvPr>
        </p:nvSpPr>
        <p:spPr>
          <a:xfrm>
            <a:off x="407377" y="65429"/>
            <a:ext cx="11572290" cy="828948"/>
          </a:xfrm>
        </p:spPr>
        <p:txBody>
          <a:bodyPr/>
          <a:lstStyle/>
          <a:p>
            <a:r>
              <a:rPr lang="en-US" dirty="0"/>
              <a:t>APS-U Controls System Architecture</a:t>
            </a:r>
          </a:p>
        </p:txBody>
      </p:sp>
      <p:sp>
        <p:nvSpPr>
          <p:cNvPr id="9" name="Content Placeholder 8">
            <a:extLst>
              <a:ext uri="{FF2B5EF4-FFF2-40B4-BE49-F238E27FC236}">
                <a16:creationId xmlns:a16="http://schemas.microsoft.com/office/drawing/2014/main" id="{4910C03A-724B-4343-8330-9325812CD7B6}"/>
              </a:ext>
            </a:extLst>
          </p:cNvPr>
          <p:cNvSpPr>
            <a:spLocks noGrp="1"/>
          </p:cNvSpPr>
          <p:nvPr>
            <p:ph idx="1"/>
          </p:nvPr>
        </p:nvSpPr>
        <p:spPr/>
        <p:txBody>
          <a:bodyPr/>
          <a:lstStyle/>
          <a:p>
            <a:r>
              <a:rPr lang="en-US" dirty="0"/>
              <a:t>Standard 3-tier distributed structure with EPICS7 as software framework</a:t>
            </a:r>
          </a:p>
        </p:txBody>
      </p:sp>
      <p:sp>
        <p:nvSpPr>
          <p:cNvPr id="4" name="Slide Number Placeholder 3">
            <a:extLst>
              <a:ext uri="{FF2B5EF4-FFF2-40B4-BE49-F238E27FC236}">
                <a16:creationId xmlns:a16="http://schemas.microsoft.com/office/drawing/2014/main" id="{B0774762-A758-5147-81D9-0BC7F913A490}"/>
              </a:ext>
            </a:extLst>
          </p:cNvPr>
          <p:cNvSpPr>
            <a:spLocks noGrp="1"/>
          </p:cNvSpPr>
          <p:nvPr>
            <p:ph type="sldNum" sz="quarter" idx="12"/>
          </p:nvPr>
        </p:nvSpPr>
        <p:spPr>
          <a:xfrm>
            <a:off x="11417300" y="6471466"/>
            <a:ext cx="609600" cy="182880"/>
          </a:xfrm>
        </p:spPr>
        <p:txBody>
          <a:bodyPr/>
          <a:lstStyle/>
          <a:p>
            <a:fld id="{D8294B01-9356-4A99-BF43-1EB6DE2E19CF}" type="slidenum">
              <a:rPr lang="en-US" smtClean="0"/>
              <a:pPr/>
              <a:t>3</a:t>
            </a:fld>
            <a:endParaRPr lang="en-US" dirty="0"/>
          </a:p>
        </p:txBody>
      </p:sp>
      <p:sp>
        <p:nvSpPr>
          <p:cNvPr id="5" name="Footer Placeholder 4">
            <a:extLst>
              <a:ext uri="{FF2B5EF4-FFF2-40B4-BE49-F238E27FC236}">
                <a16:creationId xmlns:a16="http://schemas.microsoft.com/office/drawing/2014/main" id="{27B17E4C-C15D-A84B-938C-52E1EA184F57}"/>
              </a:ext>
            </a:extLst>
          </p:cNvPr>
          <p:cNvSpPr>
            <a:spLocks noGrp="1"/>
          </p:cNvSpPr>
          <p:nvPr>
            <p:ph type="ftr" sz="quarter" idx="3"/>
          </p:nvPr>
        </p:nvSpPr>
        <p:spPr>
          <a:xfrm>
            <a:off x="1930401" y="6455188"/>
            <a:ext cx="9098844" cy="215436"/>
          </a:xfrm>
        </p:spPr>
        <p:txBody>
          <a:bodyPr/>
          <a:lstStyle/>
          <a:p>
            <a:r>
              <a:rPr lang="en-US"/>
              <a:t>APS-U Accelerator Controls System Update</a:t>
            </a:r>
            <a:endParaRPr lang="en-US" dirty="0"/>
          </a:p>
        </p:txBody>
      </p:sp>
      <p:grpSp>
        <p:nvGrpSpPr>
          <p:cNvPr id="3" name="Group 2">
            <a:extLst>
              <a:ext uri="{FF2B5EF4-FFF2-40B4-BE49-F238E27FC236}">
                <a16:creationId xmlns:a16="http://schemas.microsoft.com/office/drawing/2014/main" id="{0C3BE598-B3E2-B446-9F7E-B38C1A94BF40}"/>
              </a:ext>
            </a:extLst>
          </p:cNvPr>
          <p:cNvGrpSpPr/>
          <p:nvPr/>
        </p:nvGrpSpPr>
        <p:grpSpPr>
          <a:xfrm>
            <a:off x="549011" y="1599999"/>
            <a:ext cx="11228158" cy="4732456"/>
            <a:chOff x="433262" y="1609592"/>
            <a:chExt cx="11228158" cy="4732456"/>
          </a:xfrm>
        </p:grpSpPr>
        <p:sp>
          <p:nvSpPr>
            <p:cNvPr id="204" name="TextBox 203">
              <a:extLst>
                <a:ext uri="{FF2B5EF4-FFF2-40B4-BE49-F238E27FC236}">
                  <a16:creationId xmlns:a16="http://schemas.microsoft.com/office/drawing/2014/main" id="{3631AD63-9ECA-4B4A-B59A-B252030FBA55}"/>
                </a:ext>
              </a:extLst>
            </p:cNvPr>
            <p:cNvSpPr txBox="1"/>
            <p:nvPr/>
          </p:nvSpPr>
          <p:spPr>
            <a:xfrm>
              <a:off x="599056" y="4209934"/>
              <a:ext cx="1905000" cy="1828800"/>
            </a:xfrm>
            <a:prstGeom prst="rect">
              <a:avLst/>
            </a:prstGeom>
            <a:noFill/>
            <a:ln>
              <a:solidFill>
                <a:sysClr val="windowText" lastClr="000000"/>
              </a:solidFill>
              <a:prstDash val="lgDash"/>
            </a:ln>
          </p:spPr>
          <p:txBody>
            <a:bodyPr wrap="square" rtlCol="0" anchor="b" anchorCtr="1">
              <a:no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Vacuum Control</a:t>
              </a:r>
              <a:endParaRPr kumimoji="1" lang="ja-JP" altLang="en-US" sz="12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05" name="TextBox 204">
              <a:extLst>
                <a:ext uri="{FF2B5EF4-FFF2-40B4-BE49-F238E27FC236}">
                  <a16:creationId xmlns:a16="http://schemas.microsoft.com/office/drawing/2014/main" id="{8D2BF3C9-7DA4-E441-97F1-A4EC5476E058}"/>
                </a:ext>
              </a:extLst>
            </p:cNvPr>
            <p:cNvSpPr txBox="1"/>
            <p:nvPr/>
          </p:nvSpPr>
          <p:spPr>
            <a:xfrm>
              <a:off x="2580256" y="4209934"/>
              <a:ext cx="838200" cy="1828800"/>
            </a:xfrm>
            <a:prstGeom prst="rect">
              <a:avLst/>
            </a:prstGeom>
            <a:noFill/>
            <a:ln>
              <a:solidFill>
                <a:sysClr val="windowText" lastClr="000000"/>
              </a:solidFill>
              <a:prstDash val="lgDash"/>
            </a:ln>
          </p:spPr>
          <p:txBody>
            <a:bodyPr wrap="square" rtlCol="0" anchor="b" anchorCtr="1">
              <a:no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High Precision Timing</a:t>
              </a:r>
              <a:endParaRPr kumimoji="1" lang="ja-JP" altLang="en-US" sz="12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06" name="TextBox 205">
              <a:extLst>
                <a:ext uri="{FF2B5EF4-FFF2-40B4-BE49-F238E27FC236}">
                  <a16:creationId xmlns:a16="http://schemas.microsoft.com/office/drawing/2014/main" id="{CF9CAC83-74E7-3B46-8F4C-B98F2AA96C9C}"/>
                </a:ext>
              </a:extLst>
            </p:cNvPr>
            <p:cNvSpPr txBox="1"/>
            <p:nvPr/>
          </p:nvSpPr>
          <p:spPr>
            <a:xfrm>
              <a:off x="3494656" y="4209934"/>
              <a:ext cx="1828800" cy="1828800"/>
            </a:xfrm>
            <a:prstGeom prst="rect">
              <a:avLst/>
            </a:prstGeom>
            <a:noFill/>
            <a:ln>
              <a:solidFill>
                <a:sysClr val="windowText" lastClr="000000"/>
              </a:solidFill>
              <a:prstDash val="lgDash"/>
            </a:ln>
          </p:spPr>
          <p:txBody>
            <a:bodyPr wrap="square" rtlCol="0" anchor="b" anchorCtr="1">
              <a:no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Power Supply Control</a:t>
              </a:r>
              <a:endParaRPr kumimoji="1" lang="ja-JP" altLang="en-US" sz="12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07" name="Line 4">
              <a:extLst>
                <a:ext uri="{FF2B5EF4-FFF2-40B4-BE49-F238E27FC236}">
                  <a16:creationId xmlns:a16="http://schemas.microsoft.com/office/drawing/2014/main" id="{9DD0B9CD-0A38-634B-9241-0D47AC13F8B7}"/>
                </a:ext>
              </a:extLst>
            </p:cNvPr>
            <p:cNvSpPr>
              <a:spLocks noChangeShapeType="1"/>
            </p:cNvSpPr>
            <p:nvPr/>
          </p:nvSpPr>
          <p:spPr bwMode="auto">
            <a:xfrm>
              <a:off x="770505" y="3139144"/>
              <a:ext cx="10890909" cy="10339"/>
            </a:xfrm>
            <a:prstGeom prst="line">
              <a:avLst/>
            </a:prstGeom>
            <a:noFill/>
            <a:ln w="25400" cap="flat" cmpd="sng" algn="ctr">
              <a:solidFill>
                <a:srgbClr val="F07F09"/>
              </a:solidFill>
              <a:prstDash val="solid"/>
              <a:headEnd/>
              <a:tailEnd/>
            </a:ln>
            <a:effectLst>
              <a:outerShdw blurRad="40000" dist="20000" dir="5400000" rotWithShape="0">
                <a:srgbClr val="000000">
                  <a:alpha val="38000"/>
                </a:srgbClr>
              </a:outerShdw>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mn-lt"/>
                <a:ea typeface="+mn-ea"/>
                <a:cs typeface="+mn-cs"/>
              </a:endParaRPr>
            </a:p>
          </p:txBody>
        </p:sp>
        <p:sp>
          <p:nvSpPr>
            <p:cNvPr id="208" name="Line 5">
              <a:extLst>
                <a:ext uri="{FF2B5EF4-FFF2-40B4-BE49-F238E27FC236}">
                  <a16:creationId xmlns:a16="http://schemas.microsoft.com/office/drawing/2014/main" id="{18EA9F39-3745-F14A-A89A-6A1E0C181772}"/>
                </a:ext>
              </a:extLst>
            </p:cNvPr>
            <p:cNvSpPr>
              <a:spLocks noChangeShapeType="1"/>
            </p:cNvSpPr>
            <p:nvPr/>
          </p:nvSpPr>
          <p:spPr bwMode="auto">
            <a:xfrm flipV="1">
              <a:off x="759393" y="3646373"/>
              <a:ext cx="10902027" cy="22223"/>
            </a:xfrm>
            <a:prstGeom prst="line">
              <a:avLst/>
            </a:prstGeom>
            <a:noFill/>
            <a:ln w="9525">
              <a:solidFill>
                <a:sysClr val="windowText" lastClr="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09" name="Line 7">
              <a:extLst>
                <a:ext uri="{FF2B5EF4-FFF2-40B4-BE49-F238E27FC236}">
                  <a16:creationId xmlns:a16="http://schemas.microsoft.com/office/drawing/2014/main" id="{F5514D5A-A450-7B45-B08B-9CC4C28595F6}"/>
                </a:ext>
              </a:extLst>
            </p:cNvPr>
            <p:cNvSpPr>
              <a:spLocks noChangeShapeType="1"/>
            </p:cNvSpPr>
            <p:nvPr/>
          </p:nvSpPr>
          <p:spPr bwMode="auto">
            <a:xfrm>
              <a:off x="1208656" y="2918814"/>
              <a:ext cx="0" cy="740257"/>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10" name="Text Box 8">
              <a:extLst>
                <a:ext uri="{FF2B5EF4-FFF2-40B4-BE49-F238E27FC236}">
                  <a16:creationId xmlns:a16="http://schemas.microsoft.com/office/drawing/2014/main" id="{7DC91052-16A1-9E4A-A80E-8B13003BE80F}"/>
                </a:ext>
              </a:extLst>
            </p:cNvPr>
            <p:cNvSpPr txBox="1">
              <a:spLocks noChangeArrowheads="1"/>
            </p:cNvSpPr>
            <p:nvPr/>
          </p:nvSpPr>
          <p:spPr bwMode="auto">
            <a:xfrm>
              <a:off x="5594911" y="3381173"/>
              <a:ext cx="3946914"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defTabSz="457200">
                <a:lnSpc>
                  <a:spcPct val="100000"/>
                </a:lnSpc>
                <a:spcBef>
                  <a:spcPct val="0"/>
                </a:spcBef>
                <a:buClrTx/>
                <a:buSzTx/>
              </a:pPr>
              <a:r>
                <a:rPr lang="en-US" sz="1200" b="1" dirty="0">
                  <a:solidFill>
                    <a:prstClr val="black"/>
                  </a:solidFill>
                  <a:latin typeface="Arial" charset="0"/>
                </a:rPr>
                <a:t>Ethernet – EPICS Channel Access, PTP/NTP Timing</a:t>
              </a:r>
            </a:p>
          </p:txBody>
        </p:sp>
        <p:sp>
          <p:nvSpPr>
            <p:cNvPr id="211" name="Text Box 9">
              <a:extLst>
                <a:ext uri="{FF2B5EF4-FFF2-40B4-BE49-F238E27FC236}">
                  <a16:creationId xmlns:a16="http://schemas.microsoft.com/office/drawing/2014/main" id="{68FF6F8D-9300-AE49-89E7-7ECFABFD2410}"/>
                </a:ext>
              </a:extLst>
            </p:cNvPr>
            <p:cNvSpPr txBox="1">
              <a:spLocks noChangeArrowheads="1"/>
            </p:cNvSpPr>
            <p:nvPr/>
          </p:nvSpPr>
          <p:spPr bwMode="auto">
            <a:xfrm>
              <a:off x="5611886" y="2907821"/>
              <a:ext cx="4974312"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defTabSz="457200">
                <a:lnSpc>
                  <a:spcPct val="100000"/>
                </a:lnSpc>
                <a:spcBef>
                  <a:spcPct val="0"/>
                </a:spcBef>
                <a:buClrTx/>
                <a:buSzTx/>
              </a:pPr>
              <a:r>
                <a:rPr lang="en-US" sz="1200" dirty="0">
                  <a:solidFill>
                    <a:srgbClr val="F07F09"/>
                  </a:solidFill>
                  <a:latin typeface="Arial" charset="0"/>
                </a:rPr>
                <a:t>Fiber Network for High Performance System (Timing, </a:t>
              </a:r>
              <a:r>
                <a:rPr lang="en-US" sz="1200" dirty="0" err="1">
                  <a:solidFill>
                    <a:srgbClr val="F07F09"/>
                  </a:solidFill>
                  <a:latin typeface="Arial" charset="0"/>
                </a:rPr>
                <a:t>etc</a:t>
              </a:r>
              <a:r>
                <a:rPr lang="en-US" sz="1200" dirty="0">
                  <a:solidFill>
                    <a:srgbClr val="F07F09"/>
                  </a:solidFill>
                  <a:latin typeface="Arial" charset="0"/>
                </a:rPr>
                <a:t>)</a:t>
              </a:r>
            </a:p>
          </p:txBody>
        </p:sp>
        <p:sp>
          <p:nvSpPr>
            <p:cNvPr id="212" name="Line 10">
              <a:extLst>
                <a:ext uri="{FF2B5EF4-FFF2-40B4-BE49-F238E27FC236}">
                  <a16:creationId xmlns:a16="http://schemas.microsoft.com/office/drawing/2014/main" id="{F268C312-FEF6-0F44-BB67-132612740758}"/>
                </a:ext>
              </a:extLst>
            </p:cNvPr>
            <p:cNvSpPr>
              <a:spLocks noChangeShapeType="1"/>
            </p:cNvSpPr>
            <p:nvPr/>
          </p:nvSpPr>
          <p:spPr bwMode="auto">
            <a:xfrm>
              <a:off x="2163934" y="2938346"/>
              <a:ext cx="12700" cy="715963"/>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14" name="Line 91">
              <a:extLst>
                <a:ext uri="{FF2B5EF4-FFF2-40B4-BE49-F238E27FC236}">
                  <a16:creationId xmlns:a16="http://schemas.microsoft.com/office/drawing/2014/main" id="{7896DBAC-785F-C240-B15B-53F5523E7290}"/>
                </a:ext>
              </a:extLst>
            </p:cNvPr>
            <p:cNvSpPr>
              <a:spLocks noChangeShapeType="1"/>
            </p:cNvSpPr>
            <p:nvPr/>
          </p:nvSpPr>
          <p:spPr bwMode="auto">
            <a:xfrm flipV="1">
              <a:off x="3044490" y="3139145"/>
              <a:ext cx="1" cy="1106424"/>
            </a:xfrm>
            <a:prstGeom prst="line">
              <a:avLst/>
            </a:prstGeom>
            <a:noFill/>
            <a:ln w="25400" cap="flat" cmpd="sng" algn="ctr">
              <a:solidFill>
                <a:srgbClr val="F07F09"/>
              </a:solidFill>
              <a:prstDash val="solid"/>
              <a:headEnd/>
              <a:tailEnd type="triangle" w="med" len="med"/>
            </a:ln>
            <a:effectLst>
              <a:outerShdw blurRad="40000" dist="20000" dir="5400000" rotWithShape="0">
                <a:srgbClr val="000000">
                  <a:alpha val="38000"/>
                </a:srgbClr>
              </a:outerShdw>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mn-lt"/>
                <a:ea typeface="+mn-ea"/>
                <a:cs typeface="+mn-cs"/>
              </a:endParaRPr>
            </a:p>
          </p:txBody>
        </p:sp>
        <p:sp>
          <p:nvSpPr>
            <p:cNvPr id="215" name="Line 119">
              <a:extLst>
                <a:ext uri="{FF2B5EF4-FFF2-40B4-BE49-F238E27FC236}">
                  <a16:creationId xmlns:a16="http://schemas.microsoft.com/office/drawing/2014/main" id="{27E3844F-6F07-2248-BD72-70EB79BDC054}"/>
                </a:ext>
              </a:extLst>
            </p:cNvPr>
            <p:cNvSpPr>
              <a:spLocks noChangeShapeType="1"/>
            </p:cNvSpPr>
            <p:nvPr/>
          </p:nvSpPr>
          <p:spPr bwMode="auto">
            <a:xfrm flipH="1" flipV="1">
              <a:off x="5552056" y="3139145"/>
              <a:ext cx="0" cy="2176272"/>
            </a:xfrm>
            <a:prstGeom prst="line">
              <a:avLst/>
            </a:prstGeom>
            <a:noFill/>
            <a:ln w="25400" cap="flat" cmpd="sng" algn="ctr">
              <a:solidFill>
                <a:srgbClr val="F07F09"/>
              </a:solidFill>
              <a:prstDash val="solid"/>
              <a:headEnd type="triangle" w="med" len="med"/>
              <a:tailEnd/>
            </a:ln>
            <a:effectLst>
              <a:outerShdw blurRad="40000" dist="20000" dir="5400000" rotWithShape="0">
                <a:srgbClr val="000000">
                  <a:alpha val="38000"/>
                </a:srgbClr>
              </a:outerShdw>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mn-lt"/>
                <a:ea typeface="+mn-ea"/>
                <a:cs typeface="+mn-cs"/>
              </a:endParaRPr>
            </a:p>
          </p:txBody>
        </p:sp>
        <p:sp>
          <p:nvSpPr>
            <p:cNvPr id="219" name="Rectangle 218">
              <a:extLst>
                <a:ext uri="{FF2B5EF4-FFF2-40B4-BE49-F238E27FC236}">
                  <a16:creationId xmlns:a16="http://schemas.microsoft.com/office/drawing/2014/main" id="{4BB49D6B-C771-084D-9DBD-ED4D2A00440D}"/>
                </a:ext>
              </a:extLst>
            </p:cNvPr>
            <p:cNvSpPr/>
            <p:nvPr/>
          </p:nvSpPr>
          <p:spPr>
            <a:xfrm>
              <a:off x="433262" y="1609592"/>
              <a:ext cx="2438401" cy="461665"/>
            </a:xfrm>
            <a:prstGeom prst="rect">
              <a:avLst/>
            </a:prstGeom>
          </p:spPr>
          <p:txBody>
            <a:bodyPr wrap="square">
              <a:spAutoFit/>
            </a:bodyPr>
            <a:lstStyle/>
            <a:p>
              <a:pPr defTabSz="457200"/>
              <a:r>
                <a:rPr lang="en-US" altLang="ja-JP" sz="1200" dirty="0">
                  <a:solidFill>
                    <a:prstClr val="black"/>
                  </a:solidFill>
                  <a:ea typeface="ヒラギノ角ゴ Pro W3"/>
                </a:rPr>
                <a:t>Archiving, Alarm Management, Strip charts, Save/Restore Utility</a:t>
              </a:r>
              <a:endParaRPr lang="en-US" altLang="ja-JP" sz="1200" b="1" dirty="0">
                <a:solidFill>
                  <a:prstClr val="black"/>
                </a:solidFill>
                <a:ea typeface="ヒラギノ角ゴ Pro W3"/>
              </a:endParaRPr>
            </a:p>
          </p:txBody>
        </p:sp>
        <p:sp>
          <p:nvSpPr>
            <p:cNvPr id="220" name="Line 10">
              <a:extLst>
                <a:ext uri="{FF2B5EF4-FFF2-40B4-BE49-F238E27FC236}">
                  <a16:creationId xmlns:a16="http://schemas.microsoft.com/office/drawing/2014/main" id="{79D621CB-8DBC-CC44-BB8B-B182B4E61F95}"/>
                </a:ext>
              </a:extLst>
            </p:cNvPr>
            <p:cNvSpPr>
              <a:spLocks noChangeShapeType="1"/>
            </p:cNvSpPr>
            <p:nvPr/>
          </p:nvSpPr>
          <p:spPr bwMode="auto">
            <a:xfrm>
              <a:off x="9375308" y="2905009"/>
              <a:ext cx="12700" cy="715963"/>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21" name="Text Box 44">
              <a:extLst>
                <a:ext uri="{FF2B5EF4-FFF2-40B4-BE49-F238E27FC236}">
                  <a16:creationId xmlns:a16="http://schemas.microsoft.com/office/drawing/2014/main" id="{6408D671-B25D-F746-B7A0-153A7F07FB85}"/>
                </a:ext>
              </a:extLst>
            </p:cNvPr>
            <p:cNvSpPr txBox="1">
              <a:spLocks noChangeArrowheads="1"/>
            </p:cNvSpPr>
            <p:nvPr/>
          </p:nvSpPr>
          <p:spPr bwMode="auto">
            <a:xfrm>
              <a:off x="675256" y="5276734"/>
              <a:ext cx="1600200" cy="397032"/>
            </a:xfrm>
            <a:prstGeom prst="rect">
              <a:avLst/>
            </a:prstGeom>
            <a:noFill/>
            <a:ln w="12700">
              <a:solidFill>
                <a:sysClr val="windowText" lastClr="000000"/>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44450" rIns="0" bIns="44450">
              <a:no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marL="0" marR="0" lvl="0" indent="0" algn="ctr" defTabSz="457200" eaLnBrk="1" fontAlgn="auto" latinLnBrk="0" hangingPunct="1">
                <a:lnSpc>
                  <a:spcPct val="90000"/>
                </a:lnSpc>
                <a:spcBef>
                  <a:spcPct val="50000"/>
                </a:spcBef>
                <a:spcAft>
                  <a:spcPts val="0"/>
                </a:spcAft>
                <a:buClr>
                  <a:srgbClr val="B26B02"/>
                </a:buClr>
                <a:buSzPct val="135000"/>
                <a:buFontTx/>
                <a:buNone/>
                <a:tabLst/>
                <a:defRPr/>
              </a:pPr>
              <a:r>
                <a:rPr kumimoji="0" lang="en-US" sz="1200" b="0" i="0" u="none" strike="noStrike" kern="0" cap="none" spc="0" normalizeH="0" baseline="0" noProof="0" dirty="0">
                  <a:ln>
                    <a:noFill/>
                  </a:ln>
                  <a:solidFill>
                    <a:prstClr val="black"/>
                  </a:solidFill>
                  <a:effectLst/>
                  <a:uLnTx/>
                  <a:uFillTx/>
                  <a:latin typeface="Arial" charset="0"/>
                  <a:ea typeface="Osaka" charset="0"/>
                </a:rPr>
                <a:t>Vacuum Controller </a:t>
              </a:r>
              <a:r>
                <a:rPr kumimoji="0" lang="en-US" sz="1000" b="0" i="0" u="none" strike="noStrike" kern="0" cap="none" spc="0" normalizeH="0" baseline="0" noProof="0" dirty="0">
                  <a:ln>
                    <a:noFill/>
                  </a:ln>
                  <a:solidFill>
                    <a:prstClr val="black"/>
                  </a:solidFill>
                  <a:effectLst/>
                  <a:uLnTx/>
                  <a:uFillTx/>
                  <a:latin typeface="Arial" charset="0"/>
                  <a:ea typeface="Osaka" charset="0"/>
                </a:rPr>
                <a:t>(Pump, Gauge, Valve, …)</a:t>
              </a:r>
              <a:endParaRPr kumimoji="0" lang="en-US" sz="1000" b="1" i="0" u="none" strike="noStrike" kern="0" cap="none" spc="0" normalizeH="0" baseline="0" noProof="0" dirty="0">
                <a:ln>
                  <a:noFill/>
                </a:ln>
                <a:solidFill>
                  <a:prstClr val="black"/>
                </a:solidFill>
                <a:effectLst/>
                <a:uLnTx/>
                <a:uFillTx/>
                <a:latin typeface="Arial" charset="0"/>
                <a:ea typeface="Osaka" charset="0"/>
              </a:endParaRPr>
            </a:p>
          </p:txBody>
        </p:sp>
        <p:sp>
          <p:nvSpPr>
            <p:cNvPr id="222" name="Line 50">
              <a:extLst>
                <a:ext uri="{FF2B5EF4-FFF2-40B4-BE49-F238E27FC236}">
                  <a16:creationId xmlns:a16="http://schemas.microsoft.com/office/drawing/2014/main" id="{3AACF013-B8D2-2E4F-8A24-45E2C82F9952}"/>
                </a:ext>
              </a:extLst>
            </p:cNvPr>
            <p:cNvSpPr>
              <a:spLocks noChangeShapeType="1"/>
            </p:cNvSpPr>
            <p:nvPr/>
          </p:nvSpPr>
          <p:spPr bwMode="auto">
            <a:xfrm flipH="1">
              <a:off x="827656" y="3657484"/>
              <a:ext cx="0" cy="577850"/>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23" name="Line 50">
              <a:extLst>
                <a:ext uri="{FF2B5EF4-FFF2-40B4-BE49-F238E27FC236}">
                  <a16:creationId xmlns:a16="http://schemas.microsoft.com/office/drawing/2014/main" id="{6AE8BB65-4018-9945-B06F-35D0F4AE946A}"/>
                </a:ext>
              </a:extLst>
            </p:cNvPr>
            <p:cNvSpPr>
              <a:spLocks noChangeShapeType="1"/>
            </p:cNvSpPr>
            <p:nvPr/>
          </p:nvSpPr>
          <p:spPr bwMode="auto">
            <a:xfrm flipH="1">
              <a:off x="1284856" y="3657484"/>
              <a:ext cx="0" cy="576072"/>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24" name="Line 50">
              <a:extLst>
                <a:ext uri="{FF2B5EF4-FFF2-40B4-BE49-F238E27FC236}">
                  <a16:creationId xmlns:a16="http://schemas.microsoft.com/office/drawing/2014/main" id="{68A43F7F-D4C2-4044-B22F-D13F66DAAB16}"/>
                </a:ext>
              </a:extLst>
            </p:cNvPr>
            <p:cNvSpPr>
              <a:spLocks noChangeShapeType="1"/>
            </p:cNvSpPr>
            <p:nvPr/>
          </p:nvSpPr>
          <p:spPr bwMode="auto">
            <a:xfrm flipH="1">
              <a:off x="1665856" y="3665421"/>
              <a:ext cx="0" cy="576072"/>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25" name="TextBox 224">
              <a:extLst>
                <a:ext uri="{FF2B5EF4-FFF2-40B4-BE49-F238E27FC236}">
                  <a16:creationId xmlns:a16="http://schemas.microsoft.com/office/drawing/2014/main" id="{619675FB-2023-1E48-BBB9-4214CEC1FACA}"/>
                </a:ext>
              </a:extLst>
            </p:cNvPr>
            <p:cNvSpPr txBox="1"/>
            <p:nvPr/>
          </p:nvSpPr>
          <p:spPr>
            <a:xfrm>
              <a:off x="923935" y="4249403"/>
              <a:ext cx="647356" cy="646331"/>
            </a:xfrm>
            <a:prstGeom prst="rect">
              <a:avLst/>
            </a:prstGeom>
            <a:noFill/>
            <a:ln>
              <a:solidFill>
                <a:sysClr val="windowText" lastClr="000000"/>
              </a:solidFill>
            </a:ln>
          </p:spPr>
          <p:txBody>
            <a:bodyPr wrap="non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Serial </a:t>
              </a:r>
            </a:p>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Comm</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26" name="Line 82">
              <a:extLst>
                <a:ext uri="{FF2B5EF4-FFF2-40B4-BE49-F238E27FC236}">
                  <a16:creationId xmlns:a16="http://schemas.microsoft.com/office/drawing/2014/main" id="{5B292603-1C40-AA45-BDB9-F4A9E4C96842}"/>
                </a:ext>
              </a:extLst>
            </p:cNvPr>
            <p:cNvSpPr>
              <a:spLocks noChangeShapeType="1"/>
            </p:cNvSpPr>
            <p:nvPr/>
          </p:nvSpPr>
          <p:spPr bwMode="auto">
            <a:xfrm flipH="1" flipV="1">
              <a:off x="1894456" y="4895734"/>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27" name="TextBox 226">
              <a:extLst>
                <a:ext uri="{FF2B5EF4-FFF2-40B4-BE49-F238E27FC236}">
                  <a16:creationId xmlns:a16="http://schemas.microsoft.com/office/drawing/2014/main" id="{BE7EB789-09DC-1947-ACC9-4707F0DDEF3B}"/>
                </a:ext>
              </a:extLst>
            </p:cNvPr>
            <p:cNvSpPr txBox="1"/>
            <p:nvPr/>
          </p:nvSpPr>
          <p:spPr>
            <a:xfrm>
              <a:off x="1571291" y="4254384"/>
              <a:ext cx="838200" cy="641350"/>
            </a:xfrm>
            <a:prstGeom prst="rect">
              <a:avLst/>
            </a:prstGeom>
            <a:noFill/>
            <a:ln>
              <a:solidFill>
                <a:sysClr val="windowText" lastClr="000000"/>
              </a:solidFill>
            </a:ln>
          </p:spPr>
          <p:txBody>
            <a:bodyPr wrap="square" lIns="0" rIns="0"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PLC</a:t>
              </a:r>
            </a:p>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000" b="0" i="0" u="none" strike="noStrike" kern="0" cap="none" spc="0" normalizeH="0" baseline="0" noProof="0" dirty="0">
                  <a:ln>
                    <a:noFill/>
                  </a:ln>
                  <a:solidFill>
                    <a:prstClr val="black"/>
                  </a:solidFill>
                  <a:effectLst/>
                  <a:uLnTx/>
                  <a:uFillTx/>
                  <a:latin typeface="Arial" pitchFamily="34" charset="0"/>
                  <a:ea typeface="ヒラギノ角ゴ Pro W3"/>
                </a:rPr>
                <a:t>(DI, DO, Temp, Interlock)</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28" name="TextBox 227">
              <a:extLst>
                <a:ext uri="{FF2B5EF4-FFF2-40B4-BE49-F238E27FC236}">
                  <a16:creationId xmlns:a16="http://schemas.microsoft.com/office/drawing/2014/main" id="{7AFCF9BD-6D3C-2144-A5BE-D6C1077DDC94}"/>
                </a:ext>
              </a:extLst>
            </p:cNvPr>
            <p:cNvSpPr txBox="1"/>
            <p:nvPr/>
          </p:nvSpPr>
          <p:spPr>
            <a:xfrm>
              <a:off x="675256" y="4249403"/>
              <a:ext cx="228600" cy="646331"/>
            </a:xfrm>
            <a:prstGeom prst="rect">
              <a:avLst/>
            </a:prstGeom>
            <a:noFill/>
            <a:ln>
              <a:solidFill>
                <a:sysClr val="windowText" lastClr="000000"/>
              </a:solidFill>
            </a:ln>
          </p:spPr>
          <p:txBody>
            <a:bodyPr wrap="squar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I</a:t>
              </a:r>
              <a:b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b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OC</a:t>
              </a:r>
              <a:endParaRPr kumimoji="1" lang="ja-JP" altLang="en-US" sz="12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29" name="TextBox 228">
              <a:extLst>
                <a:ext uri="{FF2B5EF4-FFF2-40B4-BE49-F238E27FC236}">
                  <a16:creationId xmlns:a16="http://schemas.microsoft.com/office/drawing/2014/main" id="{FC1725B6-6C99-7648-A061-D6AA68E420C8}"/>
                </a:ext>
              </a:extLst>
            </p:cNvPr>
            <p:cNvSpPr txBox="1"/>
            <p:nvPr/>
          </p:nvSpPr>
          <p:spPr>
            <a:xfrm>
              <a:off x="2681856" y="4249403"/>
              <a:ext cx="228600" cy="646331"/>
            </a:xfrm>
            <a:prstGeom prst="rect">
              <a:avLst/>
            </a:prstGeom>
            <a:noFill/>
            <a:ln>
              <a:solidFill>
                <a:sysClr val="windowText" lastClr="000000"/>
              </a:solidFill>
            </a:ln>
          </p:spPr>
          <p:txBody>
            <a:bodyPr wrap="squar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CPU</a:t>
              </a:r>
              <a:endParaRPr kumimoji="1" lang="ja-JP" altLang="en-US" sz="12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30" name="TextBox 229">
              <a:extLst>
                <a:ext uri="{FF2B5EF4-FFF2-40B4-BE49-F238E27FC236}">
                  <a16:creationId xmlns:a16="http://schemas.microsoft.com/office/drawing/2014/main" id="{68544A91-CC96-5746-BA6B-10D95A5B64BF}"/>
                </a:ext>
              </a:extLst>
            </p:cNvPr>
            <p:cNvSpPr txBox="1"/>
            <p:nvPr/>
          </p:nvSpPr>
          <p:spPr>
            <a:xfrm>
              <a:off x="2906379" y="4249403"/>
              <a:ext cx="228600" cy="646331"/>
            </a:xfrm>
            <a:prstGeom prst="rect">
              <a:avLst/>
            </a:prstGeom>
            <a:noFill/>
            <a:ln>
              <a:solidFill>
                <a:sysClr val="windowText" lastClr="000000"/>
              </a:solidFill>
            </a:ln>
          </p:spPr>
          <p:txBody>
            <a:bodyPr wrap="squar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EVG</a:t>
              </a:r>
              <a:endParaRPr kumimoji="1" lang="ja-JP" altLang="en-US" sz="12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31" name="Line 82">
              <a:extLst>
                <a:ext uri="{FF2B5EF4-FFF2-40B4-BE49-F238E27FC236}">
                  <a16:creationId xmlns:a16="http://schemas.microsoft.com/office/drawing/2014/main" id="{59A2717E-C345-EA4E-8E3B-CF1D4E54A649}"/>
                </a:ext>
              </a:extLst>
            </p:cNvPr>
            <p:cNvSpPr>
              <a:spLocks noChangeShapeType="1"/>
            </p:cNvSpPr>
            <p:nvPr/>
          </p:nvSpPr>
          <p:spPr bwMode="auto">
            <a:xfrm flipH="1" flipV="1">
              <a:off x="1208656" y="4895734"/>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32" name="Line 50">
              <a:extLst>
                <a:ext uri="{FF2B5EF4-FFF2-40B4-BE49-F238E27FC236}">
                  <a16:creationId xmlns:a16="http://schemas.microsoft.com/office/drawing/2014/main" id="{CE727D81-BFBB-DE43-BFAD-C26B226A38CB}"/>
                </a:ext>
              </a:extLst>
            </p:cNvPr>
            <p:cNvSpPr>
              <a:spLocks noChangeShapeType="1"/>
            </p:cNvSpPr>
            <p:nvPr/>
          </p:nvSpPr>
          <p:spPr bwMode="auto">
            <a:xfrm flipH="1">
              <a:off x="2815891" y="3676534"/>
              <a:ext cx="0" cy="576072"/>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33" name="Text Box 44">
              <a:extLst>
                <a:ext uri="{FF2B5EF4-FFF2-40B4-BE49-F238E27FC236}">
                  <a16:creationId xmlns:a16="http://schemas.microsoft.com/office/drawing/2014/main" id="{2B52DD82-4F8A-3147-803A-84729A8140E8}"/>
                </a:ext>
              </a:extLst>
            </p:cNvPr>
            <p:cNvSpPr txBox="1">
              <a:spLocks noChangeArrowheads="1"/>
            </p:cNvSpPr>
            <p:nvPr/>
          </p:nvSpPr>
          <p:spPr bwMode="auto">
            <a:xfrm>
              <a:off x="3584244" y="5295784"/>
              <a:ext cx="1600200" cy="209550"/>
            </a:xfrm>
            <a:prstGeom prst="rect">
              <a:avLst/>
            </a:prstGeom>
            <a:noFill/>
            <a:ln w="12700">
              <a:solidFill>
                <a:sysClr val="windowText" lastClr="000000"/>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44450" rIns="0" bIns="44450">
              <a:no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marL="0" marR="0" lvl="0" indent="0" algn="ctr" defTabSz="457200" eaLnBrk="1" fontAlgn="auto" latinLnBrk="0" hangingPunct="1">
                <a:lnSpc>
                  <a:spcPct val="90000"/>
                </a:lnSpc>
                <a:spcBef>
                  <a:spcPct val="50000"/>
                </a:spcBef>
                <a:spcAft>
                  <a:spcPts val="0"/>
                </a:spcAft>
                <a:buClr>
                  <a:srgbClr val="B26B02"/>
                </a:buClr>
                <a:buSzPct val="135000"/>
                <a:buFontTx/>
                <a:buNone/>
                <a:tabLst/>
                <a:defRPr/>
              </a:pPr>
              <a:r>
                <a:rPr kumimoji="0" lang="en-US" sz="1200" b="0" i="0" u="none" strike="noStrike" kern="0" cap="none" spc="0" normalizeH="0" baseline="0" noProof="0" dirty="0">
                  <a:ln>
                    <a:noFill/>
                  </a:ln>
                  <a:solidFill>
                    <a:prstClr val="black"/>
                  </a:solidFill>
                  <a:effectLst/>
                  <a:uLnTx/>
                  <a:uFillTx/>
                  <a:latin typeface="Arial" charset="0"/>
                  <a:ea typeface="Osaka" charset="0"/>
                </a:rPr>
                <a:t>Power Supply</a:t>
              </a:r>
              <a:endParaRPr kumimoji="0" lang="en-US" sz="1000" b="1" i="0" u="none" strike="noStrike" kern="0" cap="none" spc="0" normalizeH="0" baseline="0" noProof="0" dirty="0">
                <a:ln>
                  <a:noFill/>
                </a:ln>
                <a:solidFill>
                  <a:prstClr val="black"/>
                </a:solidFill>
                <a:effectLst/>
                <a:uLnTx/>
                <a:uFillTx/>
                <a:latin typeface="Arial" charset="0"/>
                <a:ea typeface="Osaka" charset="0"/>
              </a:endParaRPr>
            </a:p>
          </p:txBody>
        </p:sp>
        <p:sp>
          <p:nvSpPr>
            <p:cNvPr id="234" name="Line 50">
              <a:extLst>
                <a:ext uri="{FF2B5EF4-FFF2-40B4-BE49-F238E27FC236}">
                  <a16:creationId xmlns:a16="http://schemas.microsoft.com/office/drawing/2014/main" id="{590896BC-438C-5A4E-A3A3-95093CFACC41}"/>
                </a:ext>
              </a:extLst>
            </p:cNvPr>
            <p:cNvSpPr>
              <a:spLocks noChangeShapeType="1"/>
            </p:cNvSpPr>
            <p:nvPr/>
          </p:nvSpPr>
          <p:spPr bwMode="auto">
            <a:xfrm flipH="1">
              <a:off x="3738768" y="3665421"/>
              <a:ext cx="0" cy="576072"/>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35" name="Line 50">
              <a:extLst>
                <a:ext uri="{FF2B5EF4-FFF2-40B4-BE49-F238E27FC236}">
                  <a16:creationId xmlns:a16="http://schemas.microsoft.com/office/drawing/2014/main" id="{0D1C43FE-A379-4E45-8D12-B548B7B7BCBE}"/>
                </a:ext>
              </a:extLst>
            </p:cNvPr>
            <p:cNvSpPr>
              <a:spLocks noChangeShapeType="1"/>
            </p:cNvSpPr>
            <p:nvPr/>
          </p:nvSpPr>
          <p:spPr bwMode="auto">
            <a:xfrm flipH="1">
              <a:off x="4726556" y="3684471"/>
              <a:ext cx="0" cy="576072"/>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36" name="TextBox 235">
              <a:extLst>
                <a:ext uri="{FF2B5EF4-FFF2-40B4-BE49-F238E27FC236}">
                  <a16:creationId xmlns:a16="http://schemas.microsoft.com/office/drawing/2014/main" id="{E5751DE8-CCA7-5C4B-A44F-B37884542B85}"/>
                </a:ext>
              </a:extLst>
            </p:cNvPr>
            <p:cNvSpPr txBox="1"/>
            <p:nvPr/>
          </p:nvSpPr>
          <p:spPr>
            <a:xfrm>
              <a:off x="3569444" y="4268453"/>
              <a:ext cx="338648" cy="646331"/>
            </a:xfrm>
            <a:prstGeom prst="rect">
              <a:avLst/>
            </a:prstGeom>
            <a:noFill/>
            <a:ln>
              <a:solidFill>
                <a:sysClr val="windowText" lastClr="000000"/>
              </a:solidFill>
            </a:ln>
          </p:spPr>
          <p:txBody>
            <a:bodyPr vert="vert" wrap="non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IOC</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37" name="Line 82">
              <a:extLst>
                <a:ext uri="{FF2B5EF4-FFF2-40B4-BE49-F238E27FC236}">
                  <a16:creationId xmlns:a16="http://schemas.microsoft.com/office/drawing/2014/main" id="{D4DD1698-936B-BF40-831A-A3906ACFFA98}"/>
                </a:ext>
              </a:extLst>
            </p:cNvPr>
            <p:cNvSpPr>
              <a:spLocks noChangeShapeType="1"/>
            </p:cNvSpPr>
            <p:nvPr/>
          </p:nvSpPr>
          <p:spPr bwMode="auto">
            <a:xfrm flipH="1" flipV="1">
              <a:off x="4645355" y="4914784"/>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38" name="TextBox 237">
              <a:extLst>
                <a:ext uri="{FF2B5EF4-FFF2-40B4-BE49-F238E27FC236}">
                  <a16:creationId xmlns:a16="http://schemas.microsoft.com/office/drawing/2014/main" id="{BD790334-A765-2444-B403-BF4561651549}"/>
                </a:ext>
              </a:extLst>
            </p:cNvPr>
            <p:cNvSpPr txBox="1"/>
            <p:nvPr/>
          </p:nvSpPr>
          <p:spPr>
            <a:xfrm>
              <a:off x="4289779" y="4273434"/>
              <a:ext cx="996610" cy="641350"/>
            </a:xfrm>
            <a:prstGeom prst="rect">
              <a:avLst/>
            </a:prstGeom>
            <a:noFill/>
            <a:ln>
              <a:solidFill>
                <a:sysClr val="windowText" lastClr="000000"/>
              </a:solidFill>
            </a:ln>
          </p:spPr>
          <p:txBody>
            <a:bodyPr wrap="squar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PLC</a:t>
              </a:r>
            </a:p>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000" b="0" i="0" u="none" strike="noStrike" kern="0" cap="none" spc="0" normalizeH="0" baseline="0" noProof="0" dirty="0">
                  <a:ln>
                    <a:noFill/>
                  </a:ln>
                  <a:solidFill>
                    <a:prstClr val="black"/>
                  </a:solidFill>
                  <a:effectLst/>
                  <a:uLnTx/>
                  <a:uFillTx/>
                  <a:latin typeface="Arial" pitchFamily="34" charset="0"/>
                  <a:ea typeface="ヒラギノ角ゴ Pro W3"/>
                </a:rPr>
                <a:t>(Temperature, Interlock)</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39" name="Line 82">
              <a:extLst>
                <a:ext uri="{FF2B5EF4-FFF2-40B4-BE49-F238E27FC236}">
                  <a16:creationId xmlns:a16="http://schemas.microsoft.com/office/drawing/2014/main" id="{B5473E0E-1CB2-AF46-9473-DC6E8C9C15C8}"/>
                </a:ext>
              </a:extLst>
            </p:cNvPr>
            <p:cNvSpPr>
              <a:spLocks noChangeShapeType="1"/>
            </p:cNvSpPr>
            <p:nvPr/>
          </p:nvSpPr>
          <p:spPr bwMode="auto">
            <a:xfrm flipH="1" flipV="1">
              <a:off x="3720488" y="4914784"/>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40" name="Text Box 44">
              <a:extLst>
                <a:ext uri="{FF2B5EF4-FFF2-40B4-BE49-F238E27FC236}">
                  <a16:creationId xmlns:a16="http://schemas.microsoft.com/office/drawing/2014/main" id="{B20FC314-9B9F-A345-9BA6-BED2028206F5}"/>
                </a:ext>
              </a:extLst>
            </p:cNvPr>
            <p:cNvSpPr txBox="1">
              <a:spLocks noChangeArrowheads="1"/>
            </p:cNvSpPr>
            <p:nvPr/>
          </p:nvSpPr>
          <p:spPr bwMode="auto">
            <a:xfrm>
              <a:off x="3583556" y="5505334"/>
              <a:ext cx="1600200" cy="209550"/>
            </a:xfrm>
            <a:prstGeom prst="rect">
              <a:avLst/>
            </a:prstGeom>
            <a:noFill/>
            <a:ln w="12700">
              <a:solidFill>
                <a:sysClr val="windowText" lastClr="000000"/>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44450" rIns="0" bIns="44450">
              <a:no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marL="0" marR="0" lvl="0" indent="0" algn="ctr" defTabSz="457200" eaLnBrk="1" fontAlgn="auto" latinLnBrk="0" hangingPunct="1">
                <a:lnSpc>
                  <a:spcPct val="90000"/>
                </a:lnSpc>
                <a:spcBef>
                  <a:spcPct val="50000"/>
                </a:spcBef>
                <a:spcAft>
                  <a:spcPts val="0"/>
                </a:spcAft>
                <a:buClr>
                  <a:srgbClr val="B26B02"/>
                </a:buClr>
                <a:buSzPct val="135000"/>
                <a:buFontTx/>
                <a:buNone/>
                <a:tabLst/>
                <a:defRPr/>
              </a:pPr>
              <a:r>
                <a:rPr kumimoji="0" lang="en-US" sz="1200" b="0" i="0" u="none" strike="noStrike" kern="0" cap="none" spc="0" normalizeH="0" baseline="0" noProof="0" dirty="0">
                  <a:ln>
                    <a:noFill/>
                  </a:ln>
                  <a:solidFill>
                    <a:prstClr val="black"/>
                  </a:solidFill>
                  <a:effectLst/>
                  <a:uLnTx/>
                  <a:uFillTx/>
                  <a:latin typeface="Arial" charset="0"/>
                  <a:ea typeface="Osaka" charset="0"/>
                </a:rPr>
                <a:t>Magnet</a:t>
              </a:r>
              <a:endParaRPr kumimoji="0" lang="en-US" sz="1000" b="1" i="0" u="none" strike="noStrike" kern="0" cap="none" spc="0" normalizeH="0" baseline="0" noProof="0" dirty="0">
                <a:ln>
                  <a:noFill/>
                </a:ln>
                <a:solidFill>
                  <a:prstClr val="black"/>
                </a:solidFill>
                <a:effectLst/>
                <a:uLnTx/>
                <a:uFillTx/>
                <a:latin typeface="Arial" charset="0"/>
                <a:ea typeface="Osaka" charset="0"/>
              </a:endParaRPr>
            </a:p>
          </p:txBody>
        </p:sp>
        <p:sp>
          <p:nvSpPr>
            <p:cNvPr id="241" name="TextBox 240">
              <a:extLst>
                <a:ext uri="{FF2B5EF4-FFF2-40B4-BE49-F238E27FC236}">
                  <a16:creationId xmlns:a16="http://schemas.microsoft.com/office/drawing/2014/main" id="{173D1244-6D29-8F48-8548-43C7033B0013}"/>
                </a:ext>
              </a:extLst>
            </p:cNvPr>
            <p:cNvSpPr txBox="1"/>
            <p:nvPr/>
          </p:nvSpPr>
          <p:spPr>
            <a:xfrm>
              <a:off x="5399656" y="4209934"/>
              <a:ext cx="1828800" cy="1828800"/>
            </a:xfrm>
            <a:prstGeom prst="rect">
              <a:avLst/>
            </a:prstGeom>
            <a:noFill/>
            <a:ln>
              <a:solidFill>
                <a:sysClr val="windowText" lastClr="000000"/>
              </a:solidFill>
              <a:prstDash val="lgDash"/>
            </a:ln>
          </p:spPr>
          <p:txBody>
            <a:bodyPr wrap="square" rtlCol="0" anchor="b" anchorCtr="1">
              <a:no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RF Control</a:t>
              </a:r>
              <a:endParaRPr kumimoji="1" lang="ja-JP" altLang="en-US" sz="12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42" name="Text Box 44">
              <a:extLst>
                <a:ext uri="{FF2B5EF4-FFF2-40B4-BE49-F238E27FC236}">
                  <a16:creationId xmlns:a16="http://schemas.microsoft.com/office/drawing/2014/main" id="{524B2A07-2186-A549-AC32-0346AE88C8BC}"/>
                </a:ext>
              </a:extLst>
            </p:cNvPr>
            <p:cNvSpPr txBox="1">
              <a:spLocks noChangeArrowheads="1"/>
            </p:cNvSpPr>
            <p:nvPr/>
          </p:nvSpPr>
          <p:spPr bwMode="auto">
            <a:xfrm>
              <a:off x="5489244" y="5295784"/>
              <a:ext cx="722868" cy="419100"/>
            </a:xfrm>
            <a:prstGeom prst="rect">
              <a:avLst/>
            </a:prstGeom>
            <a:noFill/>
            <a:ln w="12700">
              <a:solidFill>
                <a:sysClr val="windowText" lastClr="000000"/>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44450" rIns="0" bIns="44450" anchor="ctr" anchorCtr="0">
              <a:no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marL="0" marR="0" lvl="0" indent="0" algn="ctr" defTabSz="457200" eaLnBrk="1" fontAlgn="auto" latinLnBrk="0" hangingPunct="1">
                <a:lnSpc>
                  <a:spcPct val="90000"/>
                </a:lnSpc>
                <a:spcBef>
                  <a:spcPct val="50000"/>
                </a:spcBef>
                <a:spcAft>
                  <a:spcPts val="0"/>
                </a:spcAft>
                <a:buClr>
                  <a:srgbClr val="B26B02"/>
                </a:buClr>
                <a:buSzPct val="135000"/>
                <a:buFontTx/>
                <a:buNone/>
                <a:tabLst/>
                <a:defRPr/>
              </a:pPr>
              <a:r>
                <a:rPr kumimoji="0" lang="en-US" sz="1200" b="0" i="0" u="none" strike="noStrike" kern="0" cap="none" spc="0" normalizeH="0" baseline="0" noProof="0" dirty="0">
                  <a:ln>
                    <a:noFill/>
                  </a:ln>
                  <a:solidFill>
                    <a:prstClr val="black"/>
                  </a:solidFill>
                  <a:effectLst/>
                  <a:uLnTx/>
                  <a:uFillTx/>
                  <a:latin typeface="Arial" charset="0"/>
                  <a:ea typeface="Osaka" charset="0"/>
                </a:rPr>
                <a:t>LLRF</a:t>
              </a:r>
              <a:endParaRPr kumimoji="0" lang="en-US" sz="1000" b="1" i="0" u="none" strike="noStrike" kern="0" cap="none" spc="0" normalizeH="0" baseline="0" noProof="0" dirty="0">
                <a:ln>
                  <a:noFill/>
                </a:ln>
                <a:solidFill>
                  <a:prstClr val="black"/>
                </a:solidFill>
                <a:effectLst/>
                <a:uLnTx/>
                <a:uFillTx/>
                <a:latin typeface="Arial" charset="0"/>
                <a:ea typeface="Osaka" charset="0"/>
              </a:endParaRPr>
            </a:p>
          </p:txBody>
        </p:sp>
        <p:sp>
          <p:nvSpPr>
            <p:cNvPr id="243" name="Line 50">
              <a:extLst>
                <a:ext uri="{FF2B5EF4-FFF2-40B4-BE49-F238E27FC236}">
                  <a16:creationId xmlns:a16="http://schemas.microsoft.com/office/drawing/2014/main" id="{16FB96DA-7FBA-364B-BA56-181C7D6D51DA}"/>
                </a:ext>
              </a:extLst>
            </p:cNvPr>
            <p:cNvSpPr>
              <a:spLocks noChangeShapeType="1"/>
            </p:cNvSpPr>
            <p:nvPr/>
          </p:nvSpPr>
          <p:spPr bwMode="auto">
            <a:xfrm flipH="1">
              <a:off x="5752932" y="3688460"/>
              <a:ext cx="0" cy="576072"/>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44" name="Line 50">
              <a:extLst>
                <a:ext uri="{FF2B5EF4-FFF2-40B4-BE49-F238E27FC236}">
                  <a16:creationId xmlns:a16="http://schemas.microsoft.com/office/drawing/2014/main" id="{444F4643-E408-A34F-97DE-F4364CE60D7E}"/>
                </a:ext>
              </a:extLst>
            </p:cNvPr>
            <p:cNvSpPr>
              <a:spLocks noChangeShapeType="1"/>
            </p:cNvSpPr>
            <p:nvPr/>
          </p:nvSpPr>
          <p:spPr bwMode="auto">
            <a:xfrm flipH="1">
              <a:off x="6631556" y="3684471"/>
              <a:ext cx="0" cy="576072"/>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45" name="TextBox 244">
              <a:extLst>
                <a:ext uri="{FF2B5EF4-FFF2-40B4-BE49-F238E27FC236}">
                  <a16:creationId xmlns:a16="http://schemas.microsoft.com/office/drawing/2014/main" id="{D10EF365-A1F9-3542-8EA6-1C6166064DDE}"/>
                </a:ext>
              </a:extLst>
            </p:cNvPr>
            <p:cNvSpPr txBox="1"/>
            <p:nvPr/>
          </p:nvSpPr>
          <p:spPr>
            <a:xfrm>
              <a:off x="5628256" y="4268453"/>
              <a:ext cx="297765" cy="646331"/>
            </a:xfrm>
            <a:prstGeom prst="rect">
              <a:avLst/>
            </a:prstGeom>
            <a:noFill/>
            <a:ln>
              <a:solidFill>
                <a:sysClr val="windowText" lastClr="000000"/>
              </a:solidFill>
            </a:ln>
          </p:spPr>
          <p:txBody>
            <a:bodyPr vert="vert" wrap="non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IOC</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46" name="Line 82">
              <a:extLst>
                <a:ext uri="{FF2B5EF4-FFF2-40B4-BE49-F238E27FC236}">
                  <a16:creationId xmlns:a16="http://schemas.microsoft.com/office/drawing/2014/main" id="{5375AADD-7D60-1447-8389-25E991B7A461}"/>
                </a:ext>
              </a:extLst>
            </p:cNvPr>
            <p:cNvSpPr>
              <a:spLocks noChangeShapeType="1"/>
            </p:cNvSpPr>
            <p:nvPr/>
          </p:nvSpPr>
          <p:spPr bwMode="auto">
            <a:xfrm flipH="1" flipV="1">
              <a:off x="6613855" y="4914784"/>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47" name="TextBox 246">
              <a:extLst>
                <a:ext uri="{FF2B5EF4-FFF2-40B4-BE49-F238E27FC236}">
                  <a16:creationId xmlns:a16="http://schemas.microsoft.com/office/drawing/2014/main" id="{AC9E1EC7-F8BF-B742-8D93-0DE135134F5D}"/>
                </a:ext>
              </a:extLst>
            </p:cNvPr>
            <p:cNvSpPr txBox="1"/>
            <p:nvPr/>
          </p:nvSpPr>
          <p:spPr>
            <a:xfrm>
              <a:off x="6314744" y="4273434"/>
              <a:ext cx="761312" cy="641350"/>
            </a:xfrm>
            <a:prstGeom prst="rect">
              <a:avLst/>
            </a:prstGeom>
            <a:noFill/>
            <a:ln>
              <a:solidFill>
                <a:sysClr val="windowText" lastClr="000000"/>
              </a:solidFill>
            </a:ln>
          </p:spPr>
          <p:txBody>
            <a:bodyPr wrap="squar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HVRF </a:t>
              </a:r>
            </a:p>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kern="0" dirty="0">
                  <a:solidFill>
                    <a:prstClr val="black"/>
                  </a:solidFill>
                  <a:latin typeface="Arial" pitchFamily="34" charset="0"/>
                  <a:ea typeface="ヒラギノ角ゴ Pro W3"/>
                </a:rPr>
                <a:t>IOC</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48" name="Line 82">
              <a:extLst>
                <a:ext uri="{FF2B5EF4-FFF2-40B4-BE49-F238E27FC236}">
                  <a16:creationId xmlns:a16="http://schemas.microsoft.com/office/drawing/2014/main" id="{B484A24B-244E-0D4D-B5C5-94D5E2C05B7F}"/>
                </a:ext>
              </a:extLst>
            </p:cNvPr>
            <p:cNvSpPr>
              <a:spLocks noChangeShapeType="1"/>
            </p:cNvSpPr>
            <p:nvPr/>
          </p:nvSpPr>
          <p:spPr bwMode="auto">
            <a:xfrm flipH="1" flipV="1">
              <a:off x="5791237" y="4914784"/>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49" name="Text Box 44">
              <a:extLst>
                <a:ext uri="{FF2B5EF4-FFF2-40B4-BE49-F238E27FC236}">
                  <a16:creationId xmlns:a16="http://schemas.microsoft.com/office/drawing/2014/main" id="{DFB5302F-01D0-F04B-9502-A9CA67EADBCD}"/>
                </a:ext>
              </a:extLst>
            </p:cNvPr>
            <p:cNvSpPr txBox="1">
              <a:spLocks noChangeArrowheads="1"/>
            </p:cNvSpPr>
            <p:nvPr/>
          </p:nvSpPr>
          <p:spPr bwMode="auto">
            <a:xfrm>
              <a:off x="6237857" y="5295784"/>
              <a:ext cx="838199" cy="419100"/>
            </a:xfrm>
            <a:prstGeom prst="rect">
              <a:avLst/>
            </a:prstGeom>
            <a:noFill/>
            <a:ln w="12700">
              <a:solidFill>
                <a:sysClr val="windowText" lastClr="000000"/>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44450" rIns="0" bIns="44450" anchor="ctr" anchorCtr="0">
              <a:no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marL="0" marR="0" lvl="0" indent="0" algn="ctr" defTabSz="457200" eaLnBrk="1" fontAlgn="auto" latinLnBrk="0" hangingPunct="1">
                <a:lnSpc>
                  <a:spcPct val="90000"/>
                </a:lnSpc>
                <a:spcBef>
                  <a:spcPct val="50000"/>
                </a:spcBef>
                <a:spcAft>
                  <a:spcPts val="0"/>
                </a:spcAft>
                <a:buClr>
                  <a:srgbClr val="B26B02"/>
                </a:buClr>
                <a:buSzPct val="135000"/>
                <a:buFontTx/>
                <a:buNone/>
                <a:tabLst/>
                <a:defRPr/>
              </a:pPr>
              <a:r>
                <a:rPr kumimoji="0" lang="en-US" sz="1200" b="0" i="0" u="none" strike="noStrike" kern="0" cap="none" spc="0" normalizeH="0" baseline="0" noProof="0" dirty="0">
                  <a:ln>
                    <a:noFill/>
                  </a:ln>
                  <a:solidFill>
                    <a:prstClr val="black"/>
                  </a:solidFill>
                  <a:effectLst/>
                  <a:uLnTx/>
                  <a:uFillTx/>
                  <a:latin typeface="Arial" charset="0"/>
                  <a:ea typeface="Osaka" charset="0"/>
                </a:rPr>
                <a:t>RF Amp</a:t>
              </a:r>
              <a:endParaRPr kumimoji="0" lang="en-US" sz="1000" b="1" i="0" u="none" strike="noStrike" kern="0" cap="none" spc="0" normalizeH="0" baseline="0" noProof="0" dirty="0">
                <a:ln>
                  <a:noFill/>
                </a:ln>
                <a:solidFill>
                  <a:prstClr val="black"/>
                </a:solidFill>
                <a:effectLst/>
                <a:uLnTx/>
                <a:uFillTx/>
                <a:latin typeface="Arial" charset="0"/>
                <a:ea typeface="Osaka" charset="0"/>
              </a:endParaRPr>
            </a:p>
          </p:txBody>
        </p:sp>
        <p:sp>
          <p:nvSpPr>
            <p:cNvPr id="250" name="Line 82">
              <a:extLst>
                <a:ext uri="{FF2B5EF4-FFF2-40B4-BE49-F238E27FC236}">
                  <a16:creationId xmlns:a16="http://schemas.microsoft.com/office/drawing/2014/main" id="{DB455D57-26F4-824D-8CFA-04E35A2B91B7}"/>
                </a:ext>
              </a:extLst>
            </p:cNvPr>
            <p:cNvSpPr>
              <a:spLocks noChangeShapeType="1"/>
            </p:cNvSpPr>
            <p:nvPr/>
          </p:nvSpPr>
          <p:spPr bwMode="auto">
            <a:xfrm flipH="1" flipV="1">
              <a:off x="5628256" y="5124334"/>
              <a:ext cx="1447800" cy="0"/>
            </a:xfrm>
            <a:prstGeom prst="line">
              <a:avLst/>
            </a:prstGeom>
            <a:noFill/>
            <a:ln w="12700">
              <a:solidFill>
                <a:srgbClr val="33CCCC"/>
              </a:solidFill>
              <a:round/>
              <a:headEnd type="none" w="med" len="med"/>
              <a:tailEnd type="non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52" name="Oval 251">
              <a:extLst>
                <a:ext uri="{FF2B5EF4-FFF2-40B4-BE49-F238E27FC236}">
                  <a16:creationId xmlns:a16="http://schemas.microsoft.com/office/drawing/2014/main" id="{5F1F6AB4-772B-3042-BC68-1B0EE066F423}"/>
                </a:ext>
              </a:extLst>
            </p:cNvPr>
            <p:cNvSpPr/>
            <p:nvPr/>
          </p:nvSpPr>
          <p:spPr>
            <a:xfrm>
              <a:off x="6589857" y="5101474"/>
              <a:ext cx="45719" cy="45719"/>
            </a:xfrm>
            <a:prstGeom prst="ellipse">
              <a:avLst/>
            </a:prstGeom>
            <a:solidFill>
              <a:srgbClr val="00D7D7"/>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n-lt"/>
                <a:ea typeface="+mn-ea"/>
                <a:cs typeface="+mn-cs"/>
              </a:endParaRPr>
            </a:p>
          </p:txBody>
        </p:sp>
        <p:sp>
          <p:nvSpPr>
            <p:cNvPr id="253" name="Line 119">
              <a:extLst>
                <a:ext uri="{FF2B5EF4-FFF2-40B4-BE49-F238E27FC236}">
                  <a16:creationId xmlns:a16="http://schemas.microsoft.com/office/drawing/2014/main" id="{E7B24805-83B7-B445-8D0F-BE3A8692CCF9}"/>
                </a:ext>
              </a:extLst>
            </p:cNvPr>
            <p:cNvSpPr>
              <a:spLocks noChangeShapeType="1"/>
            </p:cNvSpPr>
            <p:nvPr/>
          </p:nvSpPr>
          <p:spPr bwMode="auto">
            <a:xfrm flipH="1" flipV="1">
              <a:off x="7533256" y="3143134"/>
              <a:ext cx="0" cy="2084832"/>
            </a:xfrm>
            <a:prstGeom prst="line">
              <a:avLst/>
            </a:prstGeom>
            <a:noFill/>
            <a:ln w="25400" cap="flat" cmpd="sng" algn="ctr">
              <a:solidFill>
                <a:srgbClr val="F07F09"/>
              </a:solidFill>
              <a:prstDash val="solid"/>
              <a:headEnd type="triangle" w="med" len="med"/>
              <a:tailEnd/>
            </a:ln>
            <a:effectLst>
              <a:outerShdw blurRad="40000" dist="20000" dir="5400000" rotWithShape="0">
                <a:srgbClr val="000000">
                  <a:alpha val="38000"/>
                </a:srgbClr>
              </a:outerShdw>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mn-lt"/>
                <a:ea typeface="+mn-ea"/>
                <a:cs typeface="+mn-cs"/>
              </a:endParaRPr>
            </a:p>
          </p:txBody>
        </p:sp>
        <p:sp>
          <p:nvSpPr>
            <p:cNvPr id="254" name="TextBox 253">
              <a:extLst>
                <a:ext uri="{FF2B5EF4-FFF2-40B4-BE49-F238E27FC236}">
                  <a16:creationId xmlns:a16="http://schemas.microsoft.com/office/drawing/2014/main" id="{1D0BD800-BD1D-A44C-AE09-22DE692CD3BA}"/>
                </a:ext>
              </a:extLst>
            </p:cNvPr>
            <p:cNvSpPr txBox="1"/>
            <p:nvPr/>
          </p:nvSpPr>
          <p:spPr>
            <a:xfrm>
              <a:off x="7380856" y="4213923"/>
              <a:ext cx="2057400" cy="2128125"/>
            </a:xfrm>
            <a:prstGeom prst="rect">
              <a:avLst/>
            </a:prstGeom>
            <a:noFill/>
            <a:ln>
              <a:solidFill>
                <a:sysClr val="windowText" lastClr="000000"/>
              </a:solidFill>
              <a:prstDash val="lgDash"/>
            </a:ln>
          </p:spPr>
          <p:txBody>
            <a:bodyPr wrap="square" rtlCol="0" anchor="b" anchorCtr="1">
              <a:no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Diagnostic Control</a:t>
              </a:r>
              <a:endParaRPr kumimoji="1" lang="ja-JP" altLang="en-US" sz="12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55" name="Text Box 44">
              <a:extLst>
                <a:ext uri="{FF2B5EF4-FFF2-40B4-BE49-F238E27FC236}">
                  <a16:creationId xmlns:a16="http://schemas.microsoft.com/office/drawing/2014/main" id="{0E187156-03BB-F243-9F6C-85A3F799475F}"/>
                </a:ext>
              </a:extLst>
            </p:cNvPr>
            <p:cNvSpPr txBox="1">
              <a:spLocks noChangeArrowheads="1"/>
            </p:cNvSpPr>
            <p:nvPr/>
          </p:nvSpPr>
          <p:spPr bwMode="auto">
            <a:xfrm>
              <a:off x="7470444" y="5695834"/>
              <a:ext cx="722868" cy="419100"/>
            </a:xfrm>
            <a:prstGeom prst="rect">
              <a:avLst/>
            </a:prstGeom>
            <a:noFill/>
            <a:ln w="12700">
              <a:solidFill>
                <a:sysClr val="windowText" lastClr="000000"/>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44450" rIns="0" bIns="44450" anchor="ctr" anchorCtr="0">
              <a:no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marL="0" marR="0" lvl="0" indent="0" algn="ctr" defTabSz="457200" eaLnBrk="1" fontAlgn="auto" latinLnBrk="0" hangingPunct="1">
                <a:lnSpc>
                  <a:spcPct val="90000"/>
                </a:lnSpc>
                <a:spcBef>
                  <a:spcPct val="50000"/>
                </a:spcBef>
                <a:spcAft>
                  <a:spcPts val="0"/>
                </a:spcAft>
                <a:buClr>
                  <a:srgbClr val="B26B02"/>
                </a:buClr>
                <a:buSzPct val="135000"/>
                <a:buFontTx/>
                <a:buNone/>
                <a:tabLst/>
                <a:defRPr/>
              </a:pPr>
              <a:r>
                <a:rPr kumimoji="0" lang="en-US" sz="1200" b="0" i="0" u="none" strike="noStrike" kern="0" cap="none" spc="0" normalizeH="0" baseline="0" noProof="0" dirty="0">
                  <a:ln>
                    <a:noFill/>
                  </a:ln>
                  <a:solidFill>
                    <a:prstClr val="black"/>
                  </a:solidFill>
                  <a:effectLst/>
                  <a:uLnTx/>
                  <a:uFillTx/>
                  <a:latin typeface="Arial" charset="0"/>
                  <a:ea typeface="Osaka" charset="0"/>
                </a:rPr>
                <a:t>Analog Front End</a:t>
              </a:r>
              <a:endParaRPr kumimoji="0" lang="en-US" sz="1000" b="1" i="0" u="none" strike="noStrike" kern="0" cap="none" spc="0" normalizeH="0" baseline="0" noProof="0" dirty="0">
                <a:ln>
                  <a:noFill/>
                </a:ln>
                <a:solidFill>
                  <a:prstClr val="black"/>
                </a:solidFill>
                <a:effectLst/>
                <a:uLnTx/>
                <a:uFillTx/>
                <a:latin typeface="Arial" charset="0"/>
                <a:ea typeface="Osaka" charset="0"/>
              </a:endParaRPr>
            </a:p>
          </p:txBody>
        </p:sp>
        <p:sp>
          <p:nvSpPr>
            <p:cNvPr id="257" name="Line 50">
              <a:extLst>
                <a:ext uri="{FF2B5EF4-FFF2-40B4-BE49-F238E27FC236}">
                  <a16:creationId xmlns:a16="http://schemas.microsoft.com/office/drawing/2014/main" id="{B4CA3F3C-C46F-6E49-B3E0-071419FCF81C}"/>
                </a:ext>
              </a:extLst>
            </p:cNvPr>
            <p:cNvSpPr>
              <a:spLocks noChangeShapeType="1"/>
            </p:cNvSpPr>
            <p:nvPr/>
          </p:nvSpPr>
          <p:spPr bwMode="auto">
            <a:xfrm flipH="1">
              <a:off x="8612756" y="3688460"/>
              <a:ext cx="0" cy="576072"/>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59" name="Line 82">
              <a:extLst>
                <a:ext uri="{FF2B5EF4-FFF2-40B4-BE49-F238E27FC236}">
                  <a16:creationId xmlns:a16="http://schemas.microsoft.com/office/drawing/2014/main" id="{B3EF824D-256C-2940-8B01-D74B457920BC}"/>
                </a:ext>
              </a:extLst>
            </p:cNvPr>
            <p:cNvSpPr>
              <a:spLocks noChangeShapeType="1"/>
            </p:cNvSpPr>
            <p:nvPr/>
          </p:nvSpPr>
          <p:spPr bwMode="auto">
            <a:xfrm flipH="1" flipV="1">
              <a:off x="8595055" y="4918773"/>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60" name="TextBox 259">
              <a:extLst>
                <a:ext uri="{FF2B5EF4-FFF2-40B4-BE49-F238E27FC236}">
                  <a16:creationId xmlns:a16="http://schemas.microsoft.com/office/drawing/2014/main" id="{4D14E7BA-A2A3-A845-804F-11C924975875}"/>
                </a:ext>
              </a:extLst>
            </p:cNvPr>
            <p:cNvSpPr txBox="1"/>
            <p:nvPr/>
          </p:nvSpPr>
          <p:spPr>
            <a:xfrm>
              <a:off x="8295944" y="4277423"/>
              <a:ext cx="1066112" cy="641350"/>
            </a:xfrm>
            <a:prstGeom prst="rect">
              <a:avLst/>
            </a:prstGeom>
            <a:noFill/>
            <a:ln>
              <a:solidFill>
                <a:sysClr val="windowText" lastClr="000000"/>
              </a:solidFill>
            </a:ln>
          </p:spPr>
          <p:txBody>
            <a:bodyPr wrap="squar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PLC</a:t>
              </a:r>
            </a:p>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000" b="0" i="0" u="none" strike="noStrike" kern="0" cap="none" spc="0" normalizeH="0" baseline="0" noProof="0" dirty="0">
                  <a:ln>
                    <a:noFill/>
                  </a:ln>
                  <a:solidFill>
                    <a:prstClr val="black"/>
                  </a:solidFill>
                  <a:effectLst/>
                  <a:uLnTx/>
                  <a:uFillTx/>
                  <a:latin typeface="Arial" pitchFamily="34" charset="0"/>
                  <a:ea typeface="ヒラギノ角ゴ Pro W3"/>
                </a:rPr>
                <a:t>(DI, DO, Temp, Interlock)</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61" name="Line 82">
              <a:extLst>
                <a:ext uri="{FF2B5EF4-FFF2-40B4-BE49-F238E27FC236}">
                  <a16:creationId xmlns:a16="http://schemas.microsoft.com/office/drawing/2014/main" id="{96AACCF0-CB56-AB43-8F90-92C28766D51C}"/>
                </a:ext>
              </a:extLst>
            </p:cNvPr>
            <p:cNvSpPr>
              <a:spLocks noChangeShapeType="1"/>
            </p:cNvSpPr>
            <p:nvPr/>
          </p:nvSpPr>
          <p:spPr bwMode="auto">
            <a:xfrm flipH="1" flipV="1">
              <a:off x="7914944" y="4918773"/>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62" name="Text Box 44">
              <a:extLst>
                <a:ext uri="{FF2B5EF4-FFF2-40B4-BE49-F238E27FC236}">
                  <a16:creationId xmlns:a16="http://schemas.microsoft.com/office/drawing/2014/main" id="{4345FD3D-DF26-3744-A7B8-4AE2AE0AD18A}"/>
                </a:ext>
              </a:extLst>
            </p:cNvPr>
            <p:cNvSpPr txBox="1">
              <a:spLocks noChangeArrowheads="1"/>
            </p:cNvSpPr>
            <p:nvPr/>
          </p:nvSpPr>
          <p:spPr bwMode="auto">
            <a:xfrm>
              <a:off x="8219057" y="5695834"/>
              <a:ext cx="838199" cy="419100"/>
            </a:xfrm>
            <a:prstGeom prst="rect">
              <a:avLst/>
            </a:prstGeom>
            <a:noFill/>
            <a:ln w="12700">
              <a:solidFill>
                <a:sysClr val="windowText" lastClr="000000"/>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44450" rIns="0" bIns="44450" anchor="ctr" anchorCtr="0">
              <a:no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marL="0" marR="0" lvl="0" indent="0" algn="ctr" defTabSz="457200" eaLnBrk="1" fontAlgn="auto" latinLnBrk="0" hangingPunct="1">
                <a:lnSpc>
                  <a:spcPct val="90000"/>
                </a:lnSpc>
                <a:spcBef>
                  <a:spcPct val="50000"/>
                </a:spcBef>
                <a:spcAft>
                  <a:spcPts val="0"/>
                </a:spcAft>
                <a:buClr>
                  <a:srgbClr val="B26B02"/>
                </a:buClr>
                <a:buSzPct val="135000"/>
                <a:buFontTx/>
                <a:buNone/>
                <a:tabLst/>
                <a:defRPr/>
              </a:pPr>
              <a:r>
                <a:rPr kumimoji="0" lang="en-US" sz="1200" b="0" i="0" u="none" strike="noStrike" kern="0" cap="none" spc="0" normalizeH="0" baseline="0" noProof="0" dirty="0">
                  <a:ln>
                    <a:noFill/>
                  </a:ln>
                  <a:solidFill>
                    <a:prstClr val="black"/>
                  </a:solidFill>
                  <a:effectLst/>
                  <a:uLnTx/>
                  <a:uFillTx/>
                  <a:latin typeface="Arial" charset="0"/>
                  <a:ea typeface="Osaka" charset="0"/>
                </a:rPr>
                <a:t>Motor</a:t>
              </a:r>
              <a:endParaRPr kumimoji="0" lang="en-US" sz="1000" b="1" i="0" u="none" strike="noStrike" kern="0" cap="none" spc="0" normalizeH="0" baseline="0" noProof="0" dirty="0">
                <a:ln>
                  <a:noFill/>
                </a:ln>
                <a:solidFill>
                  <a:prstClr val="black"/>
                </a:solidFill>
                <a:effectLst/>
                <a:uLnTx/>
                <a:uFillTx/>
                <a:latin typeface="Arial" charset="0"/>
                <a:ea typeface="Osaka" charset="0"/>
              </a:endParaRPr>
            </a:p>
          </p:txBody>
        </p:sp>
        <p:sp>
          <p:nvSpPr>
            <p:cNvPr id="263" name="Line 82">
              <a:extLst>
                <a:ext uri="{FF2B5EF4-FFF2-40B4-BE49-F238E27FC236}">
                  <a16:creationId xmlns:a16="http://schemas.microsoft.com/office/drawing/2014/main" id="{26D9173D-368F-314F-A898-D372A34326A5}"/>
                </a:ext>
              </a:extLst>
            </p:cNvPr>
            <p:cNvSpPr>
              <a:spLocks noChangeShapeType="1"/>
            </p:cNvSpPr>
            <p:nvPr/>
          </p:nvSpPr>
          <p:spPr bwMode="auto">
            <a:xfrm flipH="1" flipV="1">
              <a:off x="7932544" y="5101474"/>
              <a:ext cx="685800" cy="0"/>
            </a:xfrm>
            <a:prstGeom prst="line">
              <a:avLst/>
            </a:prstGeom>
            <a:noFill/>
            <a:ln w="12700">
              <a:solidFill>
                <a:srgbClr val="33CCCC"/>
              </a:solidFill>
              <a:round/>
              <a:headEnd type="none" w="med" len="med"/>
              <a:tailEnd type="non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64" name="Text Box 44">
              <a:extLst>
                <a:ext uri="{FF2B5EF4-FFF2-40B4-BE49-F238E27FC236}">
                  <a16:creationId xmlns:a16="http://schemas.microsoft.com/office/drawing/2014/main" id="{806D2BE8-184B-6A43-8483-016F0E71784A}"/>
                </a:ext>
              </a:extLst>
            </p:cNvPr>
            <p:cNvSpPr txBox="1">
              <a:spLocks noChangeArrowheads="1"/>
            </p:cNvSpPr>
            <p:nvPr/>
          </p:nvSpPr>
          <p:spPr bwMode="auto">
            <a:xfrm>
              <a:off x="7470444" y="5276734"/>
              <a:ext cx="722868" cy="419100"/>
            </a:xfrm>
            <a:prstGeom prst="rect">
              <a:avLst/>
            </a:prstGeom>
            <a:noFill/>
            <a:ln w="12700">
              <a:solidFill>
                <a:sysClr val="windowText" lastClr="000000"/>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44450" rIns="0" bIns="44450" anchor="ctr" anchorCtr="0">
              <a:no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marL="0" marR="0" lvl="0" indent="0" algn="ctr" defTabSz="457200" eaLnBrk="1" fontAlgn="auto" latinLnBrk="0" hangingPunct="1">
                <a:lnSpc>
                  <a:spcPct val="90000"/>
                </a:lnSpc>
                <a:spcBef>
                  <a:spcPct val="50000"/>
                </a:spcBef>
                <a:spcAft>
                  <a:spcPts val="0"/>
                </a:spcAft>
                <a:buClr>
                  <a:srgbClr val="B26B02"/>
                </a:buClr>
                <a:buSzPct val="135000"/>
                <a:buFontTx/>
                <a:buNone/>
                <a:tabLst/>
                <a:defRPr/>
              </a:pPr>
              <a:r>
                <a:rPr kumimoji="0" lang="en-US" sz="1200" b="0" i="0" u="none" strike="noStrike" kern="0" cap="none" spc="0" normalizeH="0" baseline="0" noProof="0" dirty="0">
                  <a:ln>
                    <a:noFill/>
                  </a:ln>
                  <a:solidFill>
                    <a:prstClr val="black"/>
                  </a:solidFill>
                  <a:effectLst/>
                  <a:uLnTx/>
                  <a:uFillTx/>
                  <a:latin typeface="Arial" charset="0"/>
                  <a:ea typeface="Osaka" charset="0"/>
                </a:rPr>
                <a:t>Digitizer</a:t>
              </a:r>
              <a:endParaRPr kumimoji="0" lang="en-US" sz="1000" b="1" i="0" u="none" strike="noStrike" kern="0" cap="none" spc="0" normalizeH="0" baseline="0" noProof="0" dirty="0">
                <a:ln>
                  <a:noFill/>
                </a:ln>
                <a:solidFill>
                  <a:prstClr val="black"/>
                </a:solidFill>
                <a:effectLst/>
                <a:uLnTx/>
                <a:uFillTx/>
                <a:latin typeface="Arial" charset="0"/>
                <a:ea typeface="Osaka" charset="0"/>
              </a:endParaRPr>
            </a:p>
          </p:txBody>
        </p:sp>
        <p:sp>
          <p:nvSpPr>
            <p:cNvPr id="265" name="Text Box 44">
              <a:extLst>
                <a:ext uri="{FF2B5EF4-FFF2-40B4-BE49-F238E27FC236}">
                  <a16:creationId xmlns:a16="http://schemas.microsoft.com/office/drawing/2014/main" id="{253BB8A0-6016-9041-9788-F50984992C60}"/>
                </a:ext>
              </a:extLst>
            </p:cNvPr>
            <p:cNvSpPr txBox="1">
              <a:spLocks noChangeArrowheads="1"/>
            </p:cNvSpPr>
            <p:nvPr/>
          </p:nvSpPr>
          <p:spPr bwMode="auto">
            <a:xfrm>
              <a:off x="8219057" y="5276734"/>
              <a:ext cx="838199" cy="419100"/>
            </a:xfrm>
            <a:prstGeom prst="rect">
              <a:avLst/>
            </a:prstGeom>
            <a:noFill/>
            <a:ln w="12700">
              <a:solidFill>
                <a:sysClr val="windowText" lastClr="000000"/>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44450" rIns="0" bIns="44450" anchor="ctr" anchorCtr="0">
              <a:no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marL="0" marR="0" lvl="0" indent="0" algn="ctr" defTabSz="457200" eaLnBrk="1" fontAlgn="auto" latinLnBrk="0" hangingPunct="1">
                <a:lnSpc>
                  <a:spcPct val="90000"/>
                </a:lnSpc>
                <a:spcBef>
                  <a:spcPct val="50000"/>
                </a:spcBef>
                <a:spcAft>
                  <a:spcPts val="0"/>
                </a:spcAft>
                <a:buClr>
                  <a:srgbClr val="B26B02"/>
                </a:buClr>
                <a:buSzPct val="135000"/>
                <a:buFontTx/>
                <a:buNone/>
                <a:tabLst/>
                <a:defRPr/>
              </a:pPr>
              <a:r>
                <a:rPr kumimoji="0" lang="en-US" sz="1200" b="0" i="0" u="none" strike="noStrike" kern="0" cap="none" spc="0" normalizeH="0" baseline="0" noProof="0" dirty="0">
                  <a:ln>
                    <a:noFill/>
                  </a:ln>
                  <a:solidFill>
                    <a:prstClr val="black"/>
                  </a:solidFill>
                  <a:effectLst/>
                  <a:uLnTx/>
                  <a:uFillTx/>
                  <a:latin typeface="Arial" charset="0"/>
                  <a:ea typeface="Osaka" charset="0"/>
                </a:rPr>
                <a:t>Motor Controller</a:t>
              </a:r>
              <a:endParaRPr kumimoji="0" lang="en-US" sz="1000" b="1" i="0" u="none" strike="noStrike" kern="0" cap="none" spc="0" normalizeH="0" baseline="0" noProof="0" dirty="0">
                <a:ln>
                  <a:noFill/>
                </a:ln>
                <a:solidFill>
                  <a:prstClr val="black"/>
                </a:solidFill>
                <a:effectLst/>
                <a:uLnTx/>
                <a:uFillTx/>
                <a:latin typeface="Arial" charset="0"/>
                <a:ea typeface="Osaka" charset="0"/>
              </a:endParaRPr>
            </a:p>
          </p:txBody>
        </p:sp>
        <p:sp>
          <p:nvSpPr>
            <p:cNvPr id="266" name="Line 82">
              <a:extLst>
                <a:ext uri="{FF2B5EF4-FFF2-40B4-BE49-F238E27FC236}">
                  <a16:creationId xmlns:a16="http://schemas.microsoft.com/office/drawing/2014/main" id="{34C9BF5D-3BFA-EF45-BB50-8EF1FC282E76}"/>
                </a:ext>
              </a:extLst>
            </p:cNvPr>
            <p:cNvSpPr>
              <a:spLocks noChangeShapeType="1"/>
            </p:cNvSpPr>
            <p:nvPr/>
          </p:nvSpPr>
          <p:spPr bwMode="auto">
            <a:xfrm flipH="1" flipV="1">
              <a:off x="8156244" y="4914784"/>
              <a:ext cx="0" cy="182880"/>
            </a:xfrm>
            <a:prstGeom prst="line">
              <a:avLst/>
            </a:prstGeom>
            <a:noFill/>
            <a:ln w="12700">
              <a:solidFill>
                <a:srgbClr val="33CCCC"/>
              </a:solidFill>
              <a:round/>
              <a:headEnd type="non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67" name="Oval 266">
              <a:extLst>
                <a:ext uri="{FF2B5EF4-FFF2-40B4-BE49-F238E27FC236}">
                  <a16:creationId xmlns:a16="http://schemas.microsoft.com/office/drawing/2014/main" id="{EA5D4019-51FA-AC47-AD2E-75EF1039715F}"/>
                </a:ext>
              </a:extLst>
            </p:cNvPr>
            <p:cNvSpPr/>
            <p:nvPr/>
          </p:nvSpPr>
          <p:spPr>
            <a:xfrm>
              <a:off x="8138284" y="5074804"/>
              <a:ext cx="45719" cy="45719"/>
            </a:xfrm>
            <a:prstGeom prst="ellipse">
              <a:avLst/>
            </a:prstGeom>
            <a:solidFill>
              <a:srgbClr val="00D7D7"/>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n-lt"/>
                <a:ea typeface="+mn-ea"/>
                <a:cs typeface="+mn-cs"/>
              </a:endParaRPr>
            </a:p>
          </p:txBody>
        </p:sp>
        <p:sp>
          <p:nvSpPr>
            <p:cNvPr id="268" name="Oval 267">
              <a:extLst>
                <a:ext uri="{FF2B5EF4-FFF2-40B4-BE49-F238E27FC236}">
                  <a16:creationId xmlns:a16="http://schemas.microsoft.com/office/drawing/2014/main" id="{7FA58D8E-255E-B14F-AF5B-E1EB11E8FD07}"/>
                </a:ext>
              </a:extLst>
            </p:cNvPr>
            <p:cNvSpPr/>
            <p:nvPr/>
          </p:nvSpPr>
          <p:spPr>
            <a:xfrm>
              <a:off x="8572195" y="5074804"/>
              <a:ext cx="45719" cy="45719"/>
            </a:xfrm>
            <a:prstGeom prst="ellipse">
              <a:avLst/>
            </a:prstGeom>
            <a:solidFill>
              <a:srgbClr val="00D7D7"/>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n-lt"/>
                <a:ea typeface="+mn-ea"/>
                <a:cs typeface="+mn-cs"/>
              </a:endParaRPr>
            </a:p>
          </p:txBody>
        </p:sp>
        <p:sp>
          <p:nvSpPr>
            <p:cNvPr id="269" name="Oval 268">
              <a:extLst>
                <a:ext uri="{FF2B5EF4-FFF2-40B4-BE49-F238E27FC236}">
                  <a16:creationId xmlns:a16="http://schemas.microsoft.com/office/drawing/2014/main" id="{D54EDCA4-E005-0D49-B0AA-33DA198A8EE1}"/>
                </a:ext>
              </a:extLst>
            </p:cNvPr>
            <p:cNvSpPr/>
            <p:nvPr/>
          </p:nvSpPr>
          <p:spPr>
            <a:xfrm>
              <a:off x="7892084" y="5074804"/>
              <a:ext cx="45719" cy="45719"/>
            </a:xfrm>
            <a:prstGeom prst="ellipse">
              <a:avLst/>
            </a:prstGeom>
            <a:solidFill>
              <a:srgbClr val="00D7D7"/>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mn-lt"/>
                <a:ea typeface="+mn-ea"/>
                <a:cs typeface="+mn-cs"/>
              </a:endParaRPr>
            </a:p>
          </p:txBody>
        </p:sp>
        <p:sp>
          <p:nvSpPr>
            <p:cNvPr id="271" name="TextBox 270">
              <a:extLst>
                <a:ext uri="{FF2B5EF4-FFF2-40B4-BE49-F238E27FC236}">
                  <a16:creationId xmlns:a16="http://schemas.microsoft.com/office/drawing/2014/main" id="{1B8AAA78-A3B9-2F4F-BE8C-0C901470F1EB}"/>
                </a:ext>
              </a:extLst>
            </p:cNvPr>
            <p:cNvSpPr txBox="1"/>
            <p:nvPr/>
          </p:nvSpPr>
          <p:spPr>
            <a:xfrm>
              <a:off x="9577029" y="4200852"/>
              <a:ext cx="1905000" cy="1828800"/>
            </a:xfrm>
            <a:prstGeom prst="rect">
              <a:avLst/>
            </a:prstGeom>
            <a:noFill/>
            <a:ln>
              <a:solidFill>
                <a:sysClr val="windowText" lastClr="000000"/>
              </a:solidFill>
              <a:prstDash val="lgDash"/>
            </a:ln>
          </p:spPr>
          <p:txBody>
            <a:bodyPr wrap="square" rtlCol="0" anchor="b" anchorCtr="1">
              <a:no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Experimental System</a:t>
              </a:r>
              <a:endParaRPr kumimoji="1" lang="ja-JP" altLang="en-US" sz="12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72" name="Text Box 44">
              <a:extLst>
                <a:ext uri="{FF2B5EF4-FFF2-40B4-BE49-F238E27FC236}">
                  <a16:creationId xmlns:a16="http://schemas.microsoft.com/office/drawing/2014/main" id="{030DE742-701E-714C-A9A0-EDFC52514250}"/>
                </a:ext>
              </a:extLst>
            </p:cNvPr>
            <p:cNvSpPr txBox="1">
              <a:spLocks noChangeArrowheads="1"/>
            </p:cNvSpPr>
            <p:nvPr/>
          </p:nvSpPr>
          <p:spPr bwMode="auto">
            <a:xfrm>
              <a:off x="9653229" y="5267652"/>
              <a:ext cx="1600200" cy="397032"/>
            </a:xfrm>
            <a:prstGeom prst="rect">
              <a:avLst/>
            </a:prstGeom>
            <a:noFill/>
            <a:ln w="12700">
              <a:solidFill>
                <a:sysClr val="windowText" lastClr="000000"/>
              </a:solidFill>
              <a:miter lim="800000"/>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44450" rIns="0" bIns="44450">
              <a:no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marL="0" marR="0" lvl="0" indent="0" algn="ctr" defTabSz="457200" eaLnBrk="1" fontAlgn="auto" latinLnBrk="0" hangingPunct="1">
                <a:lnSpc>
                  <a:spcPct val="90000"/>
                </a:lnSpc>
                <a:spcBef>
                  <a:spcPct val="50000"/>
                </a:spcBef>
                <a:spcAft>
                  <a:spcPts val="0"/>
                </a:spcAft>
                <a:buClr>
                  <a:srgbClr val="B26B02"/>
                </a:buClr>
                <a:buSzPct val="135000"/>
                <a:buFontTx/>
                <a:buNone/>
                <a:tabLst/>
                <a:defRPr/>
              </a:pPr>
              <a:r>
                <a:rPr kumimoji="0" lang="en-US" sz="1200" b="0" i="0" u="none" strike="noStrike" kern="0" cap="none" spc="0" normalizeH="0" baseline="0" noProof="0" dirty="0">
                  <a:ln>
                    <a:noFill/>
                  </a:ln>
                  <a:solidFill>
                    <a:prstClr val="black"/>
                  </a:solidFill>
                  <a:effectLst/>
                  <a:uLnTx/>
                  <a:uFillTx/>
                  <a:latin typeface="Arial" charset="0"/>
                  <a:ea typeface="Osaka" charset="0"/>
                </a:rPr>
                <a:t>Motion Control </a:t>
              </a:r>
              <a:endParaRPr kumimoji="0" lang="en-US" sz="1000" b="1" i="0" u="none" strike="noStrike" kern="0" cap="none" spc="0" normalizeH="0" baseline="0" noProof="0" dirty="0">
                <a:ln>
                  <a:noFill/>
                </a:ln>
                <a:solidFill>
                  <a:prstClr val="black"/>
                </a:solidFill>
                <a:effectLst/>
                <a:uLnTx/>
                <a:uFillTx/>
                <a:latin typeface="Arial" charset="0"/>
                <a:ea typeface="Osaka" charset="0"/>
              </a:endParaRPr>
            </a:p>
          </p:txBody>
        </p:sp>
        <p:sp>
          <p:nvSpPr>
            <p:cNvPr id="273" name="Line 50">
              <a:extLst>
                <a:ext uri="{FF2B5EF4-FFF2-40B4-BE49-F238E27FC236}">
                  <a16:creationId xmlns:a16="http://schemas.microsoft.com/office/drawing/2014/main" id="{D80818C5-DA55-0C43-8134-7A394727223C}"/>
                </a:ext>
              </a:extLst>
            </p:cNvPr>
            <p:cNvSpPr>
              <a:spLocks noChangeShapeType="1"/>
            </p:cNvSpPr>
            <p:nvPr/>
          </p:nvSpPr>
          <p:spPr bwMode="auto">
            <a:xfrm flipH="1">
              <a:off x="9805629" y="3648402"/>
              <a:ext cx="0" cy="577850"/>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74" name="Line 50">
              <a:extLst>
                <a:ext uri="{FF2B5EF4-FFF2-40B4-BE49-F238E27FC236}">
                  <a16:creationId xmlns:a16="http://schemas.microsoft.com/office/drawing/2014/main" id="{347777AB-33DE-4A41-A892-A074D7E9E66D}"/>
                </a:ext>
              </a:extLst>
            </p:cNvPr>
            <p:cNvSpPr>
              <a:spLocks noChangeShapeType="1"/>
            </p:cNvSpPr>
            <p:nvPr/>
          </p:nvSpPr>
          <p:spPr bwMode="auto">
            <a:xfrm flipH="1">
              <a:off x="10262829" y="3648402"/>
              <a:ext cx="0" cy="576072"/>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276" name="TextBox 275">
              <a:extLst>
                <a:ext uri="{FF2B5EF4-FFF2-40B4-BE49-F238E27FC236}">
                  <a16:creationId xmlns:a16="http://schemas.microsoft.com/office/drawing/2014/main" id="{911810F4-B91C-1841-A02E-288E27F5C9C3}"/>
                </a:ext>
              </a:extLst>
            </p:cNvPr>
            <p:cNvSpPr txBox="1"/>
            <p:nvPr/>
          </p:nvSpPr>
          <p:spPr>
            <a:xfrm>
              <a:off x="9901908" y="4240321"/>
              <a:ext cx="647356" cy="646331"/>
            </a:xfrm>
            <a:prstGeom prst="rect">
              <a:avLst/>
            </a:prstGeom>
            <a:noFill/>
            <a:ln>
              <a:solidFill>
                <a:sysClr val="windowText" lastClr="000000"/>
              </a:solidFill>
            </a:ln>
          </p:spPr>
          <p:txBody>
            <a:bodyPr wrap="non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Motor</a:t>
              </a:r>
            </a:p>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kern="0" dirty="0">
                  <a:solidFill>
                    <a:prstClr val="black"/>
                  </a:solidFill>
                  <a:latin typeface="Arial" pitchFamily="34" charset="0"/>
                  <a:ea typeface="ヒラギノ角ゴ Pro W3"/>
                </a:rPr>
                <a:t>Controller</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77" name="Line 82">
              <a:extLst>
                <a:ext uri="{FF2B5EF4-FFF2-40B4-BE49-F238E27FC236}">
                  <a16:creationId xmlns:a16="http://schemas.microsoft.com/office/drawing/2014/main" id="{A6D0EB4D-5080-654E-87F6-083A93AA75AD}"/>
                </a:ext>
              </a:extLst>
            </p:cNvPr>
            <p:cNvSpPr>
              <a:spLocks noChangeShapeType="1"/>
            </p:cNvSpPr>
            <p:nvPr/>
          </p:nvSpPr>
          <p:spPr bwMode="auto">
            <a:xfrm flipH="1" flipV="1">
              <a:off x="10872429" y="4886652"/>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278" name="TextBox 277">
              <a:extLst>
                <a:ext uri="{FF2B5EF4-FFF2-40B4-BE49-F238E27FC236}">
                  <a16:creationId xmlns:a16="http://schemas.microsoft.com/office/drawing/2014/main" id="{AF761F64-0437-1944-AE77-2E6231B91D16}"/>
                </a:ext>
              </a:extLst>
            </p:cNvPr>
            <p:cNvSpPr txBox="1"/>
            <p:nvPr/>
          </p:nvSpPr>
          <p:spPr>
            <a:xfrm>
              <a:off x="10549264" y="4245302"/>
              <a:ext cx="838200" cy="641350"/>
            </a:xfrm>
            <a:prstGeom prst="rect">
              <a:avLst/>
            </a:prstGeom>
            <a:noFill/>
            <a:ln>
              <a:solidFill>
                <a:sysClr val="windowText" lastClr="000000"/>
              </a:solidFill>
            </a:ln>
          </p:spPr>
          <p:txBody>
            <a:bodyPr wrap="square" lIns="0" rIns="0"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DAQ</a:t>
              </a:r>
              <a:endParaRPr kumimoji="1" lang="ja-JP" altLang="en-US" sz="12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79" name="TextBox 278">
              <a:extLst>
                <a:ext uri="{FF2B5EF4-FFF2-40B4-BE49-F238E27FC236}">
                  <a16:creationId xmlns:a16="http://schemas.microsoft.com/office/drawing/2014/main" id="{5DE9FB94-DC35-9541-9D6C-92F23D4A044B}"/>
                </a:ext>
              </a:extLst>
            </p:cNvPr>
            <p:cNvSpPr txBox="1"/>
            <p:nvPr/>
          </p:nvSpPr>
          <p:spPr>
            <a:xfrm>
              <a:off x="9653229" y="4240321"/>
              <a:ext cx="228600" cy="646331"/>
            </a:xfrm>
            <a:prstGeom prst="rect">
              <a:avLst/>
            </a:prstGeom>
            <a:noFill/>
            <a:ln>
              <a:solidFill>
                <a:sysClr val="windowText" lastClr="000000"/>
              </a:solidFill>
            </a:ln>
          </p:spPr>
          <p:txBody>
            <a:bodyPr wrap="squar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I</a:t>
              </a:r>
              <a:b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b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OC</a:t>
              </a:r>
              <a:endParaRPr kumimoji="1" lang="ja-JP" altLang="en-US" sz="12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280" name="Line 82">
              <a:extLst>
                <a:ext uri="{FF2B5EF4-FFF2-40B4-BE49-F238E27FC236}">
                  <a16:creationId xmlns:a16="http://schemas.microsoft.com/office/drawing/2014/main" id="{35523D3F-87DD-E04A-A61F-DCB4B9799A99}"/>
                </a:ext>
              </a:extLst>
            </p:cNvPr>
            <p:cNvSpPr>
              <a:spLocks noChangeShapeType="1"/>
            </p:cNvSpPr>
            <p:nvPr/>
          </p:nvSpPr>
          <p:spPr bwMode="auto">
            <a:xfrm flipH="1" flipV="1">
              <a:off x="10186629" y="4886652"/>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cxnSp>
          <p:nvCxnSpPr>
            <p:cNvPr id="281" name="Straight Connector 280">
              <a:extLst>
                <a:ext uri="{FF2B5EF4-FFF2-40B4-BE49-F238E27FC236}">
                  <a16:creationId xmlns:a16="http://schemas.microsoft.com/office/drawing/2014/main" id="{F6990768-6193-874C-AF05-AC358420FBC3}"/>
                </a:ext>
              </a:extLst>
            </p:cNvPr>
            <p:cNvCxnSpPr>
              <a:cxnSpLocks/>
            </p:cNvCxnSpPr>
            <p:nvPr/>
          </p:nvCxnSpPr>
          <p:spPr>
            <a:xfrm flipH="1" flipV="1">
              <a:off x="718085" y="3427255"/>
              <a:ext cx="10943329" cy="3216"/>
            </a:xfrm>
            <a:prstGeom prst="line">
              <a:avLst/>
            </a:prstGeom>
            <a:noFill/>
            <a:ln w="19050" cap="flat" cmpd="sng" algn="ctr">
              <a:solidFill>
                <a:srgbClr val="FFC000">
                  <a:lumMod val="75000"/>
                </a:srgbClr>
              </a:solidFill>
              <a:prstDash val="solid"/>
              <a:miter lim="800000"/>
            </a:ln>
            <a:effectLst/>
          </p:spPr>
        </p:cxnSp>
        <p:cxnSp>
          <p:nvCxnSpPr>
            <p:cNvPr id="283" name="Straight Connector 282">
              <a:extLst>
                <a:ext uri="{FF2B5EF4-FFF2-40B4-BE49-F238E27FC236}">
                  <a16:creationId xmlns:a16="http://schemas.microsoft.com/office/drawing/2014/main" id="{9859EA99-3AD5-2847-9557-E918B77F1CB6}"/>
                </a:ext>
              </a:extLst>
            </p:cNvPr>
            <p:cNvCxnSpPr>
              <a:cxnSpLocks/>
            </p:cNvCxnSpPr>
            <p:nvPr/>
          </p:nvCxnSpPr>
          <p:spPr>
            <a:xfrm>
              <a:off x="10780763" y="3433321"/>
              <a:ext cx="0" cy="791153"/>
            </a:xfrm>
            <a:prstGeom prst="line">
              <a:avLst/>
            </a:prstGeom>
            <a:noFill/>
            <a:ln w="19050" cap="flat" cmpd="sng" algn="ctr">
              <a:solidFill>
                <a:srgbClr val="FFC000">
                  <a:lumMod val="75000"/>
                </a:srgbClr>
              </a:solidFill>
              <a:prstDash val="solid"/>
              <a:miter lim="800000"/>
              <a:headEnd type="triangle" w="med" len="med"/>
              <a:tailEnd type="triangle" w="med" len="med"/>
            </a:ln>
            <a:effectLst/>
          </p:spPr>
        </p:cxnSp>
        <p:sp>
          <p:nvSpPr>
            <p:cNvPr id="285" name="Text Box 9">
              <a:extLst>
                <a:ext uri="{FF2B5EF4-FFF2-40B4-BE49-F238E27FC236}">
                  <a16:creationId xmlns:a16="http://schemas.microsoft.com/office/drawing/2014/main" id="{FB946D17-6FCB-C04C-B890-62AE0D830F40}"/>
                </a:ext>
              </a:extLst>
            </p:cNvPr>
            <p:cNvSpPr txBox="1">
              <a:spLocks noChangeArrowheads="1"/>
            </p:cNvSpPr>
            <p:nvPr/>
          </p:nvSpPr>
          <p:spPr bwMode="auto">
            <a:xfrm>
              <a:off x="5594911" y="3169199"/>
              <a:ext cx="4974312"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lnSpc>
                  <a:spcPct val="90000"/>
                </a:lnSpc>
                <a:spcBef>
                  <a:spcPct val="50000"/>
                </a:spcBef>
                <a:buClr>
                  <a:schemeClr val="folHlink"/>
                </a:buClr>
                <a:buSzPct val="135000"/>
                <a:defRPr sz="3600">
                  <a:solidFill>
                    <a:schemeClr val="tx1"/>
                  </a:solidFill>
                  <a:latin typeface="Arial Narrow" charset="0"/>
                  <a:ea typeface="Osaka" charset="0"/>
                  <a:cs typeface="Osaka" charset="0"/>
                </a:defRPr>
              </a:lvl1pPr>
              <a:lvl2pPr marL="742950" indent="-28575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2pPr>
              <a:lvl3pPr marL="11430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3pPr>
              <a:lvl4pPr marL="16002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4pPr>
              <a:lvl5pPr marL="2057400" indent="-228600">
                <a:lnSpc>
                  <a:spcPct val="90000"/>
                </a:lnSpc>
                <a:spcBef>
                  <a:spcPct val="50000"/>
                </a:spcBef>
                <a:buClr>
                  <a:schemeClr val="folHlink"/>
                </a:buClr>
                <a:buSzPct val="135000"/>
                <a:defRPr sz="3600">
                  <a:solidFill>
                    <a:schemeClr val="tx1"/>
                  </a:solidFill>
                  <a:latin typeface="Arial Narrow" charset="0"/>
                  <a:ea typeface="Osaka" charset="0"/>
                  <a:cs typeface="Osaka" charset="0"/>
                </a:defRPr>
              </a:lvl5pPr>
              <a:lvl6pPr marL="25146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6pPr>
              <a:lvl7pPr marL="29718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7pPr>
              <a:lvl8pPr marL="34290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8pPr>
              <a:lvl9pPr marL="3886200" indent="-228600" eaLnBrk="0" fontAlgn="base" hangingPunct="0">
                <a:lnSpc>
                  <a:spcPct val="90000"/>
                </a:lnSpc>
                <a:spcBef>
                  <a:spcPct val="50000"/>
                </a:spcBef>
                <a:spcAft>
                  <a:spcPct val="0"/>
                </a:spcAft>
                <a:buClr>
                  <a:schemeClr val="folHlink"/>
                </a:buClr>
                <a:buSzPct val="135000"/>
                <a:defRPr sz="3600">
                  <a:solidFill>
                    <a:schemeClr val="tx1"/>
                  </a:solidFill>
                  <a:latin typeface="Arial Narrow" charset="0"/>
                  <a:ea typeface="Osaka" charset="0"/>
                  <a:cs typeface="Osaka" charset="0"/>
                </a:defRPr>
              </a:lvl9pPr>
            </a:lstStyle>
            <a:p>
              <a:pPr defTabSz="457200">
                <a:lnSpc>
                  <a:spcPct val="100000"/>
                </a:lnSpc>
                <a:spcBef>
                  <a:spcPct val="0"/>
                </a:spcBef>
                <a:buClrTx/>
                <a:buSzTx/>
              </a:pPr>
              <a:r>
                <a:rPr lang="en-US" sz="1200" dirty="0">
                  <a:solidFill>
                    <a:srgbClr val="F07F09"/>
                  </a:solidFill>
                  <a:latin typeface="Arial" charset="0"/>
                </a:rPr>
                <a:t>Data Acquisition</a:t>
              </a:r>
            </a:p>
          </p:txBody>
        </p:sp>
        <p:pic>
          <p:nvPicPr>
            <p:cNvPr id="83" name="Picture 82">
              <a:extLst>
                <a:ext uri="{FF2B5EF4-FFF2-40B4-BE49-F238E27FC236}">
                  <a16:creationId xmlns:a16="http://schemas.microsoft.com/office/drawing/2014/main" id="{A003EFC8-52EF-0842-84E6-88CF8B8BFEF9}"/>
                </a:ext>
              </a:extLst>
            </p:cNvPr>
            <p:cNvPicPr>
              <a:picLocks noChangeAspect="1"/>
            </p:cNvPicPr>
            <p:nvPr/>
          </p:nvPicPr>
          <p:blipFill>
            <a:blip r:embed="rId2"/>
            <a:stretch>
              <a:fillRect/>
            </a:stretch>
          </p:blipFill>
          <p:spPr>
            <a:xfrm>
              <a:off x="8658959" y="2489921"/>
              <a:ext cx="1462138" cy="381582"/>
            </a:xfrm>
            <a:prstGeom prst="rect">
              <a:avLst/>
            </a:prstGeom>
          </p:spPr>
        </p:pic>
        <p:pic>
          <p:nvPicPr>
            <p:cNvPr id="84" name="Picture 83">
              <a:extLst>
                <a:ext uri="{FF2B5EF4-FFF2-40B4-BE49-F238E27FC236}">
                  <a16:creationId xmlns:a16="http://schemas.microsoft.com/office/drawing/2014/main" id="{45FEF002-DCDD-C746-A1A6-B4C86A7DF740}"/>
                </a:ext>
              </a:extLst>
            </p:cNvPr>
            <p:cNvPicPr>
              <a:picLocks noChangeAspect="1"/>
            </p:cNvPicPr>
            <p:nvPr/>
          </p:nvPicPr>
          <p:blipFill>
            <a:blip r:embed="rId3"/>
            <a:stretch>
              <a:fillRect/>
            </a:stretch>
          </p:blipFill>
          <p:spPr>
            <a:xfrm>
              <a:off x="7720970" y="1623425"/>
              <a:ext cx="3025257" cy="834839"/>
            </a:xfrm>
            <a:prstGeom prst="rect">
              <a:avLst/>
            </a:prstGeom>
          </p:spPr>
        </p:pic>
        <p:pic>
          <p:nvPicPr>
            <p:cNvPr id="85" name="Picture 2" descr="data storage solutions">
              <a:extLst>
                <a:ext uri="{FF2B5EF4-FFF2-40B4-BE49-F238E27FC236}">
                  <a16:creationId xmlns:a16="http://schemas.microsoft.com/office/drawing/2014/main" id="{8289BB29-F7F4-2044-AB6F-D79A081E248B}"/>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477859" y="2040975"/>
              <a:ext cx="1462138" cy="845603"/>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2" descr="powerful commercial supercomputer">
              <a:extLst>
                <a:ext uri="{FF2B5EF4-FFF2-40B4-BE49-F238E27FC236}">
                  <a16:creationId xmlns:a16="http://schemas.microsoft.com/office/drawing/2014/main" id="{1EA7EC0E-2C4E-A441-956B-029C2BC094E9}"/>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803330" y="1757343"/>
              <a:ext cx="1769404" cy="1113012"/>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2" descr="data storage solutions">
              <a:extLst>
                <a:ext uri="{FF2B5EF4-FFF2-40B4-BE49-F238E27FC236}">
                  <a16:creationId xmlns:a16="http://schemas.microsoft.com/office/drawing/2014/main" id="{9629415D-1FEB-5E47-8417-A425719A5A01}"/>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2104426" y="2035730"/>
              <a:ext cx="1462138" cy="845603"/>
            </a:xfrm>
            <a:prstGeom prst="rect">
              <a:avLst/>
            </a:prstGeom>
            <a:noFill/>
            <a:extLst>
              <a:ext uri="{909E8E84-426E-40DD-AFC4-6F175D3DCCD1}">
                <a14:hiddenFill xmlns:a14="http://schemas.microsoft.com/office/drawing/2010/main">
                  <a:solidFill>
                    <a:srgbClr val="FFFFFF"/>
                  </a:solidFill>
                </a14:hiddenFill>
              </a:ext>
            </a:extLst>
          </p:spPr>
        </p:pic>
        <p:sp>
          <p:nvSpPr>
            <p:cNvPr id="88" name="Rectangle 87">
              <a:extLst>
                <a:ext uri="{FF2B5EF4-FFF2-40B4-BE49-F238E27FC236}">
                  <a16:creationId xmlns:a16="http://schemas.microsoft.com/office/drawing/2014/main" id="{E8F29FCA-61B5-ED45-9A9F-34C3F8504B93}"/>
                </a:ext>
              </a:extLst>
            </p:cNvPr>
            <p:cNvSpPr/>
            <p:nvPr/>
          </p:nvSpPr>
          <p:spPr>
            <a:xfrm>
              <a:off x="5527291" y="2090692"/>
              <a:ext cx="2438401" cy="461665"/>
            </a:xfrm>
            <a:prstGeom prst="rect">
              <a:avLst/>
            </a:prstGeom>
          </p:spPr>
          <p:txBody>
            <a:bodyPr wrap="square">
              <a:spAutoFit/>
            </a:bodyPr>
            <a:lstStyle/>
            <a:p>
              <a:pPr defTabSz="457200"/>
              <a:r>
                <a:rPr lang="en-US" altLang="ja-JP" sz="1200" dirty="0">
                  <a:solidFill>
                    <a:prstClr val="black"/>
                  </a:solidFill>
                  <a:ea typeface="ヒラギノ角ゴ Pro W3"/>
                </a:rPr>
                <a:t>High Performance</a:t>
              </a:r>
              <a:br>
                <a:rPr lang="en-US" altLang="ja-JP" sz="1200" dirty="0">
                  <a:solidFill>
                    <a:prstClr val="black"/>
                  </a:solidFill>
                  <a:ea typeface="ヒラギノ角ゴ Pro W3"/>
                </a:rPr>
              </a:br>
              <a:r>
                <a:rPr lang="en-US" altLang="ja-JP" sz="1200" dirty="0">
                  <a:solidFill>
                    <a:prstClr val="black"/>
                  </a:solidFill>
                  <a:ea typeface="ヒラギノ角ゴ Pro W3"/>
                </a:rPr>
                <a:t>Storage</a:t>
              </a:r>
              <a:endParaRPr lang="en-US" altLang="ja-JP" sz="1200" b="1" dirty="0">
                <a:solidFill>
                  <a:prstClr val="black"/>
                </a:solidFill>
                <a:ea typeface="ヒラギノ角ゴ Pro W3"/>
              </a:endParaRPr>
            </a:p>
          </p:txBody>
        </p:sp>
        <p:sp>
          <p:nvSpPr>
            <p:cNvPr id="94" name="TextBox 93">
              <a:extLst>
                <a:ext uri="{FF2B5EF4-FFF2-40B4-BE49-F238E27FC236}">
                  <a16:creationId xmlns:a16="http://schemas.microsoft.com/office/drawing/2014/main" id="{D00579D3-1C84-C24D-9303-A82BAE7119CD}"/>
                </a:ext>
              </a:extLst>
            </p:cNvPr>
            <p:cNvSpPr txBox="1"/>
            <p:nvPr/>
          </p:nvSpPr>
          <p:spPr>
            <a:xfrm>
              <a:off x="3950787" y="4262202"/>
              <a:ext cx="338648" cy="646331"/>
            </a:xfrm>
            <a:prstGeom prst="rect">
              <a:avLst/>
            </a:prstGeom>
            <a:noFill/>
            <a:ln>
              <a:solidFill>
                <a:sysClr val="windowText" lastClr="000000"/>
              </a:solidFill>
            </a:ln>
          </p:spPr>
          <p:txBody>
            <a:bodyPr vert="vert" wrap="non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DAQ IOC</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95" name="Line 82">
              <a:extLst>
                <a:ext uri="{FF2B5EF4-FFF2-40B4-BE49-F238E27FC236}">
                  <a16:creationId xmlns:a16="http://schemas.microsoft.com/office/drawing/2014/main" id="{13BC5760-7822-4F44-8130-5D74862C95F0}"/>
                </a:ext>
              </a:extLst>
            </p:cNvPr>
            <p:cNvSpPr>
              <a:spLocks noChangeShapeType="1"/>
            </p:cNvSpPr>
            <p:nvPr/>
          </p:nvSpPr>
          <p:spPr bwMode="auto">
            <a:xfrm flipH="1" flipV="1">
              <a:off x="4116738" y="4930024"/>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96" name="Line 50">
              <a:extLst>
                <a:ext uri="{FF2B5EF4-FFF2-40B4-BE49-F238E27FC236}">
                  <a16:creationId xmlns:a16="http://schemas.microsoft.com/office/drawing/2014/main" id="{FF428691-37A1-2A48-97FD-BAAE6951789E}"/>
                </a:ext>
              </a:extLst>
            </p:cNvPr>
            <p:cNvSpPr>
              <a:spLocks noChangeShapeType="1"/>
            </p:cNvSpPr>
            <p:nvPr/>
          </p:nvSpPr>
          <p:spPr bwMode="auto">
            <a:xfrm flipH="1">
              <a:off x="4115581" y="3407294"/>
              <a:ext cx="8386" cy="845312"/>
            </a:xfrm>
            <a:prstGeom prst="line">
              <a:avLst/>
            </a:prstGeom>
            <a:noFill/>
            <a:ln w="12700">
              <a:solidFill>
                <a:schemeClr val="bg2">
                  <a:lumMod val="75000"/>
                </a:schemeClr>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97" name="TextBox 96">
              <a:extLst>
                <a:ext uri="{FF2B5EF4-FFF2-40B4-BE49-F238E27FC236}">
                  <a16:creationId xmlns:a16="http://schemas.microsoft.com/office/drawing/2014/main" id="{458CE28F-3935-374B-9897-61975EFDF3C8}"/>
                </a:ext>
              </a:extLst>
            </p:cNvPr>
            <p:cNvSpPr txBox="1"/>
            <p:nvPr/>
          </p:nvSpPr>
          <p:spPr>
            <a:xfrm>
              <a:off x="5956530" y="4260817"/>
              <a:ext cx="338648" cy="646331"/>
            </a:xfrm>
            <a:prstGeom prst="rect">
              <a:avLst/>
            </a:prstGeom>
            <a:noFill/>
            <a:ln>
              <a:solidFill>
                <a:sysClr val="windowText" lastClr="000000"/>
              </a:solidFill>
            </a:ln>
          </p:spPr>
          <p:txBody>
            <a:bodyPr vert="vert" wrap="non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DAQ IOC</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98" name="Line 50">
              <a:extLst>
                <a:ext uri="{FF2B5EF4-FFF2-40B4-BE49-F238E27FC236}">
                  <a16:creationId xmlns:a16="http://schemas.microsoft.com/office/drawing/2014/main" id="{BF11FE96-7695-9E4B-BC0A-0103CC502D28}"/>
                </a:ext>
              </a:extLst>
            </p:cNvPr>
            <p:cNvSpPr>
              <a:spLocks noChangeShapeType="1"/>
            </p:cNvSpPr>
            <p:nvPr/>
          </p:nvSpPr>
          <p:spPr bwMode="auto">
            <a:xfrm flipH="1">
              <a:off x="6121324" y="3405909"/>
              <a:ext cx="8386" cy="845312"/>
            </a:xfrm>
            <a:prstGeom prst="line">
              <a:avLst/>
            </a:prstGeom>
            <a:noFill/>
            <a:ln w="12700">
              <a:solidFill>
                <a:schemeClr val="bg2">
                  <a:lumMod val="75000"/>
                </a:schemeClr>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99" name="Line 82">
              <a:extLst>
                <a:ext uri="{FF2B5EF4-FFF2-40B4-BE49-F238E27FC236}">
                  <a16:creationId xmlns:a16="http://schemas.microsoft.com/office/drawing/2014/main" id="{D8B38D32-A31C-0946-A768-3F2B7832108D}"/>
                </a:ext>
              </a:extLst>
            </p:cNvPr>
            <p:cNvSpPr>
              <a:spLocks noChangeShapeType="1"/>
            </p:cNvSpPr>
            <p:nvPr/>
          </p:nvSpPr>
          <p:spPr bwMode="auto">
            <a:xfrm flipH="1" flipV="1">
              <a:off x="6090099" y="4930024"/>
              <a:ext cx="0" cy="365760"/>
            </a:xfrm>
            <a:prstGeom prst="line">
              <a:avLst/>
            </a:prstGeom>
            <a:noFill/>
            <a:ln w="12700">
              <a:solidFill>
                <a:srgbClr val="33CCCC"/>
              </a:solidFill>
              <a:round/>
              <a:headEnd type="triangle" w="med" len="med"/>
              <a:tailEnd type="triangle" w="med" len="med"/>
            </a:ln>
            <a:extLst>
              <a:ext uri="{909E8E84-426E-40dd-AFC4-6F175D3DCCD1}">
                <a14:hiddenFill xmlns="" xmlns:a14="http://schemas.microsoft.com/office/drawing/2010/main">
                  <a:noFill/>
                </a14:hiddenFill>
              </a:ext>
            </a:extLst>
          </p:spPr>
          <p:txBody>
            <a:bodyPr wrap="square" lIns="90488" tIns="44450" rIns="90488" bIns="44450">
              <a:spAutoFit/>
            </a:bodyPr>
            <a:lstStyle/>
            <a:p>
              <a:pPr defTabSz="457200"/>
              <a:endParaRPr lang="ja-JP" altLang="en-US">
                <a:solidFill>
                  <a:prstClr val="black"/>
                </a:solidFill>
                <a:latin typeface="Arial" pitchFamily="34" charset="0"/>
                <a:ea typeface="ヒラギノ角ゴ Pro W3"/>
              </a:endParaRPr>
            </a:p>
          </p:txBody>
        </p:sp>
        <p:sp>
          <p:nvSpPr>
            <p:cNvPr id="100" name="Line 50">
              <a:extLst>
                <a:ext uri="{FF2B5EF4-FFF2-40B4-BE49-F238E27FC236}">
                  <a16:creationId xmlns:a16="http://schemas.microsoft.com/office/drawing/2014/main" id="{0AB89085-9B6D-2D49-B5EF-40904E2A0FBC}"/>
                </a:ext>
              </a:extLst>
            </p:cNvPr>
            <p:cNvSpPr>
              <a:spLocks noChangeShapeType="1"/>
            </p:cNvSpPr>
            <p:nvPr/>
          </p:nvSpPr>
          <p:spPr bwMode="auto">
            <a:xfrm flipH="1">
              <a:off x="7738924" y="3640554"/>
              <a:ext cx="0" cy="576072"/>
            </a:xfrm>
            <a:prstGeom prst="line">
              <a:avLst/>
            </a:prstGeom>
            <a:noFill/>
            <a:ln w="12700">
              <a:solidFill>
                <a:sysClr val="windowText" lastClr="000000"/>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sp>
          <p:nvSpPr>
            <p:cNvPr id="101" name="TextBox 100">
              <a:extLst>
                <a:ext uri="{FF2B5EF4-FFF2-40B4-BE49-F238E27FC236}">
                  <a16:creationId xmlns:a16="http://schemas.microsoft.com/office/drawing/2014/main" id="{87B07B07-9A04-6243-AB5E-4B2B38B4615E}"/>
                </a:ext>
              </a:extLst>
            </p:cNvPr>
            <p:cNvSpPr txBox="1"/>
            <p:nvPr/>
          </p:nvSpPr>
          <p:spPr>
            <a:xfrm>
              <a:off x="7569600" y="4243586"/>
              <a:ext cx="338648" cy="646331"/>
            </a:xfrm>
            <a:prstGeom prst="rect">
              <a:avLst/>
            </a:prstGeom>
            <a:noFill/>
            <a:ln>
              <a:solidFill>
                <a:sysClr val="windowText" lastClr="000000"/>
              </a:solidFill>
            </a:ln>
          </p:spPr>
          <p:txBody>
            <a:bodyPr vert="vert" wrap="non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IOC</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102" name="TextBox 101">
              <a:extLst>
                <a:ext uri="{FF2B5EF4-FFF2-40B4-BE49-F238E27FC236}">
                  <a16:creationId xmlns:a16="http://schemas.microsoft.com/office/drawing/2014/main" id="{BD0E9554-C5DE-3146-8391-FCB780E88674}"/>
                </a:ext>
              </a:extLst>
            </p:cNvPr>
            <p:cNvSpPr txBox="1"/>
            <p:nvPr/>
          </p:nvSpPr>
          <p:spPr>
            <a:xfrm>
              <a:off x="7950943" y="4237335"/>
              <a:ext cx="338648" cy="646331"/>
            </a:xfrm>
            <a:prstGeom prst="rect">
              <a:avLst/>
            </a:prstGeom>
            <a:noFill/>
            <a:ln>
              <a:solidFill>
                <a:sysClr val="windowText" lastClr="000000"/>
              </a:solidFill>
            </a:ln>
          </p:spPr>
          <p:txBody>
            <a:bodyPr vert="vert" wrap="none" rtlCol="0">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Arial" pitchFamily="34" charset="0"/>
                  <a:ea typeface="ヒラギノ角ゴ Pro W3"/>
                </a:rPr>
                <a:t>DAQ IOC</a:t>
              </a:r>
              <a:endParaRPr kumimoji="1" lang="ja-JP" altLang="en-US" sz="1000" b="0" i="0" u="none" strike="noStrike" kern="0" cap="none" spc="0" normalizeH="0" baseline="0" noProof="0" dirty="0">
                <a:ln>
                  <a:noFill/>
                </a:ln>
                <a:solidFill>
                  <a:prstClr val="black"/>
                </a:solidFill>
                <a:effectLst/>
                <a:uLnTx/>
                <a:uFillTx/>
                <a:latin typeface="Arial" pitchFamily="34" charset="0"/>
                <a:ea typeface="ヒラギノ角ゴ Pro W3"/>
              </a:endParaRPr>
            </a:p>
          </p:txBody>
        </p:sp>
        <p:sp>
          <p:nvSpPr>
            <p:cNvPr id="103" name="Line 50">
              <a:extLst>
                <a:ext uri="{FF2B5EF4-FFF2-40B4-BE49-F238E27FC236}">
                  <a16:creationId xmlns:a16="http://schemas.microsoft.com/office/drawing/2014/main" id="{C7F9DE51-10AF-324C-8100-ED705588569C}"/>
                </a:ext>
              </a:extLst>
            </p:cNvPr>
            <p:cNvSpPr>
              <a:spLocks noChangeShapeType="1"/>
            </p:cNvSpPr>
            <p:nvPr/>
          </p:nvSpPr>
          <p:spPr bwMode="auto">
            <a:xfrm flipH="1">
              <a:off x="8115737" y="3382427"/>
              <a:ext cx="8386" cy="845312"/>
            </a:xfrm>
            <a:prstGeom prst="line">
              <a:avLst/>
            </a:prstGeom>
            <a:noFill/>
            <a:ln w="12700">
              <a:solidFill>
                <a:schemeClr val="bg2">
                  <a:lumMod val="75000"/>
                </a:schemeClr>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Arial" pitchFamily="34" charset="0"/>
                <a:ea typeface="ヒラギノ角ゴ Pro W3"/>
              </a:endParaRPr>
            </a:p>
          </p:txBody>
        </p:sp>
      </p:grpSp>
    </p:spTree>
    <p:extLst>
      <p:ext uri="{BB962C8B-B14F-4D97-AF65-F5344CB8AC3E}">
        <p14:creationId xmlns:p14="http://schemas.microsoft.com/office/powerpoint/2010/main" val="1212365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07377" y="65429"/>
            <a:ext cx="11572290" cy="828948"/>
          </a:xfrm>
        </p:spPr>
        <p:txBody>
          <a:bodyPr>
            <a:normAutofit/>
          </a:bodyPr>
          <a:lstStyle/>
          <a:p>
            <a:r>
              <a:rPr lang="en-US" dirty="0"/>
              <a:t>Overview of APS-U Controls System</a:t>
            </a:r>
          </a:p>
        </p:txBody>
      </p:sp>
      <p:sp>
        <p:nvSpPr>
          <p:cNvPr id="10" name="Content Placeholder 9">
            <a:extLst>
              <a:ext uri="{FF2B5EF4-FFF2-40B4-BE49-F238E27FC236}">
                <a16:creationId xmlns:a16="http://schemas.microsoft.com/office/drawing/2014/main" id="{75FBC123-4411-574A-83A2-584BBC9DBD4D}"/>
              </a:ext>
            </a:extLst>
          </p:cNvPr>
          <p:cNvSpPr>
            <a:spLocks noGrp="1"/>
          </p:cNvSpPr>
          <p:nvPr>
            <p:ph idx="1"/>
          </p:nvPr>
        </p:nvSpPr>
        <p:spPr/>
        <p:txBody>
          <a:bodyPr/>
          <a:lstStyle/>
          <a:p>
            <a:endParaRPr lang="en-US"/>
          </a:p>
        </p:txBody>
      </p:sp>
      <p:sp>
        <p:nvSpPr>
          <p:cNvPr id="10244" name="Slide Number Placeholder 3"/>
          <p:cNvSpPr>
            <a:spLocks noGrp="1"/>
          </p:cNvSpPr>
          <p:nvPr>
            <p:ph type="sldNum" sz="quarter" idx="12"/>
          </p:nvPr>
        </p:nvSpPr>
        <p:spPr>
          <a:xfrm>
            <a:off x="11417300" y="6471466"/>
            <a:ext cx="609600" cy="1828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1pPr>
            <a:lvl2pPr marL="742950" indent="-285750">
              <a:defRPr sz="24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defRPr sz="24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defRPr sz="24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defRPr sz="24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9pPr>
          </a:lstStyle>
          <a:p>
            <a:fld id="{8707FB48-3EEE-4E69-9D23-A95209381AA8}" type="slidenum">
              <a:rPr lang="en-US" altLang="en-US"/>
              <a:pPr/>
              <a:t>4</a:t>
            </a:fld>
            <a:endParaRPr lang="en-US" altLang="en-US"/>
          </a:p>
        </p:txBody>
      </p:sp>
      <p:sp>
        <p:nvSpPr>
          <p:cNvPr id="3" name="Footer Placeholder 2">
            <a:extLst>
              <a:ext uri="{FF2B5EF4-FFF2-40B4-BE49-F238E27FC236}">
                <a16:creationId xmlns:a16="http://schemas.microsoft.com/office/drawing/2014/main" id="{C5421D3A-4206-8A42-8447-253418D5DFE1}"/>
              </a:ext>
            </a:extLst>
          </p:cNvPr>
          <p:cNvSpPr>
            <a:spLocks noGrp="1"/>
          </p:cNvSpPr>
          <p:nvPr>
            <p:ph type="ftr" sz="quarter" idx="3"/>
          </p:nvPr>
        </p:nvSpPr>
        <p:spPr>
          <a:xfrm>
            <a:off x="1930401" y="6455188"/>
            <a:ext cx="9098844" cy="215436"/>
          </a:xfrm>
        </p:spPr>
        <p:txBody>
          <a:bodyPr/>
          <a:lstStyle/>
          <a:p>
            <a:r>
              <a:rPr lang="en-US"/>
              <a:t>APS-U Accelerator Controls System Update</a:t>
            </a:r>
            <a:endParaRPr lang="en-US" dirty="0"/>
          </a:p>
        </p:txBody>
      </p:sp>
      <p:pic>
        <p:nvPicPr>
          <p:cNvPr id="8" name="Picture 7">
            <a:extLst>
              <a:ext uri="{FF2B5EF4-FFF2-40B4-BE49-F238E27FC236}">
                <a16:creationId xmlns:a16="http://schemas.microsoft.com/office/drawing/2014/main" id="{CC7CFDC4-640E-7A4A-B652-8EF35F01A281}"/>
              </a:ext>
            </a:extLst>
          </p:cNvPr>
          <p:cNvPicPr>
            <a:picLocks noChangeAspect="1"/>
          </p:cNvPicPr>
          <p:nvPr/>
        </p:nvPicPr>
        <p:blipFill>
          <a:blip r:embed="rId3"/>
          <a:stretch>
            <a:fillRect/>
          </a:stretch>
        </p:blipFill>
        <p:spPr>
          <a:xfrm>
            <a:off x="332091" y="960705"/>
            <a:ext cx="11848034" cy="5844919"/>
          </a:xfrm>
          <a:prstGeom prst="rect">
            <a:avLst/>
          </a:prstGeom>
        </p:spPr>
      </p:pic>
      <p:sp>
        <p:nvSpPr>
          <p:cNvPr id="7" name="Content Placeholder 5">
            <a:extLst>
              <a:ext uri="{FF2B5EF4-FFF2-40B4-BE49-F238E27FC236}">
                <a16:creationId xmlns:a16="http://schemas.microsoft.com/office/drawing/2014/main" id="{48ABBA95-FCBE-A244-90E9-368FD204B56F}"/>
              </a:ext>
            </a:extLst>
          </p:cNvPr>
          <p:cNvSpPr txBox="1">
            <a:spLocks/>
          </p:cNvSpPr>
          <p:nvPr/>
        </p:nvSpPr>
        <p:spPr>
          <a:xfrm>
            <a:off x="548256" y="730638"/>
            <a:ext cx="11572290" cy="5342753"/>
          </a:xfrm>
          <a:prstGeom prst="rect">
            <a:avLst/>
          </a:prstGeom>
        </p:spPr>
        <p:txBody>
          <a:bodyPr vert="horz" lIns="0" tIns="0" rIns="0" bIns="45720" rtlCol="0">
            <a:noAutofit/>
          </a:bodyPr>
          <a:lstStyle>
            <a:lvl1pPr marL="274320" indent="-274320" algn="l" defTabSz="457200" rtl="0" eaLnBrk="1" latinLnBrk="0" hangingPunct="1">
              <a:spcBef>
                <a:spcPts val="0"/>
              </a:spcBef>
              <a:spcAft>
                <a:spcPts val="600"/>
              </a:spcAft>
              <a:buClr>
                <a:schemeClr val="tx2">
                  <a:lumMod val="75000"/>
                </a:schemeClr>
              </a:buClr>
              <a:buFont typeface="Wingdings" charset="2"/>
              <a:buChar char="§"/>
              <a:defRPr sz="2400" kern="1200" baseline="0">
                <a:solidFill>
                  <a:srgbClr val="000000"/>
                </a:solidFill>
                <a:latin typeface="+mn-lt"/>
                <a:ea typeface="+mn-ea"/>
                <a:cs typeface="+mn-cs"/>
              </a:defRPr>
            </a:lvl1pPr>
            <a:lvl2pPr marL="573088" indent="-298450" algn="l" defTabSz="457200" rtl="0" eaLnBrk="1" latinLnBrk="0" hangingPunct="1">
              <a:spcBef>
                <a:spcPts val="0"/>
              </a:spcBef>
              <a:spcAft>
                <a:spcPts val="600"/>
              </a:spcAft>
              <a:buClr>
                <a:schemeClr val="tx2">
                  <a:lumMod val="75000"/>
                </a:schemeClr>
              </a:buClr>
              <a:buFont typeface="Lucida Grande"/>
              <a:buChar char="–"/>
              <a:defRPr sz="2000" kern="1200">
                <a:solidFill>
                  <a:srgbClr val="000000"/>
                </a:solidFill>
                <a:latin typeface="+mn-lt"/>
                <a:ea typeface="+mn-ea"/>
                <a:cs typeface="+mn-cs"/>
              </a:defRPr>
            </a:lvl2pPr>
            <a:lvl3pPr marL="519113" indent="217488" algn="l" defTabSz="457200" rtl="0" eaLnBrk="1" latinLnBrk="0" hangingPunct="1">
              <a:spcBef>
                <a:spcPts val="0"/>
              </a:spcBef>
              <a:spcAft>
                <a:spcPts val="600"/>
              </a:spcAft>
              <a:buClr>
                <a:schemeClr val="tx2">
                  <a:lumMod val="75000"/>
                </a:schemeClr>
              </a:buClr>
              <a:buFont typeface="Arial" panose="020B0604020202020204" pitchFamily="34" charset="0"/>
              <a:buChar char="•"/>
              <a:defRPr sz="1800" kern="1200">
                <a:solidFill>
                  <a:srgbClr val="000000"/>
                </a:solidFill>
                <a:latin typeface="+mn-lt"/>
                <a:ea typeface="+mn-ea"/>
                <a:cs typeface="+mn-cs"/>
              </a:defRPr>
            </a:lvl3pPr>
            <a:lvl4pPr marL="569913" indent="237744" algn="l" defTabSz="457200" rtl="0" eaLnBrk="1" latinLnBrk="0" hangingPunct="1">
              <a:spcBef>
                <a:spcPts val="0"/>
              </a:spcBef>
              <a:spcAft>
                <a:spcPts val="600"/>
              </a:spcAft>
              <a:buClr>
                <a:schemeClr val="tx2">
                  <a:lumMod val="75000"/>
                </a:schemeClr>
              </a:buClr>
              <a:buFont typeface="Arial"/>
              <a:buChar char="•"/>
              <a:defRPr sz="1800" kern="1200" baseline="0">
                <a:solidFill>
                  <a:srgbClr val="000000"/>
                </a:solidFill>
                <a:latin typeface="+mn-lt"/>
                <a:ea typeface="+mn-ea"/>
                <a:cs typeface="+mn-cs"/>
              </a:defRPr>
            </a:lvl4pPr>
            <a:lvl5pPr marL="1371600" indent="-171450" algn="l" defTabSz="457200" rtl="0" eaLnBrk="1" latinLnBrk="0" hangingPunct="1">
              <a:spcBef>
                <a:spcPts val="0"/>
              </a:spcBef>
              <a:spcAft>
                <a:spcPts val="0"/>
              </a:spcAft>
              <a:buClr>
                <a:schemeClr val="tx2">
                  <a:lumMod val="75000"/>
                </a:schemeClr>
              </a:buClr>
              <a:buFont typeface="Wingdings" charset="2"/>
              <a:buChar char="§"/>
              <a:defRPr sz="16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endParaRPr lang="en-US" dirty="0"/>
          </a:p>
        </p:txBody>
      </p:sp>
    </p:spTree>
    <p:extLst>
      <p:ext uri="{BB962C8B-B14F-4D97-AF65-F5344CB8AC3E}">
        <p14:creationId xmlns:p14="http://schemas.microsoft.com/office/powerpoint/2010/main" val="3655980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3C3FA-25FF-44BE-BAC2-95A76F158579}"/>
              </a:ext>
            </a:extLst>
          </p:cNvPr>
          <p:cNvSpPr>
            <a:spLocks noGrp="1"/>
          </p:cNvSpPr>
          <p:nvPr>
            <p:ph type="title"/>
          </p:nvPr>
        </p:nvSpPr>
        <p:spPr/>
        <p:txBody>
          <a:bodyPr/>
          <a:lstStyle/>
          <a:p>
            <a:r>
              <a:rPr lang="en-US" dirty="0"/>
              <a:t>Database Applications</a:t>
            </a:r>
          </a:p>
        </p:txBody>
      </p:sp>
      <p:sp>
        <p:nvSpPr>
          <p:cNvPr id="3" name="Content Placeholder 2">
            <a:extLst>
              <a:ext uri="{FF2B5EF4-FFF2-40B4-BE49-F238E27FC236}">
                <a16:creationId xmlns:a16="http://schemas.microsoft.com/office/drawing/2014/main" id="{162F09B6-58EE-4E4A-A292-F65B414ECB80}"/>
              </a:ext>
            </a:extLst>
          </p:cNvPr>
          <p:cNvSpPr>
            <a:spLocks noGrp="1"/>
          </p:cNvSpPr>
          <p:nvPr>
            <p:ph idx="1"/>
          </p:nvPr>
        </p:nvSpPr>
        <p:spPr/>
        <p:txBody>
          <a:bodyPr/>
          <a:lstStyle/>
          <a:p>
            <a:r>
              <a:rPr lang="en-US" dirty="0"/>
              <a:t>CDB, CDB/Cable, </a:t>
            </a:r>
            <a:r>
              <a:rPr lang="en-US" dirty="0" err="1"/>
              <a:t>eTraveler</a:t>
            </a:r>
            <a:r>
              <a:rPr lang="en-US" dirty="0"/>
              <a:t> are actively supporting project construction</a:t>
            </a:r>
          </a:p>
          <a:p>
            <a:pPr lvl="1"/>
            <a:r>
              <a:rPr lang="en-US" dirty="0"/>
              <a:t>CDB Mobile application provides sufficient flexibility to support in field work</a:t>
            </a:r>
          </a:p>
          <a:p>
            <a:pPr lvl="1"/>
            <a:r>
              <a:rPr lang="en-US" dirty="0"/>
              <a:t>Some statistics of data entry</a:t>
            </a:r>
          </a:p>
        </p:txBody>
      </p:sp>
      <p:sp>
        <p:nvSpPr>
          <p:cNvPr id="4" name="Slide Number Placeholder 3">
            <a:extLst>
              <a:ext uri="{FF2B5EF4-FFF2-40B4-BE49-F238E27FC236}">
                <a16:creationId xmlns:a16="http://schemas.microsoft.com/office/drawing/2014/main" id="{2A50D18A-3647-41D8-86F2-ADD677CD7AD0}"/>
              </a:ext>
            </a:extLst>
          </p:cNvPr>
          <p:cNvSpPr>
            <a:spLocks noGrp="1"/>
          </p:cNvSpPr>
          <p:nvPr>
            <p:ph type="sldNum" sz="quarter" idx="12"/>
          </p:nvPr>
        </p:nvSpPr>
        <p:spPr/>
        <p:txBody>
          <a:bodyPr/>
          <a:lstStyle/>
          <a:p>
            <a:fld id="{D8294B01-9356-4A99-BF43-1EB6DE2E19CF}" type="slidenum">
              <a:rPr lang="en-US" smtClean="0"/>
              <a:pPr/>
              <a:t>5</a:t>
            </a:fld>
            <a:endParaRPr lang="en-US" dirty="0"/>
          </a:p>
        </p:txBody>
      </p:sp>
      <p:sp>
        <p:nvSpPr>
          <p:cNvPr id="5" name="Footer Placeholder 4">
            <a:extLst>
              <a:ext uri="{FF2B5EF4-FFF2-40B4-BE49-F238E27FC236}">
                <a16:creationId xmlns:a16="http://schemas.microsoft.com/office/drawing/2014/main" id="{2C2E8557-91BD-4FA7-A911-6F074545D599}"/>
              </a:ext>
            </a:extLst>
          </p:cNvPr>
          <p:cNvSpPr>
            <a:spLocks noGrp="1"/>
          </p:cNvSpPr>
          <p:nvPr>
            <p:ph type="ftr" sz="quarter" idx="3"/>
          </p:nvPr>
        </p:nvSpPr>
        <p:spPr/>
        <p:txBody>
          <a:bodyPr/>
          <a:lstStyle/>
          <a:p>
            <a:r>
              <a:rPr lang="en-US"/>
              <a:t>APS-U Accelerator Controls System Update</a:t>
            </a:r>
            <a:endParaRPr lang="en-US" dirty="0"/>
          </a:p>
        </p:txBody>
      </p:sp>
      <p:pic>
        <p:nvPicPr>
          <p:cNvPr id="10" name="Picture 9">
            <a:extLst>
              <a:ext uri="{FF2B5EF4-FFF2-40B4-BE49-F238E27FC236}">
                <a16:creationId xmlns:a16="http://schemas.microsoft.com/office/drawing/2014/main" id="{A3CD6262-FF33-9D16-7447-8CBC97506B34}"/>
              </a:ext>
            </a:extLst>
          </p:cNvPr>
          <p:cNvPicPr>
            <a:picLocks noChangeAspect="1"/>
          </p:cNvPicPr>
          <p:nvPr/>
        </p:nvPicPr>
        <p:blipFill>
          <a:blip r:embed="rId3"/>
          <a:stretch>
            <a:fillRect/>
          </a:stretch>
        </p:blipFill>
        <p:spPr>
          <a:xfrm>
            <a:off x="6501874" y="3824069"/>
            <a:ext cx="5679063" cy="3039443"/>
          </a:xfrm>
          <a:prstGeom prst="rect">
            <a:avLst/>
          </a:prstGeom>
        </p:spPr>
      </p:pic>
      <p:sp>
        <p:nvSpPr>
          <p:cNvPr id="8" name="Text Placeholder 3">
            <a:extLst>
              <a:ext uri="{FF2B5EF4-FFF2-40B4-BE49-F238E27FC236}">
                <a16:creationId xmlns:a16="http://schemas.microsoft.com/office/drawing/2014/main" id="{F224D0A7-7B7D-0B4D-A4E0-CE171C992945}"/>
              </a:ext>
            </a:extLst>
          </p:cNvPr>
          <p:cNvSpPr txBox="1">
            <a:spLocks/>
          </p:cNvSpPr>
          <p:nvPr/>
        </p:nvSpPr>
        <p:spPr>
          <a:xfrm>
            <a:off x="992724" y="2066314"/>
            <a:ext cx="3844691" cy="1960497"/>
          </a:xfrm>
          <a:prstGeom prst="rect">
            <a:avLst/>
          </a:prstGeom>
        </p:spPr>
        <p:txBody>
          <a:bodyPr/>
          <a:lstStyle>
            <a:lvl1pPr marL="274320" indent="-274320" algn="l" defTabSz="457200" rtl="0" eaLnBrk="1" latinLnBrk="0" hangingPunct="1">
              <a:spcBef>
                <a:spcPts val="0"/>
              </a:spcBef>
              <a:spcAft>
                <a:spcPts val="600"/>
              </a:spcAft>
              <a:buClr>
                <a:schemeClr val="tx2">
                  <a:lumMod val="75000"/>
                </a:schemeClr>
              </a:buClr>
              <a:buFont typeface="Wingdings" charset="2"/>
              <a:buChar char="§"/>
              <a:defRPr sz="2400" kern="1200" baseline="0">
                <a:solidFill>
                  <a:srgbClr val="000000"/>
                </a:solidFill>
                <a:latin typeface="+mn-lt"/>
                <a:ea typeface="+mn-ea"/>
                <a:cs typeface="+mn-cs"/>
              </a:defRPr>
            </a:lvl1pPr>
            <a:lvl2pPr marL="573088" indent="-298450" algn="l" defTabSz="457200" rtl="0" eaLnBrk="1" latinLnBrk="0" hangingPunct="1">
              <a:spcBef>
                <a:spcPts val="0"/>
              </a:spcBef>
              <a:spcAft>
                <a:spcPts val="600"/>
              </a:spcAft>
              <a:buClr>
                <a:schemeClr val="tx2">
                  <a:lumMod val="75000"/>
                </a:schemeClr>
              </a:buClr>
              <a:buFont typeface="Lucida Grande"/>
              <a:buChar char="–"/>
              <a:defRPr sz="2000" kern="1200">
                <a:solidFill>
                  <a:srgbClr val="000000"/>
                </a:solidFill>
                <a:latin typeface="+mn-lt"/>
                <a:ea typeface="+mn-ea"/>
                <a:cs typeface="+mn-cs"/>
              </a:defRPr>
            </a:lvl2pPr>
            <a:lvl3pPr marL="519113" indent="217488" algn="l" defTabSz="457200" rtl="0" eaLnBrk="1" latinLnBrk="0" hangingPunct="1">
              <a:spcBef>
                <a:spcPts val="0"/>
              </a:spcBef>
              <a:spcAft>
                <a:spcPts val="600"/>
              </a:spcAft>
              <a:buClr>
                <a:schemeClr val="tx2">
                  <a:lumMod val="75000"/>
                </a:schemeClr>
              </a:buClr>
              <a:buFont typeface="Arial" panose="020B0604020202020204" pitchFamily="34" charset="0"/>
              <a:buChar char="•"/>
              <a:defRPr sz="1800" kern="1200">
                <a:solidFill>
                  <a:srgbClr val="000000"/>
                </a:solidFill>
                <a:latin typeface="+mn-lt"/>
                <a:ea typeface="+mn-ea"/>
                <a:cs typeface="+mn-cs"/>
              </a:defRPr>
            </a:lvl3pPr>
            <a:lvl4pPr marL="569913" indent="237744" algn="l" defTabSz="457200" rtl="0" eaLnBrk="1" latinLnBrk="0" hangingPunct="1">
              <a:spcBef>
                <a:spcPts val="0"/>
              </a:spcBef>
              <a:spcAft>
                <a:spcPts val="600"/>
              </a:spcAft>
              <a:buClr>
                <a:schemeClr val="tx2">
                  <a:lumMod val="75000"/>
                </a:schemeClr>
              </a:buClr>
              <a:buFont typeface="Arial"/>
              <a:buChar char="•"/>
              <a:defRPr sz="1800" kern="1200" baseline="0">
                <a:solidFill>
                  <a:srgbClr val="000000"/>
                </a:solidFill>
                <a:latin typeface="+mn-lt"/>
                <a:ea typeface="+mn-ea"/>
                <a:cs typeface="+mn-cs"/>
              </a:defRPr>
            </a:lvl4pPr>
            <a:lvl5pPr marL="1371600" indent="-171450" algn="l" defTabSz="457200" rtl="0" eaLnBrk="1" latinLnBrk="0" hangingPunct="1">
              <a:spcBef>
                <a:spcPts val="0"/>
              </a:spcBef>
              <a:spcAft>
                <a:spcPts val="0"/>
              </a:spcAft>
              <a:buClr>
                <a:schemeClr val="tx2">
                  <a:lumMod val="75000"/>
                </a:schemeClr>
              </a:buClr>
              <a:buFont typeface="Wingdings" charset="2"/>
              <a:buChar char="§"/>
              <a:defRPr sz="16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buFont typeface="Wingdings" pitchFamily="2" charset="2"/>
              <a:buChar char="v"/>
            </a:pPr>
            <a:r>
              <a:rPr lang="en-US" sz="1800" dirty="0"/>
              <a:t>CDB: </a:t>
            </a:r>
          </a:p>
          <a:p>
            <a:pPr lvl="1" fontAlgn="auto"/>
            <a:r>
              <a:rPr lang="en-US" sz="1600" dirty="0"/>
              <a:t>Registered Users		341​</a:t>
            </a:r>
          </a:p>
          <a:p>
            <a:pPr lvl="1" fontAlgn="auto"/>
            <a:r>
              <a:rPr lang="en-US" sz="1600" dirty="0"/>
              <a:t>Catalog Items			2,706​</a:t>
            </a:r>
          </a:p>
          <a:p>
            <a:pPr lvl="1" fontAlgn="auto"/>
            <a:r>
              <a:rPr lang="en-US" sz="1600" dirty="0"/>
              <a:t>Inventory Items		33,841</a:t>
            </a:r>
          </a:p>
          <a:p>
            <a:pPr lvl="1" fontAlgn="auto"/>
            <a:r>
              <a:rPr lang="en-US" sz="1600" dirty="0"/>
              <a:t>Machine Elements		30,391</a:t>
            </a:r>
          </a:p>
          <a:p>
            <a:pPr lvl="1" fontAlgn="auto"/>
            <a:r>
              <a:rPr lang="en-US" sz="1600" dirty="0"/>
              <a:t>MAARC Items		163,063</a:t>
            </a:r>
          </a:p>
        </p:txBody>
      </p:sp>
      <p:sp>
        <p:nvSpPr>
          <p:cNvPr id="14" name="Text Placeholder 3">
            <a:extLst>
              <a:ext uri="{FF2B5EF4-FFF2-40B4-BE49-F238E27FC236}">
                <a16:creationId xmlns:a16="http://schemas.microsoft.com/office/drawing/2014/main" id="{2A4A86F0-6940-EC4C-8B87-9075DD67CF29}"/>
              </a:ext>
            </a:extLst>
          </p:cNvPr>
          <p:cNvSpPr txBox="1">
            <a:spLocks/>
          </p:cNvSpPr>
          <p:nvPr/>
        </p:nvSpPr>
        <p:spPr>
          <a:xfrm>
            <a:off x="4554877" y="2096422"/>
            <a:ext cx="3844691" cy="1898569"/>
          </a:xfrm>
          <a:prstGeom prst="rect">
            <a:avLst/>
          </a:prstGeom>
        </p:spPr>
        <p:txBody>
          <a:bodyPr/>
          <a:lstStyle>
            <a:lvl1pPr marL="274320" indent="-274320" algn="l" defTabSz="457200" rtl="0" eaLnBrk="1" latinLnBrk="0" hangingPunct="1">
              <a:spcBef>
                <a:spcPts val="0"/>
              </a:spcBef>
              <a:spcAft>
                <a:spcPts val="600"/>
              </a:spcAft>
              <a:buClr>
                <a:schemeClr val="tx2">
                  <a:lumMod val="75000"/>
                </a:schemeClr>
              </a:buClr>
              <a:buFont typeface="Wingdings" charset="2"/>
              <a:buChar char="§"/>
              <a:defRPr sz="2400" kern="1200" baseline="0">
                <a:solidFill>
                  <a:srgbClr val="000000"/>
                </a:solidFill>
                <a:latin typeface="+mn-lt"/>
                <a:ea typeface="+mn-ea"/>
                <a:cs typeface="+mn-cs"/>
              </a:defRPr>
            </a:lvl1pPr>
            <a:lvl2pPr marL="573088" indent="-298450" algn="l" defTabSz="457200" rtl="0" eaLnBrk="1" latinLnBrk="0" hangingPunct="1">
              <a:spcBef>
                <a:spcPts val="0"/>
              </a:spcBef>
              <a:spcAft>
                <a:spcPts val="600"/>
              </a:spcAft>
              <a:buClr>
                <a:schemeClr val="tx2">
                  <a:lumMod val="75000"/>
                </a:schemeClr>
              </a:buClr>
              <a:buFont typeface="Lucida Grande"/>
              <a:buChar char="–"/>
              <a:defRPr sz="2000" kern="1200">
                <a:solidFill>
                  <a:srgbClr val="000000"/>
                </a:solidFill>
                <a:latin typeface="+mn-lt"/>
                <a:ea typeface="+mn-ea"/>
                <a:cs typeface="+mn-cs"/>
              </a:defRPr>
            </a:lvl2pPr>
            <a:lvl3pPr marL="519113" indent="217488" algn="l" defTabSz="457200" rtl="0" eaLnBrk="1" latinLnBrk="0" hangingPunct="1">
              <a:spcBef>
                <a:spcPts val="0"/>
              </a:spcBef>
              <a:spcAft>
                <a:spcPts val="600"/>
              </a:spcAft>
              <a:buClr>
                <a:schemeClr val="tx2">
                  <a:lumMod val="75000"/>
                </a:schemeClr>
              </a:buClr>
              <a:buFont typeface="Arial" panose="020B0604020202020204" pitchFamily="34" charset="0"/>
              <a:buChar char="•"/>
              <a:defRPr sz="1800" kern="1200">
                <a:solidFill>
                  <a:srgbClr val="000000"/>
                </a:solidFill>
                <a:latin typeface="+mn-lt"/>
                <a:ea typeface="+mn-ea"/>
                <a:cs typeface="+mn-cs"/>
              </a:defRPr>
            </a:lvl3pPr>
            <a:lvl4pPr marL="569913" indent="237744" algn="l" defTabSz="457200" rtl="0" eaLnBrk="1" latinLnBrk="0" hangingPunct="1">
              <a:spcBef>
                <a:spcPts val="0"/>
              </a:spcBef>
              <a:spcAft>
                <a:spcPts val="600"/>
              </a:spcAft>
              <a:buClr>
                <a:schemeClr val="tx2">
                  <a:lumMod val="75000"/>
                </a:schemeClr>
              </a:buClr>
              <a:buFont typeface="Arial"/>
              <a:buChar char="•"/>
              <a:defRPr sz="1800" kern="1200" baseline="0">
                <a:solidFill>
                  <a:srgbClr val="000000"/>
                </a:solidFill>
                <a:latin typeface="+mn-lt"/>
                <a:ea typeface="+mn-ea"/>
                <a:cs typeface="+mn-cs"/>
              </a:defRPr>
            </a:lvl4pPr>
            <a:lvl5pPr marL="1371600" indent="-171450" algn="l" defTabSz="457200" rtl="0" eaLnBrk="1" latinLnBrk="0" hangingPunct="1">
              <a:spcBef>
                <a:spcPts val="0"/>
              </a:spcBef>
              <a:spcAft>
                <a:spcPts val="0"/>
              </a:spcAft>
              <a:buClr>
                <a:schemeClr val="tx2">
                  <a:lumMod val="75000"/>
                </a:schemeClr>
              </a:buClr>
              <a:buFont typeface="Wingdings" charset="2"/>
              <a:buChar char="§"/>
              <a:defRPr sz="16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buFont typeface="Wingdings" pitchFamily="2" charset="2"/>
              <a:buChar char="v"/>
            </a:pPr>
            <a:r>
              <a:rPr lang="en-US" sz="1800" dirty="0"/>
              <a:t>Cable: </a:t>
            </a:r>
          </a:p>
          <a:p>
            <a:pPr lvl="1" fontAlgn="auto"/>
            <a:r>
              <a:rPr lang="en-US" sz="1600" dirty="0"/>
              <a:t>Cable Catalog Items	176</a:t>
            </a:r>
          </a:p>
          <a:p>
            <a:pPr lvl="1" fontAlgn="auto"/>
            <a:r>
              <a:rPr lang="en-US" sz="1600" dirty="0"/>
              <a:t>Cable Inventory Items	2,365</a:t>
            </a:r>
          </a:p>
          <a:p>
            <a:pPr lvl="1" fontAlgn="auto"/>
            <a:r>
              <a:rPr lang="en-US" sz="1600" dirty="0"/>
              <a:t>Cable Design Items	11,875</a:t>
            </a:r>
          </a:p>
        </p:txBody>
      </p:sp>
      <p:sp>
        <p:nvSpPr>
          <p:cNvPr id="12" name="TextBox 11">
            <a:extLst>
              <a:ext uri="{FF2B5EF4-FFF2-40B4-BE49-F238E27FC236}">
                <a16:creationId xmlns:a16="http://schemas.microsoft.com/office/drawing/2014/main" id="{EB685CE3-003D-EA44-BD4C-B1ADCA608EE1}"/>
              </a:ext>
            </a:extLst>
          </p:cNvPr>
          <p:cNvSpPr txBox="1"/>
          <p:nvPr/>
        </p:nvSpPr>
        <p:spPr>
          <a:xfrm>
            <a:off x="8224086" y="4436320"/>
            <a:ext cx="3369833" cy="307777"/>
          </a:xfrm>
          <a:prstGeom prst="rect">
            <a:avLst/>
          </a:prstGeom>
          <a:noFill/>
        </p:spPr>
        <p:txBody>
          <a:bodyPr wrap="none" rtlCol="0">
            <a:spAutoFit/>
          </a:bodyPr>
          <a:lstStyle/>
          <a:p>
            <a:r>
              <a:rPr lang="en-US" sz="1400" u="sng" dirty="0"/>
              <a:t>CDB Inventory Status Change by Month</a:t>
            </a:r>
          </a:p>
        </p:txBody>
      </p:sp>
      <p:pic>
        <p:nvPicPr>
          <p:cNvPr id="23" name="Picture 22">
            <a:extLst>
              <a:ext uri="{FF2B5EF4-FFF2-40B4-BE49-F238E27FC236}">
                <a16:creationId xmlns:a16="http://schemas.microsoft.com/office/drawing/2014/main" id="{AC00775B-71B7-BB83-48FE-21A37F4A3E45}"/>
              </a:ext>
            </a:extLst>
          </p:cNvPr>
          <p:cNvPicPr>
            <a:picLocks noChangeAspect="1"/>
          </p:cNvPicPr>
          <p:nvPr/>
        </p:nvPicPr>
        <p:blipFill>
          <a:blip r:embed="rId4"/>
          <a:stretch>
            <a:fillRect/>
          </a:stretch>
        </p:blipFill>
        <p:spPr>
          <a:xfrm>
            <a:off x="0" y="4147191"/>
            <a:ext cx="6541040" cy="2721319"/>
          </a:xfrm>
          <a:prstGeom prst="rect">
            <a:avLst/>
          </a:prstGeom>
        </p:spPr>
      </p:pic>
      <p:sp>
        <p:nvSpPr>
          <p:cNvPr id="9" name="Text Placeholder 4">
            <a:extLst>
              <a:ext uri="{FF2B5EF4-FFF2-40B4-BE49-F238E27FC236}">
                <a16:creationId xmlns:a16="http://schemas.microsoft.com/office/drawing/2014/main" id="{546FD70D-8CFB-4341-A4A2-B389D9DD750D}"/>
              </a:ext>
            </a:extLst>
          </p:cNvPr>
          <p:cNvSpPr txBox="1">
            <a:spLocks/>
          </p:cNvSpPr>
          <p:nvPr/>
        </p:nvSpPr>
        <p:spPr>
          <a:xfrm>
            <a:off x="8303117" y="2102705"/>
            <a:ext cx="3481505" cy="2231884"/>
          </a:xfrm>
          <a:prstGeom prst="rect">
            <a:avLst/>
          </a:prstGeom>
          <a:solidFill>
            <a:schemeClr val="bg1"/>
          </a:solidFill>
        </p:spPr>
        <p:txBody>
          <a:bodyPr/>
          <a:lstStyle>
            <a:lvl1pPr marL="274320" indent="-274320" algn="l" defTabSz="457200" rtl="0" eaLnBrk="1" latinLnBrk="0" hangingPunct="1">
              <a:spcBef>
                <a:spcPts val="0"/>
              </a:spcBef>
              <a:spcAft>
                <a:spcPts val="600"/>
              </a:spcAft>
              <a:buClr>
                <a:schemeClr val="tx2">
                  <a:lumMod val="75000"/>
                </a:schemeClr>
              </a:buClr>
              <a:buFont typeface="Wingdings" charset="2"/>
              <a:buChar char="§"/>
              <a:defRPr sz="2400" kern="1200" baseline="0">
                <a:solidFill>
                  <a:srgbClr val="000000"/>
                </a:solidFill>
                <a:latin typeface="+mn-lt"/>
                <a:ea typeface="+mn-ea"/>
                <a:cs typeface="+mn-cs"/>
              </a:defRPr>
            </a:lvl1pPr>
            <a:lvl2pPr marL="573088" indent="-298450" algn="l" defTabSz="457200" rtl="0" eaLnBrk="1" latinLnBrk="0" hangingPunct="1">
              <a:spcBef>
                <a:spcPts val="0"/>
              </a:spcBef>
              <a:spcAft>
                <a:spcPts val="600"/>
              </a:spcAft>
              <a:buClr>
                <a:schemeClr val="tx2">
                  <a:lumMod val="75000"/>
                </a:schemeClr>
              </a:buClr>
              <a:buFont typeface="Lucida Grande"/>
              <a:buChar char="–"/>
              <a:defRPr sz="2000" kern="1200">
                <a:solidFill>
                  <a:srgbClr val="000000"/>
                </a:solidFill>
                <a:latin typeface="+mn-lt"/>
                <a:ea typeface="+mn-ea"/>
                <a:cs typeface="+mn-cs"/>
              </a:defRPr>
            </a:lvl2pPr>
            <a:lvl3pPr marL="519113" indent="217488" algn="l" defTabSz="457200" rtl="0" eaLnBrk="1" latinLnBrk="0" hangingPunct="1">
              <a:spcBef>
                <a:spcPts val="0"/>
              </a:spcBef>
              <a:spcAft>
                <a:spcPts val="600"/>
              </a:spcAft>
              <a:buClr>
                <a:schemeClr val="tx2">
                  <a:lumMod val="75000"/>
                </a:schemeClr>
              </a:buClr>
              <a:buFont typeface="Arial" panose="020B0604020202020204" pitchFamily="34" charset="0"/>
              <a:buChar char="•"/>
              <a:defRPr sz="1800" kern="1200">
                <a:solidFill>
                  <a:srgbClr val="000000"/>
                </a:solidFill>
                <a:latin typeface="+mn-lt"/>
                <a:ea typeface="+mn-ea"/>
                <a:cs typeface="+mn-cs"/>
              </a:defRPr>
            </a:lvl3pPr>
            <a:lvl4pPr marL="569913" indent="237744" algn="l" defTabSz="457200" rtl="0" eaLnBrk="1" latinLnBrk="0" hangingPunct="1">
              <a:spcBef>
                <a:spcPts val="0"/>
              </a:spcBef>
              <a:spcAft>
                <a:spcPts val="600"/>
              </a:spcAft>
              <a:buClr>
                <a:schemeClr val="tx2">
                  <a:lumMod val="75000"/>
                </a:schemeClr>
              </a:buClr>
              <a:buFont typeface="Arial"/>
              <a:buChar char="•"/>
              <a:defRPr sz="1800" kern="1200" baseline="0">
                <a:solidFill>
                  <a:srgbClr val="000000"/>
                </a:solidFill>
                <a:latin typeface="+mn-lt"/>
                <a:ea typeface="+mn-ea"/>
                <a:cs typeface="+mn-cs"/>
              </a:defRPr>
            </a:lvl4pPr>
            <a:lvl5pPr marL="1371600" indent="-171450" algn="l" defTabSz="457200" rtl="0" eaLnBrk="1" latinLnBrk="0" hangingPunct="1">
              <a:spcBef>
                <a:spcPts val="0"/>
              </a:spcBef>
              <a:spcAft>
                <a:spcPts val="0"/>
              </a:spcAft>
              <a:buClr>
                <a:schemeClr val="tx2">
                  <a:lumMod val="75000"/>
                </a:schemeClr>
              </a:buClr>
              <a:buFont typeface="Wingdings" charset="2"/>
              <a:buChar char="§"/>
              <a:defRPr sz="16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buFont typeface="Wingdings" pitchFamily="2" charset="2"/>
              <a:buChar char="v"/>
            </a:pPr>
            <a:r>
              <a:rPr lang="en-US" sz="1800" dirty="0" err="1"/>
              <a:t>eTraveler</a:t>
            </a:r>
            <a:endParaRPr lang="en-US" sz="1800" dirty="0"/>
          </a:p>
          <a:p>
            <a:pPr lvl="1" fontAlgn="auto"/>
            <a:r>
              <a:rPr lang="en-US" sz="1600" dirty="0"/>
              <a:t>Registered Users:    287</a:t>
            </a:r>
          </a:p>
          <a:p>
            <a:pPr lvl="1" fontAlgn="auto"/>
            <a:r>
              <a:rPr lang="en-US" sz="1600" dirty="0"/>
              <a:t>Draft Forms:             703</a:t>
            </a:r>
          </a:p>
          <a:p>
            <a:pPr lvl="1" fontAlgn="auto"/>
            <a:r>
              <a:rPr lang="en-US" sz="1600" dirty="0"/>
              <a:t>Released Forms:      960</a:t>
            </a:r>
          </a:p>
          <a:p>
            <a:pPr lvl="1" fontAlgn="auto"/>
            <a:r>
              <a:rPr lang="en-US" sz="1600" dirty="0"/>
              <a:t>Active travelers:        18,564</a:t>
            </a:r>
          </a:p>
          <a:p>
            <a:pPr lvl="1" fontAlgn="auto"/>
            <a:r>
              <a:rPr lang="en-US" sz="1600" dirty="0"/>
              <a:t>Finished travelers:    12,825</a:t>
            </a:r>
          </a:p>
          <a:p>
            <a:pPr lvl="1" fontAlgn="auto"/>
            <a:r>
              <a:rPr lang="en-US" sz="1600" dirty="0"/>
              <a:t>Archived travelers:    7,418</a:t>
            </a:r>
          </a:p>
        </p:txBody>
      </p:sp>
      <p:sp>
        <p:nvSpPr>
          <p:cNvPr id="13" name="Rectangle 12">
            <a:extLst>
              <a:ext uri="{FF2B5EF4-FFF2-40B4-BE49-F238E27FC236}">
                <a16:creationId xmlns:a16="http://schemas.microsoft.com/office/drawing/2014/main" id="{4243DB8D-7F4E-6844-B88E-0551BCFFF23E}"/>
              </a:ext>
            </a:extLst>
          </p:cNvPr>
          <p:cNvSpPr/>
          <p:nvPr/>
        </p:nvSpPr>
        <p:spPr>
          <a:xfrm>
            <a:off x="1435443" y="3962278"/>
            <a:ext cx="2662588" cy="307777"/>
          </a:xfrm>
          <a:prstGeom prst="rect">
            <a:avLst/>
          </a:prstGeom>
        </p:spPr>
        <p:txBody>
          <a:bodyPr wrap="none">
            <a:spAutoFit/>
          </a:bodyPr>
          <a:lstStyle/>
          <a:p>
            <a:r>
              <a:rPr lang="en-US" sz="1400" u="sng" dirty="0">
                <a:solidFill>
                  <a:schemeClr val="tx1">
                    <a:lumMod val="50000"/>
                  </a:schemeClr>
                </a:solidFill>
              </a:rPr>
              <a:t>Inventory Item Tracking in CDB</a:t>
            </a:r>
          </a:p>
        </p:txBody>
      </p:sp>
    </p:spTree>
    <p:extLst>
      <p:ext uri="{BB962C8B-B14F-4D97-AF65-F5344CB8AC3E}">
        <p14:creationId xmlns:p14="http://schemas.microsoft.com/office/powerpoint/2010/main" val="1253234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28D36-B7AE-79DE-557C-2A5CFDF68500}"/>
              </a:ext>
            </a:extLst>
          </p:cNvPr>
          <p:cNvSpPr>
            <a:spLocks noGrp="1"/>
          </p:cNvSpPr>
          <p:nvPr>
            <p:ph type="title"/>
          </p:nvPr>
        </p:nvSpPr>
        <p:spPr/>
        <p:txBody>
          <a:bodyPr/>
          <a:lstStyle/>
          <a:p>
            <a:r>
              <a:rPr lang="en-US" dirty="0"/>
              <a:t>EPICS 7 Waveform/Image Data Viewer (C2DV)</a:t>
            </a:r>
          </a:p>
        </p:txBody>
      </p:sp>
      <p:sp>
        <p:nvSpPr>
          <p:cNvPr id="3" name="Content Placeholder 2">
            <a:extLst>
              <a:ext uri="{FF2B5EF4-FFF2-40B4-BE49-F238E27FC236}">
                <a16:creationId xmlns:a16="http://schemas.microsoft.com/office/drawing/2014/main" id="{79A8FA60-896A-7810-B5DC-91B27BA7623A}"/>
              </a:ext>
            </a:extLst>
          </p:cNvPr>
          <p:cNvSpPr>
            <a:spLocks noGrp="1"/>
          </p:cNvSpPr>
          <p:nvPr>
            <p:ph idx="1"/>
          </p:nvPr>
        </p:nvSpPr>
        <p:spPr/>
        <p:txBody>
          <a:bodyPr/>
          <a:lstStyle/>
          <a:p>
            <a:r>
              <a:rPr lang="en-US" dirty="0"/>
              <a:t>C2DV: A Python based data visualization tool for EPICS 7 high speed DAQ system</a:t>
            </a:r>
          </a:p>
          <a:p>
            <a:pPr marL="585788" lvl="1" indent="-287020"/>
            <a:r>
              <a:rPr lang="en-US" dirty="0"/>
              <a:t>A scope viewer for plotting PVA waveforms</a:t>
            </a:r>
            <a:endParaRPr lang="en-US" dirty="0">
              <a:cs typeface="Arial"/>
            </a:endParaRPr>
          </a:p>
          <a:p>
            <a:pPr lvl="1"/>
            <a:r>
              <a:rPr lang="en-US" dirty="0"/>
              <a:t>An image viewer for displaying streaming Area Detector image data over PVA</a:t>
            </a:r>
          </a:p>
          <a:p>
            <a:pPr marL="585788" lvl="1" indent="-287020"/>
            <a:r>
              <a:rPr lang="en-US" dirty="0"/>
              <a:t>A </a:t>
            </a:r>
            <a:r>
              <a:rPr lang="en-US" dirty="0" err="1"/>
              <a:t>striptool</a:t>
            </a:r>
            <a:r>
              <a:rPr lang="en-US" dirty="0"/>
              <a:t> for monitoring CA and PVA scalar PVs</a:t>
            </a:r>
          </a:p>
        </p:txBody>
      </p:sp>
      <p:sp>
        <p:nvSpPr>
          <p:cNvPr id="4" name="Slide Number Placeholder 3">
            <a:extLst>
              <a:ext uri="{FF2B5EF4-FFF2-40B4-BE49-F238E27FC236}">
                <a16:creationId xmlns:a16="http://schemas.microsoft.com/office/drawing/2014/main" id="{C8035F1A-02AA-A490-0B20-A5D43D5FBFFF}"/>
              </a:ext>
            </a:extLst>
          </p:cNvPr>
          <p:cNvSpPr>
            <a:spLocks noGrp="1"/>
          </p:cNvSpPr>
          <p:nvPr>
            <p:ph type="sldNum" sz="quarter" idx="12"/>
          </p:nvPr>
        </p:nvSpPr>
        <p:spPr/>
        <p:txBody>
          <a:bodyPr/>
          <a:lstStyle/>
          <a:p>
            <a:pPr>
              <a:defRPr/>
            </a:pPr>
            <a:fld id="{D8294B01-9356-4A99-BF43-1EB6DE2E19CF}" type="slidenum">
              <a:rPr lang="en-US" smtClean="0"/>
              <a:pPr>
                <a:defRPr/>
              </a:pPr>
              <a:t>6</a:t>
            </a:fld>
            <a:endParaRPr lang="en-US" dirty="0"/>
          </a:p>
        </p:txBody>
      </p:sp>
      <p:sp>
        <p:nvSpPr>
          <p:cNvPr id="5" name="Footer Placeholder 4">
            <a:extLst>
              <a:ext uri="{FF2B5EF4-FFF2-40B4-BE49-F238E27FC236}">
                <a16:creationId xmlns:a16="http://schemas.microsoft.com/office/drawing/2014/main" id="{615FC02A-07FD-D041-38C5-F064F02BF733}"/>
              </a:ext>
            </a:extLst>
          </p:cNvPr>
          <p:cNvSpPr>
            <a:spLocks noGrp="1"/>
          </p:cNvSpPr>
          <p:nvPr>
            <p:ph type="ftr" sz="quarter" idx="3"/>
          </p:nvPr>
        </p:nvSpPr>
        <p:spPr/>
        <p:txBody>
          <a:bodyPr/>
          <a:lstStyle/>
          <a:p>
            <a:r>
              <a:rPr lang="en-US"/>
              <a:t>APS-U Accelerator Controls System Update</a:t>
            </a:r>
            <a:endParaRPr lang="en-US" dirty="0"/>
          </a:p>
        </p:txBody>
      </p:sp>
      <p:pic>
        <p:nvPicPr>
          <p:cNvPr id="6" name="Picture 5">
            <a:extLst>
              <a:ext uri="{FF2B5EF4-FFF2-40B4-BE49-F238E27FC236}">
                <a16:creationId xmlns:a16="http://schemas.microsoft.com/office/drawing/2014/main" id="{CE819D96-D56B-60B3-0D85-6EB70B3ECED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87194" y="3148109"/>
            <a:ext cx="3731496" cy="2736967"/>
          </a:xfrm>
          <a:prstGeom prst="rect">
            <a:avLst/>
          </a:prstGeom>
        </p:spPr>
      </p:pic>
      <p:sp>
        <p:nvSpPr>
          <p:cNvPr id="10" name="TextBox 9">
            <a:extLst>
              <a:ext uri="{FF2B5EF4-FFF2-40B4-BE49-F238E27FC236}">
                <a16:creationId xmlns:a16="http://schemas.microsoft.com/office/drawing/2014/main" id="{E18D1EB3-79B4-4CB2-BF79-0C656F266997}"/>
              </a:ext>
            </a:extLst>
          </p:cNvPr>
          <p:cNvSpPr txBox="1"/>
          <p:nvPr/>
        </p:nvSpPr>
        <p:spPr>
          <a:xfrm>
            <a:off x="223854" y="5832961"/>
            <a:ext cx="2912649" cy="369332"/>
          </a:xfrm>
          <a:prstGeom prst="rect">
            <a:avLst/>
          </a:prstGeom>
          <a:noFill/>
        </p:spPr>
        <p:txBody>
          <a:bodyPr wrap="square">
            <a:spAutoFit/>
          </a:bodyPr>
          <a:lstStyle/>
          <a:p>
            <a:pPr marL="585788" lvl="1" indent="-287020"/>
            <a:r>
              <a:rPr lang="en-US" dirty="0"/>
              <a:t>Scope viewer</a:t>
            </a:r>
          </a:p>
        </p:txBody>
      </p:sp>
      <p:pic>
        <p:nvPicPr>
          <p:cNvPr id="11" name="Picture 10" descr="A screenshot of a computer&#10;&#10;Description automatically generated with medium confidence">
            <a:extLst>
              <a:ext uri="{FF2B5EF4-FFF2-40B4-BE49-F238E27FC236}">
                <a16:creationId xmlns:a16="http://schemas.microsoft.com/office/drawing/2014/main" id="{EA699D3B-C284-70E3-E377-B03F8ACE01BA}"/>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284613" y="3148109"/>
            <a:ext cx="3560040" cy="2736967"/>
          </a:xfrm>
          <a:prstGeom prst="rect">
            <a:avLst/>
          </a:prstGeom>
          <a:ln w="12700">
            <a:solidFill>
              <a:schemeClr val="tx1"/>
            </a:solidFill>
          </a:ln>
        </p:spPr>
      </p:pic>
      <p:sp>
        <p:nvSpPr>
          <p:cNvPr id="12" name="TextBox 11">
            <a:extLst>
              <a:ext uri="{FF2B5EF4-FFF2-40B4-BE49-F238E27FC236}">
                <a16:creationId xmlns:a16="http://schemas.microsoft.com/office/drawing/2014/main" id="{CA8B26A5-327C-3DC9-8C72-8D543784D2BD}"/>
              </a:ext>
            </a:extLst>
          </p:cNvPr>
          <p:cNvSpPr txBox="1"/>
          <p:nvPr/>
        </p:nvSpPr>
        <p:spPr>
          <a:xfrm>
            <a:off x="4127352" y="5885076"/>
            <a:ext cx="2912649" cy="369332"/>
          </a:xfrm>
          <a:prstGeom prst="rect">
            <a:avLst/>
          </a:prstGeom>
          <a:noFill/>
        </p:spPr>
        <p:txBody>
          <a:bodyPr wrap="square">
            <a:spAutoFit/>
          </a:bodyPr>
          <a:lstStyle/>
          <a:p>
            <a:pPr marL="585788" lvl="1" indent="-287020"/>
            <a:r>
              <a:rPr lang="en-US" dirty="0"/>
              <a:t>Image viewer</a:t>
            </a:r>
          </a:p>
        </p:txBody>
      </p:sp>
      <p:pic>
        <p:nvPicPr>
          <p:cNvPr id="13" name="Picture 12" descr="Graphical user interface&#10;&#10;Description automatically generated with medium confidence">
            <a:extLst>
              <a:ext uri="{FF2B5EF4-FFF2-40B4-BE49-F238E27FC236}">
                <a16:creationId xmlns:a16="http://schemas.microsoft.com/office/drawing/2014/main" id="{02A19AD0-CF09-F642-6CD4-8A7C81D9E256}"/>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8061993" y="3074767"/>
            <a:ext cx="3906153" cy="2810309"/>
          </a:xfrm>
          <a:prstGeom prst="rect">
            <a:avLst/>
          </a:prstGeom>
        </p:spPr>
      </p:pic>
      <p:sp>
        <p:nvSpPr>
          <p:cNvPr id="14" name="TextBox 13">
            <a:extLst>
              <a:ext uri="{FF2B5EF4-FFF2-40B4-BE49-F238E27FC236}">
                <a16:creationId xmlns:a16="http://schemas.microsoft.com/office/drawing/2014/main" id="{A0F30EED-86B1-9DCC-F80C-FEE86B5F5257}"/>
              </a:ext>
            </a:extLst>
          </p:cNvPr>
          <p:cNvSpPr txBox="1"/>
          <p:nvPr/>
        </p:nvSpPr>
        <p:spPr>
          <a:xfrm>
            <a:off x="7816318" y="5885076"/>
            <a:ext cx="2912649" cy="369332"/>
          </a:xfrm>
          <a:prstGeom prst="rect">
            <a:avLst/>
          </a:prstGeom>
          <a:noFill/>
        </p:spPr>
        <p:txBody>
          <a:bodyPr wrap="square">
            <a:spAutoFit/>
          </a:bodyPr>
          <a:lstStyle/>
          <a:p>
            <a:pPr marL="585788" lvl="1" indent="-287020"/>
            <a:r>
              <a:rPr lang="en-US" dirty="0" err="1"/>
              <a:t>Striptool</a:t>
            </a:r>
            <a:endParaRPr lang="en-US" dirty="0"/>
          </a:p>
        </p:txBody>
      </p:sp>
    </p:spTree>
    <p:extLst>
      <p:ext uri="{BB962C8B-B14F-4D97-AF65-F5344CB8AC3E}">
        <p14:creationId xmlns:p14="http://schemas.microsoft.com/office/powerpoint/2010/main" val="1174701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DAFCF-2BDF-FD40-B141-34EA2ADB358E}"/>
              </a:ext>
            </a:extLst>
          </p:cNvPr>
          <p:cNvSpPr>
            <a:spLocks noGrp="1"/>
          </p:cNvSpPr>
          <p:nvPr>
            <p:ph type="title"/>
          </p:nvPr>
        </p:nvSpPr>
        <p:spPr>
          <a:xfrm>
            <a:off x="407377" y="65429"/>
            <a:ext cx="11572290" cy="828948"/>
          </a:xfrm>
        </p:spPr>
        <p:txBody>
          <a:bodyPr/>
          <a:lstStyle/>
          <a:p>
            <a:r>
              <a:rPr lang="en-US" dirty="0"/>
              <a:t>Other High-Level Applications</a:t>
            </a:r>
            <a:endParaRPr lang="en-US" sz="2400" dirty="0"/>
          </a:p>
        </p:txBody>
      </p:sp>
      <p:sp>
        <p:nvSpPr>
          <p:cNvPr id="11" name="Content Placeholder 10">
            <a:extLst>
              <a:ext uri="{FF2B5EF4-FFF2-40B4-BE49-F238E27FC236}">
                <a16:creationId xmlns:a16="http://schemas.microsoft.com/office/drawing/2014/main" id="{6156E970-F832-B84D-938C-7B5122FC7B24}"/>
              </a:ext>
            </a:extLst>
          </p:cNvPr>
          <p:cNvSpPr>
            <a:spLocks noGrp="1"/>
          </p:cNvSpPr>
          <p:nvPr>
            <p:ph idx="1"/>
          </p:nvPr>
        </p:nvSpPr>
        <p:spPr>
          <a:xfrm>
            <a:off x="395856" y="970124"/>
            <a:ext cx="11572290" cy="5342753"/>
          </a:xfrm>
        </p:spPr>
        <p:txBody>
          <a:bodyPr/>
          <a:lstStyle/>
          <a:p>
            <a:r>
              <a:rPr lang="en-US" dirty="0"/>
              <a:t>A web-based naming system, which was developed originally at FRIB, has been introduced to manage the APS-U naming convention</a:t>
            </a:r>
          </a:p>
          <a:p>
            <a:pPr lvl="1"/>
            <a:r>
              <a:rPr lang="en-US" dirty="0"/>
              <a:t>600+ name entries captured in the naming system</a:t>
            </a:r>
          </a:p>
          <a:p>
            <a:endParaRPr lang="en-US" dirty="0"/>
          </a:p>
          <a:p>
            <a:r>
              <a:rPr lang="en-US" dirty="0" err="1"/>
              <a:t>OpenNMS</a:t>
            </a:r>
            <a:r>
              <a:rPr lang="en-US" dirty="0"/>
              <a:t> was selected to monitor controls system infrastructure</a:t>
            </a:r>
          </a:p>
          <a:p>
            <a:endParaRPr lang="en-US" dirty="0"/>
          </a:p>
          <a:p>
            <a:r>
              <a:rPr lang="en-US" dirty="0" err="1"/>
              <a:t>Olog</a:t>
            </a:r>
            <a:r>
              <a:rPr lang="en-US" dirty="0"/>
              <a:t> is deployed as next logbook management system</a:t>
            </a:r>
          </a:p>
          <a:p>
            <a:pPr lvl="1"/>
            <a:r>
              <a:rPr lang="en-US" dirty="0"/>
              <a:t>Existing Controls logbook data has been migrated into this system now</a:t>
            </a:r>
          </a:p>
          <a:p>
            <a:endParaRPr lang="en-US" dirty="0"/>
          </a:p>
          <a:p>
            <a:r>
              <a:rPr lang="en-US" dirty="0"/>
              <a:t>Logging as well as IOC console message to be logged into </a:t>
            </a:r>
            <a:r>
              <a:rPr lang="en-US" dirty="0" err="1"/>
              <a:t>ElasticSearch</a:t>
            </a:r>
            <a:r>
              <a:rPr lang="en-US" dirty="0"/>
              <a:t> using </a:t>
            </a:r>
            <a:r>
              <a:rPr lang="en-US" dirty="0" err="1"/>
              <a:t>logstash</a:t>
            </a:r>
            <a:r>
              <a:rPr lang="en-US" dirty="0"/>
              <a:t>, and browse it on Kibana</a:t>
            </a:r>
          </a:p>
          <a:p>
            <a:endParaRPr lang="en-US" dirty="0"/>
          </a:p>
        </p:txBody>
      </p:sp>
      <p:sp>
        <p:nvSpPr>
          <p:cNvPr id="5" name="Slide Number Placeholder 4">
            <a:extLst>
              <a:ext uri="{FF2B5EF4-FFF2-40B4-BE49-F238E27FC236}">
                <a16:creationId xmlns:a16="http://schemas.microsoft.com/office/drawing/2014/main" id="{9065CFD9-515A-8B42-AC32-3F5BBB729D72}"/>
              </a:ext>
            </a:extLst>
          </p:cNvPr>
          <p:cNvSpPr>
            <a:spLocks noGrp="1"/>
          </p:cNvSpPr>
          <p:nvPr>
            <p:ph type="sldNum" sz="quarter" idx="12"/>
          </p:nvPr>
        </p:nvSpPr>
        <p:spPr bwMode="auto">
          <a:xfrm>
            <a:off x="11417300" y="6472238"/>
            <a:ext cx="609600" cy="182562"/>
          </a:xfrm>
          <a:noFill/>
          <a:ln>
            <a:noFill/>
          </a:ln>
          <a:effectLst/>
          <a:extLst>
            <a:ext uri="{FAA26D3D-D897-4be2-8F04-BA451C77F1D7}">
              <ma14:placeholderFlag xmlns:ma14="http://schemas.microsoft.com/office/mac/drawingml/2011/main" xmlns="" val="1"/>
            </a:ext>
            <a:ext uri="{909E8E84-426E-40dd-AFC4-6F175D3DCCD1}"/>
            <a:ext uri="{91240B29-F687-4f45-9708-019B960494DF}"/>
            <a:ext uri="{AF507438-7753-43e0-B8FC-AC1667EBCBE1}"/>
          </a:extLst>
        </p:spPr>
        <p:txBody>
          <a:bodyPr vert="horz" wrap="square" lIns="90000" tIns="46800" rIns="90000" bIns="46800" numCol="1" anchor="t" anchorCtr="0" compatLnSpc="1">
            <a:prstTxWarp prst="textNoShape">
              <a:avLst/>
            </a:prstTxWarp>
          </a:bodyPr>
          <a:lstStyle>
            <a:defPPr>
              <a:defRPr lang="en-GB"/>
            </a:defPPr>
            <a:lvl1pPr algn="r" defTabSz="457200" rtl="0" eaLnBrk="1" fontAlgn="base" hangingPunct="1">
              <a:spcBef>
                <a:spcPct val="0"/>
              </a:spcBef>
              <a:spcAft>
                <a:spcPct val="0"/>
              </a:spcAft>
              <a:buClrTx/>
              <a:buSzPct val="100000"/>
              <a:buFontTx/>
              <a:buNone/>
              <a:defRPr sz="900" kern="1200">
                <a:solidFill>
                  <a:srgbClr val="404040"/>
                </a:solidFill>
                <a:latin typeface="Times New Roman" charset="0"/>
                <a:ea typeface="ＭＳ Ｐゴシック" charset="-128"/>
                <a:cs typeface="+mn-cs"/>
              </a:defRPr>
            </a:lvl1pPr>
            <a:lvl2pPr marL="742950" indent="-28575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2pPr>
            <a:lvl3pPr marL="11430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3pPr>
            <a:lvl4pPr marL="16002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4pPr>
            <a:lvl5pPr marL="20574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5pPr>
            <a:lvl6pPr marL="2286000" algn="l" defTabSz="914400" rtl="0" eaLnBrk="1" latinLnBrk="0" hangingPunct="1">
              <a:defRPr sz="2400" kern="1200">
                <a:solidFill>
                  <a:schemeClr val="bg1"/>
                </a:solidFill>
                <a:latin typeface="Calibri" charset="0"/>
                <a:ea typeface="ＭＳ Ｐゴシック" charset="-128"/>
                <a:cs typeface="+mn-cs"/>
              </a:defRPr>
            </a:lvl6pPr>
            <a:lvl7pPr marL="2743200" algn="l" defTabSz="914400" rtl="0" eaLnBrk="1" latinLnBrk="0" hangingPunct="1">
              <a:defRPr sz="2400" kern="1200">
                <a:solidFill>
                  <a:schemeClr val="bg1"/>
                </a:solidFill>
                <a:latin typeface="Calibri" charset="0"/>
                <a:ea typeface="ＭＳ Ｐゴシック" charset="-128"/>
                <a:cs typeface="+mn-cs"/>
              </a:defRPr>
            </a:lvl7pPr>
            <a:lvl8pPr marL="3200400" algn="l" defTabSz="914400" rtl="0" eaLnBrk="1" latinLnBrk="0" hangingPunct="1">
              <a:defRPr sz="2400" kern="1200">
                <a:solidFill>
                  <a:schemeClr val="bg1"/>
                </a:solidFill>
                <a:latin typeface="Calibri" charset="0"/>
                <a:ea typeface="ＭＳ Ｐゴシック" charset="-128"/>
                <a:cs typeface="+mn-cs"/>
              </a:defRPr>
            </a:lvl8pPr>
            <a:lvl9pPr marL="3657600" algn="l" defTabSz="914400" rtl="0" eaLnBrk="1" latinLnBrk="0" hangingPunct="1">
              <a:defRPr sz="2400" kern="1200">
                <a:solidFill>
                  <a:schemeClr val="bg1"/>
                </a:solidFill>
                <a:latin typeface="Calibri" charset="0"/>
                <a:ea typeface="ＭＳ Ｐゴシック" charset="-128"/>
                <a:cs typeface="+mn-cs"/>
              </a:defRPr>
            </a:lvl9pPr>
          </a:lstStyle>
          <a:p>
            <a:fld id="{DAC2A227-9D21-0C42-807D-6A90AB6A8603}" type="slidenum">
              <a:rPr lang="en-US" altLang="en-US" smtClean="0"/>
              <a:pPr/>
              <a:t>7</a:t>
            </a:fld>
            <a:endParaRPr lang="en-US" altLang="en-US"/>
          </a:p>
        </p:txBody>
      </p:sp>
      <p:sp>
        <p:nvSpPr>
          <p:cNvPr id="4" name="Footer Placeholder 3">
            <a:extLst>
              <a:ext uri="{FF2B5EF4-FFF2-40B4-BE49-F238E27FC236}">
                <a16:creationId xmlns:a16="http://schemas.microsoft.com/office/drawing/2014/main" id="{022091F8-1450-884C-95F9-E998C27CE428}"/>
              </a:ext>
            </a:extLst>
          </p:cNvPr>
          <p:cNvSpPr>
            <a:spLocks noGrp="1"/>
          </p:cNvSpPr>
          <p:nvPr>
            <p:ph type="ftr" sz="quarter" idx="3"/>
          </p:nvPr>
        </p:nvSpPr>
        <p:spPr bwMode="auto">
          <a:xfrm>
            <a:off x="1930400" y="6454775"/>
            <a:ext cx="9099550" cy="215900"/>
          </a:xfrm>
          <a:noFill/>
          <a:ln>
            <a:noFill/>
          </a:ln>
          <a:effectLst/>
          <a:extLst>
            <a:ext uri="{FAA26D3D-D897-4be2-8F04-BA451C77F1D7}">
              <ma14:placeholderFlag xmlns:ma14="http://schemas.microsoft.com/office/mac/drawingml/2011/main" xmlns="" val="1"/>
            </a:ext>
            <a:ext uri="{909E8E84-426E-40dd-AFC4-6F175D3DCCD1}"/>
            <a:ext uri="{91240B29-F687-4f45-9708-019B960494DF}"/>
            <a:ext uri="{AF507438-7753-43e0-B8FC-AC1667EBCBE1}"/>
          </a:extLst>
        </p:spPr>
        <p:txBody>
          <a:bodyPr vert="horz" wrap="square" lIns="90000" tIns="46800" rIns="90000" bIns="46800" numCol="1" anchor="t" anchorCtr="0" compatLnSpc="1">
            <a:prstTxWarp prst="textNoShape">
              <a:avLst/>
            </a:prstTxWarp>
          </a:bodyPr>
          <a:lstStyle>
            <a:defPPr>
              <a:defRPr lang="en-GB"/>
            </a:defPPr>
            <a:lvl1pPr algn="l" defTabSz="457200" rtl="0" eaLnBrk="1" fontAlgn="base" hangingPunct="1">
              <a:spcBef>
                <a:spcPct val="0"/>
              </a:spcBef>
              <a:spcAft>
                <a:spcPct val="0"/>
              </a:spcAft>
              <a:buClrTx/>
              <a:buSzPct val="100000"/>
              <a:buFontTx/>
              <a:buNone/>
              <a:tabLst>
                <a:tab pos="723900" algn="l"/>
                <a:tab pos="1447800" algn="l"/>
                <a:tab pos="2171700" algn="l"/>
                <a:tab pos="2895600" algn="l"/>
                <a:tab pos="3619500" algn="l"/>
                <a:tab pos="4343400" algn="l"/>
                <a:tab pos="5067300" algn="l"/>
                <a:tab pos="5791200" algn="l"/>
              </a:tabLst>
              <a:defRPr sz="900" kern="1200">
                <a:solidFill>
                  <a:srgbClr val="404040"/>
                </a:solidFill>
                <a:latin typeface="Times New Roman" charset="0"/>
                <a:ea typeface="ＭＳ Ｐゴシック" charset="0"/>
                <a:cs typeface="DejaVu Sans" charset="0"/>
              </a:defRPr>
            </a:lvl1pPr>
            <a:lvl2pPr marL="742950" indent="-28575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2pPr>
            <a:lvl3pPr marL="11430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3pPr>
            <a:lvl4pPr marL="16002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4pPr>
            <a:lvl5pPr marL="20574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5pPr>
            <a:lvl6pPr marL="2286000" algn="l" defTabSz="914400" rtl="0" eaLnBrk="1" latinLnBrk="0" hangingPunct="1">
              <a:defRPr sz="2400" kern="1200">
                <a:solidFill>
                  <a:schemeClr val="bg1"/>
                </a:solidFill>
                <a:latin typeface="Calibri" charset="0"/>
                <a:ea typeface="ＭＳ Ｐゴシック" charset="-128"/>
                <a:cs typeface="+mn-cs"/>
              </a:defRPr>
            </a:lvl6pPr>
            <a:lvl7pPr marL="2743200" algn="l" defTabSz="914400" rtl="0" eaLnBrk="1" latinLnBrk="0" hangingPunct="1">
              <a:defRPr sz="2400" kern="1200">
                <a:solidFill>
                  <a:schemeClr val="bg1"/>
                </a:solidFill>
                <a:latin typeface="Calibri" charset="0"/>
                <a:ea typeface="ＭＳ Ｐゴシック" charset="-128"/>
                <a:cs typeface="+mn-cs"/>
              </a:defRPr>
            </a:lvl7pPr>
            <a:lvl8pPr marL="3200400" algn="l" defTabSz="914400" rtl="0" eaLnBrk="1" latinLnBrk="0" hangingPunct="1">
              <a:defRPr sz="2400" kern="1200">
                <a:solidFill>
                  <a:schemeClr val="bg1"/>
                </a:solidFill>
                <a:latin typeface="Calibri" charset="0"/>
                <a:ea typeface="ＭＳ Ｐゴシック" charset="-128"/>
                <a:cs typeface="+mn-cs"/>
              </a:defRPr>
            </a:lvl8pPr>
            <a:lvl9pPr marL="3657600" algn="l" defTabSz="914400" rtl="0" eaLnBrk="1" latinLnBrk="0" hangingPunct="1">
              <a:defRPr sz="2400" kern="1200">
                <a:solidFill>
                  <a:schemeClr val="bg1"/>
                </a:solidFill>
                <a:latin typeface="Calibri" charset="0"/>
                <a:ea typeface="ＭＳ Ｐゴシック" charset="-128"/>
                <a:cs typeface="+mn-cs"/>
              </a:defRPr>
            </a:lvl9pPr>
          </a:lstStyle>
          <a:p>
            <a:pPr algn="ctr"/>
            <a:r>
              <a:rPr lang="en-US"/>
              <a:t>APS-U Accelerator Controls System Update</a:t>
            </a:r>
            <a:endParaRPr lang="en-US" dirty="0"/>
          </a:p>
        </p:txBody>
      </p:sp>
    </p:spTree>
    <p:extLst>
      <p:ext uri="{BB962C8B-B14F-4D97-AF65-F5344CB8AC3E}">
        <p14:creationId xmlns:p14="http://schemas.microsoft.com/office/powerpoint/2010/main" val="202976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30B90-E6BE-3A42-9742-4FF5EC4E882D}"/>
              </a:ext>
            </a:extLst>
          </p:cNvPr>
          <p:cNvSpPr>
            <a:spLocks noGrp="1"/>
          </p:cNvSpPr>
          <p:nvPr>
            <p:ph type="title"/>
          </p:nvPr>
        </p:nvSpPr>
        <p:spPr>
          <a:xfrm>
            <a:off x="407377" y="65429"/>
            <a:ext cx="11572290" cy="828948"/>
          </a:xfrm>
        </p:spPr>
        <p:txBody>
          <a:bodyPr/>
          <a:lstStyle/>
          <a:p>
            <a:r>
              <a:rPr lang="en-US" dirty="0"/>
              <a:t>EPICS Module Configuration, Build, and Management</a:t>
            </a:r>
          </a:p>
        </p:txBody>
      </p:sp>
      <p:sp>
        <p:nvSpPr>
          <p:cNvPr id="16" name="Content Placeholder 2">
            <a:extLst>
              <a:ext uri="{FF2B5EF4-FFF2-40B4-BE49-F238E27FC236}">
                <a16:creationId xmlns:a16="http://schemas.microsoft.com/office/drawing/2014/main" id="{7E74CCC7-8B54-5D4B-926B-00E4F7BF8A5B}"/>
              </a:ext>
            </a:extLst>
          </p:cNvPr>
          <p:cNvSpPr>
            <a:spLocks noGrp="1"/>
          </p:cNvSpPr>
          <p:nvPr>
            <p:ph idx="1"/>
          </p:nvPr>
        </p:nvSpPr>
        <p:spPr>
          <a:xfrm>
            <a:off x="395856" y="970124"/>
            <a:ext cx="11572290" cy="5342753"/>
          </a:xfrm>
        </p:spPr>
        <p:txBody>
          <a:bodyPr/>
          <a:lstStyle/>
          <a:p>
            <a:r>
              <a:rPr lang="en-US" dirty="0"/>
              <a:t>Using </a:t>
            </a:r>
            <a:r>
              <a:rPr lang="en-US" dirty="0" err="1"/>
              <a:t>Conda</a:t>
            </a:r>
            <a:r>
              <a:rPr lang="en-US" dirty="0"/>
              <a:t> for software environment management including EPICS</a:t>
            </a:r>
          </a:p>
          <a:p>
            <a:r>
              <a:rPr lang="en-US" dirty="0"/>
              <a:t>Adopted ‘Sumo’ package to automate IOC modules configure/build</a:t>
            </a:r>
          </a:p>
          <a:p>
            <a:pPr lvl="1"/>
            <a:r>
              <a:rPr lang="en-US" dirty="0"/>
              <a:t>Sumo (HZB/BESSY) to build IOC support modules from source on demand</a:t>
            </a:r>
          </a:p>
          <a:p>
            <a:pPr lvl="1"/>
            <a:r>
              <a:rPr lang="en-US" dirty="0"/>
              <a:t>All source comes from APS’ GitLab server</a:t>
            </a:r>
          </a:p>
          <a:p>
            <a:pPr lvl="1"/>
            <a:r>
              <a:rPr lang="en-US" dirty="0"/>
              <a:t>IOC applications will specify needed support modules and versions</a:t>
            </a:r>
          </a:p>
          <a:p>
            <a:pPr lvl="1"/>
            <a:r>
              <a:rPr lang="en-US" dirty="0"/>
              <a:t>Sumo is used similarly to create private module build areas to assist development</a:t>
            </a:r>
          </a:p>
          <a:p>
            <a:pPr lvl="1"/>
            <a:r>
              <a:rPr lang="en-US" dirty="0"/>
              <a:t>Where appropriate we hope to include PLC, FPGA, and DSP code in the same environment</a:t>
            </a:r>
          </a:p>
          <a:p>
            <a:pPr lvl="1"/>
            <a:r>
              <a:rPr lang="en-US" dirty="0"/>
              <a:t>We are developing against an EPICS 7 release</a:t>
            </a:r>
          </a:p>
          <a:p>
            <a:endParaRPr lang="en-US" dirty="0"/>
          </a:p>
        </p:txBody>
      </p:sp>
      <p:sp>
        <p:nvSpPr>
          <p:cNvPr id="5" name="Slide Number Placeholder 4">
            <a:extLst>
              <a:ext uri="{FF2B5EF4-FFF2-40B4-BE49-F238E27FC236}">
                <a16:creationId xmlns:a16="http://schemas.microsoft.com/office/drawing/2014/main" id="{05777E79-C4AD-F645-B545-BC1DEF6FF263}"/>
              </a:ext>
            </a:extLst>
          </p:cNvPr>
          <p:cNvSpPr>
            <a:spLocks noGrp="1"/>
          </p:cNvSpPr>
          <p:nvPr>
            <p:ph type="sldNum" sz="quarter" idx="12"/>
          </p:nvPr>
        </p:nvSpPr>
        <p:spPr bwMode="auto">
          <a:xfrm>
            <a:off x="11417300" y="6471466"/>
            <a:ext cx="609600" cy="182880"/>
          </a:xfrm>
          <a:noFill/>
          <a:ln>
            <a:noFill/>
          </a:ln>
          <a:effectLst/>
          <a:extLst>
            <a:ext uri="{FAA26D3D-D897-4be2-8F04-BA451C77F1D7}">
              <ma14:placeholderFlag xmlns:ma14="http://schemas.microsoft.com/office/mac/drawingml/2011/main" xmlns="" val="1"/>
            </a:ext>
            <a:ext uri="{909E8E84-426E-40dd-AFC4-6F175D3DCCD1}"/>
            <a:ext uri="{91240B29-F687-4f45-9708-019B960494DF}"/>
            <a:ext uri="{AF507438-7753-43e0-B8FC-AC1667EBCBE1}"/>
          </a:extLst>
        </p:spPr>
        <p:txBody>
          <a:bodyPr vert="horz" wrap="square" lIns="90000" tIns="46800" rIns="90000" bIns="46800" numCol="1" anchor="t" anchorCtr="0" compatLnSpc="1">
            <a:prstTxWarp prst="textNoShape">
              <a:avLst/>
            </a:prstTxWarp>
          </a:bodyPr>
          <a:lstStyle>
            <a:defPPr>
              <a:defRPr lang="en-GB"/>
            </a:defPPr>
            <a:lvl1pPr algn="r" defTabSz="457200" rtl="0" eaLnBrk="1" fontAlgn="base" hangingPunct="1">
              <a:spcBef>
                <a:spcPct val="0"/>
              </a:spcBef>
              <a:spcAft>
                <a:spcPct val="0"/>
              </a:spcAft>
              <a:buClrTx/>
              <a:buSzPct val="100000"/>
              <a:buFontTx/>
              <a:buNone/>
              <a:defRPr sz="900" kern="1200">
                <a:solidFill>
                  <a:srgbClr val="404040"/>
                </a:solidFill>
                <a:latin typeface="Times New Roman" charset="0"/>
                <a:ea typeface="ＭＳ Ｐゴシック" charset="-128"/>
                <a:cs typeface="+mn-cs"/>
              </a:defRPr>
            </a:lvl1pPr>
            <a:lvl2pPr marL="742950" indent="-28575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2pPr>
            <a:lvl3pPr marL="11430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3pPr>
            <a:lvl4pPr marL="16002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4pPr>
            <a:lvl5pPr marL="20574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5pPr>
            <a:lvl6pPr marL="2286000" algn="l" defTabSz="914400" rtl="0" eaLnBrk="1" latinLnBrk="0" hangingPunct="1">
              <a:defRPr sz="2400" kern="1200">
                <a:solidFill>
                  <a:schemeClr val="bg1"/>
                </a:solidFill>
                <a:latin typeface="Calibri" charset="0"/>
                <a:ea typeface="ＭＳ Ｐゴシック" charset="-128"/>
                <a:cs typeface="+mn-cs"/>
              </a:defRPr>
            </a:lvl6pPr>
            <a:lvl7pPr marL="2743200" algn="l" defTabSz="914400" rtl="0" eaLnBrk="1" latinLnBrk="0" hangingPunct="1">
              <a:defRPr sz="2400" kern="1200">
                <a:solidFill>
                  <a:schemeClr val="bg1"/>
                </a:solidFill>
                <a:latin typeface="Calibri" charset="0"/>
                <a:ea typeface="ＭＳ Ｐゴシック" charset="-128"/>
                <a:cs typeface="+mn-cs"/>
              </a:defRPr>
            </a:lvl7pPr>
            <a:lvl8pPr marL="3200400" algn="l" defTabSz="914400" rtl="0" eaLnBrk="1" latinLnBrk="0" hangingPunct="1">
              <a:defRPr sz="2400" kern="1200">
                <a:solidFill>
                  <a:schemeClr val="bg1"/>
                </a:solidFill>
                <a:latin typeface="Calibri" charset="0"/>
                <a:ea typeface="ＭＳ Ｐゴシック" charset="-128"/>
                <a:cs typeface="+mn-cs"/>
              </a:defRPr>
            </a:lvl8pPr>
            <a:lvl9pPr marL="3657600" algn="l" defTabSz="914400" rtl="0" eaLnBrk="1" latinLnBrk="0" hangingPunct="1">
              <a:defRPr sz="2400" kern="1200">
                <a:solidFill>
                  <a:schemeClr val="bg1"/>
                </a:solidFill>
                <a:latin typeface="Calibri" charset="0"/>
                <a:ea typeface="ＭＳ Ｐゴシック" charset="-128"/>
                <a:cs typeface="+mn-cs"/>
              </a:defRPr>
            </a:lvl9pPr>
          </a:lstStyle>
          <a:p>
            <a:fld id="{DAC2A227-9D21-0C42-807D-6A90AB6A8603}" type="slidenum">
              <a:rPr lang="en-US" altLang="en-US" smtClean="0"/>
              <a:pPr/>
              <a:t>8</a:t>
            </a:fld>
            <a:endParaRPr lang="en-US" altLang="en-US"/>
          </a:p>
        </p:txBody>
      </p:sp>
      <p:sp>
        <p:nvSpPr>
          <p:cNvPr id="4" name="Footer Placeholder 3">
            <a:extLst>
              <a:ext uri="{FF2B5EF4-FFF2-40B4-BE49-F238E27FC236}">
                <a16:creationId xmlns:a16="http://schemas.microsoft.com/office/drawing/2014/main" id="{1D3D9810-8EF6-CC4F-A07D-C7C301FC73E0}"/>
              </a:ext>
            </a:extLst>
          </p:cNvPr>
          <p:cNvSpPr>
            <a:spLocks noGrp="1"/>
          </p:cNvSpPr>
          <p:nvPr>
            <p:ph type="ftr" sz="quarter" idx="3"/>
          </p:nvPr>
        </p:nvSpPr>
        <p:spPr bwMode="auto">
          <a:xfrm>
            <a:off x="1930401" y="6455188"/>
            <a:ext cx="9098844" cy="215436"/>
          </a:xfrm>
          <a:noFill/>
          <a:ln>
            <a:noFill/>
          </a:ln>
          <a:effectLst/>
          <a:extLst>
            <a:ext uri="{FAA26D3D-D897-4be2-8F04-BA451C77F1D7}">
              <ma14:placeholderFlag xmlns:ma14="http://schemas.microsoft.com/office/mac/drawingml/2011/main" xmlns="" val="1"/>
            </a:ext>
            <a:ext uri="{909E8E84-426E-40dd-AFC4-6F175D3DCCD1}"/>
            <a:ext uri="{91240B29-F687-4f45-9708-019B960494DF}"/>
            <a:ext uri="{AF507438-7753-43e0-B8FC-AC1667EBCBE1}"/>
          </a:extLst>
        </p:spPr>
        <p:txBody>
          <a:bodyPr vert="horz" wrap="square" lIns="90000" tIns="46800" rIns="90000" bIns="46800" numCol="1" anchor="t" anchorCtr="0" compatLnSpc="1">
            <a:prstTxWarp prst="textNoShape">
              <a:avLst/>
            </a:prstTxWarp>
          </a:bodyPr>
          <a:lstStyle>
            <a:defPPr>
              <a:defRPr lang="en-GB"/>
            </a:defPPr>
            <a:lvl1pPr algn="l" defTabSz="457200" rtl="0" eaLnBrk="1" fontAlgn="base" hangingPunct="1">
              <a:spcBef>
                <a:spcPct val="0"/>
              </a:spcBef>
              <a:spcAft>
                <a:spcPct val="0"/>
              </a:spcAft>
              <a:buClrTx/>
              <a:buSzPct val="100000"/>
              <a:buFontTx/>
              <a:buNone/>
              <a:tabLst>
                <a:tab pos="723900" algn="l"/>
                <a:tab pos="1447800" algn="l"/>
                <a:tab pos="2171700" algn="l"/>
                <a:tab pos="2895600" algn="l"/>
                <a:tab pos="3619500" algn="l"/>
                <a:tab pos="4343400" algn="l"/>
                <a:tab pos="5067300" algn="l"/>
                <a:tab pos="5791200" algn="l"/>
              </a:tabLst>
              <a:defRPr sz="900" kern="1200">
                <a:solidFill>
                  <a:srgbClr val="404040"/>
                </a:solidFill>
                <a:latin typeface="Times New Roman" charset="0"/>
                <a:ea typeface="ＭＳ Ｐゴシック" charset="0"/>
                <a:cs typeface="DejaVu Sans" charset="0"/>
              </a:defRPr>
            </a:lvl1pPr>
            <a:lvl2pPr marL="742950" indent="-28575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2pPr>
            <a:lvl3pPr marL="11430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3pPr>
            <a:lvl4pPr marL="16002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4pPr>
            <a:lvl5pPr marL="2057400" indent="-228600" algn="l" defTabSz="457200" rtl="0" eaLnBrk="0" fontAlgn="base" hangingPunct="0">
              <a:spcBef>
                <a:spcPct val="0"/>
              </a:spcBef>
              <a:spcAft>
                <a:spcPct val="0"/>
              </a:spcAft>
              <a:defRPr sz="2400" kern="1200">
                <a:solidFill>
                  <a:schemeClr val="bg1"/>
                </a:solidFill>
                <a:latin typeface="Calibri" charset="0"/>
                <a:ea typeface="ＭＳ Ｐゴシック" charset="-128"/>
                <a:cs typeface="+mn-cs"/>
              </a:defRPr>
            </a:lvl5pPr>
            <a:lvl6pPr marL="2286000" algn="l" defTabSz="914400" rtl="0" eaLnBrk="1" latinLnBrk="0" hangingPunct="1">
              <a:defRPr sz="2400" kern="1200">
                <a:solidFill>
                  <a:schemeClr val="bg1"/>
                </a:solidFill>
                <a:latin typeface="Calibri" charset="0"/>
                <a:ea typeface="ＭＳ Ｐゴシック" charset="-128"/>
                <a:cs typeface="+mn-cs"/>
              </a:defRPr>
            </a:lvl6pPr>
            <a:lvl7pPr marL="2743200" algn="l" defTabSz="914400" rtl="0" eaLnBrk="1" latinLnBrk="0" hangingPunct="1">
              <a:defRPr sz="2400" kern="1200">
                <a:solidFill>
                  <a:schemeClr val="bg1"/>
                </a:solidFill>
                <a:latin typeface="Calibri" charset="0"/>
                <a:ea typeface="ＭＳ Ｐゴシック" charset="-128"/>
                <a:cs typeface="+mn-cs"/>
              </a:defRPr>
            </a:lvl7pPr>
            <a:lvl8pPr marL="3200400" algn="l" defTabSz="914400" rtl="0" eaLnBrk="1" latinLnBrk="0" hangingPunct="1">
              <a:defRPr sz="2400" kern="1200">
                <a:solidFill>
                  <a:schemeClr val="bg1"/>
                </a:solidFill>
                <a:latin typeface="Calibri" charset="0"/>
                <a:ea typeface="ＭＳ Ｐゴシック" charset="-128"/>
                <a:cs typeface="+mn-cs"/>
              </a:defRPr>
            </a:lvl8pPr>
            <a:lvl9pPr marL="3657600" algn="l" defTabSz="914400" rtl="0" eaLnBrk="1" latinLnBrk="0" hangingPunct="1">
              <a:defRPr sz="2400" kern="1200">
                <a:solidFill>
                  <a:schemeClr val="bg1"/>
                </a:solidFill>
                <a:latin typeface="Calibri" charset="0"/>
                <a:ea typeface="ＭＳ Ｐゴシック" charset="-128"/>
                <a:cs typeface="+mn-cs"/>
              </a:defRPr>
            </a:lvl9pPr>
          </a:lstStyle>
          <a:p>
            <a:r>
              <a:rPr lang="en-US"/>
              <a:t>APS-U Accelerator Controls System Update</a:t>
            </a:r>
            <a:endParaRPr lang="en-US" dirty="0"/>
          </a:p>
        </p:txBody>
      </p:sp>
      <p:pic>
        <p:nvPicPr>
          <p:cNvPr id="17" name="Picture 16">
            <a:extLst>
              <a:ext uri="{FF2B5EF4-FFF2-40B4-BE49-F238E27FC236}">
                <a16:creationId xmlns:a16="http://schemas.microsoft.com/office/drawing/2014/main" id="{6E40CE43-7790-764B-B3A1-9B790C0251E5}"/>
              </a:ext>
            </a:extLst>
          </p:cNvPr>
          <p:cNvPicPr/>
          <p:nvPr/>
        </p:nvPicPr>
        <p:blipFill>
          <a:blip r:embed="rId2" cstate="print">
            <a:extLst>
              <a:ext uri="{28A0092B-C50C-407E-A947-70E740481C1C}">
                <a14:useLocalDpi xmlns:a14="http://schemas.microsoft.com/office/drawing/2010/main"/>
              </a:ext>
            </a:extLst>
          </a:blip>
          <a:stretch>
            <a:fillRect/>
          </a:stretch>
        </p:blipFill>
        <p:spPr>
          <a:xfrm>
            <a:off x="1917003" y="4038600"/>
            <a:ext cx="3911956" cy="2819400"/>
          </a:xfrm>
          <a:prstGeom prst="rect">
            <a:avLst/>
          </a:prstGeom>
        </p:spPr>
      </p:pic>
      <p:pic>
        <p:nvPicPr>
          <p:cNvPr id="18" name="Picture 17">
            <a:extLst>
              <a:ext uri="{FF2B5EF4-FFF2-40B4-BE49-F238E27FC236}">
                <a16:creationId xmlns:a16="http://schemas.microsoft.com/office/drawing/2014/main" id="{95731323-CADA-5148-A10F-5B1D144FD847}"/>
              </a:ext>
            </a:extLst>
          </p:cNvPr>
          <p:cNvPicPr/>
          <p:nvPr/>
        </p:nvPicPr>
        <p:blipFill>
          <a:blip r:embed="rId3" cstate="print">
            <a:extLst>
              <a:ext uri="{28A0092B-C50C-407E-A947-70E740481C1C}">
                <a14:useLocalDpi xmlns:a14="http://schemas.microsoft.com/office/drawing/2010/main"/>
              </a:ext>
            </a:extLst>
          </a:blip>
          <a:stretch>
            <a:fillRect/>
          </a:stretch>
        </p:blipFill>
        <p:spPr>
          <a:xfrm>
            <a:off x="7236060" y="4043362"/>
            <a:ext cx="3961532" cy="2814638"/>
          </a:xfrm>
          <a:prstGeom prst="rect">
            <a:avLst/>
          </a:prstGeom>
        </p:spPr>
      </p:pic>
    </p:spTree>
    <p:extLst>
      <p:ext uri="{BB962C8B-B14F-4D97-AF65-F5344CB8AC3E}">
        <p14:creationId xmlns:p14="http://schemas.microsoft.com/office/powerpoint/2010/main" val="2400446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ECE7A-0ABC-49B7-A619-CD4CB9BD0953}"/>
              </a:ext>
            </a:extLst>
          </p:cNvPr>
          <p:cNvSpPr>
            <a:spLocks noGrp="1"/>
          </p:cNvSpPr>
          <p:nvPr>
            <p:ph type="title"/>
          </p:nvPr>
        </p:nvSpPr>
        <p:spPr/>
        <p:txBody>
          <a:bodyPr/>
          <a:lstStyle/>
          <a:p>
            <a:r>
              <a:rPr lang="en-US" dirty="0"/>
              <a:t>APS-U Time-Corelated DAQ System</a:t>
            </a:r>
          </a:p>
        </p:txBody>
      </p:sp>
      <p:sp>
        <p:nvSpPr>
          <p:cNvPr id="10" name="Content Placeholder 9">
            <a:extLst>
              <a:ext uri="{FF2B5EF4-FFF2-40B4-BE49-F238E27FC236}">
                <a16:creationId xmlns:a16="http://schemas.microsoft.com/office/drawing/2014/main" id="{3BBE17CA-1722-E833-AEEA-8AC6C3F9217A}"/>
              </a:ext>
            </a:extLst>
          </p:cNvPr>
          <p:cNvSpPr>
            <a:spLocks noGrp="1"/>
          </p:cNvSpPr>
          <p:nvPr>
            <p:ph idx="1"/>
          </p:nvPr>
        </p:nvSpPr>
        <p:spPr/>
        <p:txBody>
          <a:bodyPr/>
          <a:lstStyle/>
          <a:p>
            <a:r>
              <a:rPr lang="en-US" dirty="0"/>
              <a:t>Architecture</a:t>
            </a:r>
          </a:p>
        </p:txBody>
      </p:sp>
      <p:sp>
        <p:nvSpPr>
          <p:cNvPr id="4" name="Slide Number Placeholder 3">
            <a:extLst>
              <a:ext uri="{FF2B5EF4-FFF2-40B4-BE49-F238E27FC236}">
                <a16:creationId xmlns:a16="http://schemas.microsoft.com/office/drawing/2014/main" id="{3EF8CC9F-3009-4A25-B80A-8D4A642246CB}"/>
              </a:ext>
            </a:extLst>
          </p:cNvPr>
          <p:cNvSpPr>
            <a:spLocks noGrp="1"/>
          </p:cNvSpPr>
          <p:nvPr>
            <p:ph type="sldNum" sz="quarter" idx="12"/>
          </p:nvPr>
        </p:nvSpPr>
        <p:spPr/>
        <p:txBody>
          <a:bodyPr/>
          <a:lstStyle/>
          <a:p>
            <a:fld id="{D8294B01-9356-4A99-BF43-1EB6DE2E19CF}" type="slidenum">
              <a:rPr lang="en-US" smtClean="0"/>
              <a:pPr/>
              <a:t>9</a:t>
            </a:fld>
            <a:endParaRPr lang="en-US" dirty="0"/>
          </a:p>
        </p:txBody>
      </p:sp>
      <p:sp>
        <p:nvSpPr>
          <p:cNvPr id="5" name="Footer Placeholder 4">
            <a:extLst>
              <a:ext uri="{FF2B5EF4-FFF2-40B4-BE49-F238E27FC236}">
                <a16:creationId xmlns:a16="http://schemas.microsoft.com/office/drawing/2014/main" id="{ADDB3C24-2D85-45BC-A3DA-201A1C26C7C1}"/>
              </a:ext>
            </a:extLst>
          </p:cNvPr>
          <p:cNvSpPr>
            <a:spLocks noGrp="1"/>
          </p:cNvSpPr>
          <p:nvPr>
            <p:ph type="ftr" sz="quarter" idx="3"/>
          </p:nvPr>
        </p:nvSpPr>
        <p:spPr/>
        <p:txBody>
          <a:bodyPr/>
          <a:lstStyle/>
          <a:p>
            <a:r>
              <a:rPr lang="en-US"/>
              <a:t>APS-U Accelerator Controls System Update</a:t>
            </a:r>
            <a:endParaRPr lang="en-US" dirty="0"/>
          </a:p>
        </p:txBody>
      </p:sp>
      <p:pic>
        <p:nvPicPr>
          <p:cNvPr id="9" name="Picture 9">
            <a:extLst>
              <a:ext uri="{FF2B5EF4-FFF2-40B4-BE49-F238E27FC236}">
                <a16:creationId xmlns:a16="http://schemas.microsoft.com/office/drawing/2014/main" id="{B8A2B939-8364-4F52-A37D-E83C7B5CB0F0}"/>
              </a:ext>
            </a:extLst>
          </p:cNvPr>
          <p:cNvPicPr>
            <a:picLocks noChangeAspect="1"/>
          </p:cNvPicPr>
          <p:nvPr/>
        </p:nvPicPr>
        <p:blipFill>
          <a:blip r:embed="rId3"/>
          <a:stretch>
            <a:fillRect/>
          </a:stretch>
        </p:blipFill>
        <p:spPr>
          <a:xfrm>
            <a:off x="2928376" y="830683"/>
            <a:ext cx="9263624" cy="5961888"/>
          </a:xfrm>
          <a:prstGeom prst="rect">
            <a:avLst/>
          </a:prstGeom>
          <a:solidFill>
            <a:schemeClr val="bg1"/>
          </a:solidFill>
        </p:spPr>
      </p:pic>
      <p:sp>
        <p:nvSpPr>
          <p:cNvPr id="12" name="TextBox 11">
            <a:extLst>
              <a:ext uri="{FF2B5EF4-FFF2-40B4-BE49-F238E27FC236}">
                <a16:creationId xmlns:a16="http://schemas.microsoft.com/office/drawing/2014/main" id="{A07452A8-4FAB-84B3-372A-184C04B15A98}"/>
              </a:ext>
            </a:extLst>
          </p:cNvPr>
          <p:cNvSpPr txBox="1"/>
          <p:nvPr/>
        </p:nvSpPr>
        <p:spPr>
          <a:xfrm>
            <a:off x="385683" y="4142759"/>
            <a:ext cx="4643517" cy="646331"/>
          </a:xfrm>
          <a:prstGeom prst="rect">
            <a:avLst/>
          </a:prstGeom>
          <a:noFill/>
        </p:spPr>
        <p:txBody>
          <a:bodyPr wrap="square">
            <a:spAutoFit/>
          </a:bodyPr>
          <a:lstStyle/>
          <a:p>
            <a:r>
              <a:rPr lang="en-US" i="1" dirty="0"/>
              <a:t>data rate of ~ 150MB/s per double sector, </a:t>
            </a:r>
          </a:p>
          <a:p>
            <a:r>
              <a:rPr lang="en-US" i="1" dirty="0"/>
              <a:t>&amp; 3+ GB/s data rate for entire storage ring.</a:t>
            </a:r>
          </a:p>
        </p:txBody>
      </p:sp>
    </p:spTree>
    <p:extLst>
      <p:ext uri="{BB962C8B-B14F-4D97-AF65-F5344CB8AC3E}">
        <p14:creationId xmlns:p14="http://schemas.microsoft.com/office/powerpoint/2010/main" val="50205771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1_presentation_4x3">
  <a:themeElements>
    <a:clrScheme name="Argonne General Purpose Template">
      <a:dk1>
        <a:srgbClr val="47484A"/>
      </a:dk1>
      <a:lt1>
        <a:srgbClr val="FFFFFF"/>
      </a:lt1>
      <a:dk2>
        <a:srgbClr val="0082CA"/>
      </a:dk2>
      <a:lt2>
        <a:srgbClr val="ECAA00"/>
      </a:lt2>
      <a:accent1>
        <a:srgbClr val="7AB800"/>
      </a:accent1>
      <a:accent2>
        <a:srgbClr val="00609C"/>
      </a:accent2>
      <a:accent3>
        <a:srgbClr val="4D008C"/>
      </a:accent3>
      <a:accent4>
        <a:srgbClr val="FF7900"/>
      </a:accent4>
      <a:accent5>
        <a:srgbClr val="00A19C"/>
      </a:accent5>
      <a:accent6>
        <a:srgbClr val="CD202C"/>
      </a:accent6>
      <a:hlink>
        <a:srgbClr val="000000"/>
      </a:hlink>
      <a:folHlink>
        <a:srgbClr val="7677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PS-U Template" id="{433111D9-2A57-9346-A2A0-B96F97F2244D}" vid="{A6C12A2C-212F-1449-9424-9B39FE6214D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SharedContentType xmlns="Microsoft.SharePoint.Taxonomy.ContentTypeSync" SourceId="c2502a80-7d28-4222-8cca-c624a41b2055" ContentTypeId="0x0101002B7518C7231E97499E1F1C54B0F5901D13"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Review Document" ma:contentTypeID="0x0101002B7518C7231E97499E1F1C54B0F5901D1300E16F27C8C05A344F8383B17425EB4081" ma:contentTypeVersion="" ma:contentTypeDescription="" ma:contentTypeScope="" ma:versionID="514d623af77de37ab32e854cdeaf6769">
  <xsd:schema xmlns:xsd="http://www.w3.org/2001/XMLSchema" xmlns:xs="http://www.w3.org/2001/XMLSchema" xmlns:p="http://schemas.microsoft.com/office/2006/metadata/properties" targetNamespace="http://schemas.microsoft.com/office/2006/metadata/properties" ma:root="true" ma:fieldsID="817bd159687fd4e0b52f7220829539b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EE60D92-EC7B-437A-AF37-55618E86DE1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F1B386F-F1E4-4753-806D-725BFDB3875C}">
  <ds:schemaRefs>
    <ds:schemaRef ds:uri="Microsoft.SharePoint.Taxonomy.ContentTypeSync"/>
  </ds:schemaRefs>
</ds:datastoreItem>
</file>

<file path=customXml/itemProps3.xml><?xml version="1.0" encoding="utf-8"?>
<ds:datastoreItem xmlns:ds="http://schemas.openxmlformats.org/officeDocument/2006/customXml" ds:itemID="{3D0D0C73-1D92-412D-8800-9C1E033764A7}">
  <ds:schemaRefs>
    <ds:schemaRef ds:uri="http://schemas.microsoft.com/sharepoint/v3/contenttype/forms"/>
  </ds:schemaRefs>
</ds:datastoreItem>
</file>

<file path=customXml/itemProps4.xml><?xml version="1.0" encoding="utf-8"?>
<ds:datastoreItem xmlns:ds="http://schemas.openxmlformats.org/officeDocument/2006/customXml" ds:itemID="{F1D4D933-1519-4A0F-9FC3-B92A5BE403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1_presentation_4x3</Template>
  <TotalTime>3853</TotalTime>
  <Words>2283</Words>
  <Application>Microsoft Macintosh PowerPoint</Application>
  <PresentationFormat>Widescreen</PresentationFormat>
  <Paragraphs>333</Paragraphs>
  <Slides>17</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Lucida Grande</vt:lpstr>
      <vt:lpstr>Times New Roman</vt:lpstr>
      <vt:lpstr>Wingdings</vt:lpstr>
      <vt:lpstr>1_presentation_4x3</vt:lpstr>
      <vt:lpstr>APS-U Accelerator Controls System Update</vt:lpstr>
      <vt:lpstr>APS &amp; APS-U Overview</vt:lpstr>
      <vt:lpstr>APS-U Controls System Architecture</vt:lpstr>
      <vt:lpstr>Overview of APS-U Controls System</vt:lpstr>
      <vt:lpstr>Database Applications</vt:lpstr>
      <vt:lpstr>EPICS 7 Waveform/Image Data Viewer (C2DV)</vt:lpstr>
      <vt:lpstr>Other High-Level Applications</vt:lpstr>
      <vt:lpstr>EPICS Module Configuration, Build, and Management</vt:lpstr>
      <vt:lpstr>APS-U Time-Corelated DAQ System</vt:lpstr>
      <vt:lpstr>DAQ System Simulation Environment</vt:lpstr>
      <vt:lpstr>APS-U Time-Corelated DAQ System</vt:lpstr>
      <vt:lpstr>APS-U MRF Fast Event/Timing System</vt:lpstr>
      <vt:lpstr>APS-U MPS and BPLD System</vt:lpstr>
      <vt:lpstr>APS-U MPS and BPLD System</vt:lpstr>
      <vt:lpstr>APS-U Accelerator Network</vt:lpstr>
      <vt:lpstr>APS-U Accelerator Network</vt:lpstr>
      <vt:lpstr>Summary</vt:lpstr>
    </vt:vector>
  </TitlesOfParts>
  <Manager>Diane Wilkinson</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DOE Review Template</dc:subject>
  <dc:creator>Shen, Guobao</dc:creator>
  <cp:lastModifiedBy>White, Karen S.</cp:lastModifiedBy>
  <cp:revision>1218</cp:revision>
  <cp:lastPrinted>2019-07-05T20:24:16Z</cp:lastPrinted>
  <dcterms:created xsi:type="dcterms:W3CDTF">2020-05-22T20:36:35Z</dcterms:created>
  <dcterms:modified xsi:type="dcterms:W3CDTF">2022-09-19T11:29:52Z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0x0101002B7518C7231E97499E1F1C54B0F5901D1300E16F27C8C05A344F8383B17425EB4081</vt:lpwstr>
  </property>
  <property fmtid="{D5CDD505-2E9C-101B-9397-08002B2CF9AE}" pid="3" name="_dlc_DocIdItemGuid">
    <vt:lpwstr>0ebea776-800a-4904-b74b-1b90fefb1191</vt:lpwstr>
  </property>
  <property fmtid="{D5CDD505-2E9C-101B-9397-08002B2CF9AE}" pid="4" name="ItemRetentionFormula">
    <vt:lpwstr>&lt;formula id="Microsoft.Office.RecordsManagement.PolicyFeatures.Expiration.Formula.BuiltIn"&gt;&lt;number&gt;2&lt;/number&gt;&lt;property&gt;Created&lt;/property&gt;&lt;propertyId&gt;8c06beca-0777-48f7-91c7-6da68bc07b69&lt;/propertyId&gt;&lt;period&gt;years&lt;/period&gt;&lt;/formula&gt;</vt:lpwstr>
  </property>
  <property fmtid="{D5CDD505-2E9C-101B-9397-08002B2CF9AE}" pid="5" name="_dlc_policyId">
    <vt:lpwstr>0x010100D47E88405A4D2842882AAFEF0D9A40A8|-708745469</vt:lpwstr>
  </property>
</Properties>
</file>