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58" r:id="rId4"/>
    <p:sldId id="257" r:id="rId5"/>
    <p:sldId id="259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304"/>
  </p:normalViewPr>
  <p:slideViewPr>
    <p:cSldViewPr snapToGrid="0">
      <p:cViewPr varScale="1">
        <p:scale>
          <a:sx n="76" d="100"/>
          <a:sy n="76" d="100"/>
        </p:scale>
        <p:origin x="216" y="6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68485-816D-99D9-8A5F-999205697E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803E6F-7C6E-7EE7-D656-49B9CD27EA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0F0326-149B-22DE-CBB7-89C0D1690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1CD3C-E7B4-A749-A043-1B8061D162DC}" type="datetimeFigureOut">
              <a:rPr lang="en-US" smtClean="0"/>
              <a:t>9/20/22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99B63C-6E17-B348-6F10-0D9201025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842140-DDF6-B1CD-848C-2272E0E74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C029-6DDD-3148-B098-45E8DD8D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299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21CE9-6E59-895C-BBD8-EFA08BFB17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1B6B1F-4024-7FD6-3A27-BC6AB967F2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623EB3-C27B-3356-4EEC-19AF6307F1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1CD3C-E7B4-A749-A043-1B8061D162DC}" type="datetimeFigureOut">
              <a:rPr lang="en-US" smtClean="0"/>
              <a:t>9/20/22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FD1EB6-13BC-0871-C6FE-53B153D81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E87B39-B4C2-E2C1-D4B5-AC618067B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C029-6DDD-3148-B098-45E8DD8D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605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88C9039-96C6-DD09-9E9B-C59EEB786B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371AAF-DA79-DD40-0C39-71775ABA33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04797E-25CE-AF15-BEE8-5B13E19800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1CD3C-E7B4-A749-A043-1B8061D162DC}" type="datetimeFigureOut">
              <a:rPr lang="en-US" smtClean="0"/>
              <a:t>9/20/22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85FC10-085E-6B60-5BB4-9EA55BB6A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2C16DA-DA7C-01C4-679C-EA9A9F2EF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C029-6DDD-3148-B098-45E8DD8D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486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7E5B56-B476-C30D-4C04-13971D2AA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0DCA42-8B0F-F5D1-3325-D4F5AC22AD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E79ABD-5169-2AA3-9C68-A204ABAF6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1CD3C-E7B4-A749-A043-1B8061D162DC}" type="datetimeFigureOut">
              <a:rPr lang="en-US" smtClean="0"/>
              <a:t>9/20/22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3F74CE-3A33-10B7-A9DE-868F6CC80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CB9423-7250-C2FC-8C0F-3439B4E38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C029-6DDD-3148-B098-45E8DD8D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335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96ADD-8CAD-B555-6D56-E0123D6D8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0851C2-F850-9EEB-2BB0-FB75EA1ED4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8C2134-8035-9011-A3AA-2157B1AE0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1CD3C-E7B4-A749-A043-1B8061D162DC}" type="datetimeFigureOut">
              <a:rPr lang="en-US" smtClean="0"/>
              <a:t>9/20/22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5CFB60-8808-D4A5-F8A1-0D5FD4914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F9A83A-5775-8929-A5CF-6789708F7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C029-6DDD-3148-B098-45E8DD8D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525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C52983-CBFD-723F-BBC6-10278F97F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D71E73-32C4-65CC-8A73-7C071EFDC4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DF199B-685F-D45A-CA46-46B74C4420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0636E4-3AE3-ACB2-3555-CAA0CCFD7C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1CD3C-E7B4-A749-A043-1B8061D162DC}" type="datetimeFigureOut">
              <a:rPr lang="en-US" smtClean="0"/>
              <a:t>9/20/22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7813BC-776D-33AA-36F2-D342A3DAB9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F9D02E-F4CC-756A-3F9F-CAA1C5D61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C029-6DDD-3148-B098-45E8DD8D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154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68FC2-14FB-6963-6F89-DC3F50F06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6FFBE4-EC16-876C-7D05-E8E6056B0D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2C9949-3251-7EF8-1853-D5FB15836E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376061-7DC5-A421-EEF6-A740B074A6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1D7552-D264-8397-00D9-738631F52C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531DDA7-4276-5C67-3B5F-CF0EDF660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1CD3C-E7B4-A749-A043-1B8061D162DC}" type="datetimeFigureOut">
              <a:rPr lang="en-US" smtClean="0"/>
              <a:t>9/20/22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C62E65-7151-2912-EB65-BC35E89C1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E78986-3D53-6FB6-C6F9-42ED53322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C029-6DDD-3148-B098-45E8DD8D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166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1911B-7C24-B781-CD0E-EAB1C1B7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4DDE63-2331-D0FF-C438-50D93C7C4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1CD3C-E7B4-A749-A043-1B8061D162DC}" type="datetimeFigureOut">
              <a:rPr lang="en-US" smtClean="0"/>
              <a:t>9/20/22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119F4F-88EF-ACBA-4F2C-344AAE192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0032AB-07C7-4C00-3528-0F17EA014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C029-6DDD-3148-B098-45E8DD8D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245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2DDBCC-2C6E-A0AE-02D4-C241ABCEDD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1CD3C-E7B4-A749-A043-1B8061D162DC}" type="datetimeFigureOut">
              <a:rPr lang="en-US" smtClean="0"/>
              <a:t>9/20/22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E3956F-5D11-388F-1E11-BF6A9722C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BBA6E5-1B21-88F7-6285-27A588ADD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C029-6DDD-3148-B098-45E8DD8D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715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C8B817-068C-B360-F596-0E1661DCAA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DBDF32-B839-D996-767E-B5C919825C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4E52F3-BB57-166F-7F54-00A9E4F4C3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FD096A-89C9-BC28-2322-227796BB65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1CD3C-E7B4-A749-A043-1B8061D162DC}" type="datetimeFigureOut">
              <a:rPr lang="en-US" smtClean="0"/>
              <a:t>9/20/22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64885F-50FE-1050-DD86-F62875ED2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76D626-A83B-C15B-8A37-028B354F5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C029-6DDD-3148-B098-45E8DD8D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648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D62056-A34F-3BAB-CFA2-80B2125F1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3EB463-C7FB-0F52-34C8-31F38EE658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3FB3F1-00D0-E668-702D-AEA0880C01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6BAF8E-3409-119E-F2E5-3E4BC3CAC3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1CD3C-E7B4-A749-A043-1B8061D162DC}" type="datetimeFigureOut">
              <a:rPr lang="en-US" smtClean="0"/>
              <a:t>9/20/22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7300CD-E5B3-D1AE-F87C-0371EB3BD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818F19-CDEC-060B-8073-E29D83535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C029-6DDD-3148-B098-45E8DD8D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273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2F9ADA-A692-8779-B809-B9EB0430F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6914CD-9197-878A-0AFF-3FC423E969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5A121A-7B29-E125-9E00-0DCEE19662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1CD3C-E7B4-A749-A043-1B8061D162DC}" type="datetimeFigureOut">
              <a:rPr lang="en-US" smtClean="0"/>
              <a:t>9/20/22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ACF4A0-C24E-02DB-E969-E78F665557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FFA99F-6C3F-D51E-9EC3-50730525E9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9C029-6DDD-3148-B098-45E8DD8D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564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4426AB7-D619-4515-962A-BC83909EC0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D54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E47DF98-723F-4AAC-ABCF-CACBC438F7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3840" y="256540"/>
            <a:ext cx="11704320" cy="6365239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A29FC7C-9308-4FDE-8DCA-405668055B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895600" y="5768204"/>
            <a:ext cx="6400800" cy="0"/>
          </a:xfrm>
          <a:prstGeom prst="line">
            <a:avLst/>
          </a:prstGeom>
          <a:ln>
            <a:solidFill>
              <a:srgbClr val="3D54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5A0CE57-8DCC-AFF3-439B-252B17FF61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9980" y="3990487"/>
            <a:ext cx="9966960" cy="1560320"/>
          </a:xfrm>
        </p:spPr>
        <p:txBody>
          <a:bodyPr>
            <a:normAutofit/>
          </a:bodyPr>
          <a:lstStyle/>
          <a:p>
            <a:r>
              <a:rPr lang="en-US" sz="5800" dirty="0">
                <a:solidFill>
                  <a:srgbClr val="3D544E"/>
                </a:solidFill>
              </a:rPr>
              <a:t>Report from EPICS Council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561FA3-31CE-2F3A-371F-19CEF3AE7E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09530" y="5799489"/>
            <a:ext cx="8767860" cy="440822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3D544E"/>
                </a:solidFill>
              </a:rPr>
              <a:t>2022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C917049-7879-ABA9-398C-FD3E50DFBD4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011" r="30119"/>
          <a:stretch/>
        </p:blipFill>
        <p:spPr>
          <a:xfrm>
            <a:off x="243840" y="256540"/>
            <a:ext cx="11704320" cy="3764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896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7A9D45-D58A-2610-B4EB-051B0F2BA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Continuing the Collaboration with COVID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98A269-A220-A47D-0DD8-562915161D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4693"/>
            <a:ext cx="10515600" cy="398415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000" dirty="0"/>
              <a:t>EPICS Collaboration Meetings are less frequent and depend on virtualization</a:t>
            </a:r>
          </a:p>
          <a:p>
            <a:pPr lvl="1"/>
            <a:r>
              <a:rPr lang="en-US" sz="2800" dirty="0"/>
              <a:t>ICALEPCS October 2019 last fully in person meeting, limited to one day due to conference</a:t>
            </a:r>
          </a:p>
          <a:p>
            <a:pPr lvl="1"/>
            <a:r>
              <a:rPr lang="en-US" sz="2800" dirty="0"/>
              <a:t>Fritz Haber Institute October 2020 – all virtual</a:t>
            </a:r>
          </a:p>
          <a:p>
            <a:pPr lvl="1"/>
            <a:r>
              <a:rPr lang="en-US" sz="2800" dirty="0"/>
              <a:t>Canadian Light Source July 2021 – all virtual</a:t>
            </a:r>
          </a:p>
          <a:p>
            <a:pPr lvl="1"/>
            <a:r>
              <a:rPr lang="en-US" sz="2800" dirty="0"/>
              <a:t>Cosylab in Ljubljana September 2022 – hybrid, first meeting with in-person participation since the pandemic began, remote participation also possible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A4BBED-A225-F0B7-1EB8-2D0CE6DA62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89651"/>
            <a:ext cx="12161520" cy="1258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607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7A9D45-D58A-2610-B4EB-051B0F2BA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Continuing the Collaboration with COVID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98A269-A220-A47D-0DD8-562915161D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8559"/>
            <a:ext cx="10515600" cy="4001092"/>
          </a:xfrm>
        </p:spPr>
        <p:txBody>
          <a:bodyPr/>
          <a:lstStyle/>
          <a:p>
            <a:r>
              <a:rPr lang="en-US" sz="3000" dirty="0"/>
              <a:t>Meetings have been once per year rather than twice, missing Asian locations</a:t>
            </a:r>
          </a:p>
          <a:p>
            <a:r>
              <a:rPr lang="en-US" sz="3000" dirty="0"/>
              <a:t>Time zone differences make it difficult for virtual meetings to attract an international audience</a:t>
            </a:r>
          </a:p>
          <a:p>
            <a:r>
              <a:rPr lang="en-US" sz="3000" dirty="0"/>
              <a:t>Given the importance of sharing developments and in person interaction, the EPICS Council is working toward returning to 2 meetings per year and in person or hybrid meetings keeping travel advisories in mind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A4BBED-A225-F0B7-1EB8-2D0CE6DA62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89651"/>
            <a:ext cx="12161520" cy="1258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121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7A9D45-D58A-2610-B4EB-051B0F2BA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Continuing the Collaboration with COVID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98A269-A220-A47D-0DD8-562915161D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4694"/>
            <a:ext cx="10515600" cy="39672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Code-a-thons and Document-a-thons have continued at one per year</a:t>
            </a:r>
          </a:p>
          <a:p>
            <a:pPr lvl="1"/>
            <a:r>
              <a:rPr lang="en-US" dirty="0"/>
              <a:t>SLAC May 2022, hybrid</a:t>
            </a:r>
          </a:p>
          <a:p>
            <a:pPr lvl="1"/>
            <a:r>
              <a:rPr lang="en-US" dirty="0"/>
              <a:t>ESS March 2021, virtual</a:t>
            </a:r>
          </a:p>
          <a:p>
            <a:pPr lvl="1"/>
            <a:r>
              <a:rPr lang="en-US" dirty="0"/>
              <a:t>Diamond February 2020 – in person, just before COVID induced shutdowns began</a:t>
            </a:r>
          </a:p>
          <a:p>
            <a:pPr lvl="1"/>
            <a:endParaRPr lang="en-US" sz="1400" dirty="0"/>
          </a:p>
          <a:p>
            <a:pPr marL="0" indent="0">
              <a:buNone/>
            </a:pPr>
            <a:r>
              <a:rPr lang="en-US" dirty="0"/>
              <a:t>Other</a:t>
            </a:r>
          </a:p>
          <a:p>
            <a:pPr lvl="1"/>
            <a:r>
              <a:rPr lang="en-US" dirty="0"/>
              <a:t>Various working groups have continued to meet virtually and core developer working group planning a meeting at Brookhaven in October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A4BBED-A225-F0B7-1EB8-2D0CE6DA62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89651"/>
            <a:ext cx="12161520" cy="1258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2380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7A9D45-D58A-2610-B4EB-051B0F2BA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Collaboration goals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98A269-A220-A47D-0DD8-562915161D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22428"/>
            <a:ext cx="10515600" cy="3764026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Goals</a:t>
            </a:r>
          </a:p>
          <a:p>
            <a:r>
              <a:rPr lang="en-US" dirty="0"/>
              <a:t>Two meetings per year using Europe, Americas, Asia rotation</a:t>
            </a:r>
          </a:p>
          <a:p>
            <a:r>
              <a:rPr lang="en-US" dirty="0"/>
              <a:t>Code-a-thon – At least once a year</a:t>
            </a:r>
          </a:p>
          <a:p>
            <a:r>
              <a:rPr lang="en-US" dirty="0"/>
              <a:t>Document-a-thon – At least once a year</a:t>
            </a:r>
          </a:p>
          <a:p>
            <a:endParaRPr lang="en-US" dirty="0"/>
          </a:p>
          <a:p>
            <a:r>
              <a:rPr lang="en-US" dirty="0"/>
              <a:t>Next EPICS Collaboration Meeting is being planned in the US for Spring 2023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A4BBED-A225-F0B7-1EB8-2D0CE6DA62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89651"/>
            <a:ext cx="12161520" cy="1258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0796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1CAD2-9FA9-564E-8444-7362D251F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Council Composition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F953A3-563D-DF2B-7140-32C31AAC1D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05493"/>
            <a:ext cx="10515600" cy="3984158"/>
          </a:xfrm>
        </p:spPr>
        <p:txBody>
          <a:bodyPr/>
          <a:lstStyle/>
          <a:p>
            <a:r>
              <a:rPr lang="en-US" dirty="0"/>
              <a:t>Laboratories making a meaningful contribution to the collaboration (value ~1 FTE) may have a representative on the council</a:t>
            </a:r>
          </a:p>
          <a:p>
            <a:r>
              <a:rPr lang="en-US" dirty="0"/>
              <a:t>We are seeking Asian representation specifically, and other labs</a:t>
            </a:r>
          </a:p>
          <a:p>
            <a:r>
              <a:rPr lang="en-US" dirty="0"/>
              <a:t>Would like to hear from other labs meeting the criteria who want to get involved.</a:t>
            </a:r>
          </a:p>
          <a:p>
            <a:r>
              <a:rPr lang="en-US" dirty="0"/>
              <a:t>Volunteers for hosting collaboration meetings, code-a-thons or document-a-thons are welcome</a:t>
            </a:r>
          </a:p>
          <a:p>
            <a:r>
              <a:rPr lang="en-US" dirty="0"/>
              <a:t>Contact the council at </a:t>
            </a:r>
            <a:r>
              <a:rPr lang="en-US" sz="3200" b="1" dirty="0" err="1">
                <a:solidFill>
                  <a:schemeClr val="accent1">
                    <a:lumMod val="75000"/>
                  </a:schemeClr>
                </a:solidFill>
              </a:rPr>
              <a:t>council@epics-controls.org</a:t>
            </a:r>
            <a:endParaRPr lang="en-US" sz="3200" b="1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0829283-2911-26A2-0FA4-E8673A041F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89651"/>
            <a:ext cx="12161520" cy="1258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3922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2734</TotalTime>
  <Words>308</Words>
  <Application>Microsoft Macintosh PowerPoint</Application>
  <PresentationFormat>Widescreen</PresentationFormat>
  <Paragraphs>33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Report from EPICS Council</vt:lpstr>
      <vt:lpstr>Continuing the Collaboration with COVID</vt:lpstr>
      <vt:lpstr>Continuing the Collaboration with COVID</vt:lpstr>
      <vt:lpstr>Continuing the Collaboration with COVID</vt:lpstr>
      <vt:lpstr>Collaboration goals</vt:lpstr>
      <vt:lpstr>Council Composition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 from EPICS Council</dc:title>
  <dc:creator>White, Karen S.</dc:creator>
  <cp:lastModifiedBy>White, Karen S.</cp:lastModifiedBy>
  <cp:revision>4</cp:revision>
  <dcterms:created xsi:type="dcterms:W3CDTF">2022-09-20T12:13:27Z</dcterms:created>
  <dcterms:modified xsi:type="dcterms:W3CDTF">2022-09-22T09:47:54Z</dcterms:modified>
</cp:coreProperties>
</file>