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68" r:id="rId2"/>
    <p:sldId id="283" r:id="rId3"/>
    <p:sldId id="261" r:id="rId4"/>
    <p:sldId id="307" r:id="rId5"/>
    <p:sldId id="325" r:id="rId6"/>
    <p:sldId id="308" r:id="rId7"/>
    <p:sldId id="309" r:id="rId8"/>
    <p:sldId id="311" r:id="rId9"/>
    <p:sldId id="313" r:id="rId10"/>
    <p:sldId id="333" r:id="rId11"/>
    <p:sldId id="329" r:id="rId12"/>
    <p:sldId id="312" r:id="rId13"/>
    <p:sldId id="327" r:id="rId14"/>
    <p:sldId id="314" r:id="rId15"/>
    <p:sldId id="324" r:id="rId16"/>
    <p:sldId id="316" r:id="rId17"/>
    <p:sldId id="318" r:id="rId18"/>
    <p:sldId id="315" r:id="rId19"/>
    <p:sldId id="326" r:id="rId20"/>
    <p:sldId id="323" r:id="rId21"/>
    <p:sldId id="310" r:id="rId22"/>
    <p:sldId id="331" r:id="rId23"/>
    <p:sldId id="322" r:id="rId24"/>
    <p:sldId id="321" r:id="rId25"/>
    <p:sldId id="320" r:id="rId26"/>
    <p:sldId id="334" r:id="rId27"/>
    <p:sldId id="332" r:id="rId28"/>
    <p:sldId id="335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772" autoAdjust="0"/>
    <p:restoredTop sz="72236" autoAdjust="0"/>
  </p:normalViewPr>
  <p:slideViewPr>
    <p:cSldViewPr snapToGrid="0">
      <p:cViewPr varScale="1">
        <p:scale>
          <a:sx n="50" d="100"/>
          <a:sy n="50" d="100"/>
        </p:scale>
        <p:origin x="45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97B05A-8D4E-49A5-A41D-E1F23A24007A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BE2EA8-1492-4777-AA08-93293972F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287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Explain each of the modules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360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Epics services: code a thon update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6163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EPICS tools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7385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Phoebus – collaboration statistics</a:t>
            </a:r>
          </a:p>
          <a:p>
            <a:r>
              <a:rPr lang="en-US" dirty="0"/>
              <a:t>Charts on the commits/ PR/ issues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0759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Phoebus – collaboration statistics</a:t>
            </a:r>
          </a:p>
          <a:p>
            <a:r>
              <a:rPr lang="en-US" dirty="0"/>
              <a:t>Charts on the commits/ PR/ issues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128 Issues closed 35 new issue still open</a:t>
            </a:r>
          </a:p>
          <a:p>
            <a:r>
              <a:rPr lang="en-US" dirty="0"/>
              <a:t>344 Closed PR’s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7303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State of the eclipse based cs-studio</a:t>
            </a:r>
            <a:br>
              <a:rPr lang="en-US" dirty="0"/>
            </a:br>
            <a:r>
              <a:rPr lang="en-US" dirty="0"/>
              <a:t>latest release ( still being maintained )</a:t>
            </a:r>
            <a:br>
              <a:rPr lang="en-US" dirty="0"/>
            </a:br>
            <a:r>
              <a:rPr lang="en-US" dirty="0"/>
              <a:t>will be maintained till oct 2024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5995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Show in the </a:t>
            </a:r>
            <a:r>
              <a:rPr lang="en-US" b="0" i="0" dirty="0" err="1">
                <a:solidFill>
                  <a:srgbClr val="24292F"/>
                </a:solidFill>
                <a:effectLst/>
                <a:latin typeface="-apple-system"/>
              </a:rPr>
              <a:t>databrowser</a:t>
            </a: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 the events where the archiver appliance disconnected from a PV.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4390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 algn="l" defTabSz="914400" rtl="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627"/>
              </a:spcAft>
              <a:buClr>
                <a:srgbClr val="C7DE27"/>
              </a:buClr>
              <a:buSzPct val="100000"/>
              <a:buFont typeface="Arial"/>
              <a:buChar char="•"/>
              <a:tabLst>
                <a:tab pos="392682" algn="l"/>
              </a:tabLst>
              <a:defRPr/>
            </a:pPr>
            <a:r>
              <a:rPr lang="en-US" dirty="0"/>
              <a:t>Use </a:t>
            </a:r>
            <a:r>
              <a:rPr lang="en-US" dirty="0" err="1"/>
              <a:t>pva</a:t>
            </a:r>
            <a:r>
              <a:rPr lang="en-US" dirty="0"/>
              <a:t>://… prefix to select PV Access</a:t>
            </a:r>
          </a:p>
          <a:p>
            <a:pPr marL="342900" marR="0" lvl="0" indent="-342900" algn="l" defTabSz="914400" rtl="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627"/>
              </a:spcAft>
              <a:buClr>
                <a:srgbClr val="C7DE27"/>
              </a:buClr>
              <a:buSzPct val="100000"/>
              <a:buFont typeface="Arial"/>
              <a:buChar char="•"/>
              <a:tabLst>
                <a:tab pos="392682" algn="l"/>
              </a:tabLst>
              <a:defRPr/>
            </a:pPr>
            <a:endParaRPr lang="en-US" dirty="0"/>
          </a:p>
          <a:p>
            <a:pPr marL="342900" marR="0" lvl="0" indent="-342900" algn="l" defTabSz="914400" rtl="0" eaLnBrk="0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627"/>
              </a:spcAft>
              <a:buClr>
                <a:srgbClr val="C7DE27"/>
              </a:buClr>
              <a:buSzPct val="100000"/>
              <a:buFont typeface="Arial"/>
              <a:buChar char="•"/>
              <a:tabLst>
                <a:tab pos="392682" algn="l"/>
              </a:tabLst>
              <a:defRPr/>
            </a:pPr>
            <a:r>
              <a:rPr lang="en-US" dirty="0"/>
              <a:t>Set default in /</a:t>
            </a:r>
            <a:r>
              <a:rPr lang="en-US" dirty="0" err="1"/>
              <a:t>ics</a:t>
            </a:r>
            <a:r>
              <a:rPr lang="en-US" dirty="0"/>
              <a:t>/tools/</a:t>
            </a:r>
            <a:r>
              <a:rPr lang="en-US" dirty="0" err="1"/>
              <a:t>phoebus</a:t>
            </a:r>
            <a:r>
              <a:rPr lang="en-US" dirty="0"/>
              <a:t>/settings.ini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27"/>
              </a:buClr>
              <a:buSzPct val="100000"/>
              <a:buFont typeface="Arial"/>
              <a:buChar char="•"/>
              <a:tabLst>
                <a:tab pos="392682" algn="l"/>
              </a:tabLst>
            </a:pPr>
            <a:endParaRPr lang="pt-BR" sz="12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27"/>
              </a:buClr>
              <a:buSzPct val="100000"/>
              <a:buFont typeface="Arial"/>
              <a:buChar char="•"/>
              <a:tabLst>
                <a:tab pos="392682" algn="l"/>
              </a:tabLst>
            </a:pPr>
            <a:endParaRPr lang="pt-BR" sz="12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8847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27"/>
              </a:buClr>
              <a:buSzPct val="100000"/>
              <a:buFont typeface="Arial"/>
              <a:buChar char="•"/>
              <a:tabLst>
                <a:tab pos="392682" algn="l"/>
              </a:tabLst>
            </a:pPr>
            <a:r>
              <a:rPr lang="pt-BR" sz="12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 NDPva plugin has been shown to significantly outperform the NDStdArray</a:t>
            </a:r>
            <a:br>
              <a:rPr lang="pt-BR" sz="12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pt-BR" sz="12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 use of smart pointers.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27"/>
              </a:buClr>
              <a:buSzPct val="100000"/>
              <a:buFont typeface="Arial"/>
              <a:buChar char="•"/>
              <a:tabLst>
                <a:tab pos="392682" algn="l"/>
              </a:tabLst>
            </a:pPr>
            <a:endParaRPr lang="pt-BR" sz="12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27"/>
              </a:buClr>
              <a:buSzPct val="100000"/>
              <a:buFont typeface="Arial"/>
              <a:buChar char="•"/>
              <a:tabLst>
                <a:tab pos="392682" algn="l"/>
              </a:tabLst>
            </a:pPr>
            <a:r>
              <a:rPr lang="pt-BR" sz="12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 Image MetaData and Image data are packaged together in the NTNDArray Structure ensuring consistency.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27"/>
              </a:buClr>
              <a:buSzPct val="100000"/>
              <a:buFont typeface="Arial"/>
              <a:buChar char="•"/>
              <a:tabLst>
                <a:tab pos="392682" algn="l"/>
              </a:tabLst>
            </a:pPr>
            <a:endParaRPr lang="pt-BR" sz="12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algn="l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Alarm-sensitive colors that used to be fixed and slightly different are now configurable and default to the same.</a:t>
            </a:r>
            <a:b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endParaRPr lang="en-US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We're on top of PV Access, now supporting IPv6, EPICS_PVA_NAME_SERVERS for TCP-only connections, compressed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NTNDArray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images.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27"/>
              </a:buClr>
              <a:buSzPct val="100000"/>
              <a:buFont typeface="Arial"/>
              <a:buChar char="•"/>
              <a:tabLst>
                <a:tab pos="392682" algn="l"/>
              </a:tabLst>
            </a:pPr>
            <a:endParaRPr lang="pt-BR" sz="12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8080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27"/>
              </a:buClr>
              <a:buSzPct val="100000"/>
              <a:buFont typeface="Arial"/>
              <a:buChar char="•"/>
              <a:tabLst>
                <a:tab pos="392682" algn="l"/>
              </a:tabLst>
            </a:pPr>
            <a:r>
              <a:rPr lang="pt-BR" sz="12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 NDPva plugin has been shown to significantly outperform the NDStdArray</a:t>
            </a:r>
            <a:br>
              <a:rPr lang="pt-BR" sz="12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</a:br>
            <a:r>
              <a:rPr lang="pt-BR" sz="12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 use of smart pointers.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27"/>
              </a:buClr>
              <a:buSzPct val="100000"/>
              <a:buFont typeface="Arial"/>
              <a:buChar char="•"/>
              <a:tabLst>
                <a:tab pos="392682" algn="l"/>
              </a:tabLst>
            </a:pPr>
            <a:endParaRPr lang="pt-BR" sz="12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27"/>
              </a:buClr>
              <a:buSzPct val="100000"/>
              <a:buFont typeface="Arial"/>
              <a:buChar char="•"/>
              <a:tabLst>
                <a:tab pos="392682" algn="l"/>
              </a:tabLst>
            </a:pPr>
            <a:r>
              <a:rPr lang="pt-BR" sz="1200" dirty="0">
                <a:solidFill>
                  <a:srgbClr val="60737F"/>
                </a:solidFill>
                <a:latin typeface="Source Sans Pro"/>
                <a:ea typeface="Milo-Medium"/>
                <a:cs typeface="Source Sans Pro"/>
              </a:rPr>
              <a:t>The Image MetaData and Image data are packaged together in the NTNDArray Structure ensuring consistency.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27"/>
              </a:buClr>
              <a:buSzPct val="100000"/>
              <a:buFont typeface="Arial"/>
              <a:buChar char="•"/>
              <a:tabLst>
                <a:tab pos="392682" algn="l"/>
              </a:tabLst>
            </a:pPr>
            <a:endParaRPr lang="pt-BR" sz="12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  <a:p>
            <a:pPr algn="l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Alarm-sensitive colors that used to be fixed and slightly different are now configurable and default to the same.</a:t>
            </a:r>
            <a:b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endParaRPr lang="en-US" sz="1800" b="0" i="0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algn="l" fontAlgn="base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We're on top of PV Access, now supporting IPv6, EPICS_PVA_NAME_SERVERS for TCP-only connections, compressed </a:t>
            </a:r>
            <a:r>
              <a:rPr lang="en-US" sz="1800" b="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NTNDArray</a:t>
            </a: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images.</a:t>
            </a:r>
          </a:p>
          <a:p>
            <a:pPr marL="342900" indent="-342900" eaLnBrk="0" hangingPunct="0">
              <a:lnSpc>
                <a:spcPct val="120000"/>
              </a:lnSpc>
              <a:spcAft>
                <a:spcPts val="627"/>
              </a:spcAft>
              <a:buClr>
                <a:srgbClr val="C7DE27"/>
              </a:buClr>
              <a:buSzPct val="100000"/>
              <a:buFont typeface="Arial"/>
              <a:buChar char="•"/>
              <a:tabLst>
                <a:tab pos="392682" algn="l"/>
              </a:tabLst>
            </a:pPr>
            <a:endParaRPr lang="pt-BR" sz="1200" dirty="0">
              <a:solidFill>
                <a:srgbClr val="60737F"/>
              </a:solidFill>
              <a:latin typeface="Source Sans Pro"/>
              <a:ea typeface="Milo-Medium"/>
              <a:cs typeface="Source Sans Pro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7598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Pvaccess</a:t>
            </a:r>
            <a:r>
              <a:rPr lang="en-US" dirty="0"/>
              <a:t> support in Phoebus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3865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EPICS release 4.7.0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2281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Improvements in the core modules</a:t>
            </a:r>
          </a:p>
          <a:p>
            <a:endParaRPr lang="en-US" dirty="0"/>
          </a:p>
          <a:p>
            <a:pPr algn="l"/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Severity Colors use preferences for local adjustments</a:t>
            </a:r>
          </a:p>
          <a:p>
            <a:endParaRPr lang="en-US" dirty="0"/>
          </a:p>
          <a:p>
            <a:endParaRPr lang="en-US" dirty="0"/>
          </a:p>
          <a:p>
            <a:pPr algn="l"/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Support `-resource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xyz?target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=window@800x600+100+300`</a:t>
            </a:r>
          </a:p>
          <a:p>
            <a:pPr algn="l"/>
            <a:endParaRPr lang="en-US" sz="1800" dirty="0">
              <a:latin typeface="Consolas" panose="020B0609020204030204" pitchFamily="49" charset="0"/>
            </a:endParaRPr>
          </a:p>
          <a:p>
            <a:pPr algn="l"/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In addition to plain "target=window" we now support "target=window@.."</a:t>
            </a:r>
          </a:p>
          <a:p>
            <a:pPr algn="l"/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with a geometry specification similar to the X11 `-geometry` </a:t>
            </a:r>
            <a:r>
              <a:rPr lang="en-US" sz="1800" dirty="0" err="1">
                <a:solidFill>
                  <a:srgbClr val="000000"/>
                </a:solidFill>
                <a:latin typeface="Consolas" panose="020B0609020204030204" pitchFamily="49" charset="0"/>
              </a:rPr>
              <a:t>paramter</a:t>
            </a:r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.</a:t>
            </a:r>
          </a:p>
          <a:p>
            <a:pPr algn="l"/>
            <a:endParaRPr lang="en-US" sz="1800" dirty="0">
              <a:latin typeface="Consolas" panose="020B0609020204030204" pitchFamily="49" charset="0"/>
            </a:endParaRPr>
          </a:p>
          <a:p>
            <a:pPr algn="l"/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Format is</a:t>
            </a:r>
          </a:p>
          <a:p>
            <a:pPr algn="l"/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{width}x{height}+{x}+{y}</a:t>
            </a:r>
          </a:p>
          <a:p>
            <a:pPr algn="l"/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or</a:t>
            </a:r>
          </a:p>
          <a:p>
            <a:pPr algn="l"/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{width}x{height}</a:t>
            </a:r>
          </a:p>
          <a:p>
            <a:pPr algn="l"/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or</a:t>
            </a:r>
          </a:p>
          <a:p>
            <a:pPr algn="l"/>
            <a:r>
              <a:rPr lang="en-US" sz="1800" dirty="0">
                <a:solidFill>
                  <a:srgbClr val="000000"/>
                </a:solidFill>
                <a:latin typeface="Consolas" panose="020B0609020204030204" pitchFamily="49" charset="0"/>
              </a:rPr>
              <a:t>    +{x}+{y}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4874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Some applications may need to prompt the user for credentials, e.g. when interacting with a protected</a:t>
            </a:r>
            <a:br>
              <a:rPr lang="en-US" dirty="0"/>
            </a:br>
            <a:r>
              <a:rPr lang="en-US" dirty="0"/>
              <a:t>remote service. One such example would be the electronic logbook.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Further, Phoebus may be configured to store the credentials entered by the user to avoid repeated prompts.</a:t>
            </a:r>
            <a:br>
              <a:rPr lang="en-US" dirty="0"/>
            </a:br>
            <a:r>
              <a:rPr lang="en-US" dirty="0"/>
              <a:t>In order to also support an explicit logout capability, the Credentials Management application offers means to</a:t>
            </a:r>
            <a:br>
              <a:rPr lang="en-US" dirty="0"/>
            </a:br>
            <a:r>
              <a:rPr lang="en-US" dirty="0"/>
              <a:t>remove stored credentials.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91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3438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EPICS core: changes to ca and </a:t>
            </a:r>
            <a:r>
              <a:rPr lang="en-US" dirty="0" err="1"/>
              <a:t>pva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Minimum interval in seconds between CA search broadcasts. Default is 0.1 seconds</a:t>
            </a:r>
          </a:p>
          <a:p>
            <a:endParaRPr lang="en-US" dirty="0"/>
          </a:p>
          <a:p>
            <a:pPr algn="l"/>
            <a:r>
              <a:rPr lang="en-US" b="1" i="0" dirty="0">
                <a:solidFill>
                  <a:srgbClr val="24292F"/>
                </a:solidFill>
                <a:effectLst/>
                <a:latin typeface="-apple-system"/>
              </a:rPr>
              <a:t>Wrap EPICS_CA.. format errors into more helpful exceptions</a:t>
            </a:r>
          </a:p>
          <a:p>
            <a:pPr algn="l"/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.. so end user can tell which EPICS_CA_.. setting caused the problem without having to check the source code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733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EPICS core: changes to ca and </a:t>
            </a:r>
            <a:r>
              <a:rPr lang="en-US" dirty="0" err="1"/>
              <a:t>pva</a:t>
            </a:r>
            <a:endParaRPr lang="en-US" dirty="0"/>
          </a:p>
          <a:p>
            <a:endParaRPr lang="en-US" dirty="0"/>
          </a:p>
          <a:p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Server will always allow name lookups via its TCP port.</a:t>
            </a:r>
            <a:br>
              <a:rPr lang="en-US" dirty="0"/>
            </a:b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Client, as before, defaults to lookup via UDP (...ADDR_LIST, AUTO_ADDR_LIST), but now also checks EPICS_PVA_NAME_SERVERS for a list of TCP addresses.</a:t>
            </a:r>
            <a:br>
              <a:rPr lang="en-US" dirty="0"/>
            </a:b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Supports both IPv4 and IPv6.</a:t>
            </a:r>
            <a:br>
              <a:rPr lang="en-US" dirty="0"/>
            </a:b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Server and client have been tested with PVXS server &amp; client for both IPv4 and 6.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461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Java interfaces for values</a:t>
            </a:r>
          </a:p>
          <a:p>
            <a:pPr lvl="1"/>
            <a:r>
              <a:rPr lang="en-US" dirty="0"/>
              <a:t>Not tied to protocol or implementation  (i.e. we can read them from databases, epics protocol, file, …)</a:t>
            </a:r>
          </a:p>
          <a:p>
            <a:pPr lvl="1"/>
            <a:r>
              <a:rPr lang="en-US" dirty="0"/>
              <a:t>Not tied to memory representation (i.e. they can come directly from the network buffer, can be lazily calculated, …)</a:t>
            </a:r>
          </a:p>
          <a:p>
            <a:pPr lvl="1"/>
            <a:r>
              <a:rPr lang="en-US" dirty="0"/>
              <a:t>Immutable</a:t>
            </a:r>
          </a:p>
          <a:p>
            <a:r>
              <a:rPr lang="en-US" dirty="0"/>
              <a:t>It’s the “just give me some value from somewhere that is safe to read”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lang="en-US" dirty="0"/>
            </a:br>
            <a:r>
              <a:rPr lang="en-US" dirty="0"/>
              <a:t>Alarm, Time, Display, … through composition (not inheritance)</a:t>
            </a:r>
          </a:p>
          <a:p>
            <a:br>
              <a:rPr lang="en-US" dirty="0"/>
            </a:br>
            <a:endParaRPr lang="en-US" dirty="0"/>
          </a:p>
          <a:p>
            <a:endParaRPr lang="en-US" dirty="0"/>
          </a:p>
          <a:p>
            <a:r>
              <a:rPr lang="en-US" dirty="0"/>
              <a:t>Expanding </a:t>
            </a:r>
            <a:r>
              <a:rPr lang="en-US" dirty="0" err="1"/>
              <a:t>vtype</a:t>
            </a:r>
            <a:r>
              <a:rPr lang="en-US" dirty="0"/>
              <a:t> and </a:t>
            </a:r>
            <a:r>
              <a:rPr lang="en-US" dirty="0" err="1"/>
              <a:t>Vimage</a:t>
            </a:r>
            <a:r>
              <a:rPr lang="en-US" dirty="0"/>
              <a:t> </a:t>
            </a:r>
            <a:r>
              <a:rPr lang="en-US" dirty="0" err="1"/>
              <a:t>su</a:t>
            </a:r>
            <a:br>
              <a:rPr lang="en-US" dirty="0"/>
            </a:br>
            <a:br>
              <a:rPr lang="en-US" dirty="0"/>
            </a:b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PVA clients do receive the description within the </a:t>
            </a:r>
            <a:r>
              <a:rPr lang="en-US" b="0" i="0" dirty="0" err="1">
                <a:solidFill>
                  <a:srgbClr val="24292F"/>
                </a:solidFill>
                <a:effectLst/>
                <a:latin typeface="-apple-system"/>
              </a:rPr>
              <a:t>NTScalar</a:t>
            </a: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, at least with QSRV.</a:t>
            </a:r>
            <a:br>
              <a:rPr lang="en-US" dirty="0"/>
            </a:b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CA clients on the other hand don't get that with any </a:t>
            </a:r>
            <a:r>
              <a:rPr lang="en-US" b="0" i="0" dirty="0" err="1">
                <a:solidFill>
                  <a:srgbClr val="24292F"/>
                </a:solidFill>
                <a:effectLst/>
                <a:latin typeface="-apple-system"/>
              </a:rPr>
              <a:t>dbr</a:t>
            </a: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_.. type for a record "xx" unless they create a separate channel to "</a:t>
            </a:r>
            <a:r>
              <a:rPr lang="en-US" b="0" i="0" dirty="0" err="1">
                <a:solidFill>
                  <a:srgbClr val="24292F"/>
                </a:solidFill>
                <a:effectLst/>
                <a:latin typeface="-apple-system"/>
              </a:rPr>
              <a:t>xx.DESC</a:t>
            </a: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", which would double the number of channels and fail for non-IOC CA </a:t>
            </a:r>
            <a:r>
              <a:rPr lang="en-US" b="0" i="0" dirty="0" err="1">
                <a:solidFill>
                  <a:srgbClr val="24292F"/>
                </a:solidFill>
                <a:effectLst/>
                <a:latin typeface="-apple-system"/>
              </a:rPr>
              <a:t>servers.</a:t>
            </a:r>
            <a:r>
              <a:rPr lang="en-US" dirty="0" err="1"/>
              <a:t>pport</a:t>
            </a:r>
            <a:br>
              <a:rPr lang="en-US" dirty="0"/>
            </a:br>
            <a:br>
              <a:rPr lang="en-US" dirty="0"/>
            </a:b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On an IOC, it's perfectly fine to only set an analog record's HIGH limit to say 100 but not the LOW limit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835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Epics services:</a:t>
            </a:r>
          </a:p>
          <a:p>
            <a:r>
              <a:rPr lang="en-US" dirty="0"/>
              <a:t>EPICS middle layer services</a:t>
            </a:r>
          </a:p>
          <a:p>
            <a:pPr lvl="1"/>
            <a:r>
              <a:rPr lang="en-US" dirty="0"/>
              <a:t>Reactive Services</a:t>
            </a:r>
          </a:p>
          <a:p>
            <a:pPr lvl="1"/>
            <a:r>
              <a:rPr lang="en-US" dirty="0"/>
              <a:t>Adoption of modern solutions and technologies ( e.g. </a:t>
            </a:r>
            <a:r>
              <a:rPr lang="en-US" dirty="0" err="1"/>
              <a:t>springboot</a:t>
            </a:r>
            <a:r>
              <a:rPr lang="en-US" dirty="0"/>
              <a:t>, </a:t>
            </a:r>
            <a:r>
              <a:rPr lang="en-US" dirty="0" err="1"/>
              <a:t>kafka</a:t>
            </a:r>
            <a:r>
              <a:rPr lang="en-US" dirty="0"/>
              <a:t>, elastic, </a:t>
            </a:r>
            <a:r>
              <a:rPr lang="en-US" dirty="0" err="1"/>
              <a:t>mongoDB</a:t>
            </a:r>
            <a:r>
              <a:rPr lang="en-US" dirty="0"/>
              <a:t>, …)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Services which have been redesigned/refactored</a:t>
            </a:r>
          </a:p>
          <a:p>
            <a:pPr lvl="1"/>
            <a:r>
              <a:rPr lang="en-US" dirty="0" err="1"/>
              <a:t>ChannelFinder</a:t>
            </a:r>
            <a:endParaRPr lang="en-US" dirty="0"/>
          </a:p>
          <a:p>
            <a:pPr lvl="1"/>
            <a:r>
              <a:rPr lang="en-US" dirty="0" err="1"/>
              <a:t>Olog</a:t>
            </a:r>
            <a:endParaRPr lang="en-US" dirty="0"/>
          </a:p>
          <a:p>
            <a:pPr lvl="1"/>
            <a:r>
              <a:rPr lang="en-US" dirty="0"/>
              <a:t>Alarm Services</a:t>
            </a:r>
          </a:p>
          <a:p>
            <a:pPr lvl="1"/>
            <a:r>
              <a:rPr lang="en-US" dirty="0"/>
              <a:t>Save Restore</a:t>
            </a:r>
          </a:p>
          <a:p>
            <a:pPr lvl="1"/>
            <a:r>
              <a:rPr lang="en-US" dirty="0"/>
              <a:t>Scan Engine</a:t>
            </a:r>
          </a:p>
          <a:p>
            <a:pPr lvl="1"/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723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Epics services:</a:t>
            </a:r>
          </a:p>
          <a:p>
            <a:r>
              <a:rPr lang="en-US" dirty="0"/>
              <a:t>New alarm logger rest interface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650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Epics services:</a:t>
            </a:r>
          </a:p>
          <a:p>
            <a:r>
              <a:rPr lang="en-US" dirty="0"/>
              <a:t>New alarm logger rest interface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9861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Channel Finder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BE2EA8-1492-4777-AA08-93293972FF3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244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3F1C93-EEB5-475C-9CF5-CEAB9B4EC3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0D4931-398B-4D46-8C23-7754DB348A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AAE62F-1EDB-439D-B5B4-9CFE55D20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7F3F0-97A8-4DE5-806E-5771F3A53A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A3AE1-8AFA-43A7-8F68-7979F4F0D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922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77C6E-63D7-487B-8C47-0191CC1965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69C0E5B-ADAF-4A93-9BF6-45692D7ED1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372273-EF0E-4692-8AF5-E3CA8DD4E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CCA18-4044-4098-9426-B524166C8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F5F884-4CED-4170-AD97-8EDE7D6C4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55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82F78E-5327-4393-AE22-EDA09E821A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8852AD-0382-4BB9-B5A7-9F8BA51939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22539-9712-4333-A201-E0A6896E4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316DB7-37BC-491C-ACF0-462A6DBD8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D8A63-0FEA-4F9E-8444-B08A733A0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844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B64A8CC6-DB5F-42B3-BC10-29A16689A80D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gradFill flip="none" rotWithShape="1">
            <a:gsLst>
              <a:gs pos="0">
                <a:srgbClr val="3F90C1"/>
              </a:gs>
              <a:gs pos="100000">
                <a:srgbClr val="22669D"/>
              </a:gs>
            </a:gsLst>
            <a:lin ang="168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F25DECB-EF48-4824-B85B-AAB0F0823F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5D75EBF-15A3-47D8-B637-64E3AE7261B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7550" y="6092957"/>
            <a:ext cx="848861" cy="346074"/>
          </a:xfrm>
          <a:prstGeom prst="rect">
            <a:avLst/>
          </a:prstGeom>
        </p:spPr>
      </p:pic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6015656" y="452176"/>
            <a:ext cx="5710755" cy="17406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Main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030000" y="2198687"/>
            <a:ext cx="5696411" cy="3924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400" b="1" i="0" spc="100" baseline="0">
                <a:latin typeface="Helvetica" pitchFamily="2" charset="0"/>
                <a:ea typeface="Source Sans Pro Semibold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MAIN SUBTITLE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063A666-797C-DD4F-876D-7D5A69B7225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00772" y="2729509"/>
            <a:ext cx="2125639" cy="328433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100" b="0" i="0">
                <a:latin typeface="Helvetica" pitchFamily="2" charset="0"/>
              </a:defRPr>
            </a:lvl1pPr>
            <a:lvl2pPr marL="457200" indent="0">
              <a:buFontTx/>
              <a:buNone/>
              <a:defRPr sz="1400"/>
            </a:lvl2pPr>
            <a:lvl3pPr marL="914400" indent="0">
              <a:buFontTx/>
              <a:buNone/>
              <a:defRPr sz="1400"/>
            </a:lvl3pPr>
            <a:lvl4pPr marL="1371600" indent="0">
              <a:buFontTx/>
              <a:buNone/>
              <a:defRPr sz="1400"/>
            </a:lvl4pPr>
            <a:lvl5pPr marL="1828800" indent="0">
              <a:buFontTx/>
              <a:buNone/>
              <a:defRPr sz="1400"/>
            </a:lvl5pPr>
          </a:lstStyle>
          <a:p>
            <a:pPr lvl="0"/>
            <a:r>
              <a:rPr lang="en-US" dirty="0"/>
              <a:t>Click Edit Version - Date</a:t>
            </a:r>
          </a:p>
        </p:txBody>
      </p:sp>
    </p:spTree>
    <p:extLst>
      <p:ext uri="{BB962C8B-B14F-4D97-AF65-F5344CB8AC3E}">
        <p14:creationId xmlns:p14="http://schemas.microsoft.com/office/powerpoint/2010/main" val="477059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A9C8F-1674-4DA0-9BB5-4A0308F9F9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C7CD3E-ED1E-4B87-BFC6-9DE37D3E8A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1A5332-BDF1-40DF-B8A1-CB822D42E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DF558-B7A8-4DE3-927D-9C9532D7E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91956A-6410-4478-A175-26B037809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297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D7582-804D-421E-B4A3-D204CC046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AA3A4-7588-4D0E-9704-F4E32340C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D14C8A-8DFE-4DCB-9F90-B420A37110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5C8164-D3BC-4F6F-9646-C6352323B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389CC-6C5C-4D13-9BE8-5261C0855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051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32965-B617-47D4-8EEE-32EB25610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1AEC4-FC2E-4B78-8304-267342D0EA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DE9315-7288-4380-A67D-AB5BA994A0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7406C2-89E9-40FF-8F7D-24E40AD0E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3A6916-AA26-464B-A53E-0E768A41A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877F1F-546F-4A01-901E-53E547BF1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829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F4EDF-D2EF-48BD-B7BD-15A517917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786AD0-2248-4F57-AAB8-84A4F681A0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9EDABF-4A64-4540-9A89-D614D8C18A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9D37-295B-461D-9C54-D91D68708F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2397EDB-9480-40C4-B564-46C2460227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B4A617-103F-4BF9-9278-D3DB43ECF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E56654-2887-4A7F-9CEA-2473B57E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470C8F-EA32-48C2-9770-BCC2AFB26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605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69950-22DC-453C-9518-0ED2034795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0554EAF-08E7-433E-BBDB-464CF5811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88DF2C-E10E-46AB-BDFA-BFBA93242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6D40A2-5172-49D3-8154-646F7B4A0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966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F540B9-461E-4141-BC2D-05C8F3C2C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759BE2-6449-4E17-9D3E-4EBB35865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06B211-C5B1-4C5E-87E5-2E94F0087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473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50C13-C0FD-421F-8BB6-94E4BDA0F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793C1-00F5-40B7-90D1-1B6A18063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CB41F2-07B0-459A-91F2-FBED98A623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67C01F-A6A9-4934-97A8-5B0C73601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BAB8B-F1A0-45DE-B38D-C752F163E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B9FCC5-B953-4354-8EB1-96042F06A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652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049F6-8C72-40C0-9A39-32540562E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1CE543-D869-40FA-84ED-371C709A22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997717-36A1-40FC-8859-CCF08BF12D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21A987-FE36-4213-A9AE-24E78661AB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A8251-F6EC-434B-9F5D-0E808DACB643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4F378B-1D6A-4481-9512-057040CFD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F86EF7-471D-49BB-A765-C03562C08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637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AAE98BC-84BB-4D29-AB9B-3BF9C9241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7C8D47-CC3D-470F-9561-FF4D06388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B59B1E-08B1-4D28-B0C2-AA29467853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A8251-F6EC-434B-9F5D-0E808DACB643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088809-684A-435A-A9DF-D19455AABE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0EB774-9F85-40DC-BA32-6F4E45C63E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FFA7E-5B35-4444-91A5-DE239055AC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042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ControlSystemStudio/phoebus/tree/master/services" TargetMode="External"/><Relationship Id="rId3" Type="http://schemas.openxmlformats.org/officeDocument/2006/relationships/hyperlink" Target="https://controlsystemstudio.org/" TargetMode="External"/><Relationship Id="rId7" Type="http://schemas.openxmlformats.org/officeDocument/2006/relationships/hyperlink" Target="https://github.com/Olog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hannelfinder.github.io/" TargetMode="External"/><Relationship Id="rId5" Type="http://schemas.openxmlformats.org/officeDocument/2006/relationships/hyperlink" Target="https://github.com/ControlSystemStudio" TargetMode="External"/><Relationship Id="rId4" Type="http://schemas.openxmlformats.org/officeDocument/2006/relationships/hyperlink" Target="http://phoebus.org/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epics-base/epics-base/wiki/EPICS-Developers-Meeting-Oct,-2022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earch.maven.org/search?q=org.phoebu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g"/><Relationship Id="rId7" Type="http://schemas.openxmlformats.org/officeDocument/2006/relationships/image" Target="../media/image11.sv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415367-ECE2-4B7F-AB33-D801B1789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5158" y="440143"/>
            <a:ext cx="6509834" cy="1746511"/>
          </a:xfrm>
        </p:spPr>
        <p:txBody>
          <a:bodyPr/>
          <a:lstStyle/>
          <a:p>
            <a:r>
              <a:rPr lang="en-US" sz="4000" dirty="0"/>
              <a:t>EPICS Tools and Services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708B44-BC81-4CEE-9651-4A35008596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75158" y="4572000"/>
            <a:ext cx="6416842" cy="2275779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Kunal Shroff – NSLS2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Kay </a:t>
            </a:r>
            <a:r>
              <a:rPr lang="en-US" dirty="0" err="1">
                <a:solidFill>
                  <a:schemeClr val="bg1"/>
                </a:solidFill>
              </a:rPr>
              <a:t>Kasemir</a:t>
            </a:r>
            <a:r>
              <a:rPr lang="en-US" dirty="0">
                <a:solidFill>
                  <a:schemeClr val="bg1"/>
                </a:solidFill>
              </a:rPr>
              <a:t> – SNS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Georg Weiss, Anders </a:t>
            </a:r>
            <a:r>
              <a:rPr lang="en-US" dirty="0" err="1">
                <a:solidFill>
                  <a:schemeClr val="bg1"/>
                </a:solidFill>
              </a:rPr>
              <a:t>Harrisson</a:t>
            </a:r>
            <a:r>
              <a:rPr lang="en-US" dirty="0">
                <a:solidFill>
                  <a:schemeClr val="bg1"/>
                </a:solidFill>
              </a:rPr>
              <a:t>, Fredrik Soderberg – ESS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Will Rodger, Rebecca Williams – DLS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Tynan Ford – ALS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Genie </a:t>
            </a:r>
            <a:r>
              <a:rPr lang="en-US" dirty="0" err="1">
                <a:solidFill>
                  <a:schemeClr val="bg1"/>
                </a:solidFill>
              </a:rPr>
              <a:t>Jhang</a:t>
            </a:r>
            <a:r>
              <a:rPr lang="en-US" dirty="0">
                <a:solidFill>
                  <a:schemeClr val="bg1"/>
                </a:solidFill>
              </a:rPr>
              <a:t>, Tanvi </a:t>
            </a:r>
            <a:r>
              <a:rPr lang="en-US" dirty="0" err="1">
                <a:solidFill>
                  <a:schemeClr val="bg1"/>
                </a:solidFill>
              </a:rPr>
              <a:t>Ashwarya</a:t>
            </a:r>
            <a:r>
              <a:rPr lang="en-US" dirty="0">
                <a:solidFill>
                  <a:schemeClr val="bg1"/>
                </a:solidFill>
              </a:rPr>
              <a:t> – FRIB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Jacqueline </a:t>
            </a:r>
            <a:r>
              <a:rPr lang="en-US" dirty="0" err="1">
                <a:solidFill>
                  <a:schemeClr val="bg1"/>
                </a:solidFill>
              </a:rPr>
              <a:t>Garrahan</a:t>
            </a:r>
            <a:r>
              <a:rPr lang="en-US" dirty="0">
                <a:solidFill>
                  <a:schemeClr val="bg1"/>
                </a:solidFill>
              </a:rPr>
              <a:t> – SLAC 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Ralph Lange – ITER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Imran </a:t>
            </a:r>
            <a:r>
              <a:rPr lang="en-US" dirty="0" err="1">
                <a:solidFill>
                  <a:schemeClr val="bg1"/>
                </a:solidFill>
              </a:rPr>
              <a:t>Usmani</a:t>
            </a:r>
            <a:r>
              <a:rPr lang="en-US" dirty="0">
                <a:solidFill>
                  <a:schemeClr val="bg1"/>
                </a:solidFill>
              </a:rPr>
              <a:t> – ALS</a:t>
            </a:r>
          </a:p>
        </p:txBody>
      </p:sp>
    </p:spTree>
    <p:extLst>
      <p:ext uri="{BB962C8B-B14F-4D97-AF65-F5344CB8AC3E}">
        <p14:creationId xmlns:p14="http://schemas.microsoft.com/office/powerpoint/2010/main" val="18710615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CC80C-CAFB-4811-8BDB-BFB14D58E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Services: Alarm logger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30AA4-D5DB-496B-9105-719E0D3BE2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7996479" cy="2173839"/>
          </a:xfrm>
        </p:spPr>
        <p:txBody>
          <a:bodyPr>
            <a:normAutofit/>
          </a:bodyPr>
          <a:lstStyle/>
          <a:p>
            <a:r>
              <a:rPr lang="en-US" dirty="0"/>
              <a:t>Developed a REST service for the Alarm Logging Service</a:t>
            </a:r>
          </a:p>
          <a:p>
            <a:pPr lvl="1"/>
            <a:r>
              <a:rPr lang="en-US" dirty="0"/>
              <a:t>Optimization of Queries</a:t>
            </a:r>
          </a:p>
          <a:p>
            <a:pPr lvl="1"/>
            <a:r>
              <a:rPr lang="en-US" dirty="0"/>
              <a:t>Clients are unaffected with changes to backend</a:t>
            </a:r>
          </a:p>
          <a:p>
            <a:r>
              <a:rPr lang="en-US" dirty="0"/>
              <a:t>Migrate from elastic 6 -&gt; 8</a:t>
            </a:r>
          </a:p>
          <a:p>
            <a:endParaRPr lang="en-US" dirty="0"/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86514E8F-8BD2-437C-A170-2ECB5BA941C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934" b="63187"/>
          <a:stretch/>
        </p:blipFill>
        <p:spPr>
          <a:xfrm>
            <a:off x="104492" y="3864527"/>
            <a:ext cx="11983015" cy="2879357"/>
          </a:xfrm>
          <a:prstGeom prst="rect">
            <a:avLst/>
          </a:prstGeom>
        </p:spPr>
      </p:pic>
      <p:pic>
        <p:nvPicPr>
          <p:cNvPr id="18" name="Graphic 28">
            <a:extLst>
              <a:ext uri="{FF2B5EF4-FFF2-40B4-BE49-F238E27FC236}">
                <a16:creationId xmlns:a16="http://schemas.microsoft.com/office/drawing/2014/main" id="{D7E0F846-CFFA-46CD-957D-F222248B0B9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00800" y="2974021"/>
            <a:ext cx="2519120" cy="614419"/>
          </a:xfrm>
          <a:prstGeom prst="rect">
            <a:avLst/>
          </a:prstGeom>
        </p:spPr>
      </p:pic>
      <p:sp>
        <p:nvSpPr>
          <p:cNvPr id="19" name="Rounded Rectangle 11">
            <a:extLst>
              <a:ext uri="{FF2B5EF4-FFF2-40B4-BE49-F238E27FC236}">
                <a16:creationId xmlns:a16="http://schemas.microsoft.com/office/drawing/2014/main" id="{D04FDAD8-7599-4F07-B615-AC82030A8C5A}"/>
              </a:ext>
            </a:extLst>
          </p:cNvPr>
          <p:cNvSpPr/>
          <p:nvPr/>
        </p:nvSpPr>
        <p:spPr>
          <a:xfrm>
            <a:off x="9100801" y="1184223"/>
            <a:ext cx="2519120" cy="156050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Alarm</a:t>
            </a:r>
          </a:p>
          <a:p>
            <a:pPr algn="ctr"/>
            <a:r>
              <a:rPr lang="en-US" dirty="0"/>
              <a:t>Message</a:t>
            </a:r>
          </a:p>
          <a:p>
            <a:pPr algn="ctr"/>
            <a:r>
              <a:rPr lang="en-US" dirty="0"/>
              <a:t>Logger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F933124-10C1-46DE-ADE2-B3BFAA5D0B45}"/>
              </a:ext>
            </a:extLst>
          </p:cNvPr>
          <p:cNvSpPr/>
          <p:nvPr/>
        </p:nvSpPr>
        <p:spPr>
          <a:xfrm>
            <a:off x="9100800" y="1184223"/>
            <a:ext cx="2519120" cy="34477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REST Service API</a:t>
            </a:r>
          </a:p>
        </p:txBody>
      </p:sp>
    </p:spTree>
    <p:extLst>
      <p:ext uri="{BB962C8B-B14F-4D97-AF65-F5344CB8AC3E}">
        <p14:creationId xmlns:p14="http://schemas.microsoft.com/office/powerpoint/2010/main" val="13136691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CC80C-CAFB-4811-8BDB-BFB14D58E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Services: </a:t>
            </a:r>
            <a:r>
              <a:rPr lang="en-US" dirty="0" err="1"/>
              <a:t>ChannelFinder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30AA4-D5DB-496B-9105-719E0D3BE2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Channel Finder improvements/maintenance</a:t>
            </a:r>
          </a:p>
          <a:p>
            <a:pPr lvl="1"/>
            <a:r>
              <a:rPr lang="en-US" dirty="0"/>
              <a:t>Publish “ENGINEER”, “LOCATION” or configurable env. vars from IOC</a:t>
            </a:r>
          </a:p>
          <a:p>
            <a:pPr lvl="1"/>
            <a:r>
              <a:rPr lang="en-US" dirty="0"/>
              <a:t>Improve error reporting and add display errors to GUI tools</a:t>
            </a:r>
          </a:p>
          <a:p>
            <a:pPr lvl="1"/>
            <a:r>
              <a:rPr lang="en-US" dirty="0"/>
              <a:t>Refresh GUI when editing channel data</a:t>
            </a:r>
          </a:p>
          <a:p>
            <a:r>
              <a:rPr lang="en-US" dirty="0"/>
              <a:t>Migrate from elastic 6 -&gt; 8</a:t>
            </a:r>
          </a:p>
          <a:p>
            <a:r>
              <a:rPr lang="en-US" dirty="0"/>
              <a:t>Ongoing effort to develop a </a:t>
            </a:r>
            <a:r>
              <a:rPr lang="en-US" dirty="0" err="1"/>
              <a:t>NameServer</a:t>
            </a:r>
            <a:r>
              <a:rPr lang="en-US" dirty="0"/>
              <a:t> using the core-</a:t>
            </a:r>
            <a:r>
              <a:rPr lang="en-US" dirty="0" err="1"/>
              <a:t>pva</a:t>
            </a:r>
            <a:r>
              <a:rPr lang="en-US" dirty="0"/>
              <a:t> PV Server lib, which uses the Channel Finder directory service</a:t>
            </a:r>
          </a:p>
        </p:txBody>
      </p:sp>
    </p:spTree>
    <p:extLst>
      <p:ext uri="{BB962C8B-B14F-4D97-AF65-F5344CB8AC3E}">
        <p14:creationId xmlns:p14="http://schemas.microsoft.com/office/powerpoint/2010/main" val="1101918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CC80C-CAFB-4811-8BDB-BFB14D58E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Services: </a:t>
            </a:r>
            <a:r>
              <a:rPr lang="en-US" dirty="0" err="1"/>
              <a:t>pvInfo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30AA4-D5DB-496B-9105-719E0D3BE2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pvInfo</a:t>
            </a:r>
            <a:r>
              <a:rPr lang="en-US" dirty="0"/>
              <a:t> web project</a:t>
            </a:r>
          </a:p>
          <a:p>
            <a:pPr lvl="1"/>
            <a:r>
              <a:rPr lang="en-US" dirty="0"/>
              <a:t>Displays </a:t>
            </a:r>
            <a:r>
              <a:rPr lang="en-US" dirty="0" err="1"/>
              <a:t>ChannelFinder</a:t>
            </a:r>
            <a:r>
              <a:rPr lang="en-US" dirty="0"/>
              <a:t> information</a:t>
            </a:r>
          </a:p>
          <a:p>
            <a:pPr lvl="1"/>
            <a:r>
              <a:rPr lang="en-US" dirty="0"/>
              <a:t>Adds live data from PV web socket</a:t>
            </a:r>
          </a:p>
          <a:p>
            <a:pPr lvl="1"/>
            <a:r>
              <a:rPr lang="en-US" dirty="0"/>
              <a:t>Adds history data from Archive Appliance</a:t>
            </a:r>
            <a:br>
              <a:rPr lang="en-US" dirty="0"/>
            </a:b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Check out “</a:t>
            </a:r>
            <a:r>
              <a:rPr lang="en-US" dirty="0" err="1"/>
              <a:t>Phoebusgen</a:t>
            </a:r>
            <a:r>
              <a:rPr lang="en-US" dirty="0"/>
              <a:t> &amp; PV Info</a:t>
            </a:r>
            <a:r>
              <a:rPr lang="en-US" b="1" dirty="0"/>
              <a:t>” </a:t>
            </a:r>
            <a:r>
              <a:rPr lang="en-US" dirty="0"/>
              <a:t>talk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64757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C7B58-76FC-4307-96F1-E8BECB1DC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Services: Save Restore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F3260F-ECCF-473C-9E96-B19D57A0E2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0" i="0" dirty="0">
                <a:solidFill>
                  <a:srgbClr val="24292E"/>
                </a:solidFill>
                <a:effectLst/>
                <a:latin typeface="-apple-system"/>
              </a:rPr>
              <a:t>Based on the MASAR Epics middle layer service</a:t>
            </a:r>
          </a:p>
          <a:p>
            <a:r>
              <a:rPr lang="en-US" b="0" i="0" dirty="0">
                <a:solidFill>
                  <a:srgbClr val="24292E"/>
                </a:solidFill>
                <a:effectLst/>
                <a:latin typeface="-apple-system"/>
              </a:rPr>
              <a:t>These can be used to </a:t>
            </a:r>
          </a:p>
          <a:p>
            <a:pPr lvl="1"/>
            <a:r>
              <a:rPr lang="en-US" dirty="0">
                <a:solidFill>
                  <a:srgbClr val="24292E"/>
                </a:solidFill>
                <a:latin typeface="-apple-system"/>
              </a:rPr>
              <a:t>c</a:t>
            </a:r>
            <a:r>
              <a:rPr lang="en-US" b="0" i="0" dirty="0">
                <a:solidFill>
                  <a:srgbClr val="24292E"/>
                </a:solidFill>
                <a:effectLst/>
                <a:latin typeface="-apple-system"/>
              </a:rPr>
              <a:t>reate and manage save sets (aka configurations) and snapshots</a:t>
            </a:r>
          </a:p>
          <a:p>
            <a:pPr lvl="1"/>
            <a:r>
              <a:rPr lang="en-US" b="0" i="0" dirty="0">
                <a:solidFill>
                  <a:srgbClr val="24292E"/>
                </a:solidFill>
                <a:effectLst/>
                <a:latin typeface="-apple-system"/>
              </a:rPr>
              <a:t>retrieve and compare snapshots </a:t>
            </a:r>
          </a:p>
          <a:p>
            <a:pPr lvl="1"/>
            <a:r>
              <a:rPr lang="en-US" b="0" i="0" dirty="0">
                <a:solidFill>
                  <a:srgbClr val="24292E"/>
                </a:solidFill>
                <a:effectLst/>
                <a:latin typeface="-apple-system"/>
              </a:rPr>
              <a:t>restore settings from snapshots</a:t>
            </a:r>
            <a:br>
              <a:rPr lang="en-US" b="0" i="0" dirty="0">
                <a:solidFill>
                  <a:srgbClr val="24292E"/>
                </a:solidFill>
                <a:effectLst/>
                <a:latin typeface="-apple-system"/>
              </a:rPr>
            </a:br>
            <a:endParaRPr lang="en-US" dirty="0">
              <a:solidFill>
                <a:srgbClr val="24292E"/>
              </a:solidFill>
              <a:latin typeface="-apple-system"/>
            </a:endParaRPr>
          </a:p>
          <a:p>
            <a:r>
              <a:rPr lang="en-US" dirty="0">
                <a:solidFill>
                  <a:srgbClr val="24292E"/>
                </a:solidFill>
                <a:latin typeface="-apple-system"/>
              </a:rPr>
              <a:t>REST services using the </a:t>
            </a:r>
            <a:r>
              <a:rPr lang="en-US" dirty="0" err="1">
                <a:solidFill>
                  <a:srgbClr val="24292E"/>
                </a:solidFill>
                <a:latin typeface="-apple-system"/>
              </a:rPr>
              <a:t>SpringBoot</a:t>
            </a:r>
            <a:r>
              <a:rPr lang="en-US" dirty="0">
                <a:solidFill>
                  <a:srgbClr val="24292E"/>
                </a:solidFill>
                <a:latin typeface="-apple-system"/>
              </a:rPr>
              <a:t> framework</a:t>
            </a:r>
            <a:br>
              <a:rPr lang="en-US" dirty="0">
                <a:solidFill>
                  <a:srgbClr val="24292E"/>
                </a:solidFill>
                <a:latin typeface="-apple-system"/>
              </a:rPr>
            </a:br>
            <a:br>
              <a:rPr lang="en-US" dirty="0">
                <a:solidFill>
                  <a:srgbClr val="24292E"/>
                </a:solidFill>
                <a:latin typeface="-apple-system"/>
              </a:rPr>
            </a:br>
            <a:r>
              <a:rPr lang="en-US" b="0" i="0" dirty="0">
                <a:solidFill>
                  <a:srgbClr val="24292E"/>
                </a:solidFill>
                <a:effectLst/>
                <a:latin typeface="-apple-system"/>
              </a:rPr>
              <a:t>java [options] -jar service-save-and-restore-.jar</a:t>
            </a:r>
            <a:br>
              <a:rPr lang="en-US" b="0" i="0" dirty="0">
                <a:solidFill>
                  <a:srgbClr val="24292E"/>
                </a:solidFill>
                <a:effectLst/>
                <a:latin typeface="-apple-system"/>
              </a:rPr>
            </a:br>
            <a:endParaRPr lang="en-US" b="0" i="0" dirty="0">
              <a:solidFill>
                <a:srgbClr val="24292E"/>
              </a:solidFill>
              <a:effectLst/>
              <a:latin typeface="-apple-system"/>
            </a:endParaRPr>
          </a:p>
          <a:p>
            <a:r>
              <a:rPr lang="en-US" dirty="0"/>
              <a:t>Documented the REST service API of the new Save Restore service</a:t>
            </a:r>
          </a:p>
          <a:p>
            <a:r>
              <a:rPr lang="en-US" dirty="0"/>
              <a:t>Ongoing effort to migrated to a NoSQL backend with a simplified REST services API and data model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746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AD168-A0F5-47FC-BA59-3D8C9A2DE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F80D0F-BB6C-4284-BD6E-3D89FCF321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CS-Studio ( eclipse based and Phoebus )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18EFFE5A-8E76-4651-8711-3D2EBD9B69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410" y="2378387"/>
            <a:ext cx="6583180" cy="411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092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E57C2-490B-46C8-B31E-AB421918E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individual sites</a:t>
            </a:r>
          </a:p>
        </p:txBody>
      </p:sp>
      <p:sp>
        <p:nvSpPr>
          <p:cNvPr id="4" name="Pentagon 3">
            <a:extLst>
              <a:ext uri="{FF2B5EF4-FFF2-40B4-BE49-F238E27FC236}">
                <a16:creationId xmlns:a16="http://schemas.microsoft.com/office/drawing/2014/main" id="{0E35B237-8360-46D3-8336-091DE5F65131}"/>
              </a:ext>
            </a:extLst>
          </p:cNvPr>
          <p:cNvSpPr/>
          <p:nvPr/>
        </p:nvSpPr>
        <p:spPr>
          <a:xfrm>
            <a:off x="861395" y="1453066"/>
            <a:ext cx="3501293" cy="1289720"/>
          </a:xfrm>
          <a:prstGeom prst="homePlat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Original 32-bit “Eclipse RCP”</a:t>
            </a:r>
          </a:p>
        </p:txBody>
      </p:sp>
      <p:sp>
        <p:nvSpPr>
          <p:cNvPr id="5" name="Chevron 4">
            <a:extLst>
              <a:ext uri="{FF2B5EF4-FFF2-40B4-BE49-F238E27FC236}">
                <a16:creationId xmlns:a16="http://schemas.microsoft.com/office/drawing/2014/main" id="{735397E2-8761-49A8-A833-B5040A366D5B}"/>
              </a:ext>
            </a:extLst>
          </p:cNvPr>
          <p:cNvSpPr/>
          <p:nvPr/>
        </p:nvSpPr>
        <p:spPr>
          <a:xfrm>
            <a:off x="3821471" y="1453067"/>
            <a:ext cx="4392823" cy="1289720"/>
          </a:xfrm>
          <a:prstGeom prst="chevron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64-bit “Eclipse RCP”</a:t>
            </a:r>
          </a:p>
        </p:txBody>
      </p:sp>
      <p:sp>
        <p:nvSpPr>
          <p:cNvPr id="6" name="Chevron 5">
            <a:extLst>
              <a:ext uri="{FF2B5EF4-FFF2-40B4-BE49-F238E27FC236}">
                <a16:creationId xmlns:a16="http://schemas.microsoft.com/office/drawing/2014/main" id="{0B590D89-CFD3-4A00-896E-37EAD2BBC79C}"/>
              </a:ext>
            </a:extLst>
          </p:cNvPr>
          <p:cNvSpPr/>
          <p:nvPr/>
        </p:nvSpPr>
        <p:spPr>
          <a:xfrm>
            <a:off x="7668199" y="1447207"/>
            <a:ext cx="4085493" cy="1289720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Latest “Phoebus”</a:t>
            </a:r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id="{39910789-4CFE-4791-A0B4-5D29B4B8545A}"/>
              </a:ext>
            </a:extLst>
          </p:cNvPr>
          <p:cNvSpPr/>
          <p:nvPr/>
        </p:nvSpPr>
        <p:spPr>
          <a:xfrm>
            <a:off x="838200" y="2809294"/>
            <a:ext cx="2881095" cy="895149"/>
          </a:xfrm>
          <a:prstGeom prst="cube">
            <a:avLst>
              <a:gd name="adj" fmla="val 5645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Static, no longer supported, but otherwise runs fine</a:t>
            </a:r>
          </a:p>
        </p:txBody>
      </p:sp>
      <p:sp>
        <p:nvSpPr>
          <p:cNvPr id="8" name="Cube 7">
            <a:extLst>
              <a:ext uri="{FF2B5EF4-FFF2-40B4-BE49-F238E27FC236}">
                <a16:creationId xmlns:a16="http://schemas.microsoft.com/office/drawing/2014/main" id="{30CDE181-57EC-44D6-A0DA-4DB332373BAC}"/>
              </a:ext>
            </a:extLst>
          </p:cNvPr>
          <p:cNvSpPr/>
          <p:nvPr/>
        </p:nvSpPr>
        <p:spPr>
          <a:xfrm>
            <a:off x="3821471" y="2809294"/>
            <a:ext cx="3757556" cy="895149"/>
          </a:xfrm>
          <a:prstGeom prst="cube">
            <a:avLst>
              <a:gd name="adj" fmla="val 5645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Bug fixes,</a:t>
            </a:r>
            <a:br>
              <a:rPr lang="en-US" dirty="0"/>
            </a:br>
            <a:r>
              <a:rPr lang="en-US" dirty="0"/>
              <a:t>long and awkward build</a:t>
            </a:r>
          </a:p>
        </p:txBody>
      </p:sp>
      <p:sp>
        <p:nvSpPr>
          <p:cNvPr id="9" name="Cube 8">
            <a:extLst>
              <a:ext uri="{FF2B5EF4-FFF2-40B4-BE49-F238E27FC236}">
                <a16:creationId xmlns:a16="http://schemas.microsoft.com/office/drawing/2014/main" id="{893ABEB7-5173-40A4-A01B-EDF71D41D84E}"/>
              </a:ext>
            </a:extLst>
          </p:cNvPr>
          <p:cNvSpPr/>
          <p:nvPr/>
        </p:nvSpPr>
        <p:spPr>
          <a:xfrm>
            <a:off x="7668198" y="2809293"/>
            <a:ext cx="3443297" cy="895149"/>
          </a:xfrm>
          <a:prstGeom prst="cube">
            <a:avLst>
              <a:gd name="adj" fmla="val 5645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New features, bug fixes, easy development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72CDA7-2A39-4254-B04B-6AE6FA6039E0}"/>
              </a:ext>
            </a:extLst>
          </p:cNvPr>
          <p:cNvSpPr txBox="1"/>
          <p:nvPr/>
        </p:nvSpPr>
        <p:spPr>
          <a:xfrm>
            <a:off x="1250769" y="3869356"/>
            <a:ext cx="1959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SNS Accelerator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6B5A088-7502-416B-8942-2B98274360B8}"/>
              </a:ext>
            </a:extLst>
          </p:cNvPr>
          <p:cNvSpPr txBox="1"/>
          <p:nvPr/>
        </p:nvSpPr>
        <p:spPr>
          <a:xfrm>
            <a:off x="3821471" y="3869356"/>
            <a:ext cx="379520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FRIB (partially)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NSLS-II (accelerator)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04B0A1-A1F1-4788-BE25-37422127A64E}"/>
              </a:ext>
            </a:extLst>
          </p:cNvPr>
          <p:cNvSpPr txBox="1"/>
          <p:nvPr/>
        </p:nvSpPr>
        <p:spPr>
          <a:xfrm>
            <a:off x="7668198" y="3869355"/>
            <a:ext cx="344329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SNS Beam 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FHI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FRIB (partially)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NSLS2 (some beamlines)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9803075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02749-AF79-499A-9EB6-FE7B7502C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CS-Studio Collaboration Status (Phoebus)</a:t>
            </a:r>
          </a:p>
        </p:txBody>
      </p:sp>
      <p:pic>
        <p:nvPicPr>
          <p:cNvPr id="5" name="Content Placeholder 4" descr="Timeline&#10;&#10;Description automatically generated">
            <a:extLst>
              <a:ext uri="{FF2B5EF4-FFF2-40B4-BE49-F238E27FC236}">
                <a16:creationId xmlns:a16="http://schemas.microsoft.com/office/drawing/2014/main" id="{4277BA31-7265-4558-97FF-F374D3AA41E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937" y="1301056"/>
            <a:ext cx="10144125" cy="3891382"/>
          </a:xfr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59C77FE-ECDB-4817-BB4F-C287E1BFBF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9024" y="5192438"/>
            <a:ext cx="7786163" cy="160655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9CCB1BE-7DE5-4FDA-9D26-266791AD1674}"/>
              </a:ext>
            </a:extLst>
          </p:cNvPr>
          <p:cNvSpPr/>
          <p:nvPr/>
        </p:nvSpPr>
        <p:spPr>
          <a:xfrm>
            <a:off x="8760542" y="4699820"/>
            <a:ext cx="2093503" cy="8633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62681D4-A558-408C-BD4E-3B055C326DDE}"/>
              </a:ext>
            </a:extLst>
          </p:cNvPr>
          <p:cNvCxnSpPr>
            <a:cxnSpLocks/>
            <a:stCxn id="8" idx="1"/>
            <a:endCxn id="7" idx="1"/>
          </p:cNvCxnSpPr>
          <p:nvPr/>
        </p:nvCxnSpPr>
        <p:spPr>
          <a:xfrm flipH="1">
            <a:off x="3239024" y="4742990"/>
            <a:ext cx="5521518" cy="125272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37B6604-5787-47B2-BB2D-A9F75F246ED3}"/>
              </a:ext>
            </a:extLst>
          </p:cNvPr>
          <p:cNvCxnSpPr>
            <a:cxnSpLocks/>
            <a:endCxn id="7" idx="3"/>
          </p:cNvCxnSpPr>
          <p:nvPr/>
        </p:nvCxnSpPr>
        <p:spPr>
          <a:xfrm>
            <a:off x="10854045" y="4742989"/>
            <a:ext cx="171142" cy="125272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0921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A7F948A-5AD6-4897-95F5-F9E3A78D1F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190"/>
          <a:stretch/>
        </p:blipFill>
        <p:spPr>
          <a:xfrm>
            <a:off x="1290203" y="2865849"/>
            <a:ext cx="4277594" cy="36270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302749-AF79-499A-9EB6-FE7B7502C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CS-Studio Collaboration Status (Phoebus)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CB2F80-E564-4D38-96DC-D3ECAE16C0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05266"/>
            <a:ext cx="4729597" cy="4771697"/>
          </a:xfrm>
        </p:spPr>
        <p:txBody>
          <a:bodyPr/>
          <a:lstStyle/>
          <a:p>
            <a:r>
              <a:rPr lang="en-US" dirty="0"/>
              <a:t>128 Issues closed 35 new issue still open</a:t>
            </a:r>
          </a:p>
          <a:p>
            <a:r>
              <a:rPr lang="en-US" dirty="0"/>
              <a:t>344 Closed PR’s</a:t>
            </a:r>
          </a:p>
          <a:p>
            <a:endParaRPr lang="en-US" dirty="0"/>
          </a:p>
        </p:txBody>
      </p:sp>
      <p:pic>
        <p:nvPicPr>
          <p:cNvPr id="15" name="Content Placeholder 1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F6C8A086-6680-4508-8837-877D971A5CE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225" y="1405266"/>
            <a:ext cx="6479680" cy="5087609"/>
          </a:xfrm>
        </p:spPr>
      </p:pic>
    </p:spTree>
    <p:extLst>
      <p:ext uri="{BB962C8B-B14F-4D97-AF65-F5344CB8AC3E}">
        <p14:creationId xmlns:p14="http://schemas.microsoft.com/office/powerpoint/2010/main" val="14983202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3977B4-D7EE-4FCF-BE0F-9E85CDB13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CS-Studio Collaboration Status (Eclipse)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08C3D-2525-4996-A629-306E651A3C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CS-Studio eclipse release 4.6</a:t>
            </a:r>
          </a:p>
          <a:p>
            <a:pPr lvl="1"/>
            <a:r>
              <a:rPr lang="en-US" dirty="0"/>
              <a:t>Upgraded to use eclipse 2020-12</a:t>
            </a:r>
          </a:p>
          <a:p>
            <a:pPr lvl="1"/>
            <a:r>
              <a:rPr lang="en-US" dirty="0"/>
              <a:t>Upgraded to build and run with JDK11</a:t>
            </a:r>
          </a:p>
          <a:p>
            <a:pPr lvl="1"/>
            <a:r>
              <a:rPr lang="en-US" dirty="0"/>
              <a:t>Will be supported till October 2024</a:t>
            </a:r>
          </a:p>
          <a:p>
            <a:pPr lvl="1"/>
            <a:r>
              <a:rPr lang="en-US" dirty="0"/>
              <a:t>Ongoing work to upgrade to JDK17 (should significantly extends the support deadline… but please consider migrating to CS-Studio Phoebus)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2166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11A471D-D436-48F7-8520-083C8293C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7364" y="457200"/>
            <a:ext cx="2581320" cy="1600200"/>
          </a:xfrm>
        </p:spPr>
        <p:txBody>
          <a:bodyPr>
            <a:normAutofit/>
          </a:bodyPr>
          <a:lstStyle/>
          <a:p>
            <a:r>
              <a:rPr lang="en-US" dirty="0" err="1"/>
              <a:t>DataBrowser</a:t>
            </a:r>
            <a:br>
              <a:rPr lang="en-US" dirty="0"/>
            </a:br>
            <a:r>
              <a:rPr lang="en-US" dirty="0"/>
              <a:t>Improvements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067E517-F111-4BFD-9874-EB53ED68382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7" r="1100"/>
          <a:stretch/>
        </p:blipFill>
        <p:spPr bwMode="auto">
          <a:xfrm>
            <a:off x="3308684" y="457199"/>
            <a:ext cx="8494296" cy="5860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94C43C-D0EA-43AC-88FD-4C08B4EF87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83575" y="2165684"/>
            <a:ext cx="2186972" cy="4151988"/>
          </a:xfrm>
        </p:spPr>
        <p:txBody>
          <a:bodyPr/>
          <a:lstStyle/>
          <a:p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Show in the </a:t>
            </a:r>
            <a:r>
              <a:rPr lang="en-US" b="0" i="0" dirty="0" err="1">
                <a:solidFill>
                  <a:srgbClr val="24292F"/>
                </a:solidFill>
                <a:effectLst/>
                <a:latin typeface="-apple-system"/>
              </a:rPr>
              <a:t>databrowser</a:t>
            </a: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 the events where the archiver appliance disconnected from a PV.</a:t>
            </a:r>
            <a:b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3991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19100" y="273050"/>
            <a:ext cx="4958043" cy="2425416"/>
          </a:xfrm>
        </p:spPr>
        <p:txBody>
          <a:bodyPr>
            <a:normAutofit/>
          </a:bodyPr>
          <a:lstStyle/>
          <a:p>
            <a:r>
              <a:rPr lang="en-US" sz="4400" dirty="0"/>
              <a:t>CS-Studio Collaboration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24300" y="497404"/>
            <a:ext cx="7162800" cy="570462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419101" y="2972643"/>
            <a:ext cx="3505199" cy="3153521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  <a:p>
            <a:pPr marL="0" indent="0">
              <a:buNone/>
            </a:pPr>
            <a:r>
              <a:rPr lang="en-US" sz="2400" i="1" dirty="0"/>
              <a:t>17+ sites actively packing a site-specific CS-Studio products or Participating in the development of one or more of the EPICS services</a:t>
            </a:r>
          </a:p>
          <a:p>
            <a:pPr marL="0" indent="0">
              <a:buNone/>
            </a:pPr>
            <a:r>
              <a:rPr lang="en-US" sz="2400" i="1" dirty="0"/>
              <a:t>(NSLS2, SNS, ESS, FRIB, ALS, ITER, DLS, ISIS, CEA, NSRCC, KEK, FZB, DESY, CSNS, LNLS, ROAN, JLAB,…)</a:t>
            </a:r>
          </a:p>
          <a:p>
            <a:pPr marL="0" indent="0">
              <a:buNone/>
            </a:pPr>
            <a:r>
              <a:rPr lang="en-US" sz="2400" i="1" dirty="0"/>
              <a:t>12+ sites/labs/institutions using prepackaged products</a:t>
            </a:r>
          </a:p>
          <a:p>
            <a:endParaRPr lang="en-US" sz="2400" dirty="0"/>
          </a:p>
          <a:p>
            <a:r>
              <a:rPr lang="en-US" sz="2400" dirty="0"/>
              <a:t>Additionally, many users who do not create their own products.</a:t>
            </a:r>
          </a:p>
        </p:txBody>
      </p:sp>
    </p:spTree>
    <p:extLst>
      <p:ext uri="{BB962C8B-B14F-4D97-AF65-F5344CB8AC3E}">
        <p14:creationId xmlns:p14="http://schemas.microsoft.com/office/powerpoint/2010/main" val="41035605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C7B58-76FC-4307-96F1-E8BECB1DC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072" y="37958"/>
            <a:ext cx="10515600" cy="1325563"/>
          </a:xfrm>
        </p:spPr>
        <p:txBody>
          <a:bodyPr/>
          <a:lstStyle/>
          <a:p>
            <a:r>
              <a:rPr lang="en-US" dirty="0"/>
              <a:t>Save Restore</a:t>
            </a:r>
          </a:p>
        </p:txBody>
      </p:sp>
      <p:pic>
        <p:nvPicPr>
          <p:cNvPr id="5" name="Content Placeholder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2F9226D-8502-4E2C-8C80-3DB275DF4C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072" y="1053650"/>
            <a:ext cx="10887856" cy="5766392"/>
          </a:xfrm>
        </p:spPr>
      </p:pic>
    </p:spTree>
    <p:extLst>
      <p:ext uri="{BB962C8B-B14F-4D97-AF65-F5344CB8AC3E}">
        <p14:creationId xmlns:p14="http://schemas.microsoft.com/office/powerpoint/2010/main" val="41227810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1C124-3B69-4DB1-930A-6F0A8D4B7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PVAccess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A4BDEA-ED91-43CE-B006-933D8C6814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29555"/>
            <a:ext cx="6636227" cy="4747408"/>
          </a:xfrm>
        </p:spPr>
        <p:txBody>
          <a:bodyPr>
            <a:normAutofit/>
          </a:bodyPr>
          <a:lstStyle/>
          <a:p>
            <a:r>
              <a:rPr lang="en-US" dirty="0" err="1"/>
              <a:t>Pvaccess</a:t>
            </a:r>
            <a:r>
              <a:rPr lang="en-US" dirty="0"/>
              <a:t> supported by all applications ( probe, </a:t>
            </a:r>
            <a:r>
              <a:rPr lang="en-US" dirty="0" err="1"/>
              <a:t>pvtree</a:t>
            </a:r>
            <a:r>
              <a:rPr lang="en-US" dirty="0"/>
              <a:t>, alarm, display builder, … )</a:t>
            </a:r>
            <a:br>
              <a:rPr lang="en-US" dirty="0"/>
            </a:br>
            <a:endParaRPr lang="en-US" dirty="0"/>
          </a:p>
          <a:p>
            <a:r>
              <a:rPr lang="en-US" i="1" dirty="0"/>
              <a:t>Use </a:t>
            </a:r>
            <a:r>
              <a:rPr lang="en-US" i="1" dirty="0" err="1"/>
              <a:t>pva</a:t>
            </a:r>
            <a:r>
              <a:rPr lang="en-US" i="1" dirty="0"/>
              <a:t>://… prefix to select PV Access</a:t>
            </a:r>
          </a:p>
          <a:p>
            <a:r>
              <a:rPr lang="en-US" i="1" dirty="0"/>
              <a:t>Set default in </a:t>
            </a:r>
            <a:r>
              <a:rPr lang="en-US" i="1" dirty="0" err="1"/>
              <a:t>phoebus</a:t>
            </a:r>
            <a:r>
              <a:rPr lang="en-US" i="1" dirty="0"/>
              <a:t> settings.ini</a:t>
            </a:r>
          </a:p>
          <a:p>
            <a:endParaRPr lang="en-US" i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813C59-D4D7-438E-97CF-733B39383E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4427" y="365125"/>
            <a:ext cx="4291497" cy="3203868"/>
          </a:xfrm>
          <a:prstGeom prst="rect">
            <a:avLst/>
          </a:prstGeom>
        </p:spPr>
      </p:pic>
      <p:pic>
        <p:nvPicPr>
          <p:cNvPr id="10" name="Content Placeholder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3EFEC92F-EEF7-5246-B936-0A2DCE33679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2744868" y="3975949"/>
            <a:ext cx="9278926" cy="2693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A88430F-474C-4379-8686-9E13FCBC5C07}"/>
              </a:ext>
            </a:extLst>
          </p:cNvPr>
          <p:cNvSpPr/>
          <p:nvPr/>
        </p:nvSpPr>
        <p:spPr>
          <a:xfrm>
            <a:off x="9133609" y="3054927"/>
            <a:ext cx="2410691" cy="51406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8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1C124-3B69-4DB1-930A-6F0A8D4B7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PVAccess</a:t>
            </a:r>
            <a:r>
              <a:rPr lang="en-US" dirty="0"/>
              <a:t> &amp; </a:t>
            </a:r>
            <a:r>
              <a:rPr lang="en-US" dirty="0" err="1"/>
              <a:t>VImage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A4BDEA-ED91-43CE-B006-933D8C6814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56247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i="1" dirty="0"/>
              <a:t>pva://my_ad_image</a:t>
            </a:r>
          </a:p>
          <a:p>
            <a:endParaRPr lang="en-US" dirty="0"/>
          </a:p>
          <a:p>
            <a:r>
              <a:rPr lang="en-US" dirty="0"/>
              <a:t>The Image </a:t>
            </a:r>
            <a:r>
              <a:rPr lang="en-US" dirty="0" err="1"/>
              <a:t>MetaData</a:t>
            </a:r>
            <a:r>
              <a:rPr lang="en-US" dirty="0"/>
              <a:t> and Image data are packaged together in the </a:t>
            </a:r>
            <a:r>
              <a:rPr lang="en-US" dirty="0" err="1"/>
              <a:t>NTNDArray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D0C6800-CDBD-4F6F-B235-23F925EE22C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315938" y="1825625"/>
            <a:ext cx="6622193" cy="4351338"/>
          </a:xfrm>
        </p:spPr>
      </p:pic>
    </p:spTree>
    <p:extLst>
      <p:ext uri="{BB962C8B-B14F-4D97-AF65-F5344CB8AC3E}">
        <p14:creationId xmlns:p14="http://schemas.microsoft.com/office/powerpoint/2010/main" val="19757492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92BD61BC-8112-488B-B8CB-CF5A7E1D1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733075" cy="1325563"/>
          </a:xfrm>
        </p:spPr>
        <p:txBody>
          <a:bodyPr/>
          <a:lstStyle/>
          <a:p>
            <a:r>
              <a:rPr lang="en-US" dirty="0" err="1"/>
              <a:t>PVAccess</a:t>
            </a:r>
            <a:r>
              <a:rPr lang="en-US" dirty="0"/>
              <a:t> &amp; </a:t>
            </a:r>
            <a:r>
              <a:rPr lang="en-US" dirty="0" err="1"/>
              <a:t>VImage</a:t>
            </a:r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31E51788-1568-4430-85C0-B367802EBB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462463" cy="243181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i="1" dirty="0"/>
              <a:t>pva://my_ad_image</a:t>
            </a:r>
          </a:p>
          <a:p>
            <a:pPr marL="0" indent="0">
              <a:buNone/>
            </a:pPr>
            <a:br>
              <a:rPr lang="en-US" dirty="0"/>
            </a:br>
            <a:r>
              <a:rPr lang="en-US" dirty="0"/>
              <a:t>Support for</a:t>
            </a:r>
          </a:p>
          <a:p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x &amp; y offset</a:t>
            </a:r>
          </a:p>
          <a:p>
            <a:r>
              <a:rPr lang="en-US" dirty="0">
                <a:solidFill>
                  <a:srgbClr val="24292F"/>
                </a:solidFill>
                <a:latin typeface="-apple-system"/>
              </a:rPr>
              <a:t>r</a:t>
            </a: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eversed</a:t>
            </a:r>
          </a:p>
          <a:p>
            <a:r>
              <a:rPr lang="en-US" dirty="0"/>
              <a:t>compressed</a:t>
            </a:r>
          </a:p>
        </p:txBody>
      </p:sp>
      <p:pic>
        <p:nvPicPr>
          <p:cNvPr id="19" name="Content Placeholder 18">
            <a:extLst>
              <a:ext uri="{FF2B5EF4-FFF2-40B4-BE49-F238E27FC236}">
                <a16:creationId xmlns:a16="http://schemas.microsoft.com/office/drawing/2014/main" id="{756AABB2-6B32-4590-BC21-9CF5A8F49A8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571275" y="1225506"/>
            <a:ext cx="6620725" cy="4951457"/>
          </a:xfrm>
        </p:spPr>
      </p:pic>
      <p:pic>
        <p:nvPicPr>
          <p:cNvPr id="20" name="Picture 19" descr="Graphical user interface&#10;&#10;Description automatically generated">
            <a:extLst>
              <a:ext uri="{FF2B5EF4-FFF2-40B4-BE49-F238E27FC236}">
                <a16:creationId xmlns:a16="http://schemas.microsoft.com/office/drawing/2014/main" id="{0B4CD6D5-8C59-FEFB-E04A-75BA791EA28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980" t="54540" r="8058"/>
          <a:stretch/>
        </p:blipFill>
        <p:spPr>
          <a:xfrm>
            <a:off x="3878206" y="4392373"/>
            <a:ext cx="3843338" cy="243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9201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F2D825-8CEA-467B-84D7-4C51A00D0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4050712" cy="1325563"/>
          </a:xfrm>
        </p:spPr>
        <p:txBody>
          <a:bodyPr/>
          <a:lstStyle/>
          <a:p>
            <a:r>
              <a:rPr lang="en-US" dirty="0" err="1"/>
              <a:t>PVAccess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359AE85-6521-4638-A17F-B39A829629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050712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Handling custom </a:t>
            </a:r>
            <a:r>
              <a:rPr lang="en-US" dirty="0" err="1"/>
              <a:t>PVStructure</a:t>
            </a:r>
            <a:endParaRPr lang="en-US" dirty="0"/>
          </a:p>
          <a:p>
            <a:endParaRPr lang="en-US" dirty="0"/>
          </a:p>
          <a:p>
            <a:r>
              <a:rPr lang="en-US" dirty="0"/>
              <a:t>Reference a field/subfield</a:t>
            </a:r>
          </a:p>
          <a:p>
            <a:pPr lvl="1"/>
            <a:r>
              <a:rPr lang="en-US" dirty="0"/>
              <a:t>pva://neutrons/pixel</a:t>
            </a:r>
          </a:p>
          <a:p>
            <a:endParaRPr lang="en-US" dirty="0"/>
          </a:p>
          <a:p>
            <a:r>
              <a:rPr lang="en-US" dirty="0"/>
              <a:t>Reference elements of an array</a:t>
            </a:r>
          </a:p>
          <a:p>
            <a:pPr lvl="1"/>
            <a:r>
              <a:rPr lang="en-US" dirty="0"/>
              <a:t>pva://sine/signal[1]</a:t>
            </a:r>
          </a:p>
        </p:txBody>
      </p:sp>
      <p:pic>
        <p:nvPicPr>
          <p:cNvPr id="16" name="Picture 1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312EECFF-7075-4FDA-8B70-848EB3CDC0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8912" y="3794125"/>
            <a:ext cx="4321739" cy="225102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BB49CDF-7807-D048-A61C-5B5789E10B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8912" y="0"/>
            <a:ext cx="3318232" cy="316389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9B21093-1541-FD42-B78C-00055A2AEF7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5094" b="14716"/>
          <a:stretch/>
        </p:blipFill>
        <p:spPr>
          <a:xfrm>
            <a:off x="8207144" y="0"/>
            <a:ext cx="3908656" cy="3248171"/>
          </a:xfrm>
          <a:prstGeom prst="rect">
            <a:avLst/>
          </a:prstGeom>
        </p:spPr>
      </p:pic>
      <p:pic>
        <p:nvPicPr>
          <p:cNvPr id="8" name="Content Placeholder 7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D152E58B-78D2-4C89-9917-91D9ABFEE85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125" y="3429000"/>
            <a:ext cx="3863675" cy="3368332"/>
          </a:xfrm>
        </p:spPr>
      </p:pic>
    </p:spTree>
    <p:extLst>
      <p:ext uri="{BB962C8B-B14F-4D97-AF65-F5344CB8AC3E}">
        <p14:creationId xmlns:p14="http://schemas.microsoft.com/office/powerpoint/2010/main" val="2496596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015E03B-2022-43F4-B323-4B74F2C98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Phoebus framework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47CC18E-16D8-4367-AA4B-582BC041D5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368716" cy="403375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Framework 4.7 release</a:t>
            </a:r>
          </a:p>
          <a:p>
            <a:r>
              <a:rPr lang="en-US" dirty="0"/>
              <a:t>Cleanup of Selection Services and Adapter Services</a:t>
            </a:r>
          </a:p>
          <a:p>
            <a:r>
              <a:rPr lang="en-US" dirty="0"/>
              <a:t>Preferences framework</a:t>
            </a:r>
          </a:p>
          <a:p>
            <a:pPr lvl="1"/>
            <a:r>
              <a:rPr lang="en-US" dirty="0"/>
              <a:t>Severity Colors use preferences for local adjustments</a:t>
            </a:r>
          </a:p>
          <a:p>
            <a:r>
              <a:rPr lang="en-US" dirty="0"/>
              <a:t>Additional Launch parameters</a:t>
            </a:r>
          </a:p>
          <a:p>
            <a:pPr lvl="1"/>
            <a:r>
              <a:rPr lang="en-US" dirty="0"/>
              <a:t>Phoebus launchers allows launching individual apps, resources, or combination of both</a:t>
            </a:r>
          </a:p>
          <a:p>
            <a:pPr lvl="1"/>
            <a:r>
              <a:rPr lang="en-US" dirty="0"/>
              <a:t>Launch layouts</a:t>
            </a:r>
          </a:p>
          <a:p>
            <a:pPr lvl="1"/>
            <a:r>
              <a:rPr lang="en-US" dirty="0"/>
              <a:t>Launch in a target window with specific dimensions and position</a:t>
            </a:r>
          </a:p>
          <a:p>
            <a:pPr lvl="1"/>
            <a:endParaRPr lang="en-US" dirty="0"/>
          </a:p>
        </p:txBody>
      </p:sp>
      <p:pic>
        <p:nvPicPr>
          <p:cNvPr id="7" name="Google Shape;565;p35">
            <a:extLst>
              <a:ext uri="{FF2B5EF4-FFF2-40B4-BE49-F238E27FC236}">
                <a16:creationId xmlns:a16="http://schemas.microsoft.com/office/drawing/2014/main" id="{BD681FB6-18B4-472D-A697-EEA5414CE17B}"/>
              </a:ext>
            </a:extLst>
          </p:cNvPr>
          <p:cNvPicPr preferRelativeResize="0">
            <a:picLocks noGrp="1"/>
          </p:cNvPicPr>
          <p:nvPr>
            <p:ph sz="half" idx="2"/>
          </p:nvPr>
        </p:nvPicPr>
        <p:blipFill rotWithShape="1">
          <a:blip r:embed="rId3">
            <a:alphaModFix/>
          </a:blip>
          <a:srcRect l="53673" t="54317" r="10416" b="5000"/>
          <a:stretch/>
        </p:blipFill>
        <p:spPr>
          <a:xfrm>
            <a:off x="6858000" y="1690688"/>
            <a:ext cx="4672072" cy="375702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E91FA41-2BBE-40F4-953B-A126338F1317}"/>
              </a:ext>
            </a:extLst>
          </p:cNvPr>
          <p:cNvSpPr txBox="1"/>
          <p:nvPr/>
        </p:nvSpPr>
        <p:spPr>
          <a:xfrm>
            <a:off x="1082843" y="5659324"/>
            <a:ext cx="107961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r>
              <a:rPr lang="en-US" sz="2000" b="1" i="1" dirty="0"/>
              <a:t>-resource 'file:/abs/path/file?app=display_runtime&amp;MACRO=value&amp;target=window@800x600’</a:t>
            </a:r>
          </a:p>
        </p:txBody>
      </p:sp>
    </p:spTree>
    <p:extLst>
      <p:ext uri="{BB962C8B-B14F-4D97-AF65-F5344CB8AC3E}">
        <p14:creationId xmlns:p14="http://schemas.microsoft.com/office/powerpoint/2010/main" val="18370076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015E03B-2022-43F4-B323-4B74F2C98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Phoebus framework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47CC18E-16D8-4367-AA4B-582BC041D55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Core-security: </a:t>
            </a:r>
            <a:r>
              <a:rPr lang="en-US" b="1" i="1" dirty="0" err="1"/>
              <a:t>SecureStore</a:t>
            </a:r>
            <a:br>
              <a:rPr lang="en-US" dirty="0"/>
            </a:br>
            <a:r>
              <a:rPr lang="en-US" dirty="0"/>
              <a:t>Stores user credentials in an encrypted store</a:t>
            </a:r>
            <a:br>
              <a:rPr lang="en-US" dirty="0"/>
            </a:br>
            <a:endParaRPr lang="en-US" dirty="0"/>
          </a:p>
          <a:p>
            <a:r>
              <a:rPr lang="en-US" dirty="0"/>
              <a:t>Core-</a:t>
            </a:r>
            <a:r>
              <a:rPr lang="en-US" dirty="0" err="1"/>
              <a:t>ui</a:t>
            </a:r>
            <a:r>
              <a:rPr lang="en-US" dirty="0"/>
              <a:t>: </a:t>
            </a:r>
            <a:r>
              <a:rPr lang="en-US" b="1" i="1" dirty="0"/>
              <a:t>Credentials Manager</a:t>
            </a:r>
            <a:br>
              <a:rPr lang="en-US" dirty="0"/>
            </a:br>
            <a:r>
              <a:rPr lang="en-US" dirty="0"/>
              <a:t>User Interface to the Phoebus </a:t>
            </a:r>
            <a:r>
              <a:rPr lang="en-US" dirty="0" err="1"/>
              <a:t>SecureStore</a:t>
            </a:r>
            <a:r>
              <a:rPr lang="en-US" dirty="0"/>
              <a:t> to manage saved credentials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64EDEDC-146F-4EE2-B4B5-C3A64E89A48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172202" y="1825625"/>
            <a:ext cx="5181600" cy="3644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2009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CA0D3-CD37-445E-B512-71BCF8469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Useful links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D26F8-577B-4B85-91B6-E44064964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51464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>
                <a:hlinkClick r:id="rId3"/>
              </a:rPr>
              <a:t>https://controlsystemstudio.org/</a:t>
            </a:r>
            <a:br>
              <a:rPr lang="en-US" dirty="0"/>
            </a:br>
            <a:r>
              <a:rPr lang="en-US" dirty="0">
                <a:hlinkClick r:id="rId4"/>
              </a:rPr>
              <a:t>http://phoebus.org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Fork us on </a:t>
            </a:r>
            <a:r>
              <a:rPr lang="en-US" dirty="0" err="1"/>
              <a:t>github</a:t>
            </a:r>
            <a:br>
              <a:rPr lang="en-US" dirty="0"/>
            </a:br>
            <a:r>
              <a:rPr lang="en-US" dirty="0">
                <a:hlinkClick r:id="rId5"/>
              </a:rPr>
              <a:t>https://github.com/ControlSystemStudio</a:t>
            </a:r>
            <a:endParaRPr lang="en-US" dirty="0"/>
          </a:p>
          <a:p>
            <a:r>
              <a:rPr lang="en-US" dirty="0" err="1"/>
              <a:t>ChannelFinder</a:t>
            </a:r>
            <a:br>
              <a:rPr lang="en-US" dirty="0"/>
            </a:br>
            <a:r>
              <a:rPr lang="en-US" dirty="0">
                <a:hlinkClick r:id="rId6"/>
              </a:rPr>
              <a:t>http://channelfinder.github.io/</a:t>
            </a:r>
            <a:endParaRPr lang="en-US" dirty="0"/>
          </a:p>
          <a:p>
            <a:r>
              <a:rPr lang="en-US" dirty="0" err="1"/>
              <a:t>Olog</a:t>
            </a:r>
            <a:br>
              <a:rPr lang="en-US" dirty="0"/>
            </a:br>
            <a:r>
              <a:rPr lang="en-US" dirty="0">
                <a:hlinkClick r:id="rId7"/>
              </a:rPr>
              <a:t>https://github.com/Olog</a:t>
            </a:r>
            <a:endParaRPr lang="en-US" dirty="0"/>
          </a:p>
          <a:p>
            <a:r>
              <a:rPr lang="en-US" dirty="0" err="1"/>
              <a:t>SaveRestore</a:t>
            </a:r>
            <a:r>
              <a:rPr lang="en-US" dirty="0"/>
              <a:t>, Alarm Services, Scan Server</a:t>
            </a:r>
            <a:br>
              <a:rPr lang="en-US" dirty="0"/>
            </a:br>
            <a:r>
              <a:rPr lang="en-US" dirty="0">
                <a:hlinkClick r:id="rId8"/>
              </a:rPr>
              <a:t>https://github.com/ControlSystemStudio/phoebus/tree/master/services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9578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55331-2680-455B-9D3E-FA49B6295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Developers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4EA5B-2823-4915-AF35-063A7732D4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EPICS developers meeting in 24th to 28th Oct, 2022</a:t>
            </a:r>
            <a:br>
              <a:rPr lang="en-US" dirty="0"/>
            </a:br>
            <a:br>
              <a:rPr lang="en-US" dirty="0"/>
            </a:br>
            <a:r>
              <a:rPr lang="en-US" dirty="0">
                <a:hlinkClick r:id="rId2"/>
              </a:rPr>
              <a:t>https://github.com/epics-base/epics-base/wiki/EPICS-Developers-Meeting-Oct,-2022</a:t>
            </a:r>
            <a:endParaRPr lang="en-US" dirty="0"/>
          </a:p>
          <a:p>
            <a:endParaRPr lang="en-US" dirty="0"/>
          </a:p>
          <a:p>
            <a:r>
              <a:rPr lang="en-US" dirty="0"/>
              <a:t>Session</a:t>
            </a:r>
          </a:p>
          <a:p>
            <a:pPr lvl="1"/>
            <a:r>
              <a:rPr lang="en-US" dirty="0"/>
              <a:t>EPICS tools and services</a:t>
            </a:r>
          </a:p>
          <a:p>
            <a:pPr lvl="1"/>
            <a:r>
              <a:rPr lang="en-US" dirty="0"/>
              <a:t>EPICS base</a:t>
            </a:r>
          </a:p>
          <a:p>
            <a:pPr lvl="1"/>
            <a:r>
              <a:rPr lang="en-US" dirty="0"/>
              <a:t>EPICS build and deployment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96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5E05519-BD20-4CC3-8406-FF2DF139A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6768" y="365125"/>
            <a:ext cx="8257032" cy="1325563"/>
          </a:xfrm>
        </p:spPr>
        <p:txBody>
          <a:bodyPr/>
          <a:lstStyle/>
          <a:p>
            <a:r>
              <a:rPr lang="en-US" dirty="0"/>
              <a:t>EPICS Tools and Services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528F506-126B-4D86-BF2D-58877F2A4B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096768" y="1825625"/>
            <a:ext cx="8257032" cy="4667250"/>
          </a:xfrm>
        </p:spPr>
        <p:txBody>
          <a:bodyPr>
            <a:normAutofit/>
          </a:bodyPr>
          <a:lstStyle/>
          <a:p>
            <a:r>
              <a:rPr lang="en-US" dirty="0"/>
              <a:t>EPICS java core: </a:t>
            </a:r>
            <a:br>
              <a:rPr lang="en-US" dirty="0"/>
            </a:br>
            <a:r>
              <a:rPr lang="en-US" dirty="0"/>
              <a:t>Consists of Channel Access and </a:t>
            </a:r>
            <a:r>
              <a:rPr lang="en-US" dirty="0" err="1"/>
              <a:t>PVAccess</a:t>
            </a:r>
            <a:r>
              <a:rPr lang="en-US" dirty="0"/>
              <a:t> client libraries, utility libraries</a:t>
            </a:r>
          </a:p>
          <a:p>
            <a:endParaRPr lang="en-US" dirty="0"/>
          </a:p>
          <a:p>
            <a:r>
              <a:rPr lang="en-US" dirty="0"/>
              <a:t>EPICS middle layer Services:</a:t>
            </a:r>
            <a:br>
              <a:rPr lang="en-US" dirty="0"/>
            </a:br>
            <a:r>
              <a:rPr lang="en-US" dirty="0"/>
              <a:t>Archiver, Alarm, Save Restore, Channel Finder, </a:t>
            </a:r>
            <a:r>
              <a:rPr lang="en-US" dirty="0" err="1"/>
              <a:t>Olog</a:t>
            </a:r>
            <a:r>
              <a:rPr lang="en-US" dirty="0"/>
              <a:t>, …</a:t>
            </a:r>
          </a:p>
          <a:p>
            <a:endParaRPr lang="en-US" dirty="0"/>
          </a:p>
          <a:p>
            <a:r>
              <a:rPr lang="en-US" dirty="0"/>
              <a:t>EPICS tools:</a:t>
            </a:r>
            <a:br>
              <a:rPr lang="en-US" dirty="0"/>
            </a:br>
            <a:r>
              <a:rPr lang="en-US" dirty="0"/>
              <a:t>CS-Studio &amp; Phoebus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391B3A2-CC48-4DF6-921D-66CA2C34A688}"/>
              </a:ext>
            </a:extLst>
          </p:cNvPr>
          <p:cNvSpPr/>
          <p:nvPr/>
        </p:nvSpPr>
        <p:spPr>
          <a:xfrm>
            <a:off x="316992" y="4901184"/>
            <a:ext cx="2535936" cy="159169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D5DF51-5175-4104-9C91-A67A7F38BE58}"/>
              </a:ext>
            </a:extLst>
          </p:cNvPr>
          <p:cNvSpPr/>
          <p:nvPr/>
        </p:nvSpPr>
        <p:spPr>
          <a:xfrm>
            <a:off x="316992" y="2633154"/>
            <a:ext cx="2535936" cy="159169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EPICS Service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i="1" dirty="0">
                <a:solidFill>
                  <a:schemeClr val="tx1"/>
                </a:solidFill>
              </a:rPr>
              <a:t>Archiver, </a:t>
            </a:r>
            <a:r>
              <a:rPr lang="en-US" i="1" dirty="0" err="1">
                <a:solidFill>
                  <a:schemeClr val="tx1"/>
                </a:solidFill>
              </a:rPr>
              <a:t>ChannelFinder</a:t>
            </a:r>
            <a:br>
              <a:rPr lang="en-US" i="1" dirty="0">
                <a:solidFill>
                  <a:schemeClr val="tx1"/>
                </a:solidFill>
              </a:rPr>
            </a:br>
            <a:r>
              <a:rPr lang="en-US" i="1" dirty="0">
                <a:solidFill>
                  <a:schemeClr val="tx1"/>
                </a:solidFill>
              </a:rPr>
              <a:t>Save Restore, </a:t>
            </a:r>
            <a:r>
              <a:rPr lang="en-US" i="1" dirty="0" err="1">
                <a:solidFill>
                  <a:schemeClr val="tx1"/>
                </a:solidFill>
              </a:rPr>
              <a:t>Olog</a:t>
            </a:r>
            <a:r>
              <a:rPr lang="en-US" i="1" dirty="0">
                <a:solidFill>
                  <a:schemeClr val="tx1"/>
                </a:solidFill>
              </a:rPr>
              <a:t>,</a:t>
            </a:r>
            <a:br>
              <a:rPr lang="en-US" i="1" dirty="0">
                <a:solidFill>
                  <a:schemeClr val="tx1"/>
                </a:solidFill>
              </a:rPr>
            </a:br>
            <a:r>
              <a:rPr lang="en-US" i="1" dirty="0">
                <a:solidFill>
                  <a:schemeClr val="tx1"/>
                </a:solidFill>
              </a:rPr>
              <a:t>Alarm</a:t>
            </a:r>
            <a:br>
              <a:rPr lang="en-US" i="1" dirty="0">
                <a:solidFill>
                  <a:schemeClr val="tx1"/>
                </a:solidFill>
              </a:rPr>
            </a:br>
            <a:r>
              <a:rPr lang="en-US" i="1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7C4CAE0-B97B-482A-BD0F-950CB23E94BC}"/>
              </a:ext>
            </a:extLst>
          </p:cNvPr>
          <p:cNvSpPr/>
          <p:nvPr/>
        </p:nvSpPr>
        <p:spPr>
          <a:xfrm>
            <a:off x="316992" y="365125"/>
            <a:ext cx="2535936" cy="15916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EPICS Tools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i="1" dirty="0">
                <a:solidFill>
                  <a:schemeClr val="tx1"/>
                </a:solidFill>
              </a:rPr>
              <a:t>Phoebus</a:t>
            </a:r>
            <a:br>
              <a:rPr lang="en-US" i="1" dirty="0">
                <a:solidFill>
                  <a:schemeClr val="tx1"/>
                </a:solidFill>
              </a:rPr>
            </a:br>
            <a:r>
              <a:rPr lang="en-US" i="1" dirty="0">
                <a:solidFill>
                  <a:schemeClr val="tx1"/>
                </a:solidFill>
              </a:rPr>
              <a:t>CS-Studio</a:t>
            </a:r>
          </a:p>
        </p:txBody>
      </p:sp>
      <p:pic>
        <p:nvPicPr>
          <p:cNvPr id="13" name="Grafik 8">
            <a:extLst>
              <a:ext uri="{FF2B5EF4-FFF2-40B4-BE49-F238E27FC236}">
                <a16:creationId xmlns:a16="http://schemas.microsoft.com/office/drawing/2014/main" id="{39600A33-AB43-418F-B9FF-B031EE8759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59" y="5309654"/>
            <a:ext cx="1465602" cy="774749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3B2C3FB-9EA9-4A21-B77D-B6CE55A3CCDB}"/>
              </a:ext>
            </a:extLst>
          </p:cNvPr>
          <p:cNvCxnSpPr>
            <a:cxnSpLocks/>
          </p:cNvCxnSpPr>
          <p:nvPr/>
        </p:nvCxnSpPr>
        <p:spPr>
          <a:xfrm>
            <a:off x="0" y="2290437"/>
            <a:ext cx="3096768" cy="0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C049CC7-56F5-44CC-8144-B540EF31226E}"/>
              </a:ext>
            </a:extLst>
          </p:cNvPr>
          <p:cNvCxnSpPr>
            <a:cxnSpLocks/>
          </p:cNvCxnSpPr>
          <p:nvPr/>
        </p:nvCxnSpPr>
        <p:spPr>
          <a:xfrm>
            <a:off x="0" y="4582355"/>
            <a:ext cx="3096768" cy="0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869E66D-19F7-4967-80D5-9A8506EB99FC}"/>
              </a:ext>
            </a:extLst>
          </p:cNvPr>
          <p:cNvCxnSpPr>
            <a:cxnSpLocks/>
          </p:cNvCxnSpPr>
          <p:nvPr/>
        </p:nvCxnSpPr>
        <p:spPr>
          <a:xfrm>
            <a:off x="35512" y="2290437"/>
            <a:ext cx="0" cy="2277124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0565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B0D8B42-51E9-4365-9E68-634B5B2A1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Release 4.7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687AF2-275A-4FFD-8031-0885A05CE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6736836" cy="4351338"/>
          </a:xfrm>
        </p:spPr>
        <p:txBody>
          <a:bodyPr>
            <a:normAutofit/>
          </a:bodyPr>
          <a:lstStyle/>
          <a:p>
            <a:r>
              <a:rPr lang="en-US" dirty="0"/>
              <a:t>EPICS core, services, and tools version 4.7.x was released on Aug 19</a:t>
            </a:r>
            <a:r>
              <a:rPr lang="en-US" baseline="30000" dirty="0"/>
              <a:t>th</a:t>
            </a:r>
            <a:r>
              <a:rPr lang="en-US" dirty="0"/>
              <a:t>, 2022</a:t>
            </a:r>
          </a:p>
          <a:p>
            <a:r>
              <a:rPr lang="en-US" dirty="0"/>
              <a:t>The release is published to maven central</a:t>
            </a:r>
            <a:br>
              <a:rPr lang="en-US" dirty="0"/>
            </a:br>
            <a:r>
              <a:rPr lang="en-US" sz="2400" dirty="0">
                <a:hlinkClick r:id="rId3"/>
              </a:rPr>
              <a:t>https://search.maven.org/search?q=org.phoebus</a:t>
            </a:r>
            <a:br>
              <a:rPr lang="en-US" dirty="0"/>
            </a:br>
            <a:endParaRPr lang="en-US" dirty="0"/>
          </a:p>
          <a:p>
            <a:endParaRPr lang="en-US" dirty="0"/>
          </a:p>
          <a:p>
            <a:r>
              <a:rPr lang="en-US" dirty="0"/>
              <a:t>Simplified and standardized release process*</a:t>
            </a:r>
          </a:p>
          <a:p>
            <a:pPr marL="457200" lvl="1" indent="0">
              <a:buNone/>
            </a:pPr>
            <a:r>
              <a:rPr lang="en-US" i="1" dirty="0" err="1"/>
              <a:t>mvn</a:t>
            </a:r>
            <a:r>
              <a:rPr lang="en-US" i="1" dirty="0"/>
              <a:t> </a:t>
            </a:r>
            <a:r>
              <a:rPr lang="en-US" i="1" dirty="0" err="1"/>
              <a:t>release:prepare</a:t>
            </a:r>
            <a:br>
              <a:rPr lang="en-US" i="1" dirty="0"/>
            </a:br>
            <a:r>
              <a:rPr lang="en-US" i="1" dirty="0" err="1"/>
              <a:t>mvn</a:t>
            </a:r>
            <a:r>
              <a:rPr lang="en-US" i="1" dirty="0"/>
              <a:t> </a:t>
            </a:r>
            <a:r>
              <a:rPr lang="en-US" i="1" dirty="0" err="1"/>
              <a:t>release:perform</a:t>
            </a:r>
            <a:r>
              <a:rPr lang="en-US" i="1" dirty="0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1EF8F33-AF6A-4E16-9E96-504588BBBAA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t="5845" r="44321"/>
          <a:stretch/>
        </p:blipFill>
        <p:spPr>
          <a:xfrm>
            <a:off x="7454721" y="1825625"/>
            <a:ext cx="4422971" cy="2806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7591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C981727-6C21-4706-824B-3AE59A7BF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Core: Channel Access (CAJ)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771F1F-D615-489F-8C38-24C514E7F4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Switch to GitHub Actions for CI</a:t>
            </a:r>
          </a:p>
          <a:p>
            <a:endParaRPr lang="en-US" dirty="0"/>
          </a:p>
          <a:p>
            <a:r>
              <a:rPr lang="en-US" dirty="0"/>
              <a:t>Additional CAJ properties to configure channel access echo timeout &amp; minimum search interval </a:t>
            </a:r>
          </a:p>
          <a:p>
            <a:r>
              <a:rPr lang="en-US" dirty="0"/>
              <a:t>Improvements in error messages and logging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Agreements on the roadmap for CAJ/JCA and CA support</a:t>
            </a:r>
          </a:p>
          <a:p>
            <a:pPr lvl="1"/>
            <a:r>
              <a:rPr lang="en-US" dirty="0"/>
              <a:t>Mostly bug fixes, emphasizing stability</a:t>
            </a:r>
          </a:p>
          <a:p>
            <a:pPr lvl="1"/>
            <a:r>
              <a:rPr lang="en-US" dirty="0"/>
              <a:t>New features will go into PVA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2044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C981727-6C21-4706-824B-3AE59A7BF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Core: </a:t>
            </a:r>
            <a:r>
              <a:rPr lang="en-US" dirty="0" err="1"/>
              <a:t>PVAccess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771F1F-D615-489F-8C38-24C514E7F4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PVA (core-</a:t>
            </a:r>
            <a:r>
              <a:rPr lang="en-US" dirty="0" err="1"/>
              <a:t>pva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IPv6 Support</a:t>
            </a:r>
          </a:p>
          <a:p>
            <a:pPr lvl="1"/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EPICS_PVA_NAME_SERVERS for </a:t>
            </a:r>
            <a:b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TCP-only name lookups</a:t>
            </a:r>
            <a:br>
              <a:rPr lang="en-US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endParaRPr lang="en-US" dirty="0"/>
          </a:p>
          <a:p>
            <a:endParaRPr lang="en-US" dirty="0"/>
          </a:p>
          <a:p>
            <a:r>
              <a:rPr lang="en-US" dirty="0"/>
              <a:t>Prototype for </a:t>
            </a:r>
            <a:r>
              <a:rPr lang="en-US" dirty="0" err="1"/>
              <a:t>NameServer</a:t>
            </a:r>
            <a:r>
              <a:rPr lang="en-US" dirty="0"/>
              <a:t> using the core-</a:t>
            </a:r>
            <a:r>
              <a:rPr lang="en-US" dirty="0" err="1"/>
              <a:t>pva</a:t>
            </a:r>
            <a:r>
              <a:rPr lang="en-US" dirty="0"/>
              <a:t> PV Server lib</a:t>
            </a:r>
          </a:p>
          <a:p>
            <a:pPr lvl="1"/>
            <a:r>
              <a:rPr lang="en-US" dirty="0"/>
              <a:t>Listens to name searches via UDP or TCP, IPv4 or IPv6</a:t>
            </a:r>
          </a:p>
          <a:p>
            <a:pPr lvl="1"/>
            <a:r>
              <a:rPr lang="en-US" dirty="0"/>
              <a:t>Replies with TCP address &amp; port of actual PVA server</a:t>
            </a:r>
          </a:p>
          <a:p>
            <a:pPr lvl="1"/>
            <a:r>
              <a:rPr lang="en-US" dirty="0"/>
              <a:t>For now, manual config, plan to eventually use e.g. Channel Finder</a:t>
            </a: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F5FA666-AACB-4C49-B04F-8CB57BAFDC4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91" t="23829"/>
          <a:stretch/>
        </p:blipFill>
        <p:spPr>
          <a:xfrm>
            <a:off x="6096000" y="1825625"/>
            <a:ext cx="4399890" cy="2037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391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7DAE71C-9672-4D44-A450-3EED6B9E2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Core: Type definitions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98BD64-1526-4329-BE52-812DB2C47F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Expanding EPICS </a:t>
            </a:r>
            <a:r>
              <a:rPr lang="en-US" dirty="0" err="1"/>
              <a:t>VTypes</a:t>
            </a:r>
            <a:endParaRPr lang="en-US" dirty="0"/>
          </a:p>
          <a:p>
            <a:pPr lvl="1"/>
            <a:r>
              <a:rPr lang="en-US" dirty="0"/>
              <a:t>Support additional fields in the </a:t>
            </a:r>
            <a:r>
              <a:rPr lang="en-US" dirty="0" err="1"/>
              <a:t>VImage</a:t>
            </a:r>
            <a:r>
              <a:rPr lang="en-US" dirty="0"/>
              <a:t> meta data </a:t>
            </a:r>
          </a:p>
          <a:p>
            <a:pPr lvl="2"/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x &amp; y offset</a:t>
            </a:r>
          </a:p>
          <a:p>
            <a:pPr lvl="2"/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reversed flag</a:t>
            </a:r>
          </a:p>
          <a:p>
            <a:pPr lvl="1"/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Add “description</a:t>
            </a:r>
            <a:r>
              <a:rPr lang="en-US" dirty="0">
                <a:solidFill>
                  <a:srgbClr val="24292F"/>
                </a:solidFill>
                <a:latin typeface="-apple-system"/>
              </a:rPr>
              <a:t>”</a:t>
            </a:r>
            <a:r>
              <a:rPr lang="en-US" b="0" i="0" dirty="0">
                <a:solidFill>
                  <a:srgbClr val="24292F"/>
                </a:solidFill>
                <a:effectLst/>
                <a:latin typeface="-apple-system"/>
              </a:rPr>
              <a:t> field to all </a:t>
            </a:r>
            <a:r>
              <a:rPr lang="en-US" b="0" i="0" dirty="0" err="1">
                <a:solidFill>
                  <a:srgbClr val="24292F"/>
                </a:solidFill>
                <a:effectLst/>
                <a:latin typeface="-apple-system"/>
              </a:rPr>
              <a:t>VTypes</a:t>
            </a:r>
            <a:r>
              <a:rPr lang="en-US" dirty="0">
                <a:solidFill>
                  <a:srgbClr val="24292F"/>
                </a:solidFill>
                <a:latin typeface="-apple-system"/>
              </a:rPr>
              <a:t>, </a:t>
            </a:r>
            <a:r>
              <a:rPr lang="en-US" dirty="0" err="1">
                <a:solidFill>
                  <a:srgbClr val="24292F"/>
                </a:solidFill>
                <a:latin typeface="-apple-system"/>
              </a:rPr>
              <a:t>PVAccess</a:t>
            </a:r>
            <a:r>
              <a:rPr lang="en-US" dirty="0">
                <a:solidFill>
                  <a:srgbClr val="24292F"/>
                </a:solidFill>
                <a:latin typeface="-apple-system"/>
              </a:rPr>
              <a:t> clients receive description updates</a:t>
            </a:r>
            <a:endParaRPr lang="en-US" b="0" i="0" dirty="0">
              <a:solidFill>
                <a:srgbClr val="24292F"/>
              </a:solidFill>
              <a:effectLst/>
              <a:latin typeface="-apple-system"/>
            </a:endParaRPr>
          </a:p>
          <a:p>
            <a:pPr lvl="1"/>
            <a:r>
              <a:rPr lang="en-US" dirty="0"/>
              <a:t>Range’s support expanded to allow cases where only part of the range limits are defined</a:t>
            </a:r>
          </a:p>
        </p:txBody>
      </p:sp>
    </p:spTree>
    <p:extLst>
      <p:ext uri="{BB962C8B-B14F-4D97-AF65-F5344CB8AC3E}">
        <p14:creationId xmlns:p14="http://schemas.microsoft.com/office/powerpoint/2010/main" val="2961151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CC80C-CAFB-4811-8BDB-BFB14D58E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30AA4-D5DB-496B-9105-719E0D3BE2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7"/>
            <a:ext cx="10515600" cy="4486275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EPICS middle layer services</a:t>
            </a:r>
          </a:p>
          <a:p>
            <a:pPr lvl="1"/>
            <a:r>
              <a:rPr lang="en-US" dirty="0"/>
              <a:t>Reactive Services</a:t>
            </a:r>
          </a:p>
          <a:p>
            <a:pPr lvl="1"/>
            <a:r>
              <a:rPr lang="en-US" dirty="0"/>
              <a:t>Adoption of modern solutions and technologies ( e.g. </a:t>
            </a:r>
            <a:r>
              <a:rPr lang="en-US" dirty="0" err="1"/>
              <a:t>springboot</a:t>
            </a:r>
            <a:r>
              <a:rPr lang="en-US" dirty="0"/>
              <a:t>, </a:t>
            </a:r>
            <a:r>
              <a:rPr lang="en-US" dirty="0" err="1"/>
              <a:t>kafka</a:t>
            </a:r>
            <a:r>
              <a:rPr lang="en-US" dirty="0"/>
              <a:t>, elastic, </a:t>
            </a:r>
            <a:r>
              <a:rPr lang="en-US" dirty="0" err="1"/>
              <a:t>mongoDB</a:t>
            </a:r>
            <a:r>
              <a:rPr lang="en-US" dirty="0"/>
              <a:t>, …)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Services which have been redesigned/refactored</a:t>
            </a:r>
          </a:p>
          <a:p>
            <a:pPr lvl="1"/>
            <a:r>
              <a:rPr lang="en-US" dirty="0" err="1"/>
              <a:t>ChannelFinder</a:t>
            </a:r>
            <a:endParaRPr lang="en-US" dirty="0"/>
          </a:p>
          <a:p>
            <a:pPr lvl="1"/>
            <a:r>
              <a:rPr lang="en-US" dirty="0" err="1"/>
              <a:t>Olog</a:t>
            </a:r>
            <a:endParaRPr lang="en-US" dirty="0"/>
          </a:p>
          <a:p>
            <a:pPr lvl="1"/>
            <a:r>
              <a:rPr lang="en-US" dirty="0"/>
              <a:t>Alarm Services (Alarm Server, Alarm Message Logger, Alarm Configuration Manager)</a:t>
            </a:r>
          </a:p>
          <a:p>
            <a:pPr lvl="1"/>
            <a:r>
              <a:rPr lang="en-US" dirty="0"/>
              <a:t>Save Restore</a:t>
            </a:r>
          </a:p>
          <a:p>
            <a:pPr lvl="1"/>
            <a:r>
              <a:rPr lang="en-US" dirty="0"/>
              <a:t>Scan Engine</a:t>
            </a:r>
          </a:p>
          <a:p>
            <a:pPr lvl="1"/>
            <a:r>
              <a:rPr lang="en-US" dirty="0"/>
              <a:t>…</a:t>
            </a:r>
            <a:br>
              <a:rPr lang="en-US" dirty="0"/>
            </a:br>
            <a:endParaRPr lang="en-US" dirty="0"/>
          </a:p>
          <a:p>
            <a:r>
              <a:rPr lang="en-US" dirty="0"/>
              <a:t>Standardize the release process</a:t>
            </a:r>
          </a:p>
          <a:p>
            <a:r>
              <a:rPr lang="en-US" dirty="0"/>
              <a:t>Migration from elastic 6 </a:t>
            </a:r>
            <a:r>
              <a:rPr lang="en-US" dirty="0">
                <a:sym typeface="Wingdings" panose="05000000000000000000" pitchFamily="2" charset="2"/>
              </a:rPr>
              <a:t> 8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Migration of data 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280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CC80C-CAFB-4811-8BDB-BFB14D58E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EPICS Services: Alarm logger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130AA4-D5DB-496B-9105-719E0D3BE2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3842969" cy="4667250"/>
          </a:xfrm>
        </p:spPr>
        <p:txBody>
          <a:bodyPr>
            <a:normAutofit/>
          </a:bodyPr>
          <a:lstStyle/>
          <a:p>
            <a:r>
              <a:rPr lang="en-US" dirty="0"/>
              <a:t>Records all alarm messages (Alarm State changes, User actions, Automated actions, </a:t>
            </a:r>
            <a:r>
              <a:rPr lang="en-US" dirty="0" err="1"/>
              <a:t>etc</a:t>
            </a:r>
            <a:r>
              <a:rPr lang="en-US" dirty="0"/>
              <a:t>…)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4377695-147D-4A88-9008-6E38A22E00D9}"/>
              </a:ext>
            </a:extLst>
          </p:cNvPr>
          <p:cNvSpPr/>
          <p:nvPr/>
        </p:nvSpPr>
        <p:spPr>
          <a:xfrm>
            <a:off x="6560867" y="1825625"/>
            <a:ext cx="5261983" cy="4888319"/>
          </a:xfrm>
          <a:prstGeom prst="rect">
            <a:avLst/>
          </a:prstGeom>
          <a:gradFill flip="none" rotWithShape="1">
            <a:gsLst>
              <a:gs pos="0">
                <a:schemeClr val="accent1">
                  <a:satMod val="103000"/>
                  <a:lumMod val="102000"/>
                  <a:tint val="94000"/>
                  <a:alpha val="20000"/>
                </a:schemeClr>
              </a:gs>
              <a:gs pos="50000">
                <a:schemeClr val="accent1">
                  <a:satMod val="110000"/>
                  <a:lumMod val="100000"/>
                  <a:shade val="100000"/>
                  <a:alpha val="20000"/>
                </a:schemeClr>
              </a:gs>
              <a:gs pos="100000">
                <a:schemeClr val="accent1">
                  <a:lumMod val="99000"/>
                  <a:satMod val="120000"/>
                  <a:shade val="78000"/>
                  <a:alpha val="2000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 dirty="0">
              <a:ln>
                <a:solidFill>
                  <a:schemeClr val="bg1"/>
                </a:solidFill>
              </a:ln>
              <a:solidFill>
                <a:srgbClr val="00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000E66B-FD22-41EB-9CB8-62FFBAAF0D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241" y="4075501"/>
            <a:ext cx="1916099" cy="1045145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7615212-F87A-474E-8F2D-2ABAE8A96806}"/>
              </a:ext>
            </a:extLst>
          </p:cNvPr>
          <p:cNvCxnSpPr>
            <a:cxnSpLocks/>
          </p:cNvCxnSpPr>
          <p:nvPr/>
        </p:nvCxnSpPr>
        <p:spPr>
          <a:xfrm>
            <a:off x="6547895" y="4598074"/>
            <a:ext cx="5239809" cy="4594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Graphic 26">
            <a:extLst>
              <a:ext uri="{FF2B5EF4-FFF2-40B4-BE49-F238E27FC236}">
                <a16:creationId xmlns:a16="http://schemas.microsoft.com/office/drawing/2014/main" id="{0AC848C0-B6F9-4274-8A66-B6A1F04568D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61166" y="1893392"/>
            <a:ext cx="1826306" cy="702425"/>
          </a:xfrm>
          <a:prstGeom prst="rect">
            <a:avLst/>
          </a:prstGeom>
        </p:spPr>
      </p:pic>
      <p:pic>
        <p:nvPicPr>
          <p:cNvPr id="12" name="Graphic 28">
            <a:extLst>
              <a:ext uri="{FF2B5EF4-FFF2-40B4-BE49-F238E27FC236}">
                <a16:creationId xmlns:a16="http://schemas.microsoft.com/office/drawing/2014/main" id="{C2426A4C-E637-4638-ABF4-9004161F9A7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32513" y="6104119"/>
            <a:ext cx="2519120" cy="614419"/>
          </a:xfrm>
          <a:prstGeom prst="rect">
            <a:avLst/>
          </a:prstGeom>
        </p:spPr>
      </p:pic>
      <p:sp>
        <p:nvSpPr>
          <p:cNvPr id="13" name="Rounded Rectangle 11">
            <a:extLst>
              <a:ext uri="{FF2B5EF4-FFF2-40B4-BE49-F238E27FC236}">
                <a16:creationId xmlns:a16="http://schemas.microsoft.com/office/drawing/2014/main" id="{1D9ACED8-FADE-41AD-B4CA-603D878F16E5}"/>
              </a:ext>
            </a:extLst>
          </p:cNvPr>
          <p:cNvSpPr/>
          <p:nvPr/>
        </p:nvSpPr>
        <p:spPr>
          <a:xfrm>
            <a:off x="8356853" y="4742855"/>
            <a:ext cx="2408627" cy="138199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Alarm</a:t>
            </a:r>
          </a:p>
          <a:p>
            <a:pPr algn="ctr"/>
            <a:r>
              <a:rPr lang="en-US" dirty="0"/>
              <a:t>Message</a:t>
            </a:r>
          </a:p>
          <a:p>
            <a:pPr algn="ctr"/>
            <a:r>
              <a:rPr lang="en-US" dirty="0"/>
              <a:t>Logger</a:t>
            </a:r>
          </a:p>
        </p:txBody>
      </p:sp>
      <p:pic>
        <p:nvPicPr>
          <p:cNvPr id="14" name="Picture 13" descr="Capture2.PNG">
            <a:extLst>
              <a:ext uri="{FF2B5EF4-FFF2-40B4-BE49-F238E27FC236}">
                <a16:creationId xmlns:a16="http://schemas.microsoft.com/office/drawing/2014/main" id="{8C701434-217E-4E40-A52A-D5949302C28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7143" y="2628528"/>
            <a:ext cx="2039661" cy="168971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0DF0C72-CBA0-40CB-9B42-CB860EFC00F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881" y="2988195"/>
            <a:ext cx="2784249" cy="131257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14A93383-CD4F-4D76-A447-3CF83AAE7EA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1881" y="2347687"/>
            <a:ext cx="598056" cy="59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356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16831</TotalTime>
  <Words>2088</Words>
  <Application>Microsoft Office PowerPoint</Application>
  <PresentationFormat>Widescreen</PresentationFormat>
  <Paragraphs>290</Paragraphs>
  <Slides>28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-apple-system</vt:lpstr>
      <vt:lpstr>Arial</vt:lpstr>
      <vt:lpstr>Calibri</vt:lpstr>
      <vt:lpstr>Calibri Light</vt:lpstr>
      <vt:lpstr>Consolas</vt:lpstr>
      <vt:lpstr>Helvetica</vt:lpstr>
      <vt:lpstr>Source Sans Pro</vt:lpstr>
      <vt:lpstr>Office Theme</vt:lpstr>
      <vt:lpstr>EPICS Tools and Services</vt:lpstr>
      <vt:lpstr>CS-Studio Collaboration</vt:lpstr>
      <vt:lpstr>EPICS Tools and Services</vt:lpstr>
      <vt:lpstr>Release 4.7</vt:lpstr>
      <vt:lpstr>EPICS Core: Channel Access (CAJ)</vt:lpstr>
      <vt:lpstr>EPICS Core: PVAccess</vt:lpstr>
      <vt:lpstr>EPICS Core: Type definitions</vt:lpstr>
      <vt:lpstr>Epics services</vt:lpstr>
      <vt:lpstr>EPICS Services: Alarm logger</vt:lpstr>
      <vt:lpstr>EPICS Services: Alarm logger</vt:lpstr>
      <vt:lpstr>EPICS Services: ChannelFinder</vt:lpstr>
      <vt:lpstr>EPICS Services: pvInfo</vt:lpstr>
      <vt:lpstr>EPICS Services: Save Restore</vt:lpstr>
      <vt:lpstr>EPICS tools</vt:lpstr>
      <vt:lpstr>Status of individual sites</vt:lpstr>
      <vt:lpstr>CS-Studio Collaboration Status (Phoebus)</vt:lpstr>
      <vt:lpstr>CS-Studio Collaboration Status (Phoebus)</vt:lpstr>
      <vt:lpstr>CS-Studio Collaboration Status (Eclipse)</vt:lpstr>
      <vt:lpstr>DataBrowser Improvements</vt:lpstr>
      <vt:lpstr>Save Restore</vt:lpstr>
      <vt:lpstr>PVAccess</vt:lpstr>
      <vt:lpstr>PVAccess &amp; VImage</vt:lpstr>
      <vt:lpstr>PVAccess &amp; VImage</vt:lpstr>
      <vt:lpstr>PVAccess</vt:lpstr>
      <vt:lpstr>Phoebus framework</vt:lpstr>
      <vt:lpstr>Phoebus framework</vt:lpstr>
      <vt:lpstr>Useful links</vt:lpstr>
      <vt:lpstr>Developers meeting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Phoebus  &amp; CS-Studio</dc:title>
  <dc:creator>Shroff, Kunal</dc:creator>
  <cp:lastModifiedBy>Shroff, Kunal</cp:lastModifiedBy>
  <cp:revision>236</cp:revision>
  <dcterms:created xsi:type="dcterms:W3CDTF">2021-06-30T18:40:38Z</dcterms:created>
  <dcterms:modified xsi:type="dcterms:W3CDTF">2022-09-22T14:14:39Z</dcterms:modified>
</cp:coreProperties>
</file>