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68" r:id="rId2"/>
    <p:sldId id="306" r:id="rId3"/>
    <p:sldId id="307" r:id="rId4"/>
    <p:sldId id="308" r:id="rId5"/>
    <p:sldId id="324" r:id="rId6"/>
    <p:sldId id="309" r:id="rId7"/>
    <p:sldId id="325" r:id="rId8"/>
    <p:sldId id="331" r:id="rId9"/>
    <p:sldId id="326" r:id="rId10"/>
    <p:sldId id="310" r:id="rId11"/>
    <p:sldId id="315" r:id="rId12"/>
    <p:sldId id="329" r:id="rId13"/>
    <p:sldId id="311" r:id="rId14"/>
    <p:sldId id="317" r:id="rId15"/>
    <p:sldId id="332" r:id="rId16"/>
    <p:sldId id="318" r:id="rId17"/>
    <p:sldId id="319" r:id="rId18"/>
    <p:sldId id="327" r:id="rId19"/>
    <p:sldId id="313" r:id="rId20"/>
    <p:sldId id="314" r:id="rId21"/>
    <p:sldId id="328" r:id="rId22"/>
    <p:sldId id="330" r:id="rId23"/>
    <p:sldId id="321" r:id="rId24"/>
    <p:sldId id="322" r:id="rId25"/>
    <p:sldId id="323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502" autoAdjust="0"/>
    <p:restoredTop sz="74480" autoAdjust="0"/>
  </p:normalViewPr>
  <p:slideViewPr>
    <p:cSldViewPr snapToGrid="0">
      <p:cViewPr varScale="1">
        <p:scale>
          <a:sx n="64" d="100"/>
          <a:sy n="64" d="100"/>
        </p:scale>
        <p:origin x="108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97B05A-8D4E-49A5-A41D-E1F23A24007A}" type="datetimeFigureOut">
              <a:rPr lang="en-US" smtClean="0"/>
              <a:t>9/21/2022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BE2EA8-1492-4777-AA08-93293972F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2877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Why are we moving to Phoebus</a:t>
            </a:r>
            <a:br>
              <a:rPr lang="en-US" dirty="0"/>
            </a:br>
            <a:endParaRPr lang="en-US" dirty="0"/>
          </a:p>
          <a:p>
            <a:r>
              <a:rPr lang="en-US" dirty="0"/>
              <a:t>Better performance and lesser code</a:t>
            </a:r>
            <a:br>
              <a:rPr lang="en-US" dirty="0"/>
            </a:br>
            <a:r>
              <a:rPr lang="en-US" dirty="0"/>
              <a:t>A simpler build system has meant a simpler CI/CD pipeline which enables adoption of a </a:t>
            </a:r>
            <a:r>
              <a:rPr lang="en-US" dirty="0" err="1"/>
              <a:t>a</a:t>
            </a:r>
            <a:r>
              <a:rPr lang="en-US" dirty="0"/>
              <a:t> more agile development lifecycle</a:t>
            </a:r>
            <a:br>
              <a:rPr lang="en-US" dirty="0"/>
            </a:br>
            <a:br>
              <a:rPr lang="en-US" dirty="0"/>
            </a:br>
            <a:r>
              <a:rPr lang="en-US" dirty="0" err="1"/>
              <a:t>openjdk</a:t>
            </a:r>
            <a:r>
              <a:rPr lang="en-US" dirty="0"/>
              <a:t> 11 reaches EOL oct 2024 and we wish to migrate by then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BE2EA8-1492-4777-AA08-93293972FF3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3165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Case 2: manually fixing the converted screens</a:t>
            </a:r>
            <a:br>
              <a:rPr lang="en-US" dirty="0"/>
            </a:br>
            <a:br>
              <a:rPr lang="en-US" dirty="0"/>
            </a:br>
            <a:r>
              <a:rPr lang="en-US" dirty="0"/>
              <a:t>e.g. 1 Image / Camera </a:t>
            </a:r>
            <a:r>
              <a:rPr lang="en-US" dirty="0" err="1"/>
              <a:t>opis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6B84C5-08F6-44E4-B5FC-23A46304873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2824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co-habitation of .</a:t>
            </a:r>
            <a:r>
              <a:rPr lang="en-US" dirty="0" err="1"/>
              <a:t>opi</a:t>
            </a:r>
            <a:r>
              <a:rPr lang="en-US" dirty="0"/>
              <a:t> and .bob files in the nsls2 screen repo.</a:t>
            </a:r>
            <a:br>
              <a:rPr lang="en-US" dirty="0"/>
            </a:b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How the runtime resolves which screen to open.</a:t>
            </a:r>
          </a:p>
          <a:p>
            <a:endParaRPr lang="en-US" dirty="0"/>
          </a:p>
          <a:p>
            <a:r>
              <a:rPr lang="en-US" dirty="0"/>
              <a:t>Once modified the file is stored as a .bob file, future “open” requests will launch .bob files if they are present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BE2EA8-1492-4777-AA08-93293972FF3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0497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 exercise to rethink and redesign screens.</a:t>
            </a:r>
          </a:p>
          <a:p>
            <a:endParaRPr lang="en-US" dirty="0"/>
          </a:p>
          <a:p>
            <a:r>
              <a:rPr lang="en-US" dirty="0"/>
              <a:t>Using formula functions more and more</a:t>
            </a:r>
          </a:p>
          <a:p>
            <a:endParaRPr lang="en-US" dirty="0"/>
          </a:p>
          <a:p>
            <a:r>
              <a:rPr lang="en-US" dirty="0"/>
              <a:t>Here is show an example of why scripts and rules have overhead.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BE2EA8-1492-4777-AA08-93293972FF3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0472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 exercise to rethink and redesign screens.</a:t>
            </a:r>
          </a:p>
          <a:p>
            <a:endParaRPr lang="en-US" dirty="0"/>
          </a:p>
          <a:p>
            <a:r>
              <a:rPr lang="en-US" dirty="0"/>
              <a:t>Using formula functions more and more</a:t>
            </a:r>
          </a:p>
          <a:p>
            <a:endParaRPr lang="en-US" dirty="0"/>
          </a:p>
          <a:p>
            <a:r>
              <a:rPr lang="en-US" dirty="0"/>
              <a:t>Here is show an example of why scripts and rules have overhead.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BE2EA8-1492-4777-AA08-93293972FF3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3715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 exercise to rethink and redesign screens.</a:t>
            </a:r>
          </a:p>
          <a:p>
            <a:endParaRPr lang="en-US" dirty="0"/>
          </a:p>
          <a:p>
            <a:r>
              <a:rPr lang="en-US" dirty="0"/>
              <a:t>Using formula functions more and more</a:t>
            </a:r>
          </a:p>
          <a:p>
            <a:endParaRPr lang="en-US" dirty="0"/>
          </a:p>
          <a:p>
            <a:r>
              <a:rPr lang="en-US" dirty="0"/>
              <a:t>Here we show how formula functions can solve this problem in a more efficient manner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BE2EA8-1492-4777-AA08-93293972FF3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3471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Rethink top level / Overview screens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BE2EA8-1492-4777-AA08-93293972FF3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5224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Rethink top level / Overview</a:t>
            </a:r>
          </a:p>
          <a:p>
            <a:endParaRPr lang="en-US" dirty="0"/>
          </a:p>
          <a:p>
            <a:r>
              <a:rPr lang="en-US" dirty="0"/>
              <a:t>House keeping</a:t>
            </a:r>
          </a:p>
          <a:p>
            <a:endParaRPr lang="en-US" dirty="0"/>
          </a:p>
          <a:p>
            <a:pPr marL="457200" indent="-457200">
              <a:buChar char="•"/>
            </a:pPr>
            <a:r>
              <a:rPr lang="en-US" sz="3200" dirty="0">
                <a:ea typeface="+mn-lt"/>
                <a:cs typeface="+mn-lt"/>
              </a:rPr>
              <a:t>Screens should:</a:t>
            </a:r>
            <a:endParaRPr lang="en-US" sz="3200" dirty="0">
              <a:cs typeface="Arial" panose="020B0604020202020204"/>
            </a:endParaRPr>
          </a:p>
          <a:p>
            <a:pPr marL="914400" lvl="1" indent="-457200">
              <a:buChar char="•"/>
            </a:pPr>
            <a:r>
              <a:rPr lang="en-US" sz="2800" dirty="0">
                <a:ea typeface="+mn-lt"/>
                <a:cs typeface="+mn-lt"/>
              </a:rPr>
              <a:t>Be easier to discern information from </a:t>
            </a:r>
            <a:endParaRPr lang="en-US" sz="2800" dirty="0">
              <a:cs typeface="Arial" panose="020B0604020202020204"/>
            </a:endParaRPr>
          </a:p>
          <a:p>
            <a:pPr marL="914400" lvl="1" indent="-457200">
              <a:buChar char="•"/>
            </a:pPr>
            <a:r>
              <a:rPr lang="en-US" sz="2800" dirty="0">
                <a:ea typeface="+mn-lt"/>
                <a:cs typeface="+mn-lt"/>
              </a:rPr>
              <a:t>Provide the building blocks to create similar screens at other beamlines.</a:t>
            </a:r>
            <a:endParaRPr lang="en-US" sz="2800" dirty="0">
              <a:cs typeface="Arial" panose="020B0604020202020204"/>
            </a:endParaRPr>
          </a:p>
          <a:p>
            <a:r>
              <a:rPr lang="en-US" dirty="0"/>
              <a:t> screens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BE2EA8-1492-4777-AA08-93293972FF3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1473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 exercise to rethink and redesign screens.</a:t>
            </a:r>
          </a:p>
          <a:p>
            <a:endParaRPr lang="en-US" dirty="0"/>
          </a:p>
          <a:p>
            <a:r>
              <a:rPr lang="en-US" dirty="0"/>
              <a:t>On click actions on shapes are gone </a:t>
            </a:r>
            <a:r>
              <a:rPr lang="en-US" dirty="0">
                <a:sym typeface="Wingdings" panose="05000000000000000000" pitchFamily="2" charset="2"/>
              </a:rPr>
              <a:t> this is a good thing, we can make sure there are no hidden things that happen on screens on clicks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BE2EA8-1492-4777-AA08-93293972FF3A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55383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Iterative approach to migration to Phoebus</a:t>
            </a:r>
          </a:p>
          <a:p>
            <a:endParaRPr lang="en-US" dirty="0"/>
          </a:p>
          <a:p>
            <a:r>
              <a:rPr lang="en-US" dirty="0"/>
              <a:t>Context menu in CS-Studio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Action in BOY/CS-Studio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BE2EA8-1492-4777-AA08-93293972FF3A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1546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Iterative approach to migration to Phoebus</a:t>
            </a:r>
          </a:p>
          <a:p>
            <a:endParaRPr lang="en-US" dirty="0"/>
          </a:p>
          <a:p>
            <a:r>
              <a:rPr lang="en-US" dirty="0"/>
              <a:t>Context menu in CS-Studio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Action in BOY/CS-Studio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BE2EA8-1492-4777-AA08-93293972FF3A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8343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Current state of the system</a:t>
            </a:r>
            <a:br>
              <a:rPr lang="en-US" dirty="0"/>
            </a:br>
            <a:r>
              <a:rPr lang="en-US" dirty="0"/>
              <a:t>cs-studio-acc repo </a:t>
            </a:r>
          </a:p>
          <a:p>
            <a:r>
              <a:rPr lang="en-US" dirty="0"/>
              <a:t>cs-studio-</a:t>
            </a:r>
            <a:r>
              <a:rPr lang="en-US" dirty="0" err="1"/>
              <a:t>xf</a:t>
            </a:r>
            <a:r>
              <a:rPr lang="en-US" dirty="0"/>
              <a:t> repo</a:t>
            </a:r>
            <a:br>
              <a:rPr lang="en-US" dirty="0"/>
            </a:br>
            <a:br>
              <a:rPr lang="en-US" dirty="0"/>
            </a:br>
            <a:r>
              <a:rPr lang="en-US" dirty="0"/>
              <a:t>each contain 10k+ .</a:t>
            </a:r>
            <a:r>
              <a:rPr lang="en-US" dirty="0" err="1"/>
              <a:t>opi</a:t>
            </a:r>
            <a:r>
              <a:rPr lang="en-US" dirty="0"/>
              <a:t> screens</a:t>
            </a:r>
            <a:br>
              <a:rPr lang="en-US" dirty="0"/>
            </a:br>
            <a:br>
              <a:rPr lang="en-US" dirty="0"/>
            </a:br>
            <a:r>
              <a:rPr lang="en-US" dirty="0"/>
              <a:t>we do not aim to convert them all at once for all users.. instead we choose a subset of screens for a subset of users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BE2EA8-1492-4777-AA08-93293972FF3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67129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Converted screens used in </a:t>
            </a:r>
            <a:r>
              <a:rPr lang="en-US" dirty="0" err="1"/>
              <a:t>webruntime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6B84C5-08F6-44E4-B5FC-23A46304873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82996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Future plan:</a:t>
            </a:r>
            <a:br>
              <a:rPr lang="en-US" dirty="0"/>
            </a:br>
            <a:br>
              <a:rPr lang="en-US" dirty="0"/>
            </a:br>
            <a:r>
              <a:rPr lang="en-US" dirty="0"/>
              <a:t>converting the rest of the screens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conversion is going to be coupled with the migration to the new middle layer services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BE2EA8-1492-4777-AA08-93293972FF3A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13581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Useful links: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BE2EA8-1492-4777-AA08-93293972FF3A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32943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BE2EA8-1492-4777-AA08-93293972FF3A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2767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Phoebus auto converter</a:t>
            </a:r>
          </a:p>
          <a:p>
            <a:endParaRPr lang="en-US" dirty="0"/>
          </a:p>
          <a:p>
            <a:r>
              <a:rPr lang="en-US" dirty="0"/>
              <a:t>Built in converter can understand .</a:t>
            </a:r>
            <a:r>
              <a:rPr lang="en-US" dirty="0" err="1"/>
              <a:t>opi</a:t>
            </a:r>
            <a:r>
              <a:rPr lang="en-US" dirty="0"/>
              <a:t> .</a:t>
            </a:r>
            <a:r>
              <a:rPr lang="en-US" dirty="0" err="1"/>
              <a:t>adl</a:t>
            </a:r>
            <a:r>
              <a:rPr lang="en-US" dirty="0"/>
              <a:t> .</a:t>
            </a:r>
            <a:r>
              <a:rPr lang="en-US" dirty="0" err="1"/>
              <a:t>edl</a:t>
            </a:r>
            <a:r>
              <a:rPr lang="en-US" dirty="0"/>
              <a:t> files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BE2EA8-1492-4777-AA08-93293972FF3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0130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Case 1: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 lot of screens converted easily</a:t>
            </a:r>
            <a:br>
              <a:rPr lang="en-US" dirty="0"/>
            </a:br>
            <a:br>
              <a:rPr lang="en-US" dirty="0"/>
            </a:br>
            <a:r>
              <a:rPr lang="en-US" dirty="0"/>
              <a:t>large number of OPI’s were made up of text update/text input/action &amp; menu button/LEDs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BE2EA8-1492-4777-AA08-93293972FF3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1438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Case 1: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 lot of screens converted easily</a:t>
            </a:r>
            <a:br>
              <a:rPr lang="en-US" dirty="0"/>
            </a:br>
            <a:br>
              <a:rPr lang="en-US" dirty="0"/>
            </a:br>
            <a:r>
              <a:rPr lang="en-US" dirty="0"/>
              <a:t>large number of OPI’s were made up of text update/text input/action &amp; menu button/LEDs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BE2EA8-1492-4777-AA08-93293972FF3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8080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6B84C5-08F6-44E4-B5FC-23A46304873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7105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Case 1: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 lot of screens converted easily</a:t>
            </a:r>
            <a:br>
              <a:rPr lang="en-US" dirty="0"/>
            </a:br>
            <a:br>
              <a:rPr lang="en-US" dirty="0"/>
            </a:br>
            <a:r>
              <a:rPr lang="en-US" dirty="0"/>
              <a:t>large number of OPI’s were made up of text update/text input/action &amp; menu button/LEDs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BE2EA8-1492-4777-AA08-93293972FF3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6776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Case 1a:</a:t>
            </a:r>
          </a:p>
          <a:p>
            <a:br>
              <a:rPr lang="en-US" dirty="0"/>
            </a:br>
            <a:r>
              <a:rPr lang="en-US" dirty="0"/>
              <a:t>Some time minor changes are needed </a:t>
            </a:r>
          </a:p>
          <a:p>
            <a:r>
              <a:rPr lang="en-US" dirty="0"/>
              <a:t> - we try to fix these in the original .</a:t>
            </a:r>
            <a:r>
              <a:rPr lang="en-US" dirty="0" err="1"/>
              <a:t>opi</a:t>
            </a:r>
            <a:r>
              <a:rPr lang="en-US" dirty="0"/>
              <a:t> if possible… a good examples is to remove the dependency on auto re sizing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BE2EA8-1492-4777-AA08-93293972FF3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9728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Case 1b:</a:t>
            </a:r>
          </a:p>
          <a:p>
            <a:r>
              <a:rPr lang="en-US" dirty="0"/>
              <a:t>Updating the auto converter itself to handle conversion issues</a:t>
            </a:r>
            <a:br>
              <a:rPr lang="en-US" dirty="0"/>
            </a:br>
            <a:br>
              <a:rPr lang="en-US" dirty="0"/>
            </a:br>
            <a:r>
              <a:rPr lang="en-US" dirty="0"/>
              <a:t>e.g. outline/border properties of certain widgets</a:t>
            </a:r>
            <a:br>
              <a:rPr lang="en-US" dirty="0"/>
            </a:br>
            <a:br>
              <a:rPr lang="en-US" dirty="0"/>
            </a:br>
            <a:endParaRPr lang="en-US" dirty="0"/>
          </a:p>
          <a:p>
            <a:r>
              <a:rPr lang="en-US" b="0" i="0" dirty="0">
                <a:solidFill>
                  <a:srgbClr val="24292F"/>
                </a:solidFill>
                <a:effectLst/>
                <a:latin typeface="-apple-system"/>
              </a:rPr>
              <a:t>In BOY the shapes had "borders" AND "outlines"... with borders being potentially alarm sensitive.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BE2EA8-1492-4777-AA08-93293972FF3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0190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3F1C93-EEB5-475C-9CF5-CEAB9B4EC3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0D4931-398B-4D46-8C23-7754DB348A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AAE62F-1EDB-439D-B5B4-9CFE55D203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A8251-F6EC-434B-9F5D-0E808DACB643}" type="datetimeFigureOut">
              <a:rPr lang="en-US" smtClean="0"/>
              <a:t>9/21/2022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17F3F0-97A8-4DE5-806E-5771F3A53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5A3AE1-8AFA-43A7-8F68-7979F4F0D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FA7E-5B35-4444-91A5-DE239055A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922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877C6E-63D7-487B-8C47-0191CC1965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9C0E5B-ADAF-4A93-9BF6-45692D7ED1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372273-EF0E-4692-8AF5-E3CA8DD4E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A8251-F6EC-434B-9F5D-0E808DACB643}" type="datetimeFigureOut">
              <a:rPr lang="en-US" smtClean="0"/>
              <a:t>9/21/2022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5CCA18-4044-4098-9426-B524166C8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F5F884-4CED-4170-AD97-8EDE7D6C4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FA7E-5B35-4444-91A5-DE239055A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55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E82F78E-5327-4393-AE22-EDA09E821A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8852AD-0382-4BB9-B5A7-9F8BA51939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622539-9712-4333-A201-E0A6896E4E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A8251-F6EC-434B-9F5D-0E808DACB643}" type="datetimeFigureOut">
              <a:rPr lang="en-US" smtClean="0"/>
              <a:t>9/21/2022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316DB7-37BC-491C-ACF0-462A6DBD8B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0D8A63-0FEA-4F9E-8444-B08A733A0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FA7E-5B35-4444-91A5-DE239055A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8440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64A8CC6-DB5F-42B3-BC10-29A16689A80D}"/>
              </a:ext>
            </a:extLst>
          </p:cNvPr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gradFill flip="none" rotWithShape="1">
            <a:gsLst>
              <a:gs pos="0">
                <a:srgbClr val="3F90C1"/>
              </a:gs>
              <a:gs pos="100000">
                <a:srgbClr val="22669D"/>
              </a:gs>
            </a:gsLst>
            <a:lin ang="168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F25DECB-EF48-4824-B85B-AAB0F0823F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5D75EBF-15A3-47D8-B637-64E3AE7261B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7550" y="6092957"/>
            <a:ext cx="848861" cy="346074"/>
          </a:xfrm>
          <a:prstGeom prst="rect">
            <a:avLst/>
          </a:prstGeom>
        </p:spPr>
      </p:pic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6015656" y="452176"/>
            <a:ext cx="5710755" cy="17406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Main 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6030000" y="2198687"/>
            <a:ext cx="5696411" cy="3924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 i="0" spc="100" baseline="0">
                <a:latin typeface="Helvetica" pitchFamily="2" charset="0"/>
                <a:ea typeface="Source Sans Pro Semibold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MAIN SUBTITLE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063A666-797C-DD4F-876D-7D5A69B7225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600772" y="2729509"/>
            <a:ext cx="2125639" cy="328433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100" b="0" i="0">
                <a:latin typeface="Helvetica" pitchFamily="2" charset="0"/>
              </a:defRPr>
            </a:lvl1pPr>
            <a:lvl2pPr marL="457200" indent="0">
              <a:buFontTx/>
              <a:buNone/>
              <a:defRPr sz="1400"/>
            </a:lvl2pPr>
            <a:lvl3pPr marL="914400" indent="0">
              <a:buFontTx/>
              <a:buNone/>
              <a:defRPr sz="1400"/>
            </a:lvl3pPr>
            <a:lvl4pPr marL="1371600" indent="0">
              <a:buFontTx/>
              <a:buNone/>
              <a:defRPr sz="1400"/>
            </a:lvl4pPr>
            <a:lvl5pPr marL="1828800" indent="0">
              <a:buFontTx/>
              <a:buNone/>
              <a:defRPr sz="1400"/>
            </a:lvl5pPr>
          </a:lstStyle>
          <a:p>
            <a:pPr lvl="0"/>
            <a:r>
              <a:rPr lang="en-US" dirty="0"/>
              <a:t>Click Edit Version - Date</a:t>
            </a:r>
          </a:p>
        </p:txBody>
      </p:sp>
    </p:spTree>
    <p:extLst>
      <p:ext uri="{BB962C8B-B14F-4D97-AF65-F5344CB8AC3E}">
        <p14:creationId xmlns:p14="http://schemas.microsoft.com/office/powerpoint/2010/main" val="477059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DA9C8F-1674-4DA0-9BB5-4A0308F9F9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C7CD3E-ED1E-4B87-BFC6-9DE37D3E8A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1A5332-BDF1-40DF-B8A1-CB822D42E4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A8251-F6EC-434B-9F5D-0E808DACB643}" type="datetimeFigureOut">
              <a:rPr lang="en-US" smtClean="0"/>
              <a:t>9/21/2022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2DF558-B7A8-4DE3-927D-9C9532D7E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91956A-6410-4478-A175-26B0378092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FA7E-5B35-4444-91A5-DE239055A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29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0D7582-804D-421E-B4A3-D204CC046D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AA3A4-7588-4D0E-9704-F4E32340C9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D14C8A-8DFE-4DCB-9F90-B420A3711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A8251-F6EC-434B-9F5D-0E808DACB643}" type="datetimeFigureOut">
              <a:rPr lang="en-US" smtClean="0"/>
              <a:t>9/21/2022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5C8164-D3BC-4F6F-9646-C6352323B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6389CC-6C5C-4D13-9BE8-5261C0855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FA7E-5B35-4444-91A5-DE239055A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051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32965-B617-47D4-8EEE-32EB256104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A1AEC4-FC2E-4B78-8304-267342D0EA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DE9315-7288-4380-A67D-AB5BA994A0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7406C2-89E9-40FF-8F7D-24E40AD0EF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A8251-F6EC-434B-9F5D-0E808DACB643}" type="datetimeFigureOut">
              <a:rPr lang="en-US" smtClean="0"/>
              <a:t>9/21/2022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3A6916-AA26-464B-A53E-0E768A41A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877F1F-546F-4A01-901E-53E547BF1F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FA7E-5B35-4444-91A5-DE239055A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829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FF4EDF-D2EF-48BD-B7BD-15A5179176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786AD0-2248-4F57-AAB8-84A4F681A0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9EDABF-4A64-4540-9A89-D614D8C18A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9D9D37-295B-461D-9C54-D91D68708F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2397EDB-9480-40C4-B564-46C2460227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5B4A617-103F-4BF9-9278-D3DB43ECF9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A8251-F6EC-434B-9F5D-0E808DACB643}" type="datetimeFigureOut">
              <a:rPr lang="en-US" smtClean="0"/>
              <a:t>9/21/2022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AE56654-2887-4A7F-9CEA-2473B57E9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3470C8F-EA32-48C2-9770-BCC2AFB260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FA7E-5B35-4444-91A5-DE239055A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605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969950-22DC-453C-9518-0ED203479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554EAF-08E7-433E-BBDB-464CF5811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A8251-F6EC-434B-9F5D-0E808DACB643}" type="datetimeFigureOut">
              <a:rPr lang="en-US" smtClean="0"/>
              <a:t>9/21/2022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88DF2C-E10E-46AB-BDFA-BFBA93242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6D40A2-5172-49D3-8154-646F7B4A05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FA7E-5B35-4444-91A5-DE239055A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966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9F540B9-461E-4141-BC2D-05C8F3C2C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A8251-F6EC-434B-9F5D-0E808DACB643}" type="datetimeFigureOut">
              <a:rPr lang="en-US" smtClean="0"/>
              <a:t>9/21/2022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759BE2-6449-4E17-9D3E-4EBB35865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06B211-C5B1-4C5E-87E5-2E94F0087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FA7E-5B35-4444-91A5-DE239055A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473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50C13-C0FD-421F-8BB6-94E4BDA0FA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7793C1-00F5-40B7-90D1-1B6A18063C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CB41F2-07B0-459A-91F2-FBED98A623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67C01F-A6A9-4934-97A8-5B0C73601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A8251-F6EC-434B-9F5D-0E808DACB643}" type="datetimeFigureOut">
              <a:rPr lang="en-US" smtClean="0"/>
              <a:t>9/21/2022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7BAB8B-F1A0-45DE-B38D-C752F163E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B9FCC5-B953-4354-8EB1-96042F06A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FA7E-5B35-4444-91A5-DE239055A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652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7049F6-8C72-40C0-9A39-32540562E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1CE543-D869-40FA-84ED-371C709A22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997717-36A1-40FC-8859-CCF08BF12D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21A987-FE36-4213-A9AE-24E78661AB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A8251-F6EC-434B-9F5D-0E808DACB643}" type="datetimeFigureOut">
              <a:rPr lang="en-US" smtClean="0"/>
              <a:t>9/21/2022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4F378B-1D6A-4481-9512-057040CFD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F86EF7-471D-49BB-A765-C03562C08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FA7E-5B35-4444-91A5-DE239055A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637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AAE98BC-84BB-4D29-AB9B-3BF9C92411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7C8D47-CC3D-470F-9561-FF4D063882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B59B1E-08B1-4D28-B0C2-AA29467853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A8251-F6EC-434B-9F5D-0E808DACB643}" type="datetimeFigureOut">
              <a:rPr lang="en-US" smtClean="0"/>
              <a:t>9/21/2022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088809-684A-435A-A9DF-D19455AABE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0EB774-9F85-40DC-BA32-6F4E45C63E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EFFA7E-5B35-4444-91A5-DE239055A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042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ControlSystemStudio/phoebus/issues/1564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hyperlink" Target="https://github.com/ControlSystemStudio/phoebus/issues/1771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30.png"/><Relationship Id="rId4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controlsystemstudio.org/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ontrol-system-studio.readthedocs.io/en/latest/" TargetMode="External"/><Relationship Id="rId5" Type="http://schemas.openxmlformats.org/officeDocument/2006/relationships/hyperlink" Target="https://github.com/ControlSystemStudio" TargetMode="External"/><Relationship Id="rId4" Type="http://schemas.openxmlformats.org/officeDocument/2006/relationships/hyperlink" Target="http://phoebus.org/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415367-ECE2-4B7F-AB33-D801B1789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5158" y="440143"/>
            <a:ext cx="6509834" cy="1746511"/>
          </a:xfrm>
        </p:spPr>
        <p:txBody>
          <a:bodyPr>
            <a:normAutofit/>
          </a:bodyPr>
          <a:lstStyle/>
          <a:p>
            <a:r>
              <a:rPr lang="en-US" sz="4400" dirty="0"/>
              <a:t>Migrating to Phoebus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708B44-BC81-4CEE-9651-4A350085966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775158" y="4572000"/>
            <a:ext cx="6416842" cy="2275779"/>
          </a:xfrm>
        </p:spPr>
        <p:txBody>
          <a:bodyPr>
            <a:norm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Kunal Shroff,</a:t>
            </a:r>
            <a:br>
              <a:rPr lang="en-US" sz="1600" dirty="0">
                <a:solidFill>
                  <a:schemeClr val="bg1"/>
                </a:solidFill>
              </a:rPr>
            </a:br>
            <a:r>
              <a:rPr lang="en-US" sz="1600" dirty="0">
                <a:solidFill>
                  <a:schemeClr val="bg1"/>
                </a:solidFill>
              </a:rPr>
              <a:t>Andi Barbour,</a:t>
            </a:r>
            <a:br>
              <a:rPr lang="en-US" sz="1600" dirty="0">
                <a:solidFill>
                  <a:schemeClr val="bg1"/>
                </a:solidFill>
              </a:rPr>
            </a:br>
            <a:r>
              <a:rPr lang="en-US" sz="1600" dirty="0">
                <a:solidFill>
                  <a:schemeClr val="bg1"/>
                </a:solidFill>
              </a:rPr>
              <a:t>Oksana </a:t>
            </a:r>
            <a:r>
              <a:rPr lang="en-US" sz="1600" dirty="0" err="1">
                <a:solidFill>
                  <a:schemeClr val="bg1"/>
                </a:solidFill>
              </a:rPr>
              <a:t>Ivashkevych</a:t>
            </a:r>
            <a:r>
              <a:rPr lang="en-US" sz="1600" dirty="0">
                <a:solidFill>
                  <a:schemeClr val="bg1"/>
                </a:solidFill>
              </a:rPr>
              <a:t>,</a:t>
            </a:r>
            <a:br>
              <a:rPr lang="en-US" sz="1600" dirty="0">
                <a:solidFill>
                  <a:schemeClr val="bg1"/>
                </a:solidFill>
              </a:rPr>
            </a:br>
            <a:r>
              <a:rPr lang="en-US" sz="1600" dirty="0">
                <a:solidFill>
                  <a:schemeClr val="bg1"/>
                </a:solidFill>
              </a:rPr>
              <a:t>Serena </a:t>
            </a:r>
            <a:r>
              <a:rPr lang="en-US" sz="1600" dirty="0" err="1">
                <a:solidFill>
                  <a:schemeClr val="bg1"/>
                </a:solidFill>
              </a:rPr>
              <a:t>Inderjit</a:t>
            </a:r>
            <a:r>
              <a:rPr lang="en-US" sz="1600" dirty="0">
                <a:solidFill>
                  <a:schemeClr val="bg1"/>
                </a:solidFill>
              </a:rPr>
              <a:t>,</a:t>
            </a:r>
            <a:br>
              <a:rPr lang="en-US" sz="1600" dirty="0">
                <a:solidFill>
                  <a:schemeClr val="bg1"/>
                </a:solidFill>
              </a:rPr>
            </a:br>
            <a:r>
              <a:rPr lang="en-US" sz="1600" dirty="0" err="1">
                <a:solidFill>
                  <a:schemeClr val="bg1"/>
                </a:solidFill>
              </a:rPr>
              <a:t>Sharwari</a:t>
            </a:r>
            <a:r>
              <a:rPr lang="en-US" sz="1600" dirty="0">
                <a:solidFill>
                  <a:schemeClr val="bg1"/>
                </a:solidFill>
              </a:rPr>
              <a:t> Joshi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10615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05ACF7-41FC-456C-9BDD-3BF087A0C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BOY screens converted (not perfectly)</a:t>
            </a:r>
          </a:p>
        </p:txBody>
      </p:sp>
      <p:pic>
        <p:nvPicPr>
          <p:cNvPr id="5" name="Content Placeholder 4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E2B2319D-5859-4999-B4A8-0727D1CECD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7743" y="3210580"/>
            <a:ext cx="3904957" cy="1834357"/>
          </a:xfrm>
        </p:spPr>
      </p:pic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C99CA498-7BFA-46F8-A096-C797DE0DA6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7743" y="1335793"/>
            <a:ext cx="3904957" cy="173092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0BE0674-4F55-4458-8C10-15B08F2040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6654" y="5383471"/>
            <a:ext cx="6066046" cy="1348857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CD887E6-2B87-4287-9118-5D4CFB7A464E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669954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Case 1a: </a:t>
            </a:r>
            <a:br>
              <a:rPr lang="en-US" dirty="0"/>
            </a:br>
            <a:r>
              <a:rPr lang="en-US" dirty="0"/>
              <a:t>The auto converted screens are completely functional but have aesthetic issues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r>
              <a:rPr lang="en-US" dirty="0"/>
              <a:t>The most common of these has been alignment of widgets inside auto resized containers</a:t>
            </a:r>
          </a:p>
          <a:p>
            <a:r>
              <a:rPr lang="en-US" dirty="0"/>
              <a:t>Changes are made to the original .</a:t>
            </a:r>
            <a:r>
              <a:rPr lang="en-US" dirty="0" err="1"/>
              <a:t>opi</a:t>
            </a:r>
            <a:r>
              <a:rPr lang="en-US" dirty="0"/>
              <a:t> file to avoid use of auto resize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65983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7AAE8A-9A42-4DAB-AB82-A6751FA9A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7277100" cy="1325563"/>
          </a:xfrm>
        </p:spPr>
        <p:txBody>
          <a:bodyPr/>
          <a:lstStyle/>
          <a:p>
            <a:r>
              <a:rPr lang="en-US" dirty="0"/>
              <a:t>BOY screens converted (not perfectly)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4C2DA7-BA2F-458A-B7A2-60FF9801E7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2771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Case 1b: </a:t>
            </a:r>
            <a:br>
              <a:rPr lang="en-US" dirty="0"/>
            </a:br>
            <a:r>
              <a:rPr lang="en-US" dirty="0"/>
              <a:t>The auto converter is not converting some widget properties correctly.</a:t>
            </a:r>
          </a:p>
          <a:p>
            <a:endParaRPr lang="en-US" dirty="0"/>
          </a:p>
          <a:p>
            <a:r>
              <a:rPr lang="en-US" dirty="0"/>
              <a:t>The Phoebus auto converter is updated to handle the conversion issue</a:t>
            </a:r>
          </a:p>
          <a:p>
            <a:r>
              <a:rPr lang="en-US" dirty="0"/>
              <a:t>e.g. </a:t>
            </a:r>
            <a:r>
              <a:rPr lang="en-US" sz="2800" dirty="0">
                <a:hlinkClick r:id="rId3"/>
              </a:rPr>
              <a:t>Issue #1564</a:t>
            </a:r>
            <a:r>
              <a:rPr lang="en-US" sz="2800" dirty="0"/>
              <a:t> &amp; </a:t>
            </a:r>
            <a:r>
              <a:rPr lang="en-US" sz="2800" dirty="0">
                <a:hlinkClick r:id="rId4"/>
              </a:rPr>
              <a:t>Issue </a:t>
            </a:r>
            <a:r>
              <a:rPr lang="en-US" b="0" i="0" dirty="0">
                <a:solidFill>
                  <a:srgbClr val="24292F"/>
                </a:solidFill>
                <a:effectLst/>
                <a:latin typeface="-apple-system"/>
                <a:hlinkClick r:id="rId4"/>
              </a:rPr>
              <a:t>#1771</a:t>
            </a:r>
            <a:br>
              <a:rPr lang="en-US" sz="2800" dirty="0"/>
            </a:br>
            <a:r>
              <a:rPr lang="en-US" dirty="0"/>
              <a:t>For certain shapes the “</a:t>
            </a:r>
            <a:r>
              <a:rPr lang="en-US" sz="2800" dirty="0"/>
              <a:t>border</a:t>
            </a:r>
            <a:r>
              <a:rPr lang="en-US" dirty="0"/>
              <a:t>” property from the .</a:t>
            </a:r>
            <a:r>
              <a:rPr lang="en-US" dirty="0" err="1"/>
              <a:t>opi</a:t>
            </a:r>
            <a:r>
              <a:rPr lang="en-US" dirty="0"/>
              <a:t> files was being ignored</a:t>
            </a:r>
          </a:p>
        </p:txBody>
      </p:sp>
      <p:pic>
        <p:nvPicPr>
          <p:cNvPr id="1026" name="Picture 2" descr="image">
            <a:extLst>
              <a:ext uri="{FF2B5EF4-FFF2-40B4-BE49-F238E27FC236}">
                <a16:creationId xmlns:a16="http://schemas.microsoft.com/office/drawing/2014/main" id="{824245C2-0338-45C7-8EB9-06A35FF404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0400" y="169292"/>
            <a:ext cx="3743325" cy="6519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23141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3113A808-858D-4928-AEE9-50C353A1F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688" y="283366"/>
            <a:ext cx="2335213" cy="2078833"/>
          </a:xfrm>
        </p:spPr>
        <p:txBody>
          <a:bodyPr>
            <a:normAutofit/>
          </a:bodyPr>
          <a:lstStyle/>
          <a:p>
            <a:r>
              <a:rPr lang="en-US" dirty="0"/>
              <a:t>BOY screens</a:t>
            </a:r>
            <a:br>
              <a:rPr lang="en-US" dirty="0"/>
            </a:br>
            <a:r>
              <a:rPr lang="en-US" dirty="0"/>
              <a:t>converted (not perfectly)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522BEC8-81D1-4499-81EE-61709C3576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6688" y="2679700"/>
            <a:ext cx="2220081" cy="3201988"/>
          </a:xfrm>
        </p:spPr>
        <p:txBody>
          <a:bodyPr>
            <a:normAutofit/>
          </a:bodyPr>
          <a:lstStyle/>
          <a:p>
            <a:r>
              <a:rPr lang="en-US" dirty="0"/>
              <a:t>BMM USB camera</a:t>
            </a:r>
            <a:br>
              <a:rPr lang="en-US" dirty="0"/>
            </a:br>
            <a:endParaRPr lang="en-US" dirty="0"/>
          </a:p>
          <a:p>
            <a:r>
              <a:rPr lang="en-US" dirty="0"/>
              <a:t>PVA Images handled automatically</a:t>
            </a:r>
          </a:p>
          <a:p>
            <a:endParaRPr lang="en-US" dirty="0"/>
          </a:p>
          <a:p>
            <a:r>
              <a:rPr lang="en-US" dirty="0"/>
              <a:t>Dozens of rules needed to properly render the Image are no longer needed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4E076B3-E89B-4BCF-8D32-5F67BD3F5B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386769" y="283367"/>
            <a:ext cx="9638543" cy="6333333"/>
          </a:xfrm>
        </p:spPr>
      </p:pic>
    </p:spTree>
    <p:extLst>
      <p:ext uri="{BB962C8B-B14F-4D97-AF65-F5344CB8AC3E}">
        <p14:creationId xmlns:p14="http://schemas.microsoft.com/office/powerpoint/2010/main" val="4668777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01BC39CE-5D03-4AA8-89C2-A2D450E71D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Good </a:t>
            </a:r>
            <a:r>
              <a:rPr lang="en-US" dirty="0" err="1"/>
              <a:t>Neighbours</a:t>
            </a:r>
            <a:endParaRPr lang="en-US" dirty="0"/>
          </a:p>
        </p:txBody>
      </p:sp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3C231AC4-97C8-4C66-9879-CD025278F1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690688"/>
            <a:ext cx="5181600" cy="4486275"/>
          </a:xfrm>
        </p:spPr>
        <p:txBody>
          <a:bodyPr/>
          <a:lstStyle/>
          <a:p>
            <a:r>
              <a:rPr lang="en-US" dirty="0"/>
              <a:t>Once a converted file is modified it is stored as a .bob file</a:t>
            </a:r>
          </a:p>
          <a:p>
            <a:r>
              <a:rPr lang="en-US" dirty="0"/>
              <a:t>The Display Builder runtime will first check for a .bob file, if found it will open it otherwise fall back on the .</a:t>
            </a:r>
            <a:r>
              <a:rPr lang="en-US" dirty="0" err="1"/>
              <a:t>opi</a:t>
            </a:r>
            <a:r>
              <a:rPr lang="en-US" dirty="0"/>
              <a:t> file</a:t>
            </a:r>
          </a:p>
          <a:p>
            <a:endParaRPr lang="en-US" dirty="0"/>
          </a:p>
          <a:p>
            <a:r>
              <a:rPr lang="en-US" dirty="0"/>
              <a:t>No impact on existing use of CS-Studio</a:t>
            </a:r>
          </a:p>
        </p:txBody>
      </p:sp>
      <p:pic>
        <p:nvPicPr>
          <p:cNvPr id="19" name="Content Placeholder 6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C07F080F-3801-40ED-BA5A-522CC2E6515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39712"/>
            <a:ext cx="5832581" cy="6378575"/>
          </a:xfrm>
        </p:spPr>
      </p:pic>
    </p:spTree>
    <p:extLst>
      <p:ext uri="{BB962C8B-B14F-4D97-AF65-F5344CB8AC3E}">
        <p14:creationId xmlns:p14="http://schemas.microsoft.com/office/powerpoint/2010/main" val="38900374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9845DD8-6171-421A-8967-981A45CF5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Redesign Screens in Phoebus (more efficient)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84A60D56-B26F-4AD7-BA61-E1D8827CC8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454400" cy="4351338"/>
          </a:xfrm>
        </p:spPr>
        <p:txBody>
          <a:bodyPr/>
          <a:lstStyle/>
          <a:p>
            <a:r>
              <a:rPr lang="en-US" dirty="0"/>
              <a:t>Some screens which are converted perfectly can still benefit from a redesign</a:t>
            </a:r>
          </a:p>
        </p:txBody>
      </p:sp>
      <p:pic>
        <p:nvPicPr>
          <p:cNvPr id="13" name="Content Placeholder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0A5C3D2B-4DF0-48A8-B374-9AD956EB7E5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8299" y="1490638"/>
            <a:ext cx="7747453" cy="5162520"/>
          </a:xfrm>
        </p:spPr>
      </p:pic>
    </p:spTree>
    <p:extLst>
      <p:ext uri="{BB962C8B-B14F-4D97-AF65-F5344CB8AC3E}">
        <p14:creationId xmlns:p14="http://schemas.microsoft.com/office/powerpoint/2010/main" val="22468085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9845DD8-6171-421A-8967-981A45CF5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Redesign Screens in Phoebus (more efficient) </a:t>
            </a:r>
          </a:p>
        </p:txBody>
      </p:sp>
      <p:pic>
        <p:nvPicPr>
          <p:cNvPr id="5" name="Content Placeholder 4" descr="Chart&#10;&#10;Description automatically generated">
            <a:extLst>
              <a:ext uri="{FF2B5EF4-FFF2-40B4-BE49-F238E27FC236}">
                <a16:creationId xmlns:a16="http://schemas.microsoft.com/office/drawing/2014/main" id="{DC903AF0-8087-4C53-A8D4-7BC55B8AF0B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503" y="1952479"/>
            <a:ext cx="11513394" cy="4540396"/>
          </a:xfr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DEFDF4-99DC-4B7F-AE27-E09F824A7A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15503" y="1358900"/>
            <a:ext cx="11513394" cy="593579"/>
          </a:xfrm>
        </p:spPr>
        <p:txBody>
          <a:bodyPr/>
          <a:lstStyle/>
          <a:p>
            <a:r>
              <a:rPr lang="en-US" dirty="0"/>
              <a:t>1800 rules to create multi state LED’s</a:t>
            </a:r>
          </a:p>
        </p:txBody>
      </p:sp>
    </p:spTree>
    <p:extLst>
      <p:ext uri="{BB962C8B-B14F-4D97-AF65-F5344CB8AC3E}">
        <p14:creationId xmlns:p14="http://schemas.microsoft.com/office/powerpoint/2010/main" val="36076113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AEA1AE-8567-4818-83F0-0040BB181B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Redesign Screens in Phoebus (more efficient)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C1FCDE-30BE-4C62-8F1B-07C6F68058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26469"/>
            <a:ext cx="6086409" cy="284924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The same functionality can be accomplished using </a:t>
            </a:r>
            <a:br>
              <a:rPr lang="en-US" dirty="0"/>
            </a:br>
            <a:r>
              <a:rPr lang="en-US" dirty="0"/>
              <a:t>multistate LEDs + Formula functions</a:t>
            </a:r>
          </a:p>
          <a:p>
            <a:endParaRPr lang="en-US" dirty="0"/>
          </a:p>
          <a:p>
            <a:r>
              <a:rPr lang="en-US" dirty="0"/>
              <a:t>Faster loading of .bob files</a:t>
            </a:r>
          </a:p>
          <a:p>
            <a:r>
              <a:rPr lang="en-US" dirty="0"/>
              <a:t>Less load on the UI thread since formulas are processed off the UI thread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C8D39C8-2714-48AD-8100-BE38DDC131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2899" y="1326468"/>
            <a:ext cx="3048264" cy="339119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5D8AC11-5B6B-4013-AD17-EDCB4C0345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4609" y="1326468"/>
            <a:ext cx="1346200" cy="1355816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26B3F19-5512-4FA9-81B4-569B1BB590B8}"/>
              </a:ext>
            </a:extLst>
          </p:cNvPr>
          <p:cNvSpPr txBox="1">
            <a:spLocks/>
          </p:cNvSpPr>
          <p:nvPr/>
        </p:nvSpPr>
        <p:spPr>
          <a:xfrm>
            <a:off x="6924608" y="4717662"/>
            <a:ext cx="5267391" cy="18251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/>
              <a:t>=(pv0==1? Major : pv1 ==0 ? Minor : OK)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400" dirty="0"/>
              <a:t>(Major, Minor, OK are 3 states)</a:t>
            </a:r>
          </a:p>
        </p:txBody>
      </p:sp>
      <p:pic>
        <p:nvPicPr>
          <p:cNvPr id="10" name="Content Placeholder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1AC61D07-F3F6-4D7D-9C9C-00554EE1DA0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846" b="15987"/>
          <a:stretch/>
        </p:blipFill>
        <p:spPr>
          <a:xfrm>
            <a:off x="0" y="4814307"/>
            <a:ext cx="6240521" cy="1545588"/>
          </a:xfrm>
          <a:prstGeom prst="rect">
            <a:avLst/>
          </a:prstGeom>
        </p:spPr>
      </p:pic>
      <p:pic>
        <p:nvPicPr>
          <p:cNvPr id="11" name="Content Placeholder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4B3BE201-24FC-4903-8001-08F4E286348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42" r="18641" b="83435"/>
          <a:stretch/>
        </p:blipFill>
        <p:spPr>
          <a:xfrm>
            <a:off x="-47691" y="4195861"/>
            <a:ext cx="6288212" cy="490441"/>
          </a:xfrm>
          <a:prstGeom prst="rect">
            <a:avLst/>
          </a:prstGeom>
        </p:spPr>
      </p:pic>
      <p:sp>
        <p:nvSpPr>
          <p:cNvPr id="12" name="Arrow: Right 11">
            <a:extLst>
              <a:ext uri="{FF2B5EF4-FFF2-40B4-BE49-F238E27FC236}">
                <a16:creationId xmlns:a16="http://schemas.microsoft.com/office/drawing/2014/main" id="{A5736F87-25E2-4EF4-A289-69EEF45AE456}"/>
              </a:ext>
            </a:extLst>
          </p:cNvPr>
          <p:cNvSpPr/>
          <p:nvPr/>
        </p:nvSpPr>
        <p:spPr>
          <a:xfrm>
            <a:off x="6375400" y="4686302"/>
            <a:ext cx="457200" cy="128005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7746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A23485-24AD-47B5-A14D-1A182D42D7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Redesign Screens in Phoebus (more usable)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89698F-96E8-4F9E-9554-43A037BCC1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7" descr="Screen Shot 2022-08-17 at 11.08.27 AM.png">
            <a:extLst>
              <a:ext uri="{FF2B5EF4-FFF2-40B4-BE49-F238E27FC236}">
                <a16:creationId xmlns:a16="http://schemas.microsoft.com/office/drawing/2014/main" id="{8E99FA56-EBB6-49C1-AA8F-01438C8196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4152" y="1423988"/>
            <a:ext cx="7658099" cy="4573902"/>
          </a:xfrm>
          <a:prstGeom prst="rect">
            <a:avLst/>
          </a:prstGeom>
        </p:spPr>
      </p:pic>
      <p:pic>
        <p:nvPicPr>
          <p:cNvPr id="7" name="Picture 4" descr="Screen Shot 2022-08-17 at 11.08.41 AM.png">
            <a:extLst>
              <a:ext uri="{FF2B5EF4-FFF2-40B4-BE49-F238E27FC236}">
                <a16:creationId xmlns:a16="http://schemas.microsoft.com/office/drawing/2014/main" id="{2C80DA6D-C59A-41BC-BC05-9AE5B8BD33F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533900" y="2146044"/>
            <a:ext cx="7658100" cy="461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4168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A23485-24AD-47B5-A14D-1A182D42D7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Redesign Screens in Phoebus (more usable)</a:t>
            </a:r>
          </a:p>
        </p:txBody>
      </p:sp>
      <p:pic>
        <p:nvPicPr>
          <p:cNvPr id="4" name="Picture 4" descr="Screen Shot 2022-08-19 at 9.55.59 AM.png">
            <a:extLst>
              <a:ext uri="{FF2B5EF4-FFF2-40B4-BE49-F238E27FC236}">
                <a16:creationId xmlns:a16="http://schemas.microsoft.com/office/drawing/2014/main" id="{A88D3182-FD38-488D-9D16-778E69C80F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954" y="1651124"/>
            <a:ext cx="7924091" cy="48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6169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AEA1AE-8567-4818-83F0-0040BB181B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Redesign Screens in Phoebus (more usable)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26FC67F-D9DA-48F4-9D73-DCFFB75578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5721786"/>
            <a:ext cx="10515600" cy="594875"/>
          </a:xfrm>
        </p:spPr>
        <p:txBody>
          <a:bodyPr/>
          <a:lstStyle/>
          <a:p>
            <a:r>
              <a:rPr lang="en-US" dirty="0"/>
              <a:t>Rethink the use of “on click actions” 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D05B4F71-5F92-4668-9848-4405408B306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509655" y="1275913"/>
            <a:ext cx="9172690" cy="4306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904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790CE69-0918-4A7B-9ACC-D0D5B0B8F0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1A3914D-B1F2-4B03-9CDE-4C1565357D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Clr>
                <a:srgbClr val="02192B"/>
              </a:buClr>
              <a:buSzPts val="3200"/>
              <a:buNone/>
            </a:pPr>
            <a:r>
              <a:rPr lang="en-US" dirty="0"/>
              <a:t>Great at the time:</a:t>
            </a:r>
          </a:p>
          <a:p>
            <a:pPr lvl="1">
              <a:buClr>
                <a:srgbClr val="02192B"/>
              </a:buClr>
              <a:buSzPts val="3200"/>
            </a:pPr>
            <a:r>
              <a:rPr lang="en-US" dirty="0"/>
              <a:t>Build Setup</a:t>
            </a:r>
          </a:p>
          <a:p>
            <a:pPr lvl="1">
              <a:buClr>
                <a:srgbClr val="02192B"/>
              </a:buClr>
              <a:buSzPts val="3200"/>
            </a:pPr>
            <a:r>
              <a:rPr lang="en-US" dirty="0"/>
              <a:t>Module System</a:t>
            </a:r>
          </a:p>
          <a:p>
            <a:pPr lvl="1">
              <a:buClr>
                <a:srgbClr val="02192B"/>
              </a:buClr>
              <a:buSzPts val="3200"/>
            </a:pPr>
            <a:r>
              <a:rPr lang="en-US" dirty="0"/>
              <a:t>Preferences</a:t>
            </a:r>
          </a:p>
          <a:p>
            <a:pPr lvl="1">
              <a:buClr>
                <a:srgbClr val="02192B"/>
              </a:buClr>
              <a:buSzPts val="3200"/>
            </a:pPr>
            <a:r>
              <a:rPr lang="en-US" dirty="0"/>
              <a:t>Extensibility</a:t>
            </a:r>
          </a:p>
          <a:p>
            <a:pPr lvl="1">
              <a:buClr>
                <a:srgbClr val="02192B"/>
              </a:buClr>
              <a:buSzPts val="3200"/>
            </a:pPr>
            <a:r>
              <a:rPr lang="en-US" dirty="0"/>
              <a:t>Graphics… but there are now (better) alternatives</a:t>
            </a:r>
          </a:p>
          <a:p>
            <a:pPr marL="0" indent="0">
              <a:buClr>
                <a:srgbClr val="02192B"/>
              </a:buClr>
              <a:buSzPts val="3200"/>
              <a:buNone/>
            </a:pPr>
            <a:r>
              <a:rPr lang="en-US" dirty="0"/>
              <a:t>But…</a:t>
            </a:r>
          </a:p>
          <a:p>
            <a:pPr lvl="1">
              <a:buClr>
                <a:srgbClr val="02192B"/>
              </a:buClr>
              <a:buSzPts val="3200"/>
            </a:pPr>
            <a:r>
              <a:rPr lang="en-US" dirty="0"/>
              <a:t>Awkward layout constraints for control system user interface</a:t>
            </a:r>
          </a:p>
          <a:p>
            <a:pPr lvl="1">
              <a:buClr>
                <a:srgbClr val="02192B"/>
              </a:buClr>
              <a:buSzPts val="3200"/>
            </a:pPr>
            <a:r>
              <a:rPr lang="en-US" dirty="0"/>
              <a:t>“Workspace” that’s different from the file system</a:t>
            </a:r>
          </a:p>
          <a:p>
            <a:pPr lvl="1">
              <a:buClr>
                <a:srgbClr val="02192B"/>
              </a:buClr>
              <a:buSzPts val="3200"/>
            </a:pPr>
            <a:r>
              <a:rPr lang="en-US" dirty="0"/>
              <a:t>Odd menu entries that we don’t need</a:t>
            </a:r>
          </a:p>
          <a:p>
            <a:pPr lvl="1">
              <a:buClr>
                <a:srgbClr val="02192B"/>
              </a:buClr>
              <a:buSzPts val="3200"/>
            </a:pPr>
            <a:r>
              <a:rPr lang="en-US" dirty="0"/>
              <a:t>Performance and Reliability Issues</a:t>
            </a:r>
          </a:p>
          <a:p>
            <a:pPr lvl="1">
              <a:buClr>
                <a:srgbClr val="02192B"/>
              </a:buClr>
              <a:buSzPts val="3200"/>
            </a:pPr>
            <a:endParaRPr lang="en-US" dirty="0"/>
          </a:p>
          <a:p>
            <a:pPr marL="0" indent="0">
              <a:buClr>
                <a:srgbClr val="02192B"/>
              </a:buClr>
              <a:buSzPts val="3200"/>
              <a:buNone/>
            </a:pPr>
            <a:r>
              <a:rPr lang="en-US" dirty="0"/>
              <a:t>Phoebus</a:t>
            </a:r>
          </a:p>
          <a:p>
            <a:pPr lvl="1">
              <a:buClr>
                <a:srgbClr val="02192B"/>
              </a:buClr>
              <a:buSzPts val="3200"/>
            </a:pPr>
            <a:r>
              <a:rPr lang="en-US" dirty="0"/>
              <a:t>Better look and feel</a:t>
            </a:r>
          </a:p>
          <a:p>
            <a:pPr lvl="1">
              <a:buClr>
                <a:srgbClr val="02192B"/>
              </a:buClr>
              <a:buSzPts val="3200"/>
            </a:pPr>
            <a:r>
              <a:rPr lang="en-US" dirty="0"/>
              <a:t>Better performance</a:t>
            </a:r>
          </a:p>
          <a:p>
            <a:pPr lvl="1">
              <a:buClr>
                <a:srgbClr val="02192B"/>
              </a:buClr>
              <a:buSzPts val="3200"/>
            </a:pPr>
            <a:r>
              <a:rPr lang="en-US" dirty="0"/>
              <a:t>Lesser code</a:t>
            </a:r>
          </a:p>
          <a:p>
            <a:pPr lvl="1">
              <a:buClr>
                <a:srgbClr val="02192B"/>
              </a:buClr>
              <a:buSzPts val="3200"/>
            </a:pPr>
            <a:r>
              <a:rPr lang="en-US" dirty="0"/>
              <a:t>JavaFX greatly facilitates the MVC design pattern</a:t>
            </a:r>
          </a:p>
        </p:txBody>
      </p:sp>
      <p:pic>
        <p:nvPicPr>
          <p:cNvPr id="7" name="Google Shape;639;p42">
            <a:extLst>
              <a:ext uri="{FF2B5EF4-FFF2-40B4-BE49-F238E27FC236}">
                <a16:creationId xmlns:a16="http://schemas.microsoft.com/office/drawing/2014/main" id="{2A0A95C3-C801-4A73-82EC-065F3AD0FAA9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39800" y="1357313"/>
            <a:ext cx="1460500" cy="3333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046012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33E9DA-9215-480F-89CB-4AA4F7039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Iterative migration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22B94A4-A6A0-4559-A700-756949B0706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898900" cy="4351338"/>
          </a:xfrm>
        </p:spPr>
        <p:txBody>
          <a:bodyPr/>
          <a:lstStyle/>
          <a:p>
            <a:r>
              <a:rPr lang="en-US" dirty="0"/>
              <a:t>Individual .</a:t>
            </a:r>
            <a:r>
              <a:rPr lang="en-US" dirty="0" err="1"/>
              <a:t>opi</a:t>
            </a:r>
            <a:r>
              <a:rPr lang="en-US" dirty="0"/>
              <a:t> files can be opened in the Phoebus editor or runtime</a:t>
            </a:r>
          </a:p>
          <a:p>
            <a:endParaRPr lang="en-US" dirty="0"/>
          </a:p>
          <a:p>
            <a:r>
              <a:rPr lang="en-US" dirty="0"/>
              <a:t>Individual Phoebus apps can be launched</a:t>
            </a:r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9FD8BA2D-2076-48F5-8E60-A3757AC2452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709"/>
          <a:stretch/>
        </p:blipFill>
        <p:spPr>
          <a:xfrm>
            <a:off x="5125421" y="339725"/>
            <a:ext cx="6846673" cy="3241675"/>
          </a:xfr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E5D59E-0931-4D6B-AFE3-2C02B385FB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5421" y="3797379"/>
            <a:ext cx="4408338" cy="3060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986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33E9DA-9215-480F-89CB-4AA4F7039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Integrating .bob files in existing .</a:t>
            </a:r>
            <a:r>
              <a:rPr lang="en-US" dirty="0" err="1"/>
              <a:t>opi</a:t>
            </a:r>
            <a:r>
              <a:rPr lang="en-US" dirty="0"/>
              <a:t> screen hierarchy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F5068F9A-03CA-4895-89E8-D4BC699697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7377" y="2287248"/>
            <a:ext cx="3728646" cy="4351338"/>
          </a:xfrm>
        </p:spPr>
      </p:pic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0816CF8A-9E1A-4045-B536-666F78E6F0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3300" y="3429000"/>
            <a:ext cx="6086475" cy="34099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60CEC7E-06DC-42A7-9646-C9C68C4670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09897" y="2287248"/>
            <a:ext cx="5982103" cy="341274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AC87BA3-6C0A-47C2-9A97-EDFF931C912E}"/>
              </a:ext>
            </a:extLst>
          </p:cNvPr>
          <p:cNvSpPr txBox="1"/>
          <p:nvPr/>
        </p:nvSpPr>
        <p:spPr>
          <a:xfrm>
            <a:off x="838200" y="1690688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Action Buttons &amp; Menu </a:t>
            </a:r>
            <a:br>
              <a:rPr lang="en-US" dirty="0"/>
            </a:br>
            <a:r>
              <a:rPr lang="en-US" dirty="0"/>
              <a:t>Buttons can be configured to open .</a:t>
            </a:r>
            <a:r>
              <a:rPr lang="en-US" dirty="0" err="1"/>
              <a:t>opi</a:t>
            </a:r>
            <a:r>
              <a:rPr lang="en-US" dirty="0"/>
              <a:t>/.bob files in Phoebus</a:t>
            </a:r>
          </a:p>
        </p:txBody>
      </p:sp>
      <p:cxnSp>
        <p:nvCxnSpPr>
          <p:cNvPr id="4" name="Connector: Elbow 3">
            <a:extLst>
              <a:ext uri="{FF2B5EF4-FFF2-40B4-BE49-F238E27FC236}">
                <a16:creationId xmlns:a16="http://schemas.microsoft.com/office/drawing/2014/main" id="{70CB389F-5084-4383-948F-0967A81218F6}"/>
              </a:ext>
            </a:extLst>
          </p:cNvPr>
          <p:cNvCxnSpPr>
            <a:cxnSpLocks/>
          </p:cNvCxnSpPr>
          <p:nvPr/>
        </p:nvCxnSpPr>
        <p:spPr>
          <a:xfrm rot="16200000" flipH="1">
            <a:off x="171450" y="3905250"/>
            <a:ext cx="3225800" cy="1409700"/>
          </a:xfrm>
          <a:prstGeom prst="bentConnector3">
            <a:avLst>
              <a:gd name="adj1" fmla="val 100000"/>
            </a:avLst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AD0EF523-12DD-4DB9-A177-0A9BCF9654C1}"/>
              </a:ext>
            </a:extLst>
          </p:cNvPr>
          <p:cNvSpPr/>
          <p:nvPr/>
        </p:nvSpPr>
        <p:spPr>
          <a:xfrm>
            <a:off x="1790699" y="2806700"/>
            <a:ext cx="4419197" cy="126879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7070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EC3E2CE-0743-46FA-B665-44EFBA5748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89103"/>
          </a:xfrm>
        </p:spPr>
        <p:txBody>
          <a:bodyPr>
            <a:normAutofit/>
          </a:bodyPr>
          <a:lstStyle/>
          <a:p>
            <a:r>
              <a:rPr lang="en-US" dirty="0"/>
              <a:t>Phoebus on the web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8B74647-B813-40FE-B2AC-5D0B95838C22}"/>
              </a:ext>
            </a:extLst>
          </p:cNvPr>
          <p:cNvSpPr txBox="1">
            <a:spLocks/>
          </p:cNvSpPr>
          <p:nvPr/>
        </p:nvSpPr>
        <p:spPr>
          <a:xfrm>
            <a:off x="838200" y="1441607"/>
            <a:ext cx="3356473" cy="50024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  <a:p>
            <a:pPr marL="0" indent="0">
              <a:buNone/>
            </a:pPr>
            <a:r>
              <a:rPr lang="en-US" dirty="0"/>
              <a:t>Help support remote operations by bringing OPI screens to the web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.bob files converted to web runtime OPI’s</a:t>
            </a:r>
            <a:br>
              <a:rPr lang="en-US" dirty="0"/>
            </a:b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B53CC06-9BAC-40BF-9CFB-F50701EE10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9425" y="123825"/>
            <a:ext cx="5229225" cy="479577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1BD938E-C096-4516-B960-10EEE663EBF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/>
          <a:stretch/>
        </p:blipFill>
        <p:spPr>
          <a:xfrm>
            <a:off x="4096951" y="1441606"/>
            <a:ext cx="4130176" cy="5002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8497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00ECE9-A17C-4BB6-8DDD-223A7AC52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716BBE-2D1F-4930-BAC9-4FF6A2F8F6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 beamlines have moved over completed to Phoebus and the new EPICS middle layer services and 4 more are in the process</a:t>
            </a:r>
            <a:br>
              <a:rPr lang="en-US" dirty="0"/>
            </a:br>
            <a:endParaRPr lang="en-US" dirty="0"/>
          </a:p>
          <a:p>
            <a:r>
              <a:rPr lang="en-US" dirty="0"/>
              <a:t>The accelerator is using Phoebus with the new alarm services and started testing some of the basic screens</a:t>
            </a:r>
          </a:p>
          <a:p>
            <a:endParaRPr lang="en-US" dirty="0"/>
          </a:p>
          <a:p>
            <a:r>
              <a:rPr lang="en-US" dirty="0"/>
              <a:t>Training workshops on Phoebus to encourage conversion to be accompanied with adoption of new features and conventions</a:t>
            </a:r>
          </a:p>
        </p:txBody>
      </p:sp>
    </p:spTree>
    <p:extLst>
      <p:ext uri="{BB962C8B-B14F-4D97-AF65-F5344CB8AC3E}">
        <p14:creationId xmlns:p14="http://schemas.microsoft.com/office/powerpoint/2010/main" val="23447215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2138F6-0051-4C33-A67D-4B0A90BAA8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Useful links: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9E691A-C32F-43A8-BF7D-E21749F781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hlinkClick r:id="rId3"/>
              </a:rPr>
              <a:t>https://controlsystemstudio.org/</a:t>
            </a:r>
            <a:br>
              <a:rPr lang="en-US" dirty="0"/>
            </a:br>
            <a:endParaRPr lang="en-US" dirty="0"/>
          </a:p>
          <a:p>
            <a:r>
              <a:rPr lang="en-US" dirty="0">
                <a:hlinkClick r:id="rId4"/>
              </a:rPr>
              <a:t>http://phoebus.org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Fork us on </a:t>
            </a:r>
            <a:r>
              <a:rPr lang="en-US" dirty="0" err="1"/>
              <a:t>github</a:t>
            </a:r>
            <a:br>
              <a:rPr lang="en-US" dirty="0"/>
            </a:br>
            <a:r>
              <a:rPr lang="en-US" dirty="0">
                <a:hlinkClick r:id="rId5"/>
              </a:rPr>
              <a:t>https://github.com/ControlSystemStudio</a:t>
            </a:r>
            <a:endParaRPr lang="en-US" dirty="0"/>
          </a:p>
          <a:p>
            <a:endParaRPr lang="en-US" dirty="0"/>
          </a:p>
          <a:p>
            <a:r>
              <a:rPr lang="en-US" dirty="0"/>
              <a:t>Documentation and Help</a:t>
            </a:r>
            <a:br>
              <a:rPr lang="en-US" dirty="0"/>
            </a:br>
            <a:r>
              <a:rPr lang="en-US" dirty="0">
                <a:hlinkClick r:id="rId6"/>
              </a:rPr>
              <a:t>https://control-system-studio.readthedocs.io/en/latest/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04611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81F578-6524-425E-91E6-8C8C4C788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484700-3275-4698-A3CB-3EC65E0BF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0531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70B038-E44D-40EC-BB86-FAB237588D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6743701" cy="1325563"/>
          </a:xfrm>
        </p:spPr>
        <p:txBody>
          <a:bodyPr/>
          <a:lstStyle/>
          <a:p>
            <a:r>
              <a:rPr lang="en-US" dirty="0"/>
              <a:t>CS-Studio &amp; Phoebus at NSLS2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E56C769-B574-4F1D-9769-FE8F97BF44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743701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Different products packaged for different use cases</a:t>
            </a:r>
            <a:br>
              <a:rPr lang="en-US" dirty="0"/>
            </a:br>
            <a:r>
              <a:rPr lang="en-US" dirty="0"/>
              <a:t>CS-Studio (for </a:t>
            </a:r>
            <a:r>
              <a:rPr lang="en-US" dirty="0" err="1"/>
              <a:t>accl</a:t>
            </a:r>
            <a:r>
              <a:rPr lang="en-US" dirty="0"/>
              <a:t>)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 err="1">
                <a:sym typeface="Wingdings" panose="05000000000000000000" pitchFamily="2" charset="2"/>
              </a:rPr>
              <a:t>phoebus-accl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CS-Studio (for beamlines )  </a:t>
            </a:r>
            <a:r>
              <a:rPr lang="en-US" dirty="0" err="1">
                <a:sym typeface="Wingdings" panose="05000000000000000000" pitchFamily="2" charset="2"/>
              </a:rPr>
              <a:t>phoebus</a:t>
            </a:r>
            <a:r>
              <a:rPr lang="en-US" dirty="0">
                <a:sym typeface="Wingdings" panose="05000000000000000000" pitchFamily="2" charset="2"/>
              </a:rPr>
              <a:t>-beamlines</a:t>
            </a:r>
          </a:p>
          <a:p>
            <a:r>
              <a:rPr lang="en-US" dirty="0">
                <a:sym typeface="Wingdings" panose="05000000000000000000" pitchFamily="2" charset="2"/>
              </a:rPr>
              <a:t>Both CS-Studio and Phoebus are installed on all workstations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b="1" i="1" dirty="0">
                <a:sym typeface="Wingdings" panose="05000000000000000000" pitchFamily="2" charset="2"/>
              </a:rPr>
              <a:t>&gt;&gt; run-</a:t>
            </a:r>
            <a:r>
              <a:rPr lang="en-US" b="1" i="1" dirty="0" err="1">
                <a:sym typeface="Wingdings" panose="05000000000000000000" pitchFamily="2" charset="2"/>
              </a:rPr>
              <a:t>css</a:t>
            </a:r>
            <a:br>
              <a:rPr lang="en-US" b="1" i="1" dirty="0">
                <a:sym typeface="Wingdings" panose="05000000000000000000" pitchFamily="2" charset="2"/>
              </a:rPr>
            </a:br>
            <a:r>
              <a:rPr lang="en-US" b="1" i="1" dirty="0">
                <a:sym typeface="Wingdings" panose="05000000000000000000" pitchFamily="2" charset="2"/>
              </a:rPr>
              <a:t>&gt;&gt; run-</a:t>
            </a:r>
            <a:r>
              <a:rPr lang="en-US" b="1" i="1" dirty="0" err="1">
                <a:sym typeface="Wingdings" panose="05000000000000000000" pitchFamily="2" charset="2"/>
              </a:rPr>
              <a:t>phoebus</a:t>
            </a:r>
            <a:endParaRPr lang="en-US" b="1" i="1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OPI screens are organized into 2 repo 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cs-studio-</a:t>
            </a:r>
            <a:r>
              <a:rPr lang="en-US" dirty="0" err="1">
                <a:sym typeface="Wingdings" panose="05000000000000000000" pitchFamily="2" charset="2"/>
              </a:rPr>
              <a:t>accl</a:t>
            </a:r>
            <a:r>
              <a:rPr lang="en-US" dirty="0">
                <a:sym typeface="Wingdings" panose="05000000000000000000" pitchFamily="2" charset="2"/>
              </a:rPr>
              <a:t> ( ~10k .</a:t>
            </a:r>
            <a:r>
              <a:rPr lang="en-US" dirty="0" err="1">
                <a:sym typeface="Wingdings" panose="05000000000000000000" pitchFamily="2" charset="2"/>
              </a:rPr>
              <a:t>opi</a:t>
            </a:r>
            <a:r>
              <a:rPr lang="en-US" dirty="0">
                <a:sym typeface="Wingdings" panose="05000000000000000000" pitchFamily="2" charset="2"/>
              </a:rPr>
              <a:t> &amp; .</a:t>
            </a:r>
            <a:r>
              <a:rPr lang="en-US" dirty="0" err="1">
                <a:sym typeface="Wingdings" panose="05000000000000000000" pitchFamily="2" charset="2"/>
              </a:rPr>
              <a:t>plt</a:t>
            </a:r>
            <a:r>
              <a:rPr lang="en-US" dirty="0">
                <a:sym typeface="Wingdings" panose="05000000000000000000" pitchFamily="2" charset="2"/>
              </a:rPr>
              <a:t> )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cs-studio-</a:t>
            </a:r>
            <a:r>
              <a:rPr lang="en-US" dirty="0" err="1">
                <a:sym typeface="Wingdings" panose="05000000000000000000" pitchFamily="2" charset="2"/>
              </a:rPr>
              <a:t>xf</a:t>
            </a:r>
            <a:r>
              <a:rPr lang="en-US" dirty="0">
                <a:sym typeface="Wingdings" panose="05000000000000000000" pitchFamily="2" charset="2"/>
              </a:rPr>
              <a:t> (~20k .</a:t>
            </a:r>
            <a:r>
              <a:rPr lang="en-US" dirty="0" err="1">
                <a:sym typeface="Wingdings" panose="05000000000000000000" pitchFamily="2" charset="2"/>
              </a:rPr>
              <a:t>opi</a:t>
            </a:r>
            <a:r>
              <a:rPr lang="en-US" dirty="0">
                <a:sym typeface="Wingdings" panose="05000000000000000000" pitchFamily="2" charset="2"/>
              </a:rPr>
              <a:t> &amp; .</a:t>
            </a:r>
            <a:r>
              <a:rPr lang="en-US" dirty="0" err="1">
                <a:sym typeface="Wingdings" panose="05000000000000000000" pitchFamily="2" charset="2"/>
              </a:rPr>
              <a:t>plt</a:t>
            </a:r>
            <a:r>
              <a:rPr lang="en-US" dirty="0">
                <a:sym typeface="Wingdings" panose="05000000000000000000" pitchFamily="2" charset="2"/>
              </a:rPr>
              <a:t>)</a:t>
            </a:r>
          </a:p>
        </p:txBody>
      </p:sp>
      <p:pic>
        <p:nvPicPr>
          <p:cNvPr id="7" name="Content Placeholder 4" descr="Table&#10;&#10;Description automatically generated with medium confidence">
            <a:extLst>
              <a:ext uri="{FF2B5EF4-FFF2-40B4-BE49-F238E27FC236}">
                <a16:creationId xmlns:a16="http://schemas.microsoft.com/office/drawing/2014/main" id="{00DC097B-7B2E-403C-9065-758870CFDA1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1901" y="164100"/>
            <a:ext cx="4456746" cy="6529800"/>
          </a:xfrm>
        </p:spPr>
      </p:pic>
    </p:spTree>
    <p:extLst>
      <p:ext uri="{BB962C8B-B14F-4D97-AF65-F5344CB8AC3E}">
        <p14:creationId xmlns:p14="http://schemas.microsoft.com/office/powerpoint/2010/main" val="12202480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3B26690C-2DD2-4C7A-BD79-3B7F797B67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373035" cy="1600200"/>
          </a:xfrm>
        </p:spPr>
        <p:txBody>
          <a:bodyPr/>
          <a:lstStyle/>
          <a:p>
            <a:r>
              <a:rPr lang="en-US" dirty="0"/>
              <a:t>Auto converters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30F4D74-ED00-4E14-8E46-1A86EE31E1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373036" cy="3811588"/>
          </a:xfrm>
        </p:spPr>
        <p:txBody>
          <a:bodyPr/>
          <a:lstStyle/>
          <a:p>
            <a:endParaRPr lang="en-US" dirty="0"/>
          </a:p>
          <a:p>
            <a:r>
              <a:rPr lang="en-US" sz="2400" dirty="0"/>
              <a:t>T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404040"/>
                </a:solidFill>
                <a:effectLst/>
              </a:rPr>
              <a:t>he display builder can read existing BOY </a:t>
            </a:r>
            <a:r>
              <a:rPr kumimoji="0" lang="en-US" altLang="en-US" sz="2400" b="1" i="0" u="none" strike="noStrike" cap="none" normalizeH="0" baseline="0" dirty="0">
                <a:ln>
                  <a:noFill/>
                </a:ln>
                <a:solidFill>
                  <a:srgbClr val="404040"/>
                </a:solidFill>
                <a:effectLst/>
              </a:rPr>
              <a:t>.</a:t>
            </a:r>
            <a:r>
              <a:rPr kumimoji="0" lang="en-US" altLang="en-US" sz="2400" b="1" i="0" u="none" strike="noStrike" cap="none" normalizeH="0" baseline="0" dirty="0" err="1">
                <a:ln>
                  <a:noFill/>
                </a:ln>
                <a:solidFill>
                  <a:srgbClr val="404040"/>
                </a:solidFill>
                <a:effectLst/>
              </a:rPr>
              <a:t>opi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404040"/>
                </a:solidFill>
                <a:effectLst/>
              </a:rPr>
              <a:t> displays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</a:p>
          <a:p>
            <a:endParaRPr lang="en-US" sz="2400" dirty="0"/>
          </a:p>
          <a:p>
            <a:r>
              <a:rPr lang="en-US" sz="2400" dirty="0"/>
              <a:t>The display builder also supports converters for</a:t>
            </a:r>
          </a:p>
          <a:p>
            <a:r>
              <a:rPr lang="en-US" sz="2400" dirty="0"/>
              <a:t>MEDM: .</a:t>
            </a:r>
            <a:r>
              <a:rPr lang="en-US" sz="2400" dirty="0" err="1"/>
              <a:t>adl</a:t>
            </a:r>
            <a:r>
              <a:rPr lang="en-US" sz="2400" dirty="0"/>
              <a:t> </a:t>
            </a:r>
            <a:r>
              <a:rPr lang="en-US" sz="2400" dirty="0">
                <a:sym typeface="Wingdings" panose="05000000000000000000" pitchFamily="2" charset="2"/>
              </a:rPr>
              <a:t> .bob</a:t>
            </a:r>
            <a:br>
              <a:rPr lang="en-US" sz="2400" dirty="0">
                <a:sym typeface="Wingdings" panose="05000000000000000000" pitchFamily="2" charset="2"/>
              </a:rPr>
            </a:br>
            <a:r>
              <a:rPr lang="en-US" sz="2400" dirty="0">
                <a:sym typeface="Wingdings" panose="05000000000000000000" pitchFamily="2" charset="2"/>
              </a:rPr>
              <a:t>EDM: 	 .</a:t>
            </a:r>
            <a:r>
              <a:rPr lang="en-US" sz="2400" dirty="0" err="1">
                <a:sym typeface="Wingdings" panose="05000000000000000000" pitchFamily="2" charset="2"/>
              </a:rPr>
              <a:t>edl</a:t>
            </a:r>
            <a:r>
              <a:rPr lang="en-US" sz="2400" dirty="0">
                <a:sym typeface="Wingdings" panose="05000000000000000000" pitchFamily="2" charset="2"/>
              </a:rPr>
              <a:t>  .bob</a:t>
            </a:r>
            <a:endParaRPr lang="en-US" sz="2400" dirty="0"/>
          </a:p>
        </p:txBody>
      </p:sp>
      <p:pic>
        <p:nvPicPr>
          <p:cNvPr id="7" name="Picture 6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5DCAF8A5-A8D1-471B-A397-BEFD0D338E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2824" y="0"/>
            <a:ext cx="4368701" cy="6400800"/>
          </a:xfrm>
          <a:prstGeom prst="rect">
            <a:avLst/>
          </a:prstGeom>
        </p:spPr>
      </p:pic>
      <p:pic>
        <p:nvPicPr>
          <p:cNvPr id="5" name="Content Placeholder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162F7540-E612-4A58-9F1C-910D5A0979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3299" y="457200"/>
            <a:ext cx="4368701" cy="6400800"/>
          </a:xfrm>
        </p:spPr>
      </p:pic>
    </p:spTree>
    <p:extLst>
      <p:ext uri="{BB962C8B-B14F-4D97-AF65-F5344CB8AC3E}">
        <p14:creationId xmlns:p14="http://schemas.microsoft.com/office/powerpoint/2010/main" val="37638764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893C9-4F71-47DF-B56F-87B3C702F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EDM screens converted on runtime</a:t>
            </a:r>
          </a:p>
        </p:txBody>
      </p:sp>
      <p:pic>
        <p:nvPicPr>
          <p:cNvPr id="4" name="Picture 6" descr="Image preview">
            <a:extLst>
              <a:ext uri="{FF2B5EF4-FFF2-40B4-BE49-F238E27FC236}">
                <a16:creationId xmlns:a16="http://schemas.microsoft.com/office/drawing/2014/main" id="{6644C75E-79E2-4782-B1EC-DAF316C622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084" y="2088320"/>
            <a:ext cx="5722122" cy="3825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Image preview">
            <a:extLst>
              <a:ext uri="{FF2B5EF4-FFF2-40B4-BE49-F238E27FC236}">
                <a16:creationId xmlns:a16="http://schemas.microsoft.com/office/drawing/2014/main" id="{0671A703-28D6-49ED-AC59-FB213DB8E2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9824" y="2088320"/>
            <a:ext cx="5181600" cy="3825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46420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5A8087-5F5D-4FE5-AA49-FE96CB8D9E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BOY screens converted at runtime</a:t>
            </a:r>
          </a:p>
        </p:txBody>
      </p:sp>
      <p:pic>
        <p:nvPicPr>
          <p:cNvPr id="4" name="Content Placeholder 7">
            <a:extLst>
              <a:ext uri="{FF2B5EF4-FFF2-40B4-BE49-F238E27FC236}">
                <a16:creationId xmlns:a16="http://schemas.microsoft.com/office/drawing/2014/main" id="{81D1FD3B-45DC-4DFE-AE35-76CDCF7124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860" y="1373757"/>
            <a:ext cx="5221140" cy="5313099"/>
          </a:xfrm>
          <a:prstGeom prst="rect">
            <a:avLst/>
          </a:prstGeom>
        </p:spPr>
      </p:pic>
      <p:pic>
        <p:nvPicPr>
          <p:cNvPr id="5" name="Content Placeholder 9">
            <a:extLst>
              <a:ext uri="{FF2B5EF4-FFF2-40B4-BE49-F238E27FC236}">
                <a16:creationId xmlns:a16="http://schemas.microsoft.com/office/drawing/2014/main" id="{31D987DD-6174-4770-9E7C-6B7C9478B3C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9979" y="1367101"/>
            <a:ext cx="4643821" cy="5319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5016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Graphical user interface, table&#10;&#10;Description automatically generated">
            <a:extLst>
              <a:ext uri="{FF2B5EF4-FFF2-40B4-BE49-F238E27FC236}">
                <a16:creationId xmlns:a16="http://schemas.microsoft.com/office/drawing/2014/main" id="{3843A96B-6079-48CD-8869-BA589A5E40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45" y="195519"/>
            <a:ext cx="8290456" cy="4592381"/>
          </a:xfrm>
        </p:spPr>
      </p:pic>
      <p:pic>
        <p:nvPicPr>
          <p:cNvPr id="9" name="Picture 8" descr="Graphical user interface, table&#10;&#10;Description automatically generated">
            <a:extLst>
              <a:ext uri="{FF2B5EF4-FFF2-40B4-BE49-F238E27FC236}">
                <a16:creationId xmlns:a16="http://schemas.microsoft.com/office/drawing/2014/main" id="{2501C0E0-D724-420F-ADEC-20DAE40D67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2474" y="2387600"/>
            <a:ext cx="7690381" cy="4274881"/>
          </a:xfrm>
          <a:prstGeom prst="rect">
            <a:avLst/>
          </a:prstGeom>
        </p:spPr>
      </p:pic>
      <p:sp>
        <p:nvSpPr>
          <p:cNvPr id="10" name="Title 11">
            <a:extLst>
              <a:ext uri="{FF2B5EF4-FFF2-40B4-BE49-F238E27FC236}">
                <a16:creationId xmlns:a16="http://schemas.microsoft.com/office/drawing/2014/main" id="{BE9A3364-D282-4ED9-9E64-E46B227CA09C}"/>
              </a:ext>
            </a:extLst>
          </p:cNvPr>
          <p:cNvSpPr txBox="1">
            <a:spLocks/>
          </p:cNvSpPr>
          <p:nvPr/>
        </p:nvSpPr>
        <p:spPr>
          <a:xfrm>
            <a:off x="0" y="4663440"/>
            <a:ext cx="2594610" cy="21945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Converted BOY screens</a:t>
            </a:r>
          </a:p>
        </p:txBody>
      </p:sp>
    </p:spTree>
    <p:extLst>
      <p:ext uri="{BB962C8B-B14F-4D97-AF65-F5344CB8AC3E}">
        <p14:creationId xmlns:p14="http://schemas.microsoft.com/office/powerpoint/2010/main" val="21530394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7">
            <a:extLst>
              <a:ext uri="{FF2B5EF4-FFF2-40B4-BE49-F238E27FC236}">
                <a16:creationId xmlns:a16="http://schemas.microsoft.com/office/drawing/2014/main" id="{51672308-2FB4-43CE-8ED9-A102B9356C7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58" t="12705" r="21937" b="508"/>
          <a:stretch/>
        </p:blipFill>
        <p:spPr>
          <a:xfrm>
            <a:off x="6025599" y="0"/>
            <a:ext cx="6200548" cy="4319820"/>
          </a:xfrm>
        </p:spPr>
      </p:pic>
      <p:pic>
        <p:nvPicPr>
          <p:cNvPr id="16" name="Content Placeholder 15">
            <a:extLst>
              <a:ext uri="{FF2B5EF4-FFF2-40B4-BE49-F238E27FC236}">
                <a16:creationId xmlns:a16="http://schemas.microsoft.com/office/drawing/2014/main" id="{C9304738-0825-40AD-A01E-3BE6655E273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25" r="20860" b="2312"/>
          <a:stretch/>
        </p:blipFill>
        <p:spPr>
          <a:xfrm>
            <a:off x="8835528" y="1978695"/>
            <a:ext cx="3356472" cy="4463632"/>
          </a:xfr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ED22E5C-87C5-4B15-AD5D-D134066107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193"/>
            <a:ext cx="5827923" cy="431982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EB1F1B6-C7D1-495F-8BB1-A47BCA26348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5173"/>
          <a:stretch/>
        </p:blipFill>
        <p:spPr>
          <a:xfrm>
            <a:off x="2471452" y="1939773"/>
            <a:ext cx="3356471" cy="4502554"/>
          </a:xfrm>
          <a:prstGeom prst="rect">
            <a:avLst/>
          </a:prstGeom>
        </p:spPr>
      </p:pic>
      <p:sp>
        <p:nvSpPr>
          <p:cNvPr id="6" name="Title 11">
            <a:extLst>
              <a:ext uri="{FF2B5EF4-FFF2-40B4-BE49-F238E27FC236}">
                <a16:creationId xmlns:a16="http://schemas.microsoft.com/office/drawing/2014/main" id="{2B9BD93F-9CBE-4946-8BAF-7527C0C01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663440"/>
            <a:ext cx="2594610" cy="2194560"/>
          </a:xfrm>
        </p:spPr>
        <p:txBody>
          <a:bodyPr/>
          <a:lstStyle/>
          <a:p>
            <a:r>
              <a:rPr lang="en-US" dirty="0"/>
              <a:t>Converted BOY screens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37732CE-A0D1-49D6-A50D-98958A77CB8A}"/>
              </a:ext>
            </a:extLst>
          </p:cNvPr>
          <p:cNvSpPr txBox="1"/>
          <p:nvPr/>
        </p:nvSpPr>
        <p:spPr>
          <a:xfrm>
            <a:off x="3337812" y="6438134"/>
            <a:ext cx="1623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CS-Studio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DDAB31F-2F0A-43F7-B4F2-CED81298985C}"/>
              </a:ext>
            </a:extLst>
          </p:cNvPr>
          <p:cNvSpPr txBox="1"/>
          <p:nvPr/>
        </p:nvSpPr>
        <p:spPr>
          <a:xfrm>
            <a:off x="9701889" y="6427289"/>
            <a:ext cx="1623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Phoebus</a:t>
            </a:r>
          </a:p>
        </p:txBody>
      </p:sp>
    </p:spTree>
    <p:extLst>
      <p:ext uri="{BB962C8B-B14F-4D97-AF65-F5344CB8AC3E}">
        <p14:creationId xmlns:p14="http://schemas.microsoft.com/office/powerpoint/2010/main" val="20869562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5A8087-5F5D-4FE5-AA49-FE96CB8D9E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74675"/>
          </a:xfrm>
        </p:spPr>
        <p:txBody>
          <a:bodyPr/>
          <a:lstStyle/>
          <a:p>
            <a:r>
              <a:rPr lang="en-US" dirty="0"/>
              <a:t>BOY screens converted (not perfectly)</a:t>
            </a:r>
          </a:p>
        </p:txBody>
      </p:sp>
      <p:pic>
        <p:nvPicPr>
          <p:cNvPr id="6" name="Content Placeholder 5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D41B5582-1CFE-49CC-9C0C-6501E190F6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047" y="1239800"/>
            <a:ext cx="5549153" cy="5434050"/>
          </a:xfrm>
        </p:spPr>
      </p:pic>
      <p:pic>
        <p:nvPicPr>
          <p:cNvPr id="10" name="Picture 9" descr="Graphical user interface&#10;&#10;Description automatically generated">
            <a:extLst>
              <a:ext uri="{FF2B5EF4-FFF2-40B4-BE49-F238E27FC236}">
                <a16:creationId xmlns:a16="http://schemas.microsoft.com/office/drawing/2014/main" id="{910F39E0-4777-46CC-9A25-54AB4B8CC3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7353" y="1231912"/>
            <a:ext cx="5562600" cy="5441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581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10766</TotalTime>
  <Words>1338</Words>
  <Application>Microsoft Office PowerPoint</Application>
  <PresentationFormat>Widescreen</PresentationFormat>
  <Paragraphs>178</Paragraphs>
  <Slides>25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-apple-system</vt:lpstr>
      <vt:lpstr>Arial</vt:lpstr>
      <vt:lpstr>Calibri</vt:lpstr>
      <vt:lpstr>Calibri Light</vt:lpstr>
      <vt:lpstr>Helvetica</vt:lpstr>
      <vt:lpstr>Office Theme</vt:lpstr>
      <vt:lpstr>Migrating to Phoebus</vt:lpstr>
      <vt:lpstr>Motivation</vt:lpstr>
      <vt:lpstr>CS-Studio &amp; Phoebus at NSLS2</vt:lpstr>
      <vt:lpstr>Auto converters</vt:lpstr>
      <vt:lpstr>EDM screens converted on runtime</vt:lpstr>
      <vt:lpstr>BOY screens converted at runtime</vt:lpstr>
      <vt:lpstr>PowerPoint Presentation</vt:lpstr>
      <vt:lpstr>Converted BOY screens</vt:lpstr>
      <vt:lpstr>BOY screens converted (not perfectly)</vt:lpstr>
      <vt:lpstr>BOY screens converted (not perfectly)</vt:lpstr>
      <vt:lpstr>BOY screens converted (not perfectly)</vt:lpstr>
      <vt:lpstr>BOY screens converted (not perfectly)</vt:lpstr>
      <vt:lpstr>Good Neighbours</vt:lpstr>
      <vt:lpstr>Redesign Screens in Phoebus (more efficient) </vt:lpstr>
      <vt:lpstr>Redesign Screens in Phoebus (more efficient) </vt:lpstr>
      <vt:lpstr>Redesign Screens in Phoebus (more efficient) </vt:lpstr>
      <vt:lpstr>Redesign Screens in Phoebus (more usable)</vt:lpstr>
      <vt:lpstr>Redesign Screens in Phoebus (more usable)</vt:lpstr>
      <vt:lpstr>Redesign Screens in Phoebus (more usable)</vt:lpstr>
      <vt:lpstr>Iterative migration</vt:lpstr>
      <vt:lpstr>Integrating .bob files in existing .opi screen hierarchy</vt:lpstr>
      <vt:lpstr>Phoebus on the web</vt:lpstr>
      <vt:lpstr>Future plan</vt:lpstr>
      <vt:lpstr>Useful links: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Phoebus  &amp; CS-Studio</dc:title>
  <dc:creator>Shroff, Kunal</dc:creator>
  <cp:lastModifiedBy>Shroff, Kunal</cp:lastModifiedBy>
  <cp:revision>138</cp:revision>
  <dcterms:created xsi:type="dcterms:W3CDTF">2021-06-30T18:40:38Z</dcterms:created>
  <dcterms:modified xsi:type="dcterms:W3CDTF">2022-09-22T00:18:58Z</dcterms:modified>
</cp:coreProperties>
</file>