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4"/>
  </p:sldMasterIdLst>
  <p:notesMasterIdLst>
    <p:notesMasterId r:id="rId15"/>
  </p:notesMasterIdLst>
  <p:sldIdLst>
    <p:sldId id="260" r:id="rId5"/>
    <p:sldId id="272" r:id="rId6"/>
    <p:sldId id="273" r:id="rId7"/>
    <p:sldId id="277" r:id="rId8"/>
    <p:sldId id="270" r:id="rId9"/>
    <p:sldId id="271" r:id="rId10"/>
    <p:sldId id="274" r:id="rId11"/>
    <p:sldId id="275" r:id="rId12"/>
    <p:sldId id="276" r:id="rId13"/>
    <p:sldId id="268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7D6A25C-2ED0-4103-90E3-367136E628F2}" v="1" dt="2022-01-24T21:47:19.54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73885" autoAdjust="0"/>
  </p:normalViewPr>
  <p:slideViewPr>
    <p:cSldViewPr snapToGrid="0" snapToObjects="1">
      <p:cViewPr varScale="1">
        <p:scale>
          <a:sx n="49" d="100"/>
          <a:sy n="49" d="100"/>
        </p:scale>
        <p:origin x="1326" y="39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20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E36F475-F7F5-6C41-B37C-656C49194CAF}" type="datetimeFigureOut">
              <a:rPr lang="en-US" smtClean="0"/>
              <a:t>9/23/2022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15839EF-EF2D-A244-8B03-02564FD387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92809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15839EF-EF2D-A244-8B03-02564FD38722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807295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15839EF-EF2D-A244-8B03-02564FD38722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864645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15839EF-EF2D-A244-8B03-02564FD38722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367532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15839EF-EF2D-A244-8B03-02564FD38722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442328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15839EF-EF2D-A244-8B03-02564FD38722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984501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15839EF-EF2D-A244-8B03-02564FD38722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201347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15839EF-EF2D-A244-8B03-02564FD38722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230505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15839EF-EF2D-A244-8B03-02564FD38722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439498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15839EF-EF2D-A244-8B03-02564FD38722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0155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le Slide_Print-friendly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BFD422-CF21-5F4B-9F3C-D943F67A9BE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13175" y="2541806"/>
            <a:ext cx="10334625" cy="1947460"/>
          </a:xfrm>
        </p:spPr>
        <p:txBody>
          <a:bodyPr anchor="t" anchorCtr="0"/>
          <a:lstStyle>
            <a:lvl1pPr algn="l">
              <a:defRPr sz="6000" b="1" i="0">
                <a:solidFill>
                  <a:schemeClr val="tx1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4A5F0DF-C789-3B48-88B2-EEF178B1680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13175" y="5773229"/>
            <a:ext cx="10334625" cy="746185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B87851E-C1E1-6E46-8D1B-95D6C188859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13175" y="4501444"/>
            <a:ext cx="10334625" cy="1259607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FontTx/>
              <a:buNone/>
              <a:defRPr sz="2000"/>
            </a:lvl2pPr>
            <a:lvl3pPr marL="914400" indent="0">
              <a:buFontTx/>
              <a:buNone/>
              <a:defRPr sz="2000"/>
            </a:lvl3pPr>
            <a:lvl4pPr marL="1371600" indent="0">
              <a:buFontTx/>
              <a:buNone/>
              <a:defRPr sz="2000"/>
            </a:lvl4pPr>
            <a:lvl5pPr marL="1828800" indent="0">
              <a:buFontTx/>
              <a:buNone/>
              <a:defRPr sz="20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44065429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7" orient="horz" pos="2160" userDrawn="1">
          <p15:clr>
            <a:srgbClr val="FBAE40"/>
          </p15:clr>
        </p15:guide>
        <p15:guide id="8" pos="3840" userDrawn="1">
          <p15:clr>
            <a:srgbClr val="FBAE40"/>
          </p15:clr>
        </p15:guide>
        <p15:guide id="9" orient="horz" pos="3888" userDrawn="1">
          <p15:clr>
            <a:srgbClr val="FBAE40"/>
          </p15:clr>
        </p15:guide>
        <p15:guide id="10" pos="360" userDrawn="1">
          <p15:clr>
            <a:srgbClr val="FBAE40"/>
          </p15:clr>
        </p15:guide>
        <p15:guide id="11" pos="7320" userDrawn="1">
          <p15:clr>
            <a:srgbClr val="FBAE40"/>
          </p15:clr>
        </p15:guide>
        <p15:guide id="12" orient="horz" pos="3984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80FA0D-AA3C-664A-87D2-78DEA605DF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105DD7F-359B-0241-A0E1-CB414639490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3898702-866B-9648-AA85-EEEF2E5B2CF9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Optional Footer line - Presenter - Talk title - Conference Name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16605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B7785AC-BC0C-8F4E-B552-D8A6AD40EEB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E59A820-91F6-F544-8B07-61605B067C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676DA05-B9FB-4849-932B-5D37ADBD5012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Optional Footer line - Presenter - Talk title - Conference Name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60975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5F96C7-1801-CD4F-9F28-C99CEA00AE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1FB783-2389-2044-9FEC-A01C09265EC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Font typeface="Arial" panose="020B0604020202020204" pitchFamily="34" charset="0"/>
              <a:buNone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7BA4D18-E0B0-6B46-AB21-2CEC0F6FD38D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z="1050"/>
            </a:lvl1pPr>
          </a:lstStyle>
          <a:p>
            <a:r>
              <a:rPr lang="en-US"/>
              <a:t>Optional Footer line - Presenter - Talk title - Conference Name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45689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Section Header_Print-friendly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27110BA2-9B68-CC4C-A636-3277ABFA5F1F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13175" y="2541806"/>
            <a:ext cx="10334625" cy="1947460"/>
          </a:xfrm>
        </p:spPr>
        <p:txBody>
          <a:bodyPr anchor="t" anchorCtr="0"/>
          <a:lstStyle>
            <a:lvl1pPr algn="l">
              <a:defRPr sz="6000" b="1" i="0">
                <a:solidFill>
                  <a:schemeClr val="tx1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9FCBF15F-CA7F-7641-B9E3-4E9C3E92F43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13175" y="4501444"/>
            <a:ext cx="10334625" cy="1259607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FontTx/>
              <a:buNone/>
              <a:defRPr sz="2000"/>
            </a:lvl2pPr>
            <a:lvl3pPr marL="914400" indent="0">
              <a:buFontTx/>
              <a:buNone/>
              <a:defRPr sz="2000"/>
            </a:lvl3pPr>
            <a:lvl4pPr marL="1371600" indent="0">
              <a:buFontTx/>
              <a:buNone/>
              <a:defRPr sz="2000"/>
            </a:lvl4pPr>
            <a:lvl5pPr marL="1828800" indent="0">
              <a:buFontTx/>
              <a:buNone/>
              <a:defRPr sz="20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0D382C0D-5204-7045-A2AB-555908615F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Optional Footer line - Presenter - Talk title - Conference Name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45430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FB965E-00C4-6F4C-8817-84A69C14D2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B8926A3-B154-C14C-BFED-E141D3C8B7D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715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940C922-34CF-D846-A402-06F51B18941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0960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18BE3CA-8DD6-284C-BBED-86CA6717B1D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Optional Footer line - Presenter - Talk title - Conference Name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06142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9ACFC5-D97A-B448-B815-E68D1A9731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500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EBFB46D-01D9-1D44-ABED-AC6282C16B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71500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08F9F48-3F7F-A545-9387-0732A54B5B1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71500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90C0DC1-B7CB-B343-8B4E-8D57625AEA9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0960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82689F1-F4A7-6440-A9D9-1BF6E3E127B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0960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24B3BA31-3CEA-994C-B12D-F70C9C642E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Optional Footer line - Presenter - Talk title - Conference Name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39312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4B70F5-09AC-CD48-85DB-1752A5E862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650CA32-A703-E640-88F5-E9708B377F07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Optional Footer line - Presenter - Talk title - Conference Name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35934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3B171C8C-692C-FE40-9B0A-D41DF89355E6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Optional Footer line - Presenter - Talk title - Conference Name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12526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184E83-FA30-AE49-A809-D1503D6A57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FF97B18-F1D3-C845-98E1-FCEEFD596FE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B0677A6-B440-D244-B039-82AFE3A152A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7672A8-8843-674D-AB64-573500E942C1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Optional Footer line - Presenter - Talk title - Conference Name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03393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3999BF-B963-A049-A11E-595313950F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BA4A0F9-2FD7-DE46-AE52-AD7C0C073AC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59413AE-9723-9D45-B482-FF92ED073F4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E46217C-D15A-D246-8736-B84972EF0EE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Optional Footer line - Presenter - Talk title - Conference Name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19199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D7DAAA2-8718-2247-8539-9A0DC22C04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500" y="365125"/>
            <a:ext cx="110490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73056FE-C136-A54B-9DE3-EACD8E08FED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71500" y="1825625"/>
            <a:ext cx="11049000" cy="420718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B4ADA3F-441E-D240-804D-0EC6327EC54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809999" y="6309824"/>
            <a:ext cx="7453745" cy="23229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5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sz="1050"/>
              <a:t>Optional Footer line - Presenter - Talk title - Conference Name</a:t>
            </a:r>
            <a:endParaRPr lang="en-US" sz="105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B88A15A-854F-D049-8A2C-6BAF2CFD5A9E}"/>
              </a:ext>
            </a:extLst>
          </p:cNvPr>
          <p:cNvSpPr txBox="1">
            <a:spLocks/>
          </p:cNvSpPr>
          <p:nvPr userDrawn="1"/>
        </p:nvSpPr>
        <p:spPr>
          <a:xfrm>
            <a:off x="11188014" y="6224489"/>
            <a:ext cx="432486" cy="365125"/>
          </a:xfrm>
          <a:prstGeom prst="rect">
            <a:avLst/>
          </a:prstGeom>
        </p:spPr>
        <p:txBody>
          <a:bodyPr lIns="0" tIns="0" rIns="45720" bIns="0" anchor="ctr"/>
          <a:lstStyle>
            <a:defPPr>
              <a:defRPr lang="en-US"/>
            </a:defPPr>
            <a:lvl1pPr marL="0" algn="r" defTabSz="914400" rtl="0" eaLnBrk="1" latinLnBrk="0" hangingPunct="1"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33A556B-7C63-244D-9B7C-B0EA8042B33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45211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62" r:id="rId2"/>
    <p:sldLayoutId id="214748367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tx1"/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spcAft>
          <a:spcPts val="60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60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60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600"/>
        </a:spcAft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600"/>
        </a:spcAft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7" orient="horz" pos="2160" userDrawn="1">
          <p15:clr>
            <a:srgbClr val="F26B43"/>
          </p15:clr>
        </p15:guide>
        <p15:guide id="8" pos="3840" userDrawn="1">
          <p15:clr>
            <a:srgbClr val="F26B43"/>
          </p15:clr>
        </p15:guide>
        <p15:guide id="9" pos="360" userDrawn="1">
          <p15:clr>
            <a:srgbClr val="F26B43"/>
          </p15:clr>
        </p15:guide>
        <p15:guide id="10" orient="horz" pos="3888" userDrawn="1">
          <p15:clr>
            <a:srgbClr val="F26B43"/>
          </p15:clr>
        </p15:guide>
        <p15:guide id="11" pos="7320" userDrawn="1">
          <p15:clr>
            <a:srgbClr val="F26B43"/>
          </p15:clr>
        </p15:guide>
        <p15:guide id="12" orient="horz" pos="412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999CCF-B6E4-F848-8AF7-A07BBCF6EF9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pPr>
              <a:lnSpc>
                <a:spcPct val="90000"/>
              </a:lnSpc>
            </a:pPr>
            <a:r>
              <a:rPr lang="en-US" sz="5000" b="1" strike="noStrike" spc="-1" dirty="0">
                <a:solidFill>
                  <a:srgbClr val="000000"/>
                </a:solidFill>
                <a:latin typeface="Arial"/>
              </a:rPr>
              <a:t>Centralized Deployment of EPICS </a:t>
            </a:r>
            <a:r>
              <a:rPr lang="en-US" sz="5000" b="1" spc="-1" dirty="0">
                <a:solidFill>
                  <a:srgbClr val="000000"/>
                </a:solidFill>
                <a:latin typeface="Arial"/>
              </a:rPr>
              <a:t>Systems for</a:t>
            </a:r>
            <a:r>
              <a:rPr lang="en-US" sz="5000" b="1" strike="noStrike" spc="-1" dirty="0">
                <a:solidFill>
                  <a:srgbClr val="000000"/>
                </a:solidFill>
                <a:latin typeface="Arial"/>
              </a:rPr>
              <a:t> Zynq-based Devices</a:t>
            </a:r>
            <a:endParaRPr lang="en-US" sz="5000" b="0" strike="noStrike" spc="-1" dirty="0">
              <a:latin typeface="Arial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2CC9913-1CFD-E849-8BC3-3DEFEC5294B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sz="1800" b="0" strike="noStrike" spc="-1" dirty="0">
                <a:solidFill>
                  <a:srgbClr val="000000"/>
                </a:solidFill>
                <a:latin typeface="Arial"/>
              </a:rPr>
              <a:t>EPICS Collaboration Meeting</a:t>
            </a:r>
          </a:p>
          <a:p>
            <a:r>
              <a:rPr lang="en-US" sz="1800" b="0" strike="noStrike" spc="-1" dirty="0">
                <a:solidFill>
                  <a:srgbClr val="000000"/>
                </a:solidFill>
                <a:latin typeface="Arial"/>
              </a:rPr>
              <a:t>09/22/2022</a:t>
            </a:r>
            <a:endParaRPr lang="en-US" sz="1800" b="0" strike="noStrike" spc="-1" dirty="0">
              <a:latin typeface="Arial"/>
            </a:endParaRP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9622B2E-4C7F-5E4F-B80E-F0D418C0DFA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spcBef>
                <a:spcPts val="1001"/>
              </a:spcBef>
              <a:spcAft>
                <a:spcPts val="601"/>
              </a:spcAft>
              <a:tabLst>
                <a:tab pos="0" algn="l"/>
              </a:tabLst>
            </a:pPr>
            <a:r>
              <a:rPr lang="en-US" sz="2400" b="0" strike="noStrike" spc="-1" dirty="0">
                <a:solidFill>
                  <a:srgbClr val="000000"/>
                </a:solidFill>
                <a:latin typeface="Arial"/>
              </a:rPr>
              <a:t>Ji Li</a:t>
            </a:r>
            <a:r>
              <a:rPr lang="en-US" sz="2400" spc="-1" dirty="0">
                <a:solidFill>
                  <a:srgbClr val="000000"/>
                </a:solidFill>
                <a:latin typeface="Arial"/>
              </a:rPr>
              <a:t>, </a:t>
            </a:r>
            <a:r>
              <a:rPr lang="en-US" sz="2400" b="0" strike="noStrike" spc="-1" dirty="0">
                <a:solidFill>
                  <a:srgbClr val="000000"/>
                </a:solidFill>
                <a:latin typeface="Arial"/>
              </a:rPr>
              <a:t>David Peter Siddons</a:t>
            </a:r>
            <a:endParaRPr lang="en-US" sz="2400" b="0" strike="noStrike" spc="-1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9112195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58E9CB-E9A1-4542-AEC8-98FF3B0C2A7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13175" y="3018295"/>
            <a:ext cx="10334625" cy="1470971"/>
          </a:xfrm>
        </p:spPr>
        <p:txBody>
          <a:bodyPr/>
          <a:lstStyle/>
          <a:p>
            <a:pPr algn="ctr"/>
            <a:r>
              <a:rPr lang="en-US" dirty="0"/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18788153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EE22E9-C445-AD6A-9E36-2067ED1EE9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Overview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1C9E68E-B385-3D15-409A-119CE7888EB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1500" y="1635125"/>
            <a:ext cx="6624597" cy="4521387"/>
          </a:xfrm>
        </p:spPr>
        <p:txBody>
          <a:bodyPr>
            <a:normAutofit fontScale="85000" lnSpcReduction="20000"/>
          </a:bodyPr>
          <a:lstStyle/>
          <a:p>
            <a:pPr marL="344488" indent="-344488">
              <a:buFont typeface="Arial" panose="020B0604020202020204" pitchFamily="34" charset="0"/>
              <a:buChar char="•"/>
            </a:pPr>
            <a:r>
              <a:rPr lang="en-US" dirty="0"/>
              <a:t>Zynq-based solutions become popular</a:t>
            </a:r>
          </a:p>
          <a:p>
            <a:pPr lvl="1"/>
            <a:r>
              <a:rPr lang="en-US" dirty="0"/>
              <a:t>Flexibility: </a:t>
            </a:r>
            <a:r>
              <a:rPr lang="en-US" b="1" dirty="0"/>
              <a:t>P</a:t>
            </a:r>
            <a:r>
              <a:rPr lang="en-US" dirty="0"/>
              <a:t>rocessing </a:t>
            </a:r>
            <a:r>
              <a:rPr lang="en-US" b="1" dirty="0"/>
              <a:t>S</a:t>
            </a:r>
            <a:r>
              <a:rPr lang="en-US" dirty="0"/>
              <a:t>ystem</a:t>
            </a:r>
          </a:p>
          <a:p>
            <a:pPr lvl="1"/>
            <a:r>
              <a:rPr lang="en-US" dirty="0"/>
              <a:t>Real-time performance and I/O </a:t>
            </a:r>
            <a:r>
              <a:rPr lang="en-US" dirty="0">
                <a:ea typeface="+mn-lt"/>
                <a:cs typeface="+mn-lt"/>
              </a:rPr>
              <a:t>versatileness: </a:t>
            </a:r>
            <a:r>
              <a:rPr lang="en-US" b="1" dirty="0">
                <a:ea typeface="+mn-lt"/>
                <a:cs typeface="+mn-lt"/>
              </a:rPr>
              <a:t>P</a:t>
            </a:r>
            <a:r>
              <a:rPr lang="en-US" dirty="0">
                <a:ea typeface="+mn-lt"/>
                <a:cs typeface="+mn-lt"/>
              </a:rPr>
              <a:t>rogramming </a:t>
            </a:r>
            <a:r>
              <a:rPr lang="en-US" b="1" dirty="0">
                <a:ea typeface="+mn-lt"/>
                <a:cs typeface="+mn-lt"/>
              </a:rPr>
              <a:t>L</a:t>
            </a:r>
            <a:r>
              <a:rPr lang="en-US" dirty="0">
                <a:ea typeface="+mn-lt"/>
                <a:cs typeface="+mn-lt"/>
              </a:rPr>
              <a:t>ogic</a:t>
            </a:r>
          </a:p>
          <a:p>
            <a:pPr lvl="1"/>
            <a:r>
              <a:rPr lang="en-US" dirty="0">
                <a:cs typeface="Arial"/>
              </a:rPr>
              <a:t>All-in-one solution</a:t>
            </a:r>
          </a:p>
          <a:p>
            <a:pPr marL="344488" indent="-344488">
              <a:buFont typeface="Arial" panose="020B0604020202020204" pitchFamily="34" charset="0"/>
              <a:buChar char="•"/>
            </a:pPr>
            <a:r>
              <a:rPr lang="en-US" dirty="0">
                <a:cs typeface="Arial"/>
              </a:rPr>
              <a:t>Hundreds of Zynq devices deployed at NSLS-2</a:t>
            </a:r>
          </a:p>
          <a:p>
            <a:pPr lvl="1"/>
            <a:r>
              <a:rPr lang="en-US" dirty="0">
                <a:cs typeface="Arial"/>
              </a:rPr>
              <a:t>BPM, quadEM, Pizzabox, etc.</a:t>
            </a:r>
          </a:p>
          <a:p>
            <a:pPr lvl="1"/>
            <a:r>
              <a:rPr lang="en-US" dirty="0">
                <a:cs typeface="Arial"/>
              </a:rPr>
              <a:t>Problems:</a:t>
            </a:r>
          </a:p>
          <a:p>
            <a:pPr lvl="2"/>
            <a:r>
              <a:rPr lang="en-US" dirty="0">
                <a:cs typeface="Arial"/>
              </a:rPr>
              <a:t>Non-trivial build/maintenance work</a:t>
            </a:r>
          </a:p>
          <a:p>
            <a:pPr lvl="3"/>
            <a:r>
              <a:rPr lang="en-US" dirty="0">
                <a:cs typeface="Arial"/>
              </a:rPr>
              <a:t>Cross-compile/compile on ARM is time-consuming</a:t>
            </a:r>
          </a:p>
          <a:p>
            <a:pPr lvl="2"/>
            <a:r>
              <a:rPr lang="en-US" sz="1800" dirty="0">
                <a:ea typeface="+mn-lt"/>
                <a:cs typeface="+mn-lt"/>
              </a:rPr>
              <a:t>Corrupted file system</a:t>
            </a:r>
          </a:p>
        </p:txBody>
      </p:sp>
      <p:pic>
        <p:nvPicPr>
          <p:cNvPr id="5" name="Picture 2">
            <a:extLst>
              <a:ext uri="{FF2B5EF4-FFF2-40B4-BE49-F238E27FC236}">
                <a16:creationId xmlns:a16="http://schemas.microsoft.com/office/drawing/2014/main" id="{93FE64D0-F61A-841A-D9EC-D5D81CADF75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05597" y="1179059"/>
            <a:ext cx="4424403" cy="497745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246231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angle 32">
            <a:extLst>
              <a:ext uri="{FF2B5EF4-FFF2-40B4-BE49-F238E27FC236}">
                <a16:creationId xmlns:a16="http://schemas.microsoft.com/office/drawing/2014/main" id="{B53F66F0-05CA-1B10-E5E6-74E94E1132DD}"/>
              </a:ext>
            </a:extLst>
          </p:cNvPr>
          <p:cNvSpPr/>
          <p:nvPr/>
        </p:nvSpPr>
        <p:spPr>
          <a:xfrm>
            <a:off x="6929438" y="2051958"/>
            <a:ext cx="4386575" cy="3641271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4E108FCA-37D0-8A25-0A5E-82E3CB244810}"/>
              </a:ext>
            </a:extLst>
          </p:cNvPr>
          <p:cNvSpPr/>
          <p:nvPr/>
        </p:nvSpPr>
        <p:spPr>
          <a:xfrm>
            <a:off x="963386" y="2051958"/>
            <a:ext cx="5132614" cy="3641271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92DF9E7-5279-9DE1-D6B1-0E06722149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Zynq System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A78BAAB3-A7A6-DDDF-8F9C-BE394321F9F5}"/>
              </a:ext>
            </a:extLst>
          </p:cNvPr>
          <p:cNvGrpSpPr/>
          <p:nvPr/>
        </p:nvGrpSpPr>
        <p:grpSpPr>
          <a:xfrm>
            <a:off x="1188603" y="2141466"/>
            <a:ext cx="4683281" cy="3463175"/>
            <a:chOff x="6522603" y="1411489"/>
            <a:chExt cx="4683281" cy="3463175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0177ADC0-5621-7614-2960-DBEA66AE1698}"/>
                </a:ext>
              </a:extLst>
            </p:cNvPr>
            <p:cNvSpPr/>
            <p:nvPr/>
          </p:nvSpPr>
          <p:spPr>
            <a:xfrm>
              <a:off x="7226474" y="4359558"/>
              <a:ext cx="3976922" cy="515106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Hardware</a:t>
              </a: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9B5F585A-F63F-CFCD-8911-05AE66FC5A27}"/>
                </a:ext>
              </a:extLst>
            </p:cNvPr>
            <p:cNvSpPr/>
            <p:nvPr/>
          </p:nvSpPr>
          <p:spPr>
            <a:xfrm>
              <a:off x="7226474" y="3772705"/>
              <a:ext cx="3976922" cy="515106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First Stage Boot Loader</a:t>
              </a: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29AC0E9A-0C5D-449B-EDF0-71AAB332BC51}"/>
                </a:ext>
              </a:extLst>
            </p:cNvPr>
            <p:cNvSpPr/>
            <p:nvPr/>
          </p:nvSpPr>
          <p:spPr>
            <a:xfrm>
              <a:off x="7226474" y="3184597"/>
              <a:ext cx="3976922" cy="51510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U-boot</a:t>
              </a: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68613B0F-B06B-9B20-D21A-DC7BF354D953}"/>
                </a:ext>
              </a:extLst>
            </p:cNvPr>
            <p:cNvSpPr/>
            <p:nvPr/>
          </p:nvSpPr>
          <p:spPr>
            <a:xfrm>
              <a:off x="7228962" y="2586580"/>
              <a:ext cx="1950519" cy="515106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Linux Kernel</a:t>
              </a:r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707F50D0-3E33-A056-3F70-B37CF74ACB81}"/>
                </a:ext>
              </a:extLst>
            </p:cNvPr>
            <p:cNvSpPr/>
            <p:nvPr/>
          </p:nvSpPr>
          <p:spPr>
            <a:xfrm>
              <a:off x="9252877" y="2591672"/>
              <a:ext cx="1950519" cy="515106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Device Drivers</a:t>
              </a:r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C9DBE076-7FB7-0C62-DA65-490008A709DB}"/>
                </a:ext>
              </a:extLst>
            </p:cNvPr>
            <p:cNvSpPr/>
            <p:nvPr/>
          </p:nvSpPr>
          <p:spPr>
            <a:xfrm rot="16200000">
              <a:off x="5961939" y="3152335"/>
              <a:ext cx="1696138" cy="574809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err="1"/>
                <a:t>PetaLinux</a:t>
              </a:r>
              <a:endParaRPr lang="en-US" dirty="0"/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4374D2B2-5285-7EBA-4E0B-7E9B0EF3F9B5}"/>
                </a:ext>
              </a:extLst>
            </p:cNvPr>
            <p:cNvSpPr/>
            <p:nvPr/>
          </p:nvSpPr>
          <p:spPr>
            <a:xfrm>
              <a:off x="7228962" y="2000766"/>
              <a:ext cx="3976922" cy="515106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Linux Root File System</a:t>
              </a:r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085B5092-D4FF-2B96-6F2A-EBFC463A64ED}"/>
                </a:ext>
              </a:extLst>
            </p:cNvPr>
            <p:cNvSpPr/>
            <p:nvPr/>
          </p:nvSpPr>
          <p:spPr>
            <a:xfrm>
              <a:off x="7226474" y="1411489"/>
              <a:ext cx="3976922" cy="515106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EPICS</a:t>
              </a:r>
            </a:p>
          </p:txBody>
        </p:sp>
      </p:grpSp>
      <p:sp>
        <p:nvSpPr>
          <p:cNvPr id="8" name="Rectangle 7">
            <a:extLst>
              <a:ext uri="{FF2B5EF4-FFF2-40B4-BE49-F238E27FC236}">
                <a16:creationId xmlns:a16="http://schemas.microsoft.com/office/drawing/2014/main" id="{98BD5F06-9D27-3DE9-9D2E-44DA22610B7A}"/>
              </a:ext>
            </a:extLst>
          </p:cNvPr>
          <p:cNvSpPr/>
          <p:nvPr/>
        </p:nvSpPr>
        <p:spPr>
          <a:xfrm>
            <a:off x="7449425" y="2143153"/>
            <a:ext cx="3314700" cy="789215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NFS Server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BDCC97A0-367B-B026-2083-E0FC6614FFD6}"/>
              </a:ext>
            </a:extLst>
          </p:cNvPr>
          <p:cNvSpPr/>
          <p:nvPr/>
        </p:nvSpPr>
        <p:spPr>
          <a:xfrm>
            <a:off x="7646853" y="2700075"/>
            <a:ext cx="2919844" cy="232293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Debian root file system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170C2A0D-EF48-633B-B949-21E0394FE130}"/>
              </a:ext>
            </a:extLst>
          </p:cNvPr>
          <p:cNvCxnSpPr>
            <a:stCxn id="9" idx="2"/>
          </p:cNvCxnSpPr>
          <p:nvPr/>
        </p:nvCxnSpPr>
        <p:spPr>
          <a:xfrm>
            <a:off x="9106775" y="2932367"/>
            <a:ext cx="0" cy="457200"/>
          </a:xfrm>
          <a:prstGeom prst="line">
            <a:avLst/>
          </a:prstGeom>
          <a:ln w="69850">
            <a:solidFill>
              <a:schemeClr val="accent6">
                <a:lumMod val="75000"/>
              </a:schemeClr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C3DF615D-2C4B-6015-9750-3AAB05F43A05}"/>
              </a:ext>
            </a:extLst>
          </p:cNvPr>
          <p:cNvCxnSpPr>
            <a:cxnSpLocks/>
          </p:cNvCxnSpPr>
          <p:nvPr/>
        </p:nvCxnSpPr>
        <p:spPr>
          <a:xfrm flipH="1">
            <a:off x="7646853" y="3416780"/>
            <a:ext cx="2919844" cy="2"/>
          </a:xfrm>
          <a:prstGeom prst="line">
            <a:avLst/>
          </a:prstGeom>
          <a:ln w="69850">
            <a:solidFill>
              <a:schemeClr val="accent6">
                <a:lumMod val="75000"/>
              </a:schemeClr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179F9807-3F0D-1A92-FFF1-4D230AA81D0E}"/>
              </a:ext>
            </a:extLst>
          </p:cNvPr>
          <p:cNvSpPr txBox="1"/>
          <p:nvPr/>
        </p:nvSpPr>
        <p:spPr>
          <a:xfrm>
            <a:off x="9327120" y="4331616"/>
            <a:ext cx="7511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chemeClr val="accent1">
                    <a:lumMod val="75000"/>
                  </a:schemeClr>
                </a:solidFill>
              </a:rPr>
              <a:t>…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6B4F5848-543A-531E-A399-FFC0F39F5B2C}"/>
              </a:ext>
            </a:extLst>
          </p:cNvPr>
          <p:cNvCxnSpPr>
            <a:cxnSpLocks/>
          </p:cNvCxnSpPr>
          <p:nvPr/>
        </p:nvCxnSpPr>
        <p:spPr>
          <a:xfrm>
            <a:off x="5869396" y="2160927"/>
            <a:ext cx="1770057" cy="538064"/>
          </a:xfrm>
          <a:prstGeom prst="line">
            <a:avLst/>
          </a:prstGeom>
          <a:ln w="12700">
            <a:solidFill>
              <a:schemeClr val="accent6">
                <a:lumMod val="75000"/>
              </a:schemeClr>
            </a:solidFill>
            <a:prstDash val="dash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87F798F8-A92F-7751-61F4-466987412C45}"/>
              </a:ext>
            </a:extLst>
          </p:cNvPr>
          <p:cNvCxnSpPr>
            <a:cxnSpLocks/>
          </p:cNvCxnSpPr>
          <p:nvPr/>
        </p:nvCxnSpPr>
        <p:spPr>
          <a:xfrm flipV="1">
            <a:off x="5869396" y="2932368"/>
            <a:ext cx="1777457" cy="300693"/>
          </a:xfrm>
          <a:prstGeom prst="line">
            <a:avLst/>
          </a:prstGeom>
          <a:ln w="12700">
            <a:solidFill>
              <a:schemeClr val="accent6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Rectangle 27">
            <a:extLst>
              <a:ext uri="{FF2B5EF4-FFF2-40B4-BE49-F238E27FC236}">
                <a16:creationId xmlns:a16="http://schemas.microsoft.com/office/drawing/2014/main" id="{2E00D365-F679-50F4-0546-CE9BFCC3E336}"/>
              </a:ext>
            </a:extLst>
          </p:cNvPr>
          <p:cNvSpPr/>
          <p:nvPr/>
        </p:nvSpPr>
        <p:spPr>
          <a:xfrm>
            <a:off x="7264901" y="4083153"/>
            <a:ext cx="827314" cy="1521487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425F29B3-2E41-6915-44A6-9CB0E2470EB1}"/>
              </a:ext>
            </a:extLst>
          </p:cNvPr>
          <p:cNvCxnSpPr>
            <a:cxnSpLocks/>
          </p:cNvCxnSpPr>
          <p:nvPr/>
        </p:nvCxnSpPr>
        <p:spPr>
          <a:xfrm>
            <a:off x="7681279" y="3415147"/>
            <a:ext cx="880" cy="827226"/>
          </a:xfrm>
          <a:prstGeom prst="line">
            <a:avLst/>
          </a:prstGeom>
          <a:ln w="69850">
            <a:solidFill>
              <a:schemeClr val="accent6">
                <a:lumMod val="75000"/>
              </a:schemeClr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34" name="TextBox 33">
            <a:extLst>
              <a:ext uri="{FF2B5EF4-FFF2-40B4-BE49-F238E27FC236}">
                <a16:creationId xmlns:a16="http://schemas.microsoft.com/office/drawing/2014/main" id="{DA535267-7E28-8A8B-9011-42EFBF497309}"/>
              </a:ext>
            </a:extLst>
          </p:cNvPr>
          <p:cNvSpPr txBox="1"/>
          <p:nvPr/>
        </p:nvSpPr>
        <p:spPr>
          <a:xfrm>
            <a:off x="7265325" y="5319719"/>
            <a:ext cx="82689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/>
              <a:t>Zynq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770FC3CA-43E4-84C3-41DB-95B21D7AA0F0}"/>
              </a:ext>
            </a:extLst>
          </p:cNvPr>
          <p:cNvSpPr/>
          <p:nvPr/>
        </p:nvSpPr>
        <p:spPr>
          <a:xfrm>
            <a:off x="7342183" y="4610494"/>
            <a:ext cx="679951" cy="300988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boot</a:t>
            </a: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DFAAE3A1-F1D1-3DE6-3A46-846A37123610}"/>
              </a:ext>
            </a:extLst>
          </p:cNvPr>
          <p:cNvSpPr/>
          <p:nvPr/>
        </p:nvSpPr>
        <p:spPr>
          <a:xfrm>
            <a:off x="7342183" y="4976312"/>
            <a:ext cx="679951" cy="300988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/>
              <a:t>hw</a:t>
            </a:r>
            <a:endParaRPr lang="en-US" dirty="0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06BAFAD4-1E00-D62E-E543-A092625C007B}"/>
              </a:ext>
            </a:extLst>
          </p:cNvPr>
          <p:cNvSpPr/>
          <p:nvPr/>
        </p:nvSpPr>
        <p:spPr>
          <a:xfrm>
            <a:off x="7342183" y="4242373"/>
            <a:ext cx="679951" cy="300988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fs</a:t>
            </a: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47B99524-E5E7-8478-3B72-094723AC65A0}"/>
              </a:ext>
            </a:extLst>
          </p:cNvPr>
          <p:cNvSpPr/>
          <p:nvPr/>
        </p:nvSpPr>
        <p:spPr>
          <a:xfrm>
            <a:off x="8361230" y="4083153"/>
            <a:ext cx="827314" cy="1521487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64AE9289-B4FD-8F7C-D691-EE29247F214A}"/>
              </a:ext>
            </a:extLst>
          </p:cNvPr>
          <p:cNvCxnSpPr>
            <a:cxnSpLocks/>
          </p:cNvCxnSpPr>
          <p:nvPr/>
        </p:nvCxnSpPr>
        <p:spPr>
          <a:xfrm>
            <a:off x="8777608" y="3415147"/>
            <a:ext cx="880" cy="827226"/>
          </a:xfrm>
          <a:prstGeom prst="line">
            <a:avLst/>
          </a:prstGeom>
          <a:ln w="69850">
            <a:solidFill>
              <a:schemeClr val="accent6">
                <a:lumMod val="75000"/>
              </a:schemeClr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47" name="TextBox 46">
            <a:extLst>
              <a:ext uri="{FF2B5EF4-FFF2-40B4-BE49-F238E27FC236}">
                <a16:creationId xmlns:a16="http://schemas.microsoft.com/office/drawing/2014/main" id="{ABCAB15A-0B85-43CC-8EF0-7FFBFCF2A04B}"/>
              </a:ext>
            </a:extLst>
          </p:cNvPr>
          <p:cNvSpPr txBox="1"/>
          <p:nvPr/>
        </p:nvSpPr>
        <p:spPr>
          <a:xfrm>
            <a:off x="8361654" y="5319719"/>
            <a:ext cx="82689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/>
              <a:t>Zynq</a:t>
            </a: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23EF5873-B5F4-02D8-8356-4851A24D06B7}"/>
              </a:ext>
            </a:extLst>
          </p:cNvPr>
          <p:cNvSpPr/>
          <p:nvPr/>
        </p:nvSpPr>
        <p:spPr>
          <a:xfrm>
            <a:off x="8438512" y="4610494"/>
            <a:ext cx="679951" cy="300988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boot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8AD6553B-9459-F6A7-5AB6-978BC26DF250}"/>
              </a:ext>
            </a:extLst>
          </p:cNvPr>
          <p:cNvSpPr/>
          <p:nvPr/>
        </p:nvSpPr>
        <p:spPr>
          <a:xfrm>
            <a:off x="8438512" y="4976312"/>
            <a:ext cx="679951" cy="300988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/>
              <a:t>hw</a:t>
            </a:r>
            <a:endParaRPr lang="en-US" dirty="0"/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EF2003A3-ACF5-3F8E-00C6-26B9F26024FA}"/>
              </a:ext>
            </a:extLst>
          </p:cNvPr>
          <p:cNvSpPr/>
          <p:nvPr/>
        </p:nvSpPr>
        <p:spPr>
          <a:xfrm>
            <a:off x="8438512" y="4242373"/>
            <a:ext cx="679951" cy="300988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fs</a:t>
            </a: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E36A5AFC-5C63-B098-A2FD-74DDE0A360CD}"/>
              </a:ext>
            </a:extLst>
          </p:cNvPr>
          <p:cNvSpPr/>
          <p:nvPr/>
        </p:nvSpPr>
        <p:spPr>
          <a:xfrm>
            <a:off x="10119737" y="4084788"/>
            <a:ext cx="827314" cy="1521487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11199627-D228-E175-F0CC-8F20351BA1D7}"/>
              </a:ext>
            </a:extLst>
          </p:cNvPr>
          <p:cNvCxnSpPr>
            <a:cxnSpLocks/>
          </p:cNvCxnSpPr>
          <p:nvPr/>
        </p:nvCxnSpPr>
        <p:spPr>
          <a:xfrm>
            <a:off x="10536115" y="3416782"/>
            <a:ext cx="880" cy="827226"/>
          </a:xfrm>
          <a:prstGeom prst="line">
            <a:avLst/>
          </a:prstGeom>
          <a:ln w="69850">
            <a:solidFill>
              <a:schemeClr val="accent6">
                <a:lumMod val="75000"/>
              </a:schemeClr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54" name="TextBox 53">
            <a:extLst>
              <a:ext uri="{FF2B5EF4-FFF2-40B4-BE49-F238E27FC236}">
                <a16:creationId xmlns:a16="http://schemas.microsoft.com/office/drawing/2014/main" id="{279090CC-F422-846E-67ED-4F3429908833}"/>
              </a:ext>
            </a:extLst>
          </p:cNvPr>
          <p:cNvSpPr txBox="1"/>
          <p:nvPr/>
        </p:nvSpPr>
        <p:spPr>
          <a:xfrm>
            <a:off x="10120161" y="5321354"/>
            <a:ext cx="82689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/>
              <a:t>Zynq</a:t>
            </a: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66F946F1-A398-18BD-0C45-A199B5D233AC}"/>
              </a:ext>
            </a:extLst>
          </p:cNvPr>
          <p:cNvSpPr/>
          <p:nvPr/>
        </p:nvSpPr>
        <p:spPr>
          <a:xfrm>
            <a:off x="10197019" y="4612129"/>
            <a:ext cx="679951" cy="300988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boot</a:t>
            </a:r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4F7038DD-8D55-9D28-DFD6-3F0736865450}"/>
              </a:ext>
            </a:extLst>
          </p:cNvPr>
          <p:cNvSpPr/>
          <p:nvPr/>
        </p:nvSpPr>
        <p:spPr>
          <a:xfrm>
            <a:off x="10197019" y="4977947"/>
            <a:ext cx="679951" cy="300988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/>
              <a:t>hw</a:t>
            </a:r>
            <a:endParaRPr lang="en-US" dirty="0"/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0D4C2FDF-2E88-6B21-9D3E-350C0C1023CB}"/>
              </a:ext>
            </a:extLst>
          </p:cNvPr>
          <p:cNvSpPr/>
          <p:nvPr/>
        </p:nvSpPr>
        <p:spPr>
          <a:xfrm>
            <a:off x="10197019" y="4244008"/>
            <a:ext cx="679951" cy="300988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fs</a:t>
            </a:r>
          </a:p>
        </p:txBody>
      </p: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2E145D1B-D4B6-5BE5-430D-642FFDC61699}"/>
              </a:ext>
            </a:extLst>
          </p:cNvPr>
          <p:cNvCxnSpPr>
            <a:cxnSpLocks/>
            <a:stCxn id="4" idx="3"/>
            <a:endCxn id="36" idx="1"/>
          </p:cNvCxnSpPr>
          <p:nvPr/>
        </p:nvCxnSpPr>
        <p:spPr>
          <a:xfrm flipV="1">
            <a:off x="5869395" y="5126806"/>
            <a:ext cx="1472184" cy="220282"/>
          </a:xfrm>
          <a:prstGeom prst="line">
            <a:avLst/>
          </a:prstGeom>
          <a:ln w="12700"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2" name="Straight Connector 61">
            <a:extLst>
              <a:ext uri="{FF2B5EF4-FFF2-40B4-BE49-F238E27FC236}">
                <a16:creationId xmlns:a16="http://schemas.microsoft.com/office/drawing/2014/main" id="{0EA48383-41A1-1F24-B02C-032952577745}"/>
              </a:ext>
            </a:extLst>
          </p:cNvPr>
          <p:cNvCxnSpPr/>
          <p:nvPr/>
        </p:nvCxnSpPr>
        <p:spPr>
          <a:xfrm>
            <a:off x="5869395" y="3321648"/>
            <a:ext cx="1472184" cy="1298448"/>
          </a:xfrm>
          <a:prstGeom prst="line">
            <a:avLst/>
          </a:prstGeom>
          <a:ln w="12700">
            <a:solidFill>
              <a:schemeClr val="tx2">
                <a:lumMod val="75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4" name="Straight Connector 63">
            <a:extLst>
              <a:ext uri="{FF2B5EF4-FFF2-40B4-BE49-F238E27FC236}">
                <a16:creationId xmlns:a16="http://schemas.microsoft.com/office/drawing/2014/main" id="{13DA042C-0CD5-1828-F62D-92A083BB6404}"/>
              </a:ext>
            </a:extLst>
          </p:cNvPr>
          <p:cNvCxnSpPr/>
          <p:nvPr/>
        </p:nvCxnSpPr>
        <p:spPr>
          <a:xfrm flipV="1">
            <a:off x="5871884" y="4911482"/>
            <a:ext cx="1470299" cy="106304"/>
          </a:xfrm>
          <a:prstGeom prst="line">
            <a:avLst/>
          </a:prstGeom>
          <a:ln w="12700">
            <a:solidFill>
              <a:schemeClr val="tx2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690634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2DF9E7-5279-9DE1-D6B1-0E06722149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Boot images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FFF7178-A527-C0EB-CADA-9159118839E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1500" y="1825625"/>
            <a:ext cx="6102713" cy="4207185"/>
          </a:xfrm>
        </p:spPr>
        <p:txBody>
          <a:bodyPr>
            <a:normAutofit fontScale="92500" lnSpcReduction="10000"/>
          </a:bodyPr>
          <a:lstStyle/>
          <a:p>
            <a:pPr marL="344488" indent="-344488">
              <a:buFont typeface="Arial" panose="020B0604020202020204" pitchFamily="34" charset="0"/>
              <a:buChar char="•"/>
            </a:pPr>
            <a:r>
              <a:rPr lang="en-US" dirty="0"/>
              <a:t>Xilinx </a:t>
            </a:r>
            <a:r>
              <a:rPr lang="en-US" dirty="0" err="1"/>
              <a:t>PetaLinux</a:t>
            </a:r>
            <a:r>
              <a:rPr lang="en-US" dirty="0"/>
              <a:t> workflow</a:t>
            </a:r>
          </a:p>
          <a:p>
            <a:pPr lvl="1"/>
            <a:r>
              <a:rPr lang="en-US" dirty="0"/>
              <a:t>Configure to file system boot from NFS</a:t>
            </a:r>
          </a:p>
          <a:p>
            <a:pPr lvl="1"/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Boot.bin</a:t>
            </a:r>
            <a:r>
              <a:rPr lang="en-US" dirty="0"/>
              <a:t>, 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image.ub</a:t>
            </a:r>
            <a:r>
              <a:rPr lang="en-US" dirty="0"/>
              <a:t>, 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boot.scr</a:t>
            </a:r>
            <a:endParaRPr 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1"/>
            <a:r>
              <a:rPr lang="en-US" dirty="0">
                <a:ea typeface="+mn-lt"/>
                <a:cs typeface="+mn-lt"/>
              </a:rPr>
              <a:t>Stored in SD Card</a:t>
            </a:r>
          </a:p>
          <a:p>
            <a:pPr lvl="1"/>
            <a:r>
              <a:rPr lang="en-US" dirty="0">
                <a:solidFill>
                  <a:srgbClr val="00B050"/>
                </a:solidFill>
                <a:ea typeface="+mn-lt"/>
                <a:cs typeface="+mn-lt"/>
              </a:rPr>
              <a:t>Build only once</a:t>
            </a:r>
          </a:p>
          <a:p>
            <a:pPr marL="344488" lvl="1" indent="-344488">
              <a:spcBef>
                <a:spcPts val="1000"/>
              </a:spcBef>
            </a:pPr>
            <a:r>
              <a:rPr lang="en-US" sz="2800" dirty="0"/>
              <a:t>MAC addresses as Device IDs</a:t>
            </a:r>
          </a:p>
          <a:p>
            <a:pPr lvl="1"/>
            <a:r>
              <a:rPr lang="en-US" dirty="0"/>
              <a:t>Managed MAC address pool</a:t>
            </a:r>
            <a:endParaRPr 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1"/>
            <a:r>
              <a:rPr lang="en-US" dirty="0">
                <a:solidFill>
                  <a:srgbClr val="FF0000"/>
                </a:solidFill>
              </a:rPr>
              <a:t>Assign MAC address in U-boot boot script</a:t>
            </a:r>
            <a:endParaRPr lang="en-US" dirty="0">
              <a:solidFill>
                <a:srgbClr val="FF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1"/>
            <a:r>
              <a:rPr lang="en-US" dirty="0">
                <a:solidFill>
                  <a:srgbClr val="FF0000"/>
                </a:solidFill>
              </a:rPr>
              <a:t>Create a DHCP entry for each device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FBE791FE-3E75-BAD5-B4CD-1DBDADCA51F7}"/>
              </a:ext>
            </a:extLst>
          </p:cNvPr>
          <p:cNvSpPr/>
          <p:nvPr/>
        </p:nvSpPr>
        <p:spPr>
          <a:xfrm>
            <a:off x="6929438" y="2051958"/>
            <a:ext cx="4386575" cy="3641271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130479EF-E713-7870-8698-C5490B436340}"/>
              </a:ext>
            </a:extLst>
          </p:cNvPr>
          <p:cNvSpPr/>
          <p:nvPr/>
        </p:nvSpPr>
        <p:spPr>
          <a:xfrm>
            <a:off x="7449425" y="2143153"/>
            <a:ext cx="3314700" cy="789215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NFS Server</a:t>
            </a: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DF42B7EF-0AD6-6799-5BCC-DC6F1E041D0D}"/>
              </a:ext>
            </a:extLst>
          </p:cNvPr>
          <p:cNvSpPr/>
          <p:nvPr/>
        </p:nvSpPr>
        <p:spPr>
          <a:xfrm>
            <a:off x="7646853" y="2700075"/>
            <a:ext cx="2919844" cy="232293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Debian root file system</a:t>
            </a:r>
          </a:p>
        </p:txBody>
      </p: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B4F1A1AB-F1F8-C8C9-6997-6F59296DB9C8}"/>
              </a:ext>
            </a:extLst>
          </p:cNvPr>
          <p:cNvCxnSpPr>
            <a:stCxn id="33" idx="2"/>
          </p:cNvCxnSpPr>
          <p:nvPr/>
        </p:nvCxnSpPr>
        <p:spPr>
          <a:xfrm>
            <a:off x="9106775" y="2932367"/>
            <a:ext cx="0" cy="457200"/>
          </a:xfrm>
          <a:prstGeom prst="line">
            <a:avLst/>
          </a:prstGeom>
          <a:ln w="69850">
            <a:solidFill>
              <a:schemeClr val="accent6">
                <a:lumMod val="75000"/>
              </a:schemeClr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36C3FF16-5B4E-31B2-3035-697E2AF9B27D}"/>
              </a:ext>
            </a:extLst>
          </p:cNvPr>
          <p:cNvCxnSpPr>
            <a:cxnSpLocks/>
          </p:cNvCxnSpPr>
          <p:nvPr/>
        </p:nvCxnSpPr>
        <p:spPr>
          <a:xfrm flipH="1">
            <a:off x="7646853" y="3416780"/>
            <a:ext cx="2919844" cy="2"/>
          </a:xfrm>
          <a:prstGeom prst="line">
            <a:avLst/>
          </a:prstGeom>
          <a:ln w="69850">
            <a:solidFill>
              <a:schemeClr val="accent6">
                <a:lumMod val="75000"/>
              </a:schemeClr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36" name="TextBox 35">
            <a:extLst>
              <a:ext uri="{FF2B5EF4-FFF2-40B4-BE49-F238E27FC236}">
                <a16:creationId xmlns:a16="http://schemas.microsoft.com/office/drawing/2014/main" id="{62375667-DA66-43FC-DCCF-2EF0D2BDA4C6}"/>
              </a:ext>
            </a:extLst>
          </p:cNvPr>
          <p:cNvSpPr txBox="1"/>
          <p:nvPr/>
        </p:nvSpPr>
        <p:spPr>
          <a:xfrm>
            <a:off x="9327120" y="4331616"/>
            <a:ext cx="7511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chemeClr val="accent1">
                    <a:lumMod val="75000"/>
                  </a:schemeClr>
                </a:solidFill>
              </a:rPr>
              <a:t>…</a:t>
            </a: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3DA5248B-8E81-5A93-AE4E-E91081D5625F}"/>
              </a:ext>
            </a:extLst>
          </p:cNvPr>
          <p:cNvSpPr/>
          <p:nvPr/>
        </p:nvSpPr>
        <p:spPr>
          <a:xfrm>
            <a:off x="7264901" y="4083153"/>
            <a:ext cx="827314" cy="1521487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16997D56-17F7-97CD-20C1-4B4C6DB84F36}"/>
              </a:ext>
            </a:extLst>
          </p:cNvPr>
          <p:cNvCxnSpPr>
            <a:cxnSpLocks/>
          </p:cNvCxnSpPr>
          <p:nvPr/>
        </p:nvCxnSpPr>
        <p:spPr>
          <a:xfrm>
            <a:off x="7681279" y="3415147"/>
            <a:ext cx="880" cy="827226"/>
          </a:xfrm>
          <a:prstGeom prst="line">
            <a:avLst/>
          </a:prstGeom>
          <a:ln w="69850">
            <a:solidFill>
              <a:schemeClr val="accent6">
                <a:lumMod val="75000"/>
              </a:schemeClr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39" name="TextBox 38">
            <a:extLst>
              <a:ext uri="{FF2B5EF4-FFF2-40B4-BE49-F238E27FC236}">
                <a16:creationId xmlns:a16="http://schemas.microsoft.com/office/drawing/2014/main" id="{197714FF-2CD5-CC6A-0034-9A510E27D505}"/>
              </a:ext>
            </a:extLst>
          </p:cNvPr>
          <p:cNvSpPr txBox="1"/>
          <p:nvPr/>
        </p:nvSpPr>
        <p:spPr>
          <a:xfrm>
            <a:off x="7265325" y="5319719"/>
            <a:ext cx="82689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/>
              <a:t>Zynq</a:t>
            </a: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FA7DCBA8-3187-6C8C-F94D-A69007418412}"/>
              </a:ext>
            </a:extLst>
          </p:cNvPr>
          <p:cNvSpPr/>
          <p:nvPr/>
        </p:nvSpPr>
        <p:spPr>
          <a:xfrm>
            <a:off x="7342183" y="4610494"/>
            <a:ext cx="679951" cy="300988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boot</a:t>
            </a: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421646B6-6470-F2BF-E7FC-64E7C75738FB}"/>
              </a:ext>
            </a:extLst>
          </p:cNvPr>
          <p:cNvSpPr/>
          <p:nvPr/>
        </p:nvSpPr>
        <p:spPr>
          <a:xfrm>
            <a:off x="7342183" y="4976312"/>
            <a:ext cx="679951" cy="300988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/>
              <a:t>hw</a:t>
            </a:r>
            <a:endParaRPr lang="en-US" dirty="0"/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9F108636-AE32-A021-8ACE-F6CE9B274C54}"/>
              </a:ext>
            </a:extLst>
          </p:cNvPr>
          <p:cNvSpPr/>
          <p:nvPr/>
        </p:nvSpPr>
        <p:spPr>
          <a:xfrm>
            <a:off x="7342183" y="4242373"/>
            <a:ext cx="679951" cy="300988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fs</a:t>
            </a: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27460A48-D2A2-0F01-4BA7-69E4BEF99ADA}"/>
              </a:ext>
            </a:extLst>
          </p:cNvPr>
          <p:cNvSpPr/>
          <p:nvPr/>
        </p:nvSpPr>
        <p:spPr>
          <a:xfrm>
            <a:off x="8361230" y="4083153"/>
            <a:ext cx="827314" cy="1521487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E8BA31D7-D0D3-161F-E6AD-2910908E7DF6}"/>
              </a:ext>
            </a:extLst>
          </p:cNvPr>
          <p:cNvCxnSpPr>
            <a:cxnSpLocks/>
          </p:cNvCxnSpPr>
          <p:nvPr/>
        </p:nvCxnSpPr>
        <p:spPr>
          <a:xfrm>
            <a:off x="8777608" y="3415147"/>
            <a:ext cx="880" cy="827226"/>
          </a:xfrm>
          <a:prstGeom prst="line">
            <a:avLst/>
          </a:prstGeom>
          <a:ln w="69850">
            <a:solidFill>
              <a:schemeClr val="accent6">
                <a:lumMod val="75000"/>
              </a:schemeClr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45" name="TextBox 44">
            <a:extLst>
              <a:ext uri="{FF2B5EF4-FFF2-40B4-BE49-F238E27FC236}">
                <a16:creationId xmlns:a16="http://schemas.microsoft.com/office/drawing/2014/main" id="{55DEF90C-6773-37AC-82EC-F9A37144E9C6}"/>
              </a:ext>
            </a:extLst>
          </p:cNvPr>
          <p:cNvSpPr txBox="1"/>
          <p:nvPr/>
        </p:nvSpPr>
        <p:spPr>
          <a:xfrm>
            <a:off x="8361654" y="5319719"/>
            <a:ext cx="82689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/>
              <a:t>Zynq</a:t>
            </a: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6028D5BE-0B8F-AB32-7799-16C668DE6D78}"/>
              </a:ext>
            </a:extLst>
          </p:cNvPr>
          <p:cNvSpPr/>
          <p:nvPr/>
        </p:nvSpPr>
        <p:spPr>
          <a:xfrm>
            <a:off x="8438512" y="4610494"/>
            <a:ext cx="679951" cy="300988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boot</a:t>
            </a: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FA3F6E08-8D2F-A0B1-89ED-A738B6501366}"/>
              </a:ext>
            </a:extLst>
          </p:cNvPr>
          <p:cNvSpPr/>
          <p:nvPr/>
        </p:nvSpPr>
        <p:spPr>
          <a:xfrm>
            <a:off x="8438512" y="4976312"/>
            <a:ext cx="679951" cy="300988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/>
              <a:t>hw</a:t>
            </a:r>
            <a:endParaRPr lang="en-US" dirty="0"/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E1E19905-80B6-A7EB-A040-FF0A79ED63BE}"/>
              </a:ext>
            </a:extLst>
          </p:cNvPr>
          <p:cNvSpPr/>
          <p:nvPr/>
        </p:nvSpPr>
        <p:spPr>
          <a:xfrm>
            <a:off x="8438512" y="4242373"/>
            <a:ext cx="679951" cy="300988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fs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EB769847-6B02-2397-2BEA-9B4AFE2946EA}"/>
              </a:ext>
            </a:extLst>
          </p:cNvPr>
          <p:cNvSpPr/>
          <p:nvPr/>
        </p:nvSpPr>
        <p:spPr>
          <a:xfrm>
            <a:off x="10119737" y="4084788"/>
            <a:ext cx="827314" cy="1521487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434134CA-A35E-0E3D-91EA-B92FD10E3414}"/>
              </a:ext>
            </a:extLst>
          </p:cNvPr>
          <p:cNvCxnSpPr>
            <a:cxnSpLocks/>
          </p:cNvCxnSpPr>
          <p:nvPr/>
        </p:nvCxnSpPr>
        <p:spPr>
          <a:xfrm>
            <a:off x="10536115" y="3416782"/>
            <a:ext cx="880" cy="827226"/>
          </a:xfrm>
          <a:prstGeom prst="line">
            <a:avLst/>
          </a:prstGeom>
          <a:ln w="69850">
            <a:solidFill>
              <a:schemeClr val="accent6">
                <a:lumMod val="75000"/>
              </a:schemeClr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51" name="TextBox 50">
            <a:extLst>
              <a:ext uri="{FF2B5EF4-FFF2-40B4-BE49-F238E27FC236}">
                <a16:creationId xmlns:a16="http://schemas.microsoft.com/office/drawing/2014/main" id="{575E4C6D-C971-275E-0C3F-24D5AD90DD8C}"/>
              </a:ext>
            </a:extLst>
          </p:cNvPr>
          <p:cNvSpPr txBox="1"/>
          <p:nvPr/>
        </p:nvSpPr>
        <p:spPr>
          <a:xfrm>
            <a:off x="10120161" y="5321354"/>
            <a:ext cx="82689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/>
              <a:t>Zynq</a:t>
            </a: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595015BE-2F31-4C79-6790-767E9C2D91FF}"/>
              </a:ext>
            </a:extLst>
          </p:cNvPr>
          <p:cNvSpPr/>
          <p:nvPr/>
        </p:nvSpPr>
        <p:spPr>
          <a:xfrm>
            <a:off x="10197019" y="4612129"/>
            <a:ext cx="679951" cy="300988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boot</a:t>
            </a: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E60C6D1B-71CE-8619-C97F-ADEB74FFAD2A}"/>
              </a:ext>
            </a:extLst>
          </p:cNvPr>
          <p:cNvSpPr/>
          <p:nvPr/>
        </p:nvSpPr>
        <p:spPr>
          <a:xfrm>
            <a:off x="10197019" y="4977947"/>
            <a:ext cx="679951" cy="300988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/>
              <a:t>hw</a:t>
            </a:r>
            <a:endParaRPr lang="en-US" dirty="0"/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ACF8C51E-D57C-DCAB-1BD1-E8FEEE09A128}"/>
              </a:ext>
            </a:extLst>
          </p:cNvPr>
          <p:cNvSpPr/>
          <p:nvPr/>
        </p:nvSpPr>
        <p:spPr>
          <a:xfrm>
            <a:off x="10197019" y="4244008"/>
            <a:ext cx="679951" cy="300988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fs</a:t>
            </a: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6B33B12B-F284-7F1B-5438-7EF6048053CB}"/>
              </a:ext>
            </a:extLst>
          </p:cNvPr>
          <p:cNvSpPr txBox="1"/>
          <p:nvPr/>
        </p:nvSpPr>
        <p:spPr>
          <a:xfrm>
            <a:off x="7049763" y="4054900"/>
            <a:ext cx="82689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solidFill>
                  <a:srgbClr val="FFFF00"/>
                </a:solidFill>
              </a:rPr>
              <a:t>ID 1</a:t>
            </a: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9B11FC08-5005-90DF-1388-C81CB162D8FE}"/>
              </a:ext>
            </a:extLst>
          </p:cNvPr>
          <p:cNvSpPr txBox="1"/>
          <p:nvPr/>
        </p:nvSpPr>
        <p:spPr>
          <a:xfrm>
            <a:off x="8153237" y="4054900"/>
            <a:ext cx="82689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solidFill>
                  <a:srgbClr val="FFFF00"/>
                </a:solidFill>
              </a:rPr>
              <a:t>ID 2</a:t>
            </a: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4F5B645F-07E6-6762-F3BD-164CF610C223}"/>
              </a:ext>
            </a:extLst>
          </p:cNvPr>
          <p:cNvSpPr txBox="1"/>
          <p:nvPr/>
        </p:nvSpPr>
        <p:spPr>
          <a:xfrm>
            <a:off x="9917728" y="4054900"/>
            <a:ext cx="82689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solidFill>
                  <a:srgbClr val="FFFF00"/>
                </a:solidFill>
              </a:rPr>
              <a:t>ID N</a:t>
            </a:r>
          </a:p>
        </p:txBody>
      </p:sp>
    </p:spTree>
    <p:extLst>
      <p:ext uri="{BB962C8B-B14F-4D97-AF65-F5344CB8AC3E}">
        <p14:creationId xmlns:p14="http://schemas.microsoft.com/office/powerpoint/2010/main" val="860522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61BE3D-BCA9-6161-82ED-0C10D60F5A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Root File System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9DD5060-8B9B-BA29-34D1-79DD17955CB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344488" indent="-344488">
              <a:buFont typeface="Arial" panose="020B0604020202020204" pitchFamily="34" charset="0"/>
              <a:buChar char="•"/>
            </a:pPr>
            <a:r>
              <a:rPr lang="en-US" dirty="0"/>
              <a:t>Standard Debian root file system</a:t>
            </a:r>
          </a:p>
          <a:p>
            <a:pPr lvl="1"/>
            <a:r>
              <a:rPr lang="en-US" dirty="0" err="1"/>
              <a:t>PetaLinux</a:t>
            </a:r>
            <a:r>
              <a:rPr lang="en-US" dirty="0"/>
              <a:t> version </a:t>
            </a:r>
            <a:r>
              <a:rPr lang="en-US" dirty="0">
                <a:sym typeface="Wingdings" panose="05000000000000000000" pitchFamily="2" charset="2"/>
              </a:rPr>
              <a:t></a:t>
            </a:r>
          </a:p>
          <a:p>
            <a:pPr lvl="1"/>
            <a:r>
              <a:rPr lang="en-US" dirty="0"/>
              <a:t>Kernel version </a:t>
            </a:r>
            <a:r>
              <a:rPr lang="en-US" dirty="0">
                <a:sym typeface="Wingdings" panose="05000000000000000000" pitchFamily="2" charset="2"/>
              </a:rPr>
              <a:t></a:t>
            </a:r>
          </a:p>
          <a:p>
            <a:pPr lvl="1"/>
            <a:r>
              <a:rPr lang="en-US" dirty="0"/>
              <a:t>Debian version</a:t>
            </a:r>
          </a:p>
          <a:p>
            <a:pPr marL="344488" indent="-344488">
              <a:buFont typeface="Arial" panose="020B0604020202020204" pitchFamily="34" charset="0"/>
              <a:buChar char="•"/>
            </a:pPr>
            <a:r>
              <a:rPr lang="en-US" dirty="0"/>
              <a:t>Multiple root file systems</a:t>
            </a:r>
          </a:p>
          <a:p>
            <a:pPr lvl="1"/>
            <a:r>
              <a:rPr lang="en-US" dirty="0" err="1"/>
              <a:t>PetaLinux</a:t>
            </a:r>
            <a:r>
              <a:rPr lang="en-US" dirty="0"/>
              <a:t> versions</a:t>
            </a:r>
          </a:p>
          <a:p>
            <a:pPr lvl="1"/>
            <a:r>
              <a:rPr lang="en-US" dirty="0"/>
              <a:t>Architectures: 32-bit (Zynq-7000), 64-bit (Zynq </a:t>
            </a:r>
            <a:r>
              <a:rPr lang="en-US" dirty="0" err="1"/>
              <a:t>UltraScale</a:t>
            </a:r>
            <a:r>
              <a:rPr lang="en-US" dirty="0"/>
              <a:t>+)</a:t>
            </a:r>
          </a:p>
          <a:p>
            <a:pPr marL="344488" indent="-344488">
              <a:buFont typeface="Arial" panose="020B0604020202020204" pitchFamily="34" charset="0"/>
              <a:buChar char="•"/>
            </a:pPr>
            <a:r>
              <a:rPr lang="en-US" dirty="0"/>
              <a:t>Export on NFS server</a:t>
            </a:r>
          </a:p>
          <a:p>
            <a:pPr marL="344488" indent="-344488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B050"/>
                </a:solidFill>
              </a:rPr>
              <a:t>Create only once</a:t>
            </a:r>
          </a:p>
          <a:p>
            <a:endParaRPr lang="en-US" dirty="0"/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09B7F213-E968-28B8-24DB-9D4799228FA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68238519"/>
              </p:ext>
            </p:extLst>
          </p:nvPr>
        </p:nvGraphicFramePr>
        <p:xfrm>
          <a:off x="4950102" y="2470965"/>
          <a:ext cx="6883756" cy="1381760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tableStyleId>{5C22544A-7EE6-4342-B048-85BDC9FD1C3A}</a:tableStyleId>
              </a:tblPr>
              <a:tblGrid>
                <a:gridCol w="1720939">
                  <a:extLst>
                    <a:ext uri="{9D8B030D-6E8A-4147-A177-3AD203B41FA5}">
                      <a16:colId xmlns:a16="http://schemas.microsoft.com/office/drawing/2014/main" val="3533251142"/>
                    </a:ext>
                  </a:extLst>
                </a:gridCol>
                <a:gridCol w="1720939">
                  <a:extLst>
                    <a:ext uri="{9D8B030D-6E8A-4147-A177-3AD203B41FA5}">
                      <a16:colId xmlns:a16="http://schemas.microsoft.com/office/drawing/2014/main" val="2848413068"/>
                    </a:ext>
                  </a:extLst>
                </a:gridCol>
                <a:gridCol w="1720939">
                  <a:extLst>
                    <a:ext uri="{9D8B030D-6E8A-4147-A177-3AD203B41FA5}">
                      <a16:colId xmlns:a16="http://schemas.microsoft.com/office/drawing/2014/main" val="2749695795"/>
                    </a:ext>
                  </a:extLst>
                </a:gridCol>
                <a:gridCol w="1720939">
                  <a:extLst>
                    <a:ext uri="{9D8B030D-6E8A-4147-A177-3AD203B41FA5}">
                      <a16:colId xmlns:a16="http://schemas.microsoft.com/office/drawing/2014/main" val="280916776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err="1"/>
                        <a:t>PetaLinux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2017.1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2019.1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2022.1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5237412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Linux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V4.9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V4.19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v5.15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7254263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Debian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9/Stretch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10 (Buster)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~11 (Bullseye) (v5.10)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6275308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721008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F3F8A2-F3D1-BED8-4D96-E2023F7021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ea typeface="+mj-lt"/>
                <a:cs typeface="+mj-lt"/>
              </a:rPr>
              <a:t>Device Record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9C88D7C-FEB2-FB6F-B6C2-0103F6472F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1500" y="1825625"/>
            <a:ext cx="6924275" cy="4346575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b="1" dirty="0">
                <a:latin typeface="Courier New" panose="02070309020205020404" pitchFamily="49" charset="0"/>
                <a:ea typeface="+mj-lt"/>
                <a:cs typeface="Courier New" panose="02070309020205020404" pitchFamily="49" charset="0"/>
              </a:rPr>
              <a:t>/epics/data/</a:t>
            </a:r>
            <a:r>
              <a:rPr lang="en-US" b="1" dirty="0" err="1">
                <a:latin typeface="Courier New" panose="02070309020205020404" pitchFamily="49" charset="0"/>
                <a:ea typeface="+mj-lt"/>
                <a:cs typeface="Courier New" panose="02070309020205020404" pitchFamily="49" charset="0"/>
              </a:rPr>
              <a:t>zynq-dev.json</a:t>
            </a:r>
            <a:endParaRPr lang="en-US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344488" indent="-344488">
              <a:buFont typeface="Arial" panose="020B0604020202020204" pitchFamily="34" charset="0"/>
              <a:buChar char="•"/>
            </a:pPr>
            <a:r>
              <a:rPr lang="en-US" dirty="0">
                <a:cs typeface="Arial"/>
              </a:rPr>
              <a:t>Information for all managed Zynq devices</a:t>
            </a:r>
          </a:p>
          <a:p>
            <a:pPr lvl="1"/>
            <a:r>
              <a:rPr lang="en-US" dirty="0">
                <a:cs typeface="Arial"/>
              </a:rPr>
              <a:t>Grouped by beamlines</a:t>
            </a:r>
          </a:p>
          <a:p>
            <a:pPr lvl="1"/>
            <a:r>
              <a:rPr lang="en-US" dirty="0">
                <a:cs typeface="Arial"/>
              </a:rPr>
              <a:t>DHCP validation</a:t>
            </a:r>
            <a:endParaRPr lang="en-US" dirty="0"/>
          </a:p>
          <a:p>
            <a:pPr lvl="1"/>
            <a:r>
              <a:rPr lang="en-US" dirty="0">
                <a:cs typeface="Arial"/>
              </a:rPr>
              <a:t>Name</a:t>
            </a:r>
          </a:p>
          <a:p>
            <a:pPr lvl="2"/>
            <a:r>
              <a:rPr lang="en-US" dirty="0">
                <a:cs typeface="Arial"/>
              </a:rPr>
              <a:t>Hostname/IOC name</a:t>
            </a:r>
          </a:p>
          <a:p>
            <a:pPr lvl="1"/>
            <a:r>
              <a:rPr lang="en-US" dirty="0">
                <a:cs typeface="Arial"/>
              </a:rPr>
              <a:t>PV name prefix</a:t>
            </a:r>
          </a:p>
          <a:p>
            <a:pPr lvl="2"/>
            <a:r>
              <a:rPr lang="en-US" dirty="0">
                <a:cs typeface="Arial"/>
              </a:rPr>
              <a:t>IOC start script, substitution files</a:t>
            </a:r>
          </a:p>
          <a:p>
            <a:pPr marL="344488" indent="-344488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FF0000"/>
                </a:solidFill>
                <a:cs typeface="Arial"/>
              </a:rPr>
              <a:t>Updated for each new device</a:t>
            </a:r>
            <a:endParaRPr lang="en-US" dirty="0"/>
          </a:p>
          <a:p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0346BA3-7C2E-4654-545F-310A21BEBD4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07132" y="209058"/>
            <a:ext cx="3033844" cy="643988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7920691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5047CA-B3C7-5D8A-907C-5BF5B95A78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500" y="365125"/>
            <a:ext cx="10432297" cy="1325563"/>
          </a:xfrm>
        </p:spPr>
        <p:txBody>
          <a:bodyPr/>
          <a:lstStyle/>
          <a:p>
            <a:r>
              <a:rPr lang="en-US" dirty="0"/>
              <a:t>EPICS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BA46840-C363-507F-D839-00231742C7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1500" y="1825625"/>
            <a:ext cx="5082539" cy="4207185"/>
          </a:xfrm>
        </p:spPr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sz="2000" dirty="0">
                <a:ea typeface="+mn-lt"/>
                <a:cs typeface="+mn-lt"/>
              </a:rPr>
              <a:t>EPICS infrastructure</a:t>
            </a:r>
          </a:p>
          <a:p>
            <a:pPr indent="0"/>
            <a:r>
              <a:rPr lang="en-US" sz="2000" b="1" dirty="0">
                <a:latin typeface="Courier New" panose="02070309020205020404" pitchFamily="49" charset="0"/>
                <a:ea typeface="+mn-lt"/>
                <a:cs typeface="Courier New" panose="02070309020205020404" pitchFamily="49" charset="0"/>
              </a:rPr>
              <a:t>/epics/base-</a:t>
            </a:r>
            <a:r>
              <a:rPr lang="en-US" sz="2000" b="1" dirty="0" err="1">
                <a:latin typeface="Courier New" panose="02070309020205020404" pitchFamily="49" charset="0"/>
                <a:ea typeface="+mn-lt"/>
                <a:cs typeface="Courier New" panose="02070309020205020404" pitchFamily="49" charset="0"/>
              </a:rPr>
              <a:t>x.xx.x</a:t>
            </a:r>
            <a:endParaRPr lang="en-US" sz="2000" b="1" dirty="0">
              <a:latin typeface="Courier New" panose="02070309020205020404" pitchFamily="49" charset="0"/>
              <a:ea typeface="+mn-lt"/>
              <a:cs typeface="Courier New" panose="02070309020205020404" pitchFamily="49" charset="0"/>
            </a:endParaRPr>
          </a:p>
          <a:p>
            <a:pPr indent="0"/>
            <a:r>
              <a:rPr lang="en-US" sz="2000" b="1" dirty="0">
                <a:latin typeface="Courier New" panose="02070309020205020404" pitchFamily="49" charset="0"/>
                <a:ea typeface="+mn-lt"/>
                <a:cs typeface="Courier New" panose="02070309020205020404" pitchFamily="49" charset="0"/>
              </a:rPr>
              <a:t>/epics/base-</a:t>
            </a:r>
            <a:r>
              <a:rPr lang="en-US" sz="2000" b="1" dirty="0" err="1">
                <a:latin typeface="Courier New" panose="02070309020205020404" pitchFamily="49" charset="0"/>
                <a:ea typeface="+mn-lt"/>
                <a:cs typeface="Courier New" panose="02070309020205020404" pitchFamily="49" charset="0"/>
              </a:rPr>
              <a:t>x.xx.x</a:t>
            </a:r>
            <a:r>
              <a:rPr lang="en-US" sz="2000" b="1" dirty="0">
                <a:latin typeface="Courier New" panose="02070309020205020404" pitchFamily="49" charset="0"/>
                <a:ea typeface="+mn-lt"/>
                <a:cs typeface="Courier New" panose="02070309020205020404" pitchFamily="49" charset="0"/>
              </a:rPr>
              <a:t>/support</a:t>
            </a:r>
          </a:p>
          <a:p>
            <a:pPr lvl="1">
              <a:lnSpc>
                <a:spcPct val="90000"/>
              </a:lnSpc>
            </a:pPr>
            <a:r>
              <a:rPr lang="en-US" sz="18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Multiple EPICS base versions</a:t>
            </a:r>
          </a:p>
          <a:p>
            <a:pPr lvl="1">
              <a:lnSpc>
                <a:spcPct val="90000"/>
              </a:lnSpc>
            </a:pPr>
            <a:r>
              <a:rPr lang="en-US" sz="18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Multiple EPICS module versions</a:t>
            </a:r>
          </a:p>
          <a:p>
            <a:pPr lvl="1">
              <a:spcBef>
                <a:spcPts val="1000"/>
              </a:spcBef>
            </a:pPr>
            <a:r>
              <a:rPr lang="en-US" sz="1600" dirty="0">
                <a:solidFill>
                  <a:srgbClr val="00B050"/>
                </a:solidFill>
                <a:ea typeface="+mn-lt"/>
                <a:cs typeface="+mn-lt"/>
              </a:rPr>
              <a:t>Build only once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000" dirty="0">
                <a:ea typeface="+mn-lt"/>
                <a:cs typeface="+mn-lt"/>
              </a:rPr>
              <a:t>IOC Binary</a:t>
            </a:r>
          </a:p>
          <a:p>
            <a:pPr indent="0"/>
            <a:r>
              <a:rPr lang="en-US" sz="2000" b="1" dirty="0">
                <a:latin typeface="Courier New" panose="02070309020205020404" pitchFamily="49" charset="0"/>
                <a:ea typeface="+mn-lt"/>
                <a:cs typeface="Courier New" panose="02070309020205020404" pitchFamily="49" charset="0"/>
              </a:rPr>
              <a:t>/epics/modules/</a:t>
            </a:r>
            <a:r>
              <a:rPr lang="en-US" altLang="zh-CN" sz="2000" b="1" dirty="0">
                <a:latin typeface="Courier New" panose="02070309020205020404" pitchFamily="49" charset="0"/>
                <a:ea typeface="+mn-lt"/>
                <a:cs typeface="Courier New" panose="02070309020205020404" pitchFamily="49" charset="0"/>
              </a:rPr>
              <a:t>ion</a:t>
            </a:r>
            <a:endParaRPr lang="en-US" sz="2000" b="1" dirty="0">
              <a:latin typeface="Courier New" panose="02070309020205020404" pitchFamily="49" charset="0"/>
              <a:ea typeface="+mn-lt"/>
              <a:cs typeface="Courier New" panose="02070309020205020404" pitchFamily="49" charset="0"/>
            </a:endParaRPr>
          </a:p>
          <a:p>
            <a:pPr lvl="1"/>
            <a:r>
              <a:rPr lang="en-US" sz="1800" dirty="0">
                <a:solidFill>
                  <a:srgbClr val="00B050"/>
                </a:solidFill>
                <a:ea typeface="+mn-lt"/>
                <a:cs typeface="+mn-lt"/>
              </a:rPr>
              <a:t>Build only once</a:t>
            </a:r>
          </a:p>
          <a:p>
            <a:endParaRPr lang="en-US" dirty="0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C74E5948-B7BD-F5D2-8CF7-8411140E32AE}"/>
              </a:ext>
            </a:extLst>
          </p:cNvPr>
          <p:cNvSpPr txBox="1">
            <a:spLocks/>
          </p:cNvSpPr>
          <p:nvPr/>
        </p:nvSpPr>
        <p:spPr>
          <a:xfrm>
            <a:off x="6096000" y="1825625"/>
            <a:ext cx="5430219" cy="4207185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spcAft>
                <a:spcPts val="600"/>
              </a:spcAft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r>
              <a:rPr lang="en-US" sz="2600" dirty="0">
                <a:ea typeface="+mn-lt"/>
                <a:cs typeface="+mn-lt"/>
              </a:rPr>
              <a:t>IOC Instance</a:t>
            </a:r>
          </a:p>
          <a:p>
            <a:pPr indent="0"/>
            <a:r>
              <a:rPr lang="en-US" sz="2600" b="1" dirty="0">
                <a:latin typeface="Courier New" panose="02070309020205020404" pitchFamily="49" charset="0"/>
                <a:ea typeface="+mn-lt"/>
                <a:cs typeface="Courier New" panose="02070309020205020404" pitchFamily="49" charset="0"/>
              </a:rPr>
              <a:t>/epics/</a:t>
            </a:r>
            <a:r>
              <a:rPr lang="en-US" sz="2600" b="1" dirty="0" err="1">
                <a:latin typeface="Courier New" panose="02070309020205020404" pitchFamily="49" charset="0"/>
                <a:ea typeface="+mn-lt"/>
                <a:cs typeface="Courier New" panose="02070309020205020404" pitchFamily="49" charset="0"/>
              </a:rPr>
              <a:t>iocs</a:t>
            </a:r>
            <a:r>
              <a:rPr lang="en-US" sz="2600" b="1" dirty="0">
                <a:latin typeface="Courier New" panose="02070309020205020404" pitchFamily="49" charset="0"/>
                <a:ea typeface="+mn-lt"/>
                <a:cs typeface="Courier New" panose="02070309020205020404" pitchFamily="49" charset="0"/>
              </a:rPr>
              <a:t>/xf28id1-ion1</a:t>
            </a:r>
          </a:p>
          <a:p>
            <a:pPr lvl="1">
              <a:lnSpc>
                <a:spcPct val="110000"/>
              </a:lnSpc>
            </a:pPr>
            <a:r>
              <a:rPr lang="en-US" sz="2300" dirty="0"/>
              <a:t>IOC name=hostname</a:t>
            </a:r>
          </a:p>
          <a:p>
            <a:pPr lvl="1">
              <a:lnSpc>
                <a:spcPct val="110000"/>
              </a:lnSpc>
            </a:pPr>
            <a:r>
              <a:rPr lang="en-US" sz="2300" dirty="0"/>
              <a:t>Startup script and Substitution files</a:t>
            </a:r>
          </a:p>
          <a:p>
            <a:pPr lvl="2">
              <a:lnSpc>
                <a:spcPct val="90000"/>
              </a:lnSpc>
            </a:pPr>
            <a:r>
              <a:rPr lang="en-US" sz="2100" dirty="0"/>
              <a:t>References to /</a:t>
            </a:r>
            <a:r>
              <a:rPr lang="en-US" sz="2100" dirty="0">
                <a:latin typeface="Courier New" panose="02070309020205020404" pitchFamily="49" charset="0"/>
                <a:cs typeface="Courier New" panose="02070309020205020404" pitchFamily="49" charset="0"/>
              </a:rPr>
              <a:t>epics/modules/ion</a:t>
            </a:r>
          </a:p>
          <a:p>
            <a:pPr lvl="1"/>
            <a:r>
              <a:rPr lang="en-US" sz="2300" dirty="0">
                <a:ea typeface="+mn-lt"/>
                <a:cs typeface="+mn-lt"/>
              </a:rPr>
              <a:t>Autosave directory</a:t>
            </a:r>
          </a:p>
          <a:p>
            <a:pPr lvl="1"/>
            <a:r>
              <a:rPr lang="en-US" sz="2300" dirty="0">
                <a:latin typeface="Courier New" panose="02070309020205020404" pitchFamily="49" charset="0"/>
                <a:ea typeface="+mn-lt"/>
                <a:cs typeface="Courier New" panose="02070309020205020404" pitchFamily="49" charset="0"/>
              </a:rPr>
              <a:t>config</a:t>
            </a:r>
          </a:p>
          <a:p>
            <a:pPr lvl="1"/>
            <a:r>
              <a:rPr lang="en-US" sz="2300" dirty="0">
                <a:ea typeface="+mn-lt"/>
                <a:cs typeface="+mn-lt"/>
              </a:rPr>
              <a:t>Installed as services</a:t>
            </a:r>
          </a:p>
          <a:p>
            <a:pPr lvl="2">
              <a:lnSpc>
                <a:spcPct val="90000"/>
              </a:lnSpc>
            </a:pPr>
            <a:r>
              <a:rPr lang="en-US" sz="2100" dirty="0">
                <a:latin typeface="Courier New" panose="02070309020205020404" pitchFamily="49" charset="0"/>
                <a:cs typeface="Courier New" panose="02070309020205020404" pitchFamily="49" charset="0"/>
              </a:rPr>
              <a:t>manage-</a:t>
            </a:r>
            <a:r>
              <a:rPr lang="en-US" sz="21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iocs</a:t>
            </a:r>
            <a:endParaRPr lang="en-US" sz="21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1"/>
            <a:r>
              <a:rPr lang="en-US" sz="2200" dirty="0">
                <a:solidFill>
                  <a:srgbClr val="FF0000"/>
                </a:solidFill>
                <a:ea typeface="+mn-lt"/>
                <a:cs typeface="+mn-lt"/>
              </a:rPr>
              <a:t>Create for each new device</a:t>
            </a:r>
          </a:p>
          <a:p>
            <a:pPr lvl="1"/>
            <a:r>
              <a:rPr lang="en-US" sz="2200" dirty="0">
                <a:solidFill>
                  <a:srgbClr val="00B050"/>
                </a:solidFill>
                <a:ea typeface="+mn-lt"/>
                <a:cs typeface="+mn-lt"/>
              </a:rPr>
              <a:t>No compilation needed</a:t>
            </a:r>
          </a:p>
        </p:txBody>
      </p:sp>
    </p:spTree>
    <p:extLst>
      <p:ext uri="{BB962C8B-B14F-4D97-AF65-F5344CB8AC3E}">
        <p14:creationId xmlns:p14="http://schemas.microsoft.com/office/powerpoint/2010/main" val="312394589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ACAE39-B164-EDED-34F0-6CBE6848DC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Start Up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D837C59-18A2-819A-F287-FEA8D74C6F8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4488" indent="-344488">
              <a:buFont typeface="Arial" panose="020B0604020202020204" pitchFamily="34" charset="0"/>
              <a:buChar char="•"/>
            </a:pPr>
            <a:r>
              <a:rPr lang="en-US" sz="2600" dirty="0"/>
              <a:t>Select IOC at runtime - avoid writing to file system</a:t>
            </a:r>
          </a:p>
          <a:p>
            <a:pPr marL="801688" lvl="1" indent="-344488"/>
            <a:r>
              <a:rPr lang="en-US" sz="2200" dirty="0"/>
              <a:t>Get name by IP address</a:t>
            </a:r>
          </a:p>
          <a:p>
            <a:pPr marL="914400" lvl="2" indent="0">
              <a:buNone/>
            </a:pPr>
            <a:r>
              <a:rPr lang="en-US" sz="1800" b="0" i="0" dirty="0">
                <a:solidFill>
                  <a:srgbClr val="ABB2BF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name=`</a:t>
            </a:r>
            <a:r>
              <a:rPr lang="en-US" sz="1800" b="0" i="0" dirty="0" err="1">
                <a:solidFill>
                  <a:srgbClr val="ABB2BF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jq</a:t>
            </a:r>
            <a:r>
              <a:rPr lang="en-US" sz="1800" b="0" i="0" dirty="0">
                <a:solidFill>
                  <a:srgbClr val="ABB2BF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-c </a:t>
            </a:r>
            <a:r>
              <a:rPr lang="en-US" sz="1800" b="0" i="0" dirty="0">
                <a:solidFill>
                  <a:srgbClr val="98C379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'.[]'</a:t>
            </a:r>
            <a:r>
              <a:rPr lang="en-US" sz="1800" b="0" i="0" dirty="0">
                <a:solidFill>
                  <a:srgbClr val="ABB2BF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800" b="0" i="0" dirty="0" err="1">
                <a:solidFill>
                  <a:srgbClr val="ABB2BF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zynq-det.json</a:t>
            </a:r>
            <a:r>
              <a:rPr lang="en-US" sz="1800" b="0" i="0" dirty="0">
                <a:solidFill>
                  <a:srgbClr val="ABB2BF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| awk </a:t>
            </a:r>
            <a:r>
              <a:rPr lang="en-US" sz="1800" b="0" i="0" dirty="0">
                <a:solidFill>
                  <a:srgbClr val="98C379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'/'</a:t>
            </a:r>
            <a:r>
              <a:rPr lang="en-US" sz="1800" b="0" i="0" dirty="0">
                <a:solidFill>
                  <a:srgbClr val="D19A66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$</a:t>
            </a:r>
            <a:r>
              <a:rPr lang="en-US" sz="1800" b="0" i="0" dirty="0" err="1">
                <a:solidFill>
                  <a:srgbClr val="D19A66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my_ip</a:t>
            </a:r>
            <a:r>
              <a:rPr lang="en-US" sz="1800" b="0" i="0" dirty="0">
                <a:solidFill>
                  <a:srgbClr val="98C379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'/ {print $0}'</a:t>
            </a:r>
            <a:r>
              <a:rPr lang="en-US" sz="1800" b="0" i="0" dirty="0">
                <a:solidFill>
                  <a:srgbClr val="ABB2BF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| </a:t>
            </a:r>
            <a:r>
              <a:rPr lang="en-US" sz="1800" b="0" i="0" dirty="0" err="1">
                <a:solidFill>
                  <a:srgbClr val="ABB2BF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jq</a:t>
            </a:r>
            <a:r>
              <a:rPr lang="en-US" sz="1800" b="0" i="0" dirty="0">
                <a:solidFill>
                  <a:srgbClr val="ABB2BF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-c </a:t>
            </a:r>
            <a:r>
              <a:rPr lang="en-US" sz="1800" b="0" i="0" dirty="0">
                <a:solidFill>
                  <a:srgbClr val="98C379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'.[]'</a:t>
            </a:r>
            <a:r>
              <a:rPr lang="en-US" sz="1800" b="0" i="0" dirty="0">
                <a:solidFill>
                  <a:srgbClr val="ABB2BF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| awk </a:t>
            </a:r>
            <a:r>
              <a:rPr lang="en-US" sz="1800" b="0" i="0" dirty="0">
                <a:solidFill>
                  <a:srgbClr val="98C379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'/'</a:t>
            </a:r>
            <a:r>
              <a:rPr lang="en-US" sz="1800" b="0" i="0" dirty="0">
                <a:solidFill>
                  <a:srgbClr val="D19A66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$</a:t>
            </a:r>
            <a:r>
              <a:rPr lang="en-US" sz="1800" b="0" i="0" dirty="0" err="1">
                <a:solidFill>
                  <a:srgbClr val="D19A66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my_ip</a:t>
            </a:r>
            <a:r>
              <a:rPr lang="en-US" sz="1800" b="0" i="0" dirty="0">
                <a:solidFill>
                  <a:srgbClr val="98C379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'/ {print $0}’ </a:t>
            </a:r>
            <a:r>
              <a:rPr lang="en-US" sz="1800" b="0" i="0" dirty="0">
                <a:solidFill>
                  <a:srgbClr val="ABB2BF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| </a:t>
            </a:r>
            <a:r>
              <a:rPr lang="en-US" sz="1800" b="0" i="0" dirty="0" err="1">
                <a:solidFill>
                  <a:srgbClr val="ABB2BF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jq</a:t>
            </a:r>
            <a:r>
              <a:rPr lang="en-US" sz="1800" b="0" i="0" dirty="0">
                <a:solidFill>
                  <a:srgbClr val="ABB2BF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-r </a:t>
            </a:r>
            <a:r>
              <a:rPr lang="en-US" sz="1800" b="0" i="0" dirty="0">
                <a:solidFill>
                  <a:srgbClr val="98C379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'.name’</a:t>
            </a:r>
            <a:r>
              <a:rPr lang="en-US" sz="1800" b="0" i="0" dirty="0">
                <a:solidFill>
                  <a:srgbClr val="ABB2BF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` </a:t>
            </a:r>
            <a:endParaRPr lang="en-US" sz="1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801688" lvl="1" indent="-344488"/>
            <a:r>
              <a:rPr lang="en-US" sz="2200" dirty="0"/>
              <a:t>Start the IOC if the IOC is for the current device</a:t>
            </a:r>
          </a:p>
          <a:p>
            <a:pPr marL="914400" lvl="2" indent="0">
              <a:buNone/>
            </a:pPr>
            <a:r>
              <a:rPr lang="en-US" sz="1800" b="0" i="0" dirty="0">
                <a:solidFill>
                  <a:srgbClr val="C678DD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if</a:t>
            </a:r>
            <a:r>
              <a:rPr lang="en-US" sz="1800" b="0" i="0" dirty="0">
                <a:solidFill>
                  <a:srgbClr val="ABB2BF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[ </a:t>
            </a:r>
            <a:r>
              <a:rPr lang="en-US" sz="1800" b="0" i="0" dirty="0">
                <a:solidFill>
                  <a:srgbClr val="D19A66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$name</a:t>
            </a:r>
            <a:r>
              <a:rPr lang="en-US" sz="1800" b="0" i="0" dirty="0">
                <a:solidFill>
                  <a:srgbClr val="ABB2BF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!= </a:t>
            </a:r>
            <a:r>
              <a:rPr lang="en-US" sz="1800" b="0" i="0" dirty="0">
                <a:solidFill>
                  <a:srgbClr val="D19A66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$IOC</a:t>
            </a:r>
            <a:r>
              <a:rPr lang="en-US" sz="1800" b="0" i="0" dirty="0">
                <a:solidFill>
                  <a:srgbClr val="ABB2BF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]; </a:t>
            </a:r>
            <a:r>
              <a:rPr lang="en-US" sz="1800" b="0" i="0" dirty="0">
                <a:solidFill>
                  <a:srgbClr val="C678DD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then</a:t>
            </a:r>
            <a:r>
              <a:rPr lang="en-US" sz="1800" b="0" i="0" dirty="0">
                <a:solidFill>
                  <a:srgbClr val="ABB2BF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800" b="0" i="0" dirty="0">
                <a:solidFill>
                  <a:srgbClr val="E6C07B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exit</a:t>
            </a:r>
            <a:r>
              <a:rPr lang="en-US" sz="1800" b="0" i="0" dirty="0">
                <a:solidFill>
                  <a:srgbClr val="ABB2BF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800" b="0" i="0" dirty="0">
                <a:solidFill>
                  <a:srgbClr val="C678DD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fi</a:t>
            </a:r>
            <a:endParaRPr lang="en-US" sz="1800" dirty="0">
              <a:latin typeface="Courier New" panose="02070309020205020404" pitchFamily="49" charset="0"/>
              <a:ea typeface="+mj-lt"/>
              <a:cs typeface="Courier New" panose="02070309020205020404" pitchFamily="49" charset="0"/>
            </a:endParaRPr>
          </a:p>
          <a:p>
            <a:pPr marL="344488" lvl="1" indent="-344488">
              <a:spcBef>
                <a:spcPts val="1000"/>
              </a:spcBef>
            </a:pPr>
            <a:r>
              <a:rPr lang="en-US" sz="2600" dirty="0"/>
              <a:t>Each device only start its own IOC</a:t>
            </a:r>
          </a:p>
          <a:p>
            <a:pPr marL="801688" lvl="2" indent="-344488">
              <a:spcBef>
                <a:spcPts val="1000"/>
              </a:spcBef>
            </a:pPr>
            <a:r>
              <a:rPr lang="en-US" sz="2200" dirty="0"/>
              <a:t>One instance</a:t>
            </a:r>
          </a:p>
        </p:txBody>
      </p:sp>
    </p:spTree>
    <p:extLst>
      <p:ext uri="{BB962C8B-B14F-4D97-AF65-F5344CB8AC3E}">
        <p14:creationId xmlns:p14="http://schemas.microsoft.com/office/powerpoint/2010/main" val="375698242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592FD5-DD38-1AEF-A483-D1C24D596C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19B8B00-5DB0-2D22-35AC-68DF7588787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344488" indent="-344488">
              <a:buFont typeface="Arial" panose="020B0604020202020204" pitchFamily="34" charset="0"/>
              <a:buChar char="•"/>
            </a:pPr>
            <a:r>
              <a:rPr lang="en-US" dirty="0"/>
              <a:t>Significantly simplifies deployment/maintenance</a:t>
            </a:r>
          </a:p>
          <a:p>
            <a:pPr lvl="1"/>
            <a:r>
              <a:rPr lang="en-US" dirty="0"/>
              <a:t>For each new device type</a:t>
            </a:r>
          </a:p>
          <a:p>
            <a:pPr lvl="2"/>
            <a:r>
              <a:rPr lang="en-US" dirty="0"/>
              <a:t>Build boot images, IOC binary</a:t>
            </a:r>
          </a:p>
          <a:p>
            <a:pPr lvl="2"/>
            <a:r>
              <a:rPr lang="en-US" dirty="0"/>
              <a:t>Create root file system (optional)</a:t>
            </a:r>
          </a:p>
          <a:p>
            <a:pPr lvl="1"/>
            <a:r>
              <a:rPr lang="en-US" dirty="0"/>
              <a:t>For each new device</a:t>
            </a:r>
          </a:p>
          <a:p>
            <a:pPr lvl="2"/>
            <a:r>
              <a:rPr lang="en-US" dirty="0"/>
              <a:t>Copy boot images, update boot script</a:t>
            </a:r>
          </a:p>
          <a:p>
            <a:pPr lvl="2"/>
            <a:r>
              <a:rPr lang="en-US" dirty="0"/>
              <a:t>Update device record, DHCP</a:t>
            </a:r>
          </a:p>
          <a:p>
            <a:pPr lvl="2"/>
            <a:r>
              <a:rPr lang="en-US" dirty="0"/>
              <a:t>Create IOC instance</a:t>
            </a:r>
          </a:p>
          <a:p>
            <a:pPr lvl="2"/>
            <a:r>
              <a:rPr lang="en-US" dirty="0"/>
              <a:t>Install IOC</a:t>
            </a:r>
          </a:p>
          <a:p>
            <a:pPr lvl="2"/>
            <a:r>
              <a:rPr lang="en-US" dirty="0">
                <a:solidFill>
                  <a:srgbClr val="00B050"/>
                </a:solidFill>
              </a:rPr>
              <a:t>Avoid compilation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More robust file system.</a:t>
            </a:r>
          </a:p>
        </p:txBody>
      </p:sp>
    </p:spTree>
    <p:extLst>
      <p:ext uri="{BB962C8B-B14F-4D97-AF65-F5344CB8AC3E}">
        <p14:creationId xmlns:p14="http://schemas.microsoft.com/office/powerpoint/2010/main" val="3054984695"/>
      </p:ext>
    </p:extLst>
  </p:cSld>
  <p:clrMapOvr>
    <a:masterClrMapping/>
  </p:clrMapOvr>
</p:sld>
</file>

<file path=ppt/theme/theme1.xml><?xml version="1.0" encoding="utf-8"?>
<a:theme xmlns:a="http://schemas.openxmlformats.org/drawingml/2006/main" name="BNL">
  <a:themeElements>
    <a:clrScheme name="BNL_NSLS-II">
      <a:dk1>
        <a:srgbClr val="000000"/>
      </a:dk1>
      <a:lt1>
        <a:srgbClr val="FFFFFF"/>
      </a:lt1>
      <a:dk2>
        <a:srgbClr val="105B78"/>
      </a:dk2>
      <a:lt2>
        <a:srgbClr val="00ACDB"/>
      </a:lt2>
      <a:accent1>
        <a:srgbClr val="B2D33A"/>
      </a:accent1>
      <a:accent2>
        <a:srgbClr val="F68A1F"/>
      </a:accent2>
      <a:accent3>
        <a:srgbClr val="B62466"/>
      </a:accent3>
      <a:accent4>
        <a:srgbClr val="FFCC33"/>
      </a:accent4>
      <a:accent5>
        <a:srgbClr val="DA3525"/>
      </a:accent5>
      <a:accent6>
        <a:srgbClr val="50489D"/>
      </a:accent6>
      <a:hlink>
        <a:srgbClr val="4881C3"/>
      </a:hlink>
      <a:folHlink>
        <a:srgbClr val="24B574"/>
      </a:folHlink>
    </a:clrScheme>
    <a:fontScheme name="Arial Black-Arial">
      <a:majorFont>
        <a:latin typeface="Arial Black" panose="020B0A04020102020204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NSLS-II_PPT_Template_Widescreen_wFooter_new" id="{B29EAB64-E8F0-FF4B-A307-BB39ADC8A07F}" vid="{372C21F3-BA56-7F48-8A9C-8C3D97E3191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6b1171d7-0e31-4d9a-84fb-66bed1ac3224">
      <Terms xmlns="http://schemas.microsoft.com/office/infopath/2007/PartnerControls"/>
    </lcf76f155ced4ddcb4097134ff3c332f>
    <TaxCatchAll xmlns="3bfd71d5-c7ac-4dca-b865-a609d1eb4074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16FCA86DADC0047BF0C3706765F4DAB" ma:contentTypeVersion="14" ma:contentTypeDescription="Create a new document." ma:contentTypeScope="" ma:versionID="dd440c841909494d7bced12da47a0ce8">
  <xsd:schema xmlns:xsd="http://www.w3.org/2001/XMLSchema" xmlns:xs="http://www.w3.org/2001/XMLSchema" xmlns:p="http://schemas.microsoft.com/office/2006/metadata/properties" xmlns:ns2="6b1171d7-0e31-4d9a-84fb-66bed1ac3224" xmlns:ns3="57d7a6d9-109f-45e5-90bb-5aad0c3196e4" xmlns:ns4="3bfd71d5-c7ac-4dca-b865-a609d1eb4074" targetNamespace="http://schemas.microsoft.com/office/2006/metadata/properties" ma:root="true" ma:fieldsID="01f1e248e9b95996589e0fadbd6fe1a0" ns2:_="" ns3:_="" ns4:_="">
    <xsd:import namespace="6b1171d7-0e31-4d9a-84fb-66bed1ac3224"/>
    <xsd:import namespace="57d7a6d9-109f-45e5-90bb-5aad0c3196e4"/>
    <xsd:import namespace="3bfd71d5-c7ac-4dca-b865-a609d1eb4074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LengthInSeconds" minOccurs="0"/>
                <xsd:element ref="ns2:lcf76f155ced4ddcb4097134ff3c332f" minOccurs="0"/>
                <xsd:element ref="ns4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b1171d7-0e31-4d9a-84fb-66bed1ac322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MediaLengthInSeconds" ma:index="18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0" nillable="true" ma:taxonomy="true" ma:internalName="lcf76f155ced4ddcb4097134ff3c332f" ma:taxonomyFieldName="MediaServiceImageTags" ma:displayName="Image Tags" ma:readOnly="false" ma:fieldId="{5cf76f15-5ced-4ddc-b409-7134ff3c332f}" ma:taxonomyMulti="true" ma:sspId="a325a567-783b-4eae-ad25-f71283ef2f6c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7d7a6d9-109f-45e5-90bb-5aad0c3196e4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bfd71d5-c7ac-4dca-b865-a609d1eb4074" elementFormDefault="qualified">
    <xsd:import namespace="http://schemas.microsoft.com/office/2006/documentManagement/types"/>
    <xsd:import namespace="http://schemas.microsoft.com/office/infopath/2007/PartnerControls"/>
    <xsd:element name="TaxCatchAll" ma:index="21" nillable="true" ma:displayName="Taxonomy Catch All Column" ma:hidden="true" ma:list="{7a999d5a-cc4e-4696-9e61-dbfedefc193e}" ma:internalName="TaxCatchAll" ma:showField="CatchAllData" ma:web="57d7a6d9-109f-45e5-90bb-5aad0c3196e4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426CE3EA-5883-4F17-BB4E-ADE318DA911F}">
  <ds:schemaRefs>
    <ds:schemaRef ds:uri="3bfd71d5-c7ac-4dca-b865-a609d1eb4074"/>
    <ds:schemaRef ds:uri="http://schemas.openxmlformats.org/package/2006/metadata/core-properties"/>
    <ds:schemaRef ds:uri="http://schemas.microsoft.com/office/2006/metadata/properties"/>
    <ds:schemaRef ds:uri="http://purl.org/dc/terms/"/>
    <ds:schemaRef ds:uri="http://schemas.microsoft.com/office/2006/documentManagement/types"/>
    <ds:schemaRef ds:uri="http://schemas.microsoft.com/office/infopath/2007/PartnerControls"/>
    <ds:schemaRef ds:uri="57d7a6d9-109f-45e5-90bb-5aad0c3196e4"/>
    <ds:schemaRef ds:uri="http://purl.org/dc/elements/1.1/"/>
    <ds:schemaRef ds:uri="6b1171d7-0e31-4d9a-84fb-66bed1ac3224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C86C542A-FE77-48D6-AD8D-0A55C4915C8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6b1171d7-0e31-4d9a-84fb-66bed1ac3224"/>
    <ds:schemaRef ds:uri="57d7a6d9-109f-45e5-90bb-5aad0c3196e4"/>
    <ds:schemaRef ds:uri="3bfd71d5-c7ac-4dca-b865-a609d1eb407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8D382C84-F57C-4651-904A-38F089CD6059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NSLS-II_PPT_Template_Widescreen_wFooter_new</Template>
  <TotalTime>503</TotalTime>
  <Words>529</Words>
  <Application>Microsoft Office PowerPoint</Application>
  <PresentationFormat>Widescreen</PresentationFormat>
  <Paragraphs>150</Paragraphs>
  <Slides>10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Arial</vt:lpstr>
      <vt:lpstr>Calibri</vt:lpstr>
      <vt:lpstr>Courier New</vt:lpstr>
      <vt:lpstr>BNL</vt:lpstr>
      <vt:lpstr>Centralized Deployment of EPICS Systems for Zynq-based Devices</vt:lpstr>
      <vt:lpstr>Overview</vt:lpstr>
      <vt:lpstr>Zynq System</vt:lpstr>
      <vt:lpstr>Boot images</vt:lpstr>
      <vt:lpstr>Root File System</vt:lpstr>
      <vt:lpstr>Device Record</vt:lpstr>
      <vt:lpstr>EPICS</vt:lpstr>
      <vt:lpstr>Start Up</vt:lpstr>
      <vt:lpstr>Summary</vt:lpstr>
      <vt:lpstr>Thank you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</dc:title>
  <dc:subject/>
  <dc:creator>Laasch, Ricarda</dc:creator>
  <cp:keywords/>
  <dc:description/>
  <cp:lastModifiedBy>Li, Ji</cp:lastModifiedBy>
  <cp:revision>116</cp:revision>
  <cp:lastPrinted>2022-09-15T14:22:28Z</cp:lastPrinted>
  <dcterms:created xsi:type="dcterms:W3CDTF">2022-01-24T21:38:03Z</dcterms:created>
  <dcterms:modified xsi:type="dcterms:W3CDTF">2022-09-23T14:11:48Z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0x010100016FCA86DADC0047BF0C3706765F4DAB</vt:lpwstr>
  </property>
</Properties>
</file>