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56" r:id="rId5"/>
    <p:sldId id="285" r:id="rId6"/>
    <p:sldId id="286" r:id="rId7"/>
    <p:sldId id="257" r:id="rId8"/>
    <p:sldId id="272" r:id="rId9"/>
    <p:sldId id="263" r:id="rId10"/>
    <p:sldId id="276" r:id="rId11"/>
    <p:sldId id="271" r:id="rId12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5FF"/>
    <a:srgbClr val="D5F8EF"/>
    <a:srgbClr val="9A9B9D"/>
    <a:srgbClr val="AEB0AF"/>
    <a:srgbClr val="CEC7C1"/>
    <a:srgbClr val="8C8D90"/>
    <a:srgbClr val="D25350"/>
    <a:srgbClr val="808184"/>
    <a:srgbClr val="75767A"/>
    <a:srgbClr val="4E4F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 autoAdjust="0"/>
    <p:restoredTop sz="95161" autoAdjust="0"/>
  </p:normalViewPr>
  <p:slideViewPr>
    <p:cSldViewPr snapToGrid="0" showGuides="1">
      <p:cViewPr varScale="1">
        <p:scale>
          <a:sx n="99" d="100"/>
          <a:sy n="99" d="100"/>
        </p:scale>
        <p:origin x="192" y="6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9/21/22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9/21/22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4031D8B-25E9-D440-A0B7-53853A82E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622-4D3C-4849-B0FA-4101271A7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DD0A2A-0355-AA49-9A3F-AB977E14FC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F833AF-F2DD-B245-B5D3-AAD481D065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BAAAD4-FBA9-4334-AA6C-9B74AC2A83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7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521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9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862842F-612F-3641-9908-4224FD3698B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736" r:id="rId4"/>
    <p:sldLayoutId id="2147483663" r:id="rId5"/>
    <p:sldLayoutId id="2147483685" r:id="rId6"/>
    <p:sldLayoutId id="2147483750" r:id="rId7"/>
    <p:sldLayoutId id="2147483755" r:id="rId8"/>
    <p:sldLayoutId id="2147483754" r:id="rId9"/>
    <p:sldLayoutId id="2147483667" r:id="rId10"/>
    <p:sldLayoutId id="2147483725" r:id="rId11"/>
    <p:sldLayoutId id="2147483756" r:id="rId12"/>
    <p:sldLayoutId id="2147483678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7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ontrolssoftware.sns.ornl.gov/training/2022_EPIC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00C1-4BD0-4441-9F02-CABA00D22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2"/>
            <a:ext cx="8678194" cy="535531"/>
          </a:xfrm>
        </p:spPr>
        <p:txBody>
          <a:bodyPr/>
          <a:lstStyle/>
          <a:p>
            <a:r>
              <a:rPr lang="en-US" dirty="0"/>
              <a:t>EPICS 7 Workshop 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12E8D-8CA8-4596-914D-BD6FE69564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EPICS Collaboration Meeting</a:t>
            </a:r>
          </a:p>
          <a:p>
            <a:r>
              <a:rPr lang="en-US" dirty="0"/>
              <a:t>Slovenia, Sept. 2022</a:t>
            </a:r>
          </a:p>
          <a:p>
            <a:endParaRPr lang="en-US" dirty="0"/>
          </a:p>
          <a:p>
            <a:r>
              <a:rPr lang="en-US" dirty="0"/>
              <a:t>Kay Kasemir</a:t>
            </a:r>
          </a:p>
        </p:txBody>
      </p:sp>
    </p:spTree>
    <p:extLst>
      <p:ext uri="{BB962C8B-B14F-4D97-AF65-F5344CB8AC3E}">
        <p14:creationId xmlns:p14="http://schemas.microsoft.com/office/powerpoint/2010/main" val="171318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96"/>
    </mc:Choice>
    <mc:Fallback xmlns="">
      <p:transition spd="slow" advTm="839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9FF6D-6D35-2A35-5F3B-30F347A63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075" y="161266"/>
            <a:ext cx="11430000" cy="1816337"/>
          </a:xfrm>
        </p:spPr>
        <p:txBody>
          <a:bodyPr/>
          <a:lstStyle/>
          <a:p>
            <a:pPr marL="2171700" indent="-2171700">
              <a:buNone/>
            </a:pPr>
            <a:r>
              <a:rPr lang="en-US" dirty="0"/>
              <a:t>August 10	“Would you .. PV Access, PVXS, Java Interface, sample client”</a:t>
            </a:r>
          </a:p>
          <a:p>
            <a:pPr marL="2171700" indent="-2171700">
              <a:buNone/>
            </a:pPr>
            <a:r>
              <a:rPr lang="en-US" dirty="0"/>
              <a:t>Sept. 19	EPICS 7 Workshop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40D2053-26A5-0BC6-AAD3-0D4C47DF142D}"/>
              </a:ext>
            </a:extLst>
          </p:cNvPr>
          <p:cNvSpPr txBox="1">
            <a:spLocks/>
          </p:cNvSpPr>
          <p:nvPr/>
        </p:nvSpPr>
        <p:spPr bwMode="auto">
          <a:xfrm>
            <a:off x="998482" y="4794802"/>
            <a:ext cx="10195036" cy="134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“Integrate into EPICS” = “Make accessible on Network”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0070C0"/>
                </a:solidFill>
              </a:rPr>
              <a:t>EPICS </a:t>
            </a:r>
            <a:r>
              <a:rPr lang="en-US" b="1" u="sng" dirty="0">
                <a:solidFill>
                  <a:srgbClr val="0070C0"/>
                </a:solidFill>
              </a:rPr>
              <a:t>7</a:t>
            </a:r>
            <a:r>
              <a:rPr lang="en-US" dirty="0">
                <a:solidFill>
                  <a:srgbClr val="0070C0"/>
                </a:solidFill>
              </a:rPr>
              <a:t>  =  EPICS with CA and </a:t>
            </a:r>
            <a:r>
              <a:rPr lang="en-US" b="1" u="sng" dirty="0">
                <a:solidFill>
                  <a:srgbClr val="0070C0"/>
                </a:solidFill>
              </a:rPr>
              <a:t>PVA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0855EFA-5151-C210-9F66-A492ED2B1362}"/>
              </a:ext>
            </a:extLst>
          </p:cNvPr>
          <p:cNvGrpSpPr/>
          <p:nvPr/>
        </p:nvGrpSpPr>
        <p:grpSpPr>
          <a:xfrm>
            <a:off x="3053033" y="2210343"/>
            <a:ext cx="4956941" cy="1782854"/>
            <a:chOff x="3053033" y="2210343"/>
            <a:chExt cx="4956941" cy="1782854"/>
          </a:xfrm>
        </p:grpSpPr>
        <p:grpSp>
          <p:nvGrpSpPr>
            <p:cNvPr id="5" name="Group 11">
              <a:extLst>
                <a:ext uri="{FF2B5EF4-FFF2-40B4-BE49-F238E27FC236}">
                  <a16:creationId xmlns:a16="http://schemas.microsoft.com/office/drawing/2014/main" id="{70679B92-BE90-EC41-F622-FC79828434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3033" y="2210434"/>
              <a:ext cx="2044700" cy="1782763"/>
              <a:chOff x="1200574" y="1028145"/>
              <a:chExt cx="2044149" cy="1784059"/>
            </a:xfrm>
          </p:grpSpPr>
          <p:pic>
            <p:nvPicPr>
              <p:cNvPr id="6" name="Picture 1">
                <a:extLst>
                  <a:ext uri="{FF2B5EF4-FFF2-40B4-BE49-F238E27FC236}">
                    <a16:creationId xmlns:a16="http://schemas.microsoft.com/office/drawing/2014/main" id="{54C70656-D1FD-479F-89ED-FA825E7988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2038" y="1028145"/>
                <a:ext cx="1282700" cy="128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9ECE25-CAEA-B422-0A3D-6F9DD7A618F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00574" y="2442872"/>
                <a:ext cx="204414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/>
                  <a:t>Network Diagram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D5073F-62B6-7767-BD62-32AB3C0B90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01712" y="2210343"/>
              <a:ext cx="2608262" cy="1773238"/>
              <a:chOff x="5335020" y="1028145"/>
              <a:chExt cx="2608406" cy="1773042"/>
            </a:xfrm>
          </p:grpSpPr>
          <p:pic>
            <p:nvPicPr>
              <p:cNvPr id="9" name="Picture 11">
                <a:extLst>
                  <a:ext uri="{FF2B5EF4-FFF2-40B4-BE49-F238E27FC236}">
                    <a16:creationId xmlns:a16="http://schemas.microsoft.com/office/drawing/2014/main" id="{3367F65C-7CCD-ED15-30DB-8B63032338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8704" y="1028145"/>
                <a:ext cx="1282700" cy="677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TextBox 7">
                <a:extLst>
                  <a:ext uri="{FF2B5EF4-FFF2-40B4-BE49-F238E27FC236}">
                    <a16:creationId xmlns:a16="http://schemas.microsoft.com/office/drawing/2014/main" id="{E3701F83-F39E-EF1F-D1F9-310D6D2A27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35020" y="2431855"/>
                <a:ext cx="260840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US"/>
                  <a:t>Network Diagram (new)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3601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757"/>
    </mc:Choice>
    <mc:Fallback xmlns="">
      <p:transition spd="slow" advTm="537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235E6-BD7D-0485-38F1-B1F87C0BE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6523" y="1081826"/>
            <a:ext cx="10551531" cy="461968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For material,</a:t>
            </a:r>
          </a:p>
          <a:p>
            <a:pPr marL="0" indent="0">
              <a:buNone/>
            </a:pPr>
            <a:r>
              <a:rPr lang="en-US" dirty="0"/>
              <a:t>follow EPICS Meeting web page to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>
                <a:hlinkClick r:id="rId2"/>
              </a:rPr>
              <a:t>https://controlssoftware.sns.ornl.gov/training/2022_EPICS/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8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07"/>
    </mc:Choice>
    <mc:Fallback xmlns="">
      <p:transition spd="slow" advTm="1640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85E31-CD81-164E-AB4D-12B40FE3F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110691"/>
            <a:ext cx="6346418" cy="539496"/>
          </a:xfrm>
        </p:spPr>
        <p:txBody>
          <a:bodyPr/>
          <a:lstStyle/>
          <a:p>
            <a:r>
              <a:rPr lang="en-US" dirty="0"/>
              <a:t>EPICS IOCs are now Bi-Lingual!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959C2-1DDB-D341-B788-D5ABF093F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064871"/>
            <a:ext cx="6154876" cy="463664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Channel Access</a:t>
            </a:r>
          </a:p>
          <a:p>
            <a:pPr lvl="1"/>
            <a:r>
              <a:rPr lang="en-US" dirty="0" err="1"/>
              <a:t>cainfo</a:t>
            </a:r>
            <a:r>
              <a:rPr lang="en-US" dirty="0"/>
              <a:t>, </a:t>
            </a:r>
            <a:r>
              <a:rPr lang="en-US" dirty="0" err="1"/>
              <a:t>caget</a:t>
            </a:r>
            <a:r>
              <a:rPr lang="en-US" dirty="0"/>
              <a:t>, caput, </a:t>
            </a:r>
            <a:r>
              <a:rPr lang="en-US" dirty="0" err="1"/>
              <a:t>camonitor</a:t>
            </a:r>
            <a:endParaRPr lang="en-US" dirty="0"/>
          </a:p>
          <a:p>
            <a:pPr lvl="1"/>
            <a:r>
              <a:rPr lang="en-US" dirty="0">
                <a:solidFill>
                  <a:srgbClr val="0070C0"/>
                </a:solidFill>
              </a:rPr>
              <a:t>Still fully supported</a:t>
            </a:r>
            <a:endParaRPr lang="en-US" dirty="0"/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PV Access</a:t>
            </a:r>
          </a:p>
          <a:p>
            <a:pPr lvl="1"/>
            <a:r>
              <a:rPr lang="en-US" dirty="0" err="1"/>
              <a:t>pvinfo</a:t>
            </a:r>
            <a:r>
              <a:rPr lang="en-US" dirty="0"/>
              <a:t>, </a:t>
            </a:r>
            <a:r>
              <a:rPr lang="en-US" dirty="0" err="1"/>
              <a:t>pvget</a:t>
            </a:r>
            <a:r>
              <a:rPr lang="en-US" dirty="0"/>
              <a:t>, </a:t>
            </a:r>
            <a:r>
              <a:rPr lang="en-US" dirty="0" err="1"/>
              <a:t>pvput</a:t>
            </a:r>
            <a:r>
              <a:rPr lang="en-US" dirty="0"/>
              <a:t>, </a:t>
            </a:r>
            <a:r>
              <a:rPr lang="en-US" dirty="0" err="1"/>
              <a:t>pvmonitor</a:t>
            </a:r>
            <a:endParaRPr lang="en-US" dirty="0"/>
          </a:p>
          <a:p>
            <a:pPr lvl="1"/>
            <a:r>
              <a:rPr lang="en-US" dirty="0"/>
              <a:t>CS-Studio:  ‘</a:t>
            </a:r>
            <a:r>
              <a:rPr lang="en-US" dirty="0" err="1"/>
              <a:t>pva</a:t>
            </a:r>
            <a:r>
              <a:rPr lang="en-US" dirty="0"/>
              <a:t>://’ prefix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</a:rPr>
              <a:t>Looks very similar 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1CC4A38B-7EC0-F2EF-5371-C10A1414D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7356" y="274320"/>
            <a:ext cx="4452411" cy="4439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7FA77CF-1150-7345-653A-6984740CA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5748" y="4523232"/>
            <a:ext cx="1752600" cy="179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27F2B57-710A-4699-4875-EB5C67C354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888" y="4872142"/>
            <a:ext cx="6709932" cy="1947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009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018"/>
    </mc:Choice>
    <mc:Fallback xmlns="">
      <p:transition spd="slow" advTm="43018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0EE3C-2D68-5443-B438-96F35176E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 PVA: 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F00FD-5B32-8648-BF66-4B729EA27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026367"/>
            <a:ext cx="6424383" cy="5392018"/>
          </a:xfrm>
        </p:spPr>
        <p:txBody>
          <a:bodyPr/>
          <a:lstStyle/>
          <a:p>
            <a:r>
              <a:rPr lang="en-US" dirty="0"/>
              <a:t>“</a:t>
            </a:r>
            <a:r>
              <a:rPr lang="en-US" dirty="0" err="1"/>
              <a:t>NTNDArray</a:t>
            </a:r>
            <a:r>
              <a:rPr lang="en-US" dirty="0"/>
              <a:t>” type combines</a:t>
            </a:r>
          </a:p>
          <a:p>
            <a:pPr lvl="1"/>
            <a:r>
              <a:rPr lang="en-US" dirty="0"/>
              <a:t>Pixels</a:t>
            </a:r>
          </a:p>
          <a:p>
            <a:pPr lvl="1"/>
            <a:r>
              <a:rPr lang="en-US" dirty="0"/>
              <a:t>Color modes</a:t>
            </a:r>
          </a:p>
          <a:p>
            <a:pPr lvl="1"/>
            <a:r>
              <a:rPr lang="en-US" dirty="0"/>
              <a:t>Dimensions</a:t>
            </a:r>
          </a:p>
          <a:p>
            <a:pPr lvl="1"/>
            <a:r>
              <a:rPr lang="en-US" dirty="0"/>
              <a:t>Compression settings</a:t>
            </a:r>
          </a:p>
        </p:txBody>
      </p:sp>
      <p:pic>
        <p:nvPicPr>
          <p:cNvPr id="6" name="Picture 5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E4D56104-60FC-D642-BC28-7D748FFFE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62" y="3547150"/>
            <a:ext cx="3309184" cy="3238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497DDA3-3163-7E99-1017-8A1F81D26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2325" y="1160326"/>
            <a:ext cx="5877442" cy="4345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848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988"/>
    </mc:Choice>
    <mc:Fallback xmlns="">
      <p:transition spd="slow" advTm="1798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8353E-2869-6147-84A2-A0E85443F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Data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B21093-1541-FD42-B78C-00055A2AE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577" y="109948"/>
            <a:ext cx="3908656" cy="46277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4069AC-22D7-2371-9179-67F8F87D4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274" y="4358093"/>
            <a:ext cx="6840955" cy="2120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18C928-F88E-27BF-7B5A-9AF7226DD2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453" y="2311081"/>
            <a:ext cx="5631915" cy="1820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9AFA1C-986F-C0AA-E1F9-E6DB30181D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608" y="4478154"/>
            <a:ext cx="4112393" cy="2273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FEB38C2-0E64-5B73-5A59-14B04246E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392" y="988258"/>
            <a:ext cx="8338848" cy="1173657"/>
          </a:xfrm>
        </p:spPr>
        <p:txBody>
          <a:bodyPr/>
          <a:lstStyle/>
          <a:p>
            <a:r>
              <a:rPr lang="en-US" dirty="0"/>
              <a:t>Create from IOC, python, java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, C++</a:t>
            </a:r>
          </a:p>
          <a:p>
            <a:r>
              <a:rPr lang="en-US" dirty="0"/>
              <a:t>Use in python, java, CS-Studio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, C++</a:t>
            </a:r>
          </a:p>
        </p:txBody>
      </p:sp>
    </p:spTree>
    <p:extLst>
      <p:ext uri="{BB962C8B-B14F-4D97-AF65-F5344CB8AC3E}">
        <p14:creationId xmlns:p14="http://schemas.microsoft.com/office/powerpoint/2010/main" val="357540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892"/>
    </mc:Choice>
    <mc:Fallback xmlns="">
      <p:transition spd="slow" advTm="3289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F1247-053B-BC48-9081-217FA9C91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of PV Access, Sept. 2022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14AA8-A62C-474F-BA36-EF31CD025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86118"/>
            <a:ext cx="3612957" cy="547183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Done, operational</a:t>
            </a:r>
          </a:p>
          <a:p>
            <a:r>
              <a:rPr lang="en-US" sz="2400" dirty="0">
                <a:solidFill>
                  <a:srgbClr val="00B050"/>
                </a:solidFill>
              </a:rPr>
              <a:t>Server and client libraries for C++, Java, Python</a:t>
            </a:r>
            <a:endParaRPr lang="en-US" sz="2000" dirty="0">
              <a:solidFill>
                <a:srgbClr val="00B050"/>
              </a:solidFill>
            </a:endParaRPr>
          </a:p>
          <a:p>
            <a:r>
              <a:rPr lang="en-US" sz="2400" dirty="0">
                <a:solidFill>
                  <a:srgbClr val="00B050"/>
                </a:solidFill>
              </a:rPr>
              <a:t>Area Detector image transfer</a:t>
            </a:r>
          </a:p>
          <a:p>
            <a:pPr lvl="1"/>
            <a:r>
              <a:rPr lang="en-US" sz="2000" dirty="0">
                <a:solidFill>
                  <a:srgbClr val="00B050"/>
                </a:solidFill>
              </a:rPr>
              <a:t>Used to distribute processing from camera hosts</a:t>
            </a:r>
          </a:p>
          <a:p>
            <a:r>
              <a:rPr lang="en-US" sz="2400" dirty="0">
                <a:solidFill>
                  <a:srgbClr val="00B050"/>
                </a:solidFill>
              </a:rPr>
              <a:t>Custom data servers and clients</a:t>
            </a:r>
          </a:p>
          <a:p>
            <a:pPr lvl="1"/>
            <a:r>
              <a:rPr lang="en-US" sz="2000" dirty="0">
                <a:solidFill>
                  <a:srgbClr val="00B050"/>
                </a:solidFill>
              </a:rPr>
              <a:t>SNS: neutron data</a:t>
            </a:r>
          </a:p>
          <a:p>
            <a:pPr lvl="1"/>
            <a:r>
              <a:rPr lang="en-US" sz="2000" dirty="0">
                <a:solidFill>
                  <a:srgbClr val="00B050"/>
                </a:solidFill>
              </a:rPr>
              <a:t>APS: services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8FD9E05-853C-454D-A4DD-490BB17E2C1A}"/>
              </a:ext>
            </a:extLst>
          </p:cNvPr>
          <p:cNvSpPr txBox="1">
            <a:spLocks/>
          </p:cNvSpPr>
          <p:nvPr/>
        </p:nvSpPr>
        <p:spPr bwMode="auto">
          <a:xfrm>
            <a:off x="4200307" y="986118"/>
            <a:ext cx="3612957" cy="541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Done, to be tested</a:t>
            </a:r>
          </a:p>
          <a:p>
            <a:r>
              <a:rPr lang="en-US" sz="2400" dirty="0">
                <a:solidFill>
                  <a:srgbClr val="0070C0"/>
                </a:solidFill>
              </a:rPr>
              <a:t>PVA server for records in IOC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All record types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‘Description’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Full ‘units’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Full 64 bits for</a:t>
            </a:r>
            <a:br>
              <a:rPr lang="en-US" sz="2000" dirty="0">
                <a:solidFill>
                  <a:srgbClr val="0070C0"/>
                </a:solidFill>
              </a:rPr>
            </a:br>
            <a:r>
              <a:rPr lang="en-US" sz="2000" dirty="0">
                <a:solidFill>
                  <a:srgbClr val="0070C0"/>
                </a:solidFill>
              </a:rPr>
              <a:t>‘int64in’, ‘int64out’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No </a:t>
            </a:r>
            <a:r>
              <a:rPr lang="en-US" sz="2000" dirty="0" err="1">
                <a:solidFill>
                  <a:srgbClr val="0070C0"/>
                </a:solidFill>
              </a:rPr>
              <a:t>enum</a:t>
            </a:r>
            <a:r>
              <a:rPr lang="en-US" sz="2000" dirty="0">
                <a:solidFill>
                  <a:srgbClr val="0070C0"/>
                </a:solidFill>
              </a:rPr>
              <a:t> state limit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Supports changing metadata</a:t>
            </a:r>
          </a:p>
          <a:p>
            <a:r>
              <a:rPr lang="en-US" sz="2400" dirty="0">
                <a:solidFill>
                  <a:srgbClr val="0070C0"/>
                </a:solidFill>
              </a:rPr>
              <a:t>CS-Studio client</a:t>
            </a:r>
          </a:p>
          <a:p>
            <a:r>
              <a:rPr lang="en-US" sz="2400" dirty="0">
                <a:solidFill>
                  <a:srgbClr val="0070C0"/>
                </a:solidFill>
              </a:rPr>
              <a:t>Gateway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C5756FE-5E21-D842-A790-445F3E451927}"/>
              </a:ext>
            </a:extLst>
          </p:cNvPr>
          <p:cNvSpPr txBox="1">
            <a:spLocks/>
          </p:cNvSpPr>
          <p:nvPr/>
        </p:nvSpPr>
        <p:spPr bwMode="auto">
          <a:xfrm>
            <a:off x="8069803" y="986118"/>
            <a:ext cx="4122198" cy="541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To do</a:t>
            </a:r>
          </a:p>
          <a:p>
            <a:r>
              <a:rPr lang="en-US" sz="2400" dirty="0">
                <a:solidFill>
                  <a:srgbClr val="C00000"/>
                </a:solidFill>
              </a:rPr>
              <a:t>IOC links</a:t>
            </a:r>
          </a:p>
          <a:p>
            <a:pPr lvl="1"/>
            <a:r>
              <a:rPr lang="en-US" sz="1800" dirty="0">
                <a:solidFill>
                  <a:srgbClr val="C00000"/>
                </a:solidFill>
              </a:rPr>
              <a:t>Default to CA.</a:t>
            </a:r>
            <a:br>
              <a:rPr lang="en-US" sz="1800" dirty="0">
                <a:solidFill>
                  <a:srgbClr val="C00000"/>
                </a:solidFill>
              </a:rPr>
            </a:br>
            <a:br>
              <a:rPr lang="en-US" sz="1800" dirty="0">
                <a:solidFill>
                  <a:srgbClr val="C00000"/>
                </a:solidFill>
              </a:rPr>
            </a:br>
            <a:r>
              <a:rPr lang="en-US" sz="1800" dirty="0">
                <a:solidFill>
                  <a:srgbClr val="C00000"/>
                </a:solidFill>
              </a:rPr>
              <a:t>Initial support for</a:t>
            </a:r>
            <a:br>
              <a:rPr lang="en-US" sz="1800" dirty="0">
                <a:solidFill>
                  <a:srgbClr val="C00000"/>
                </a:solidFill>
              </a:rPr>
            </a:br>
            <a:r>
              <a:rPr lang="en-US" sz="1400" dirty="0">
                <a:solidFill>
                  <a:srgbClr val="C00000"/>
                </a:solidFill>
                <a:latin typeface="Courier" pitchFamily="2" charset="0"/>
              </a:rPr>
              <a:t>field(INP, {</a:t>
            </a:r>
            <a:r>
              <a:rPr lang="en-US" sz="1400" dirty="0" err="1">
                <a:solidFill>
                  <a:srgbClr val="C00000"/>
                </a:solidFill>
                <a:latin typeface="Courier" pitchFamily="2" charset="0"/>
              </a:rPr>
              <a:t>pva</a:t>
            </a:r>
            <a:r>
              <a:rPr lang="en-US" sz="1400" dirty="0">
                <a:solidFill>
                  <a:srgbClr val="C00000"/>
                </a:solidFill>
                <a:latin typeface="Courier" pitchFamily="2" charset="0"/>
              </a:rPr>
              <a:t>:{</a:t>
            </a:r>
            <a:r>
              <a:rPr lang="en-US" sz="1400" dirty="0" err="1">
                <a:solidFill>
                  <a:srgbClr val="C00000"/>
                </a:solidFill>
                <a:latin typeface="Courier" pitchFamily="2" charset="0"/>
              </a:rPr>
              <a:t>pv</a:t>
            </a:r>
            <a:r>
              <a:rPr lang="en-US" sz="1400" dirty="0">
                <a:solidFill>
                  <a:srgbClr val="C00000"/>
                </a:solidFill>
                <a:latin typeface="Courier" pitchFamily="2" charset="0"/>
              </a:rPr>
              <a:t>:”</a:t>
            </a:r>
            <a:r>
              <a:rPr lang="en-US" sz="1400" dirty="0" err="1">
                <a:solidFill>
                  <a:srgbClr val="C00000"/>
                </a:solidFill>
                <a:latin typeface="Courier" pitchFamily="2" charset="0"/>
              </a:rPr>
              <a:t>tgt</a:t>
            </a:r>
            <a:r>
              <a:rPr lang="en-US" sz="1400" dirty="0">
                <a:solidFill>
                  <a:srgbClr val="C00000"/>
                </a:solidFill>
                <a:latin typeface="Courier" pitchFamily="2" charset="0"/>
              </a:rPr>
              <a:t>”}})</a:t>
            </a:r>
            <a:endParaRPr lang="en-US" sz="1800" dirty="0">
              <a:solidFill>
                <a:srgbClr val="C00000"/>
              </a:solidFill>
              <a:sym typeface="Wingdings" pitchFamily="2" charset="2"/>
            </a:endParaRPr>
          </a:p>
          <a:p>
            <a:pPr lvl="1"/>
            <a:r>
              <a:rPr lang="en-US" sz="1800" dirty="0">
                <a:solidFill>
                  <a:srgbClr val="C00000"/>
                </a:solidFill>
                <a:sym typeface="Wingdings" pitchFamily="2" charset="2"/>
              </a:rPr>
              <a:t>Channel Access Get/put callback  ??</a:t>
            </a:r>
          </a:p>
          <a:p>
            <a:r>
              <a:rPr lang="en-US" sz="2200" dirty="0">
                <a:solidFill>
                  <a:srgbClr val="C00000"/>
                </a:solidFill>
                <a:sym typeface="Wingdings" pitchFamily="2" charset="2"/>
              </a:rPr>
              <a:t>How to best combine data from records into custom PVA data?</a:t>
            </a:r>
          </a:p>
          <a:p>
            <a:pPr lvl="1"/>
            <a:endParaRPr 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9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640"/>
    </mc:Choice>
    <mc:Fallback xmlns="">
      <p:transition spd="slow" advTm="15264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AB21B-0839-3E42-8EFE-ED28DF960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PV Access is 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C4851-0DFE-824C-BC85-262AB3A24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444336"/>
            <a:ext cx="11430000" cy="4257177"/>
          </a:xfrm>
        </p:spPr>
        <p:txBody>
          <a:bodyPr/>
          <a:lstStyle/>
          <a:p>
            <a:r>
              <a:rPr lang="en-US" dirty="0"/>
              <a:t>Alternative to Channel Access</a:t>
            </a:r>
          </a:p>
          <a:p>
            <a:pPr lvl="1"/>
            <a:r>
              <a:rPr lang="en-US" dirty="0"/>
              <a:t>Both can be used in parallel</a:t>
            </a:r>
          </a:p>
          <a:p>
            <a:pPr lvl="1"/>
            <a:endParaRPr lang="en-US" dirty="0"/>
          </a:p>
          <a:p>
            <a:r>
              <a:rPr lang="en-US" dirty="0"/>
              <a:t>Similar, but supports custom data types</a:t>
            </a:r>
          </a:p>
          <a:p>
            <a:pPr lvl="1"/>
            <a:r>
              <a:rPr lang="en-US" dirty="0"/>
              <a:t>Already useful for images and site-specific cases</a:t>
            </a:r>
          </a:p>
          <a:p>
            <a:endParaRPr lang="en-US" dirty="0"/>
          </a:p>
          <a:p>
            <a:r>
              <a:rPr lang="en-US" dirty="0"/>
              <a:t>Since EPICS 7 included in </a:t>
            </a:r>
            <a:r>
              <a:rPr lang="en-US"/>
              <a:t>base IOC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59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04"/>
    </mc:Choice>
    <mc:Fallback xmlns="">
      <p:transition spd="slow" advTm="1880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|15.2|12.5"/>
</p:tagLst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16x9 template 180719" id="{91F5A9DE-0FF5-42D2-8B71-414341298470}" vid="{19B61368-BE15-4FF9-B836-7A1A3976FBB8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6F5DE5-FF42-42F2-9962-F83010572F4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FF1CA81-B025-421E-9746-B1FF59551E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50AF3C-223B-4322-9D84-8F5422CEAF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334</Words>
  <Application>Microsoft Macintosh PowerPoint</Application>
  <PresentationFormat>Widescreen</PresentationFormat>
  <Paragraphs>64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Century Gothic</vt:lpstr>
      <vt:lpstr>Courier</vt:lpstr>
      <vt:lpstr>ORNL</vt:lpstr>
      <vt:lpstr>EPICS 7 Workshop Summary</vt:lpstr>
      <vt:lpstr>PowerPoint Presentation</vt:lpstr>
      <vt:lpstr>PowerPoint Presentation</vt:lpstr>
      <vt:lpstr>EPICS IOCs are now Bi-Lingual!</vt:lpstr>
      <vt:lpstr>Advantage PVA: Images</vt:lpstr>
      <vt:lpstr>Custom Data</vt:lpstr>
      <vt:lpstr>State of PV Access, Sept. 2022</vt:lpstr>
      <vt:lpstr>Summary: PV Access is ..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2018-07-12T19:30:01Z</dcterms:created>
  <dcterms:modified xsi:type="dcterms:W3CDTF">2022-09-21T06:59:26Z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