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86" r:id="rId2"/>
    <p:sldId id="289" r:id="rId3"/>
    <p:sldId id="305" r:id="rId4"/>
    <p:sldId id="306" r:id="rId5"/>
    <p:sldId id="307" r:id="rId6"/>
    <p:sldId id="308" r:id="rId7"/>
    <p:sldId id="309" r:id="rId8"/>
    <p:sldId id="310" r:id="rId9"/>
    <p:sldId id="303" r:id="rId10"/>
  </p:sldIdLst>
  <p:sldSz cx="12192000" cy="6858000"/>
  <p:notesSz cx="6858000" cy="9144000"/>
  <p:embeddedFontLst>
    <p:embeddedFont>
      <p:font typeface="Oswald Regular" panose="020B0604020202020204" charset="0"/>
      <p:regular r:id="rId13"/>
    </p:embeddedFont>
    <p:embeddedFont>
      <p:font typeface="Source Sans Pro" panose="020B0503030403020204" pitchFamily="34" charset="0"/>
      <p:regular r:id="rId14"/>
      <p:bold r:id="rId15"/>
      <p:italic r:id="rId16"/>
      <p:boldItalic r:id="rId17"/>
    </p:embeddedFont>
    <p:embeddedFont>
      <p:font typeface="Calibri Light" panose="020F0302020204030204" pitchFamily="34" charset="0"/>
      <p:regular r:id="rId18"/>
      <p: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BB8"/>
    <a:srgbClr val="C0D0CF"/>
    <a:srgbClr val="A91D37"/>
    <a:srgbClr val="000000"/>
    <a:srgbClr val="EFB531"/>
    <a:srgbClr val="0033C3"/>
    <a:srgbClr val="D3D3D3"/>
    <a:srgbClr val="B8B8B8"/>
    <a:srgbClr val="115593"/>
    <a:srgbClr val="02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32" autoAdjust="0"/>
    <p:restoredTop sz="97467" autoAdjust="0"/>
  </p:normalViewPr>
  <p:slideViewPr>
    <p:cSldViewPr snapToGrid="0">
      <p:cViewPr varScale="1">
        <p:scale>
          <a:sx n="67" d="100"/>
          <a:sy n="67" d="100"/>
        </p:scale>
        <p:origin x="62" y="221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viewProps" Target="viewProps.xml"/><Relationship Id="rId59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5E76C91-9915-4458-B23D-3EA6540160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FB7AE3-DFD2-49AA-A887-7324B1F10A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E58FE-3AE1-4995-80E6-8AF0F1DA0E4E}" type="datetimeFigureOut">
              <a:rPr lang="de-DE" smtClean="0"/>
              <a:t>23.09.2022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FC00001-5093-43F7-BD9F-EF265DE522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453EC2C-99A1-4C15-A25C-1C6F2B3A893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47158-EF9E-49A5-B018-E307E4952F0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321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91381-FB9B-4B1C-99E3-890DFD4525D3}" type="datetimeFigureOut">
              <a:rPr lang="de-DE" smtClean="0"/>
              <a:t>23.09.2022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9B650-A7F0-464D-8688-D88779A13E2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650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3146D-F9CD-4667-9733-9159758359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D83CE06-6889-4F07-9BDB-F60D87A011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369807-43E9-4E6F-A3E0-5D77B68F9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23.09.2022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A6AF13-49B3-4FE9-B94D-0CD8BBAE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B81F20-5618-4C2C-B875-915115B7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23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5F8505-DC85-4124-B03D-74FED5553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DCD297E-272F-4873-A2EA-99254EB5A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079D37-5C54-4648-BC05-D93512E0F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23.09.2022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FC2188-E367-4F3B-B212-CBD08385D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B827D5-7942-4DB0-866C-DFD78B5C2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997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E50A8C9-E3BB-4DA1-AF29-8CB58BAE5E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5998828-6246-499E-8416-8FA63C50D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A716FF-32E2-417F-8FB2-3B74298210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23.09.2022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976C2B-432E-40FA-BD82-526215F8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8DD793-DB9D-48DE-BE05-FB76A1153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109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0AC99-2076-43D9-B787-7562050BC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3EEA89-F850-4F9A-AF61-50796D810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59DD63-82FB-45C4-9C46-A46D9D89D7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23.09.2022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2F4776-D99C-4135-B29D-B7D988671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F7797C-8BB4-442E-8DDB-97B3C1E12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152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F8B62F-7BA0-465D-BEBF-182FFE6CD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2115AEB-4E22-4AC3-A18A-0162782995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BD60CA-7E10-4594-A689-D06550C903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23.09.2022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C4FC93-C90F-4DC1-81C0-083990C3E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77A670-2D23-47BD-B759-B5E5CF525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3813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723B35-854E-4696-8A87-7E7B728A3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645F74-BD8D-4E4E-BDB9-D02A44EEAA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361FF99-02E9-4119-919B-E4B5BEC23B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9927D07-FAB5-4FEF-91B2-B2533B9FD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23.09.2022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283F85-213C-4B7A-9B9D-F8AD8A926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123057A-E691-4F8C-9DE9-72DBAB7EE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650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3BEA62-38E6-4B5F-AD25-C14259874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12F239-6267-4445-88DA-C6FA8FDAF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98EFE8D-222A-401D-9C0F-BC9592B993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52B5365-1527-4EE6-B7A0-96E721040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DA62BEE-9E9A-4648-BE58-51CCA22500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1F725D7-3A71-4698-AD5D-05CA495604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23.09.2022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F205A89-55DB-4AA1-9811-6CB6C2534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88FAFAE-4685-4696-8BE6-A9FF1C1EC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2133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BCFD02-FCDE-4CDE-BBD9-303E9235C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CE4FC69-EEA5-4B6F-9EDC-3FE3A444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23.09.2022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CD84CD-7858-4431-B124-3BC3FE4B8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53F721B-6992-4CBE-92C7-8C16E4774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8700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7638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47622E-6FA0-48E8-841D-5199DDA5B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C957F8-4344-4A7D-9FA7-6EBAC93AB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139DC7-5A2B-438D-B985-4A4B096EFB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6CE11AD-5C9B-4155-94F7-DAA73F19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23.09.2022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BA642A-8B77-4D6B-92C3-91DD03805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82536F-7F1A-47B5-96F6-7CCF0B54C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525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3AF85-EB0C-4B9D-A332-DFE9B7A53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D11919E-478C-47FE-A050-93C6355CEC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CC08F94-D57A-4C09-81F4-00E41C9F9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00857B2-BC24-4673-8C75-6C4D5949A6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23.09.2022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7CFE2D3-1321-4B02-A5E1-2F6145178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E0553D3-324D-4DAF-814A-4A7C55D8C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6836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E3195E9B-F05D-4615-B542-936C876200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004955" y="6123708"/>
            <a:ext cx="656278" cy="34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11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B200AE4-4BB0-45E2-BF76-953BC07FEE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84EAC81-8748-45A9-9E48-D8B6C99A5DB4}"/>
              </a:ext>
            </a:extLst>
          </p:cNvPr>
          <p:cNvSpPr txBox="1"/>
          <p:nvPr/>
        </p:nvSpPr>
        <p:spPr>
          <a:xfrm>
            <a:off x="4961744" y="4597651"/>
            <a:ext cx="6453767" cy="14514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eaLnBrk="0" hangingPunct="0"/>
            <a:r>
              <a:rPr lang="de-DE" sz="4400" spc="30" dirty="0" smtClean="0">
                <a:solidFill>
                  <a:srgbClr val="C7DE37"/>
                </a:solidFill>
                <a:latin typeface="Oswald Regular"/>
                <a:cs typeface="Oswald Regular"/>
              </a:rPr>
              <a:t>EPICS Build and Deployment</a:t>
            </a:r>
          </a:p>
          <a:p>
            <a:pPr algn="r" eaLnBrk="0" hangingPunct="0"/>
            <a:r>
              <a:rPr lang="de-DE" sz="3200" spc="30" dirty="0" smtClean="0">
                <a:solidFill>
                  <a:srgbClr val="C7DE37"/>
                </a:solidFill>
                <a:latin typeface="Oswald Regular"/>
                <a:cs typeface="Oswald Regular"/>
              </a:rPr>
              <a:t>Report on the Tuesday Workshop</a:t>
            </a:r>
            <a:endParaRPr lang="de-DE" sz="3200" spc="30" dirty="0">
              <a:solidFill>
                <a:srgbClr val="C7DE37"/>
              </a:solidFill>
              <a:latin typeface="Oswald Regular"/>
              <a:cs typeface="Oswald Regular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0B20AEB-16DA-447D-918E-30BDB777D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617" y="1513153"/>
            <a:ext cx="1865076" cy="9862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7230" y="754380"/>
            <a:ext cx="4743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7DE37"/>
                </a:solidFill>
              </a:rPr>
              <a:t>EPICS Collaboration Meeting September 2022</a:t>
            </a:r>
            <a:endParaRPr lang="en-US" dirty="0">
              <a:solidFill>
                <a:srgbClr val="C7DE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82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585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General: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~75 registered participants (50-60 attending)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Two main areas of interest: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Management of building many dependent modules with individual release cycles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Deployment and execution of operator tools and IOCs for development, test and 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production</a:t>
            </a: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Eight contributions discussing the solutions at different places: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e3 (ESS), sumo/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rsync-dist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(BESSY), sumo/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Conda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(APS-U),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CODAC Core System distro (ITER), RPM packaging (NSLS-II),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Nix based deployment (CEA),  IOCs in Docker (PANDA),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IOCs in Docker using Helm/Kubernetes (Diamond)</a:t>
            </a:r>
          </a:p>
        </p:txBody>
      </p:sp>
    </p:spTree>
    <p:extLst>
      <p:ext uri="{BB962C8B-B14F-4D97-AF65-F5344CB8AC3E}">
        <p14:creationId xmlns:p14="http://schemas.microsoft.com/office/powerpoint/2010/main" val="325748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392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Building Modules: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Flexible: Tool using a database that manages the dependencies and the built version sets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sumo (BESSY, APS-U), e3 (ESS)</a:t>
            </a:r>
            <a:endParaRPr lang="en-GB" sz="2400" i="1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Rigid: Release of fixed version sets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CCS Distribution (ITER), Mega-RPM (NSLS-II)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Using a CI/CD system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everyone</a:t>
            </a:r>
          </a:p>
        </p:txBody>
      </p:sp>
    </p:spTree>
    <p:extLst>
      <p:ext uri="{BB962C8B-B14F-4D97-AF65-F5344CB8AC3E}">
        <p14:creationId xmlns:p14="http://schemas.microsoft.com/office/powerpoint/2010/main" val="97722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54076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Deployment of Libraries and Applications: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System package managers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CCS (ITER), NSLS-II, FRIB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System independent package managers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i="1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Conda</a:t>
            </a: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(APS-U), Nix (CEA)</a:t>
            </a:r>
            <a:endParaRPr lang="en-GB" sz="2400" i="1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Containers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Docker (Diamond, PANDA), Singularity (BESSY; for OPI apps)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Remote copy of structures (w/ tags, soft link switching)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i="1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rsync-dist</a:t>
            </a: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(BESSY; for IOCs)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Shared file system (NFS)</a:t>
            </a: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/>
            </a:r>
            <a:b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e3 (ESS)</a:t>
            </a:r>
          </a:p>
        </p:txBody>
      </p:sp>
    </p:spTree>
    <p:extLst>
      <p:ext uri="{BB962C8B-B14F-4D97-AF65-F5344CB8AC3E}">
        <p14:creationId xmlns:p14="http://schemas.microsoft.com/office/powerpoint/2010/main" val="291325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496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Linking IOCs: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Using a Python wrapper to resolve dependencies and load shared libraries from NFS when starting the IOC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e3 (ESS)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Linking shared libraries that are installed by package managers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most places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Linking shared libraries that are inside containers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/>
            </a:r>
            <a:b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i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Docker (Diamond, PANDA), Singularity (BESSY; for OPI apps</a:t>
            </a: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)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endParaRPr lang="en-GB" sz="2400" i="1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 era of static linking is over</a:t>
            </a:r>
          </a:p>
        </p:txBody>
      </p:sp>
    </p:spTree>
    <p:extLst>
      <p:ext uri="{BB962C8B-B14F-4D97-AF65-F5344CB8AC3E}">
        <p14:creationId xmlns:p14="http://schemas.microsoft.com/office/powerpoint/2010/main" val="161298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31146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D</a:t>
            </a: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ifferent Requirements/Goals: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IOCs need to run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o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n different (less predictable) host systems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Free the app developer from having extensive knowledge of module versions and dependencies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Stability / reproducibility vs. ability to quickly provide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bugfixes</a:t>
            </a:r>
            <a:endParaRPr lang="en-GB" sz="24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Fixed sets of versions are easier to test and maintain</a:t>
            </a:r>
          </a:p>
        </p:txBody>
      </p:sp>
    </p:spTree>
    <p:extLst>
      <p:ext uri="{BB962C8B-B14F-4D97-AF65-F5344CB8AC3E}">
        <p14:creationId xmlns:p14="http://schemas.microsoft.com/office/powerpoint/2010/main" val="10257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579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For Reinventing the Wheel:</a:t>
            </a:r>
          </a:p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endParaRPr lang="en-GB" sz="24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endParaRPr lang="en-GB" sz="24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endParaRPr lang="en-GB" sz="24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endParaRPr lang="en-GB" sz="24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There’s no better place to do that… 1</a:t>
            </a:r>
            <a:r>
              <a:rPr lang="en-GB" sz="2400" baseline="300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st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wheel (found near Ljubljana)</a:t>
            </a: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  <p:pic>
        <p:nvPicPr>
          <p:cNvPr id="1026" name="Picture 2" descr="mala Nebojsa Tejic STA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3" t="4134" r="14943" b="17865"/>
          <a:stretch/>
        </p:blipFill>
        <p:spPr bwMode="auto">
          <a:xfrm>
            <a:off x="3079353" y="1394459"/>
            <a:ext cx="5754431" cy="4103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50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29608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It Seems That...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Everyone has an implementation that 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meets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their requirements and needs some improvements here and there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Everyone would love to collaborate – on </a:t>
            </a:r>
            <a:r>
              <a:rPr lang="en-GB" sz="2400" i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their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solution</a:t>
            </a:r>
            <a:b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/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Are </a:t>
            </a:r>
            <a:r>
              <a:rPr lang="en-GB" sz="2400" i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B&amp;D solutions the “display manager of the 2020s”?</a:t>
            </a:r>
          </a:p>
        </p:txBody>
      </p:sp>
    </p:spTree>
    <p:extLst>
      <p:ext uri="{BB962C8B-B14F-4D97-AF65-F5344CB8AC3E}">
        <p14:creationId xmlns:p14="http://schemas.microsoft.com/office/powerpoint/2010/main" val="298060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55738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Thanks a Lot to the Contributors:</a:t>
            </a:r>
          </a:p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endParaRPr lang="en-GB" sz="24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Timo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Korhonen (ESS): </a:t>
            </a:r>
            <a:r>
              <a:rPr lang="en-GB" sz="2400" b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</a:t>
            </a:r>
            <a:r>
              <a:rPr lang="en-GB" sz="2400" b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3 (ESS EPICS Environment)</a:t>
            </a:r>
            <a:endParaRPr lang="en-GB" sz="2400" b="1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Thomas </a:t>
            </a:r>
            <a:r>
              <a:rPr lang="en-GB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Birke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(HZB/BESSY): </a:t>
            </a:r>
            <a:r>
              <a:rPr lang="en-GB" sz="2400" b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SUMO and </a:t>
            </a:r>
            <a:r>
              <a:rPr lang="en-GB" sz="2400" b="1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rsync-dist</a:t>
            </a:r>
            <a:endParaRPr lang="en-GB" sz="2400" b="1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Andrew Johnson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(APS): </a:t>
            </a:r>
            <a:r>
              <a:rPr lang="en-GB" sz="2400" b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C2 – SUMO </a:t>
            </a:r>
            <a:r>
              <a:rPr lang="en-GB" sz="2400" b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and </a:t>
            </a:r>
            <a:r>
              <a:rPr lang="en-GB" sz="2400" b="1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Conda</a:t>
            </a:r>
            <a:r>
              <a:rPr lang="en-GB" sz="2400" b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en-GB" sz="2400" b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for APS-U</a:t>
            </a:r>
            <a:endParaRPr lang="en-GB" sz="2400" b="1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Anze Zagar (ITER): </a:t>
            </a:r>
            <a:r>
              <a:rPr lang="en-GB" sz="2400" b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Packaging and deployment in CODAC Core System</a:t>
            </a:r>
          </a:p>
          <a:p>
            <a:pPr eaLnBrk="0" hangingPunct="0"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Anton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Derbenev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(NSLS-II): </a:t>
            </a:r>
            <a:r>
              <a:rPr lang="en-GB" sz="2400" b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Packaging </a:t>
            </a:r>
            <a:r>
              <a:rPr lang="en-GB" sz="2400" b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and </a:t>
            </a:r>
            <a:r>
              <a:rPr lang="en-GB" sz="2400" b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deployment at NSLS-II</a:t>
            </a:r>
          </a:p>
          <a:p>
            <a:pPr eaLnBrk="0" hangingPunct="0"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Rémi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Nicole (CEA): </a:t>
            </a:r>
            <a:r>
              <a:rPr lang="en-GB" sz="2400" b="1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EPNix</a:t>
            </a:r>
            <a:r>
              <a:rPr lang="en-GB" sz="2400" b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– Nix-based </a:t>
            </a:r>
            <a:r>
              <a:rPr lang="en-GB" sz="2400" b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EPICS packaging</a:t>
            </a:r>
          </a:p>
          <a:p>
            <a:pPr eaLnBrk="0" hangingPunct="0"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Florian </a:t>
            </a:r>
            <a:r>
              <a:rPr lang="en-GB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Feldbauer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(PANDA): </a:t>
            </a:r>
            <a:r>
              <a:rPr lang="en-GB" sz="2400" b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Running </a:t>
            </a:r>
            <a:r>
              <a:rPr lang="en-GB" sz="2400" b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IOCs in </a:t>
            </a:r>
            <a:r>
              <a:rPr lang="en-GB" sz="2400" b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Docker containers</a:t>
            </a:r>
            <a:endParaRPr lang="en-GB" sz="2400" b="1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Ronaldo Mercado (Diamond): </a:t>
            </a:r>
            <a:r>
              <a:rPr lang="en-GB" sz="2400" b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Running IOCs using Kubernetes</a:t>
            </a:r>
          </a:p>
          <a:p>
            <a:pPr eaLnBrk="0" hangingPunct="0"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endParaRPr lang="en-GB" sz="2400" b="1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Talks and Zoom recording will be available from the meeting website.</a:t>
            </a:r>
          </a:p>
        </p:txBody>
      </p:sp>
    </p:spTree>
    <p:extLst>
      <p:ext uri="{BB962C8B-B14F-4D97-AF65-F5344CB8AC3E}">
        <p14:creationId xmlns:p14="http://schemas.microsoft.com/office/powerpoint/2010/main" val="386129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517</Words>
  <Application>Microsoft Office PowerPoint</Application>
  <PresentationFormat>Widescreen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Oswald Regular</vt:lpstr>
      <vt:lpstr>Source Sans Pro</vt:lpstr>
      <vt:lpstr>Arial</vt:lpstr>
      <vt:lpstr>Calibri Light</vt:lpstr>
      <vt:lpstr>Calibri</vt:lpstr>
      <vt:lpstr>Milo-Medium</vt:lpstr>
      <vt:lpstr>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EPICS Website</dc:title>
  <dc:creator>Ralph.Lange@iter.org</dc:creator>
  <cp:lastModifiedBy>Lange Ralph</cp:lastModifiedBy>
  <cp:revision>149</cp:revision>
  <dcterms:created xsi:type="dcterms:W3CDTF">2017-06-28T18:01:38Z</dcterms:created>
  <dcterms:modified xsi:type="dcterms:W3CDTF">2022-09-23T08:14:42Z</dcterms:modified>
</cp:coreProperties>
</file>