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86" r:id="rId2"/>
    <p:sldId id="289" r:id="rId3"/>
    <p:sldId id="304" r:id="rId4"/>
    <p:sldId id="301" r:id="rId5"/>
    <p:sldId id="305" r:id="rId6"/>
    <p:sldId id="306" r:id="rId7"/>
    <p:sldId id="307" r:id="rId8"/>
    <p:sldId id="308" r:id="rId9"/>
    <p:sldId id="312" r:id="rId10"/>
    <p:sldId id="309" r:id="rId11"/>
    <p:sldId id="302" r:id="rId12"/>
    <p:sldId id="310" r:id="rId13"/>
    <p:sldId id="311" r:id="rId14"/>
    <p:sldId id="313" r:id="rId15"/>
  </p:sldIdLst>
  <p:sldSz cx="12192000" cy="6858000"/>
  <p:notesSz cx="6858000" cy="9144000"/>
  <p:embeddedFontLst>
    <p:embeddedFont>
      <p:font typeface="Calibri Light" panose="020F0302020204030204" pitchFamily="34" charset="0"/>
      <p:regular r:id="rId18"/>
      <p:italic r:id="rId19"/>
    </p:embeddedFont>
    <p:embeddedFont>
      <p:font typeface="Oswald Regular" panose="020B0604020202020204" charset="0"/>
      <p:regular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Source Sans Pro" panose="020B0503030403020204" pitchFamily="34" charset="0"/>
      <p:regular r:id="rId25"/>
      <p:bold r:id="rId26"/>
      <p:italic r:id="rId27"/>
      <p:boldItalic r:id="rId28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DE37"/>
    <a:srgbClr val="156BB8"/>
    <a:srgbClr val="C0D0CF"/>
    <a:srgbClr val="A91D37"/>
    <a:srgbClr val="000000"/>
    <a:srgbClr val="EFB531"/>
    <a:srgbClr val="0033C3"/>
    <a:srgbClr val="D3D3D3"/>
    <a:srgbClr val="B8B8B8"/>
    <a:srgbClr val="1155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32" autoAdjust="0"/>
    <p:restoredTop sz="97467" autoAdjust="0"/>
  </p:normalViewPr>
  <p:slideViewPr>
    <p:cSldViewPr snapToGrid="0">
      <p:cViewPr varScale="1">
        <p:scale>
          <a:sx n="67" d="100"/>
          <a:sy n="67" d="100"/>
        </p:scale>
        <p:origin x="62" y="221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59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5E76C91-9915-4458-B23D-3EA6540160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FB7AE3-DFD2-49AA-A887-7324B1F10A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E58FE-3AE1-4995-80E6-8AF0F1DA0E4E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FC00001-5093-43F7-BD9F-EF265DE522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453EC2C-99A1-4C15-A25C-1C6F2B3A893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47158-EF9E-49A5-B018-E307E4952F0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321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91381-FB9B-4B1C-99E3-890DFD4525D3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9B650-A7F0-464D-8688-D88779A13E2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650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CF60AC-1CF2-5741-91B4-9CD1EAC3E5DF}" type="slidenum">
              <a:rPr lang="de-DE"/>
              <a:pPr/>
              <a:t>3</a:t>
            </a:fld>
            <a:endParaRPr lang="de-DE" dirty="0"/>
          </a:p>
        </p:txBody>
      </p:sp>
      <p:sp>
        <p:nvSpPr>
          <p:cNvPr id="2150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4072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CF60AC-1CF2-5741-91B4-9CD1EAC3E5DF}" type="slidenum">
              <a:rPr lang="de-DE"/>
              <a:pPr/>
              <a:t>10</a:t>
            </a:fld>
            <a:endParaRPr lang="de-DE" dirty="0"/>
          </a:p>
        </p:txBody>
      </p:sp>
      <p:sp>
        <p:nvSpPr>
          <p:cNvPr id="2150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0466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AA5189-E3C0-5541-BCD2-55708D4D52CC}" type="slidenum">
              <a:rPr lang="de-DE"/>
              <a:pPr/>
              <a:t>14</a:t>
            </a:fld>
            <a:endParaRPr lang="de-DE" dirty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4898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3146D-F9CD-4667-9733-9159758359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D83CE06-6889-4F07-9BDB-F60D87A011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369807-43E9-4E6F-A3E0-5D77B68F9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A6AF13-49B3-4FE9-B94D-0CD8BBAE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B81F20-5618-4C2C-B875-915115B7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23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5F8505-DC85-4124-B03D-74FED5553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DCD297E-272F-4873-A2EA-99254EB5A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079D37-5C54-4648-BC05-D93512E0F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FC2188-E367-4F3B-B212-CBD08385D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B827D5-7942-4DB0-866C-DFD78B5C2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997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E50A8C9-E3BB-4DA1-AF29-8CB58BAE5E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5998828-6246-499E-8416-8FA63C50D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A716FF-32E2-417F-8FB2-3B74298210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976C2B-432E-40FA-BD82-526215F8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8DD793-DB9D-48DE-BE05-FB76A1153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109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0AC99-2076-43D9-B787-7562050BC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3EEA89-F850-4F9A-AF61-50796D810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59DD63-82FB-45C4-9C46-A46D9D89D7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2F4776-D99C-4135-B29D-B7D988671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F7797C-8BB4-442E-8DDB-97B3C1E12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152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F8B62F-7BA0-465D-BEBF-182FFE6CD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2115AEB-4E22-4AC3-A18A-0162782995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BD60CA-7E10-4594-A689-D06550C903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C4FC93-C90F-4DC1-81C0-083990C3E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77A670-2D23-47BD-B759-B5E5CF525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3813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723B35-854E-4696-8A87-7E7B728A3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645F74-BD8D-4E4E-BDB9-D02A44EEAA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361FF99-02E9-4119-919B-E4B5BEC23B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9927D07-FAB5-4FEF-91B2-B2533B9FD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283F85-213C-4B7A-9B9D-F8AD8A926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123057A-E691-4F8C-9DE9-72DBAB7EE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650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3BEA62-38E6-4B5F-AD25-C14259874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12F239-6267-4445-88DA-C6FA8FDAF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98EFE8D-222A-401D-9C0F-BC9592B993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52B5365-1527-4EE6-B7A0-96E721040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DA62BEE-9E9A-4648-BE58-51CCA22500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1F725D7-3A71-4698-AD5D-05CA495604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F205A89-55DB-4AA1-9811-6CB6C2534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88FAFAE-4685-4696-8BE6-A9FF1C1EC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2133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BCFD02-FCDE-4CDE-BBD9-303E9235C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CE4FC69-EEA5-4B6F-9EDC-3FE3A444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CD84CD-7858-4431-B124-3BC3FE4B8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53F721B-6992-4CBE-92C7-8C16E4774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8700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7638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47622E-6FA0-48E8-841D-5199DDA5B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C957F8-4344-4A7D-9FA7-6EBAC93AB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139DC7-5A2B-438D-B985-4A4B096EFB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6CE11AD-5C9B-4155-94F7-DAA73F19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BA642A-8B77-4D6B-92C3-91DD03805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82536F-7F1A-47B5-96F6-7CCF0B54C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525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3AF85-EB0C-4B9D-A332-DFE9B7A53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D11919E-478C-47FE-A050-93C6355CEC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CC08F94-D57A-4C09-81F4-00E41C9F9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00857B2-BC24-4673-8C75-6C4D5949A6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7CFE2D3-1321-4B02-A5E1-2F6145178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E0553D3-324D-4DAF-814A-4A7C55D8C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6836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E3195E9B-F05D-4615-B542-936C876200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004955" y="6123708"/>
            <a:ext cx="656278" cy="34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11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B200AE4-4BB0-45E2-BF76-953BC07FEE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84EAC81-8748-45A9-9E48-D8B6C99A5DB4}"/>
              </a:ext>
            </a:extLst>
          </p:cNvPr>
          <p:cNvSpPr txBox="1"/>
          <p:nvPr/>
        </p:nvSpPr>
        <p:spPr>
          <a:xfrm>
            <a:off x="3325092" y="4597651"/>
            <a:ext cx="8090420" cy="14514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eaLnBrk="0" hangingPunct="0"/>
            <a:r>
              <a:rPr lang="de-DE" sz="4400" spc="30" dirty="0" smtClean="0">
                <a:solidFill>
                  <a:srgbClr val="C7DE37"/>
                </a:solidFill>
                <a:latin typeface="Oswald Regular"/>
                <a:cs typeface="Oswald Regular"/>
              </a:rPr>
              <a:t>EPICS Core Developments and Plans</a:t>
            </a:r>
            <a:br>
              <a:rPr lang="de-DE" sz="4400" spc="30" dirty="0" smtClean="0">
                <a:solidFill>
                  <a:srgbClr val="C7DE37"/>
                </a:solidFill>
                <a:latin typeface="Oswald Regular"/>
                <a:cs typeface="Oswald Regular"/>
              </a:rPr>
            </a:br>
            <a:r>
              <a:rPr lang="de-DE" sz="2800" spc="30" dirty="0" smtClean="0">
                <a:solidFill>
                  <a:srgbClr val="C7DE37"/>
                </a:solidFill>
                <a:latin typeface="Oswald Regular"/>
                <a:cs typeface="Oswald Regular"/>
              </a:rPr>
              <a:t>Ralph Lange </a:t>
            </a:r>
            <a:r>
              <a:rPr lang="de-DE" sz="2800" i="1" spc="30" dirty="0" smtClean="0">
                <a:solidFill>
                  <a:srgbClr val="C7DE37"/>
                </a:solidFill>
                <a:latin typeface="Oswald Regular"/>
                <a:cs typeface="Oswald Regular"/>
              </a:rPr>
              <a:t>for the EPICS Core Developers</a:t>
            </a:r>
            <a:endParaRPr lang="de-DE" sz="2800" i="1" spc="30" dirty="0">
              <a:solidFill>
                <a:srgbClr val="C7DE37"/>
              </a:solidFill>
              <a:latin typeface="Oswald Regular"/>
              <a:cs typeface="Oswald Regular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0B20AEB-16DA-447D-918E-30BDB777D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617" y="1513153"/>
            <a:ext cx="1865076" cy="9862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97230" y="754380"/>
            <a:ext cx="4743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7DE37"/>
                </a:solidFill>
              </a:rPr>
              <a:t>EPICS Collaboration Meeting September 2022</a:t>
            </a:r>
            <a:endParaRPr lang="en-US" dirty="0">
              <a:solidFill>
                <a:srgbClr val="C7DE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82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3A7D583-DEB7-4C50-8293-7DE3E8B207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8590"/>
            <a:ext cx="12192000" cy="685800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526826" y="5623974"/>
            <a:ext cx="9515390" cy="688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r>
              <a:rPr lang="de-DE" sz="4800" cap="all" dirty="0" smtClean="0">
                <a:solidFill>
                  <a:srgbClr val="C7DE37"/>
                </a:solidFill>
                <a:latin typeface="Oswald Regular"/>
                <a:ea typeface="Milo-Medium"/>
                <a:cs typeface="Oswald Regular"/>
              </a:rPr>
              <a:t>PLANS</a:t>
            </a:r>
            <a:endParaRPr lang="de-DE" sz="4800" cap="all" dirty="0">
              <a:solidFill>
                <a:srgbClr val="C7DE37"/>
              </a:solidFill>
              <a:latin typeface="Oswald Regular"/>
              <a:ea typeface="Milo-Medium"/>
              <a:cs typeface="Oswald Regular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7237A2-6696-4E93-BD20-9C1AC5E30E6F}"/>
              </a:ext>
            </a:extLst>
          </p:cNvPr>
          <p:cNvSpPr/>
          <p:nvPr/>
        </p:nvSpPr>
        <p:spPr>
          <a:xfrm>
            <a:off x="456877" y="6231813"/>
            <a:ext cx="4588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cap="all" dirty="0" smtClean="0">
                <a:solidFill>
                  <a:srgbClr val="C7DE37"/>
                </a:solidFill>
                <a:latin typeface="Oswald Regular"/>
                <a:ea typeface="Milo-Medium"/>
                <a:cs typeface="Oswald Regular"/>
              </a:rPr>
              <a:t>What next?</a:t>
            </a:r>
            <a:endParaRPr lang="de-DE" cap="all" dirty="0">
              <a:solidFill>
                <a:srgbClr val="C7DE37"/>
              </a:solidFill>
              <a:latin typeface="Oswald Regular"/>
              <a:ea typeface="Milo-Medium"/>
              <a:cs typeface="Oswald Regular"/>
            </a:endParaRPr>
          </a:p>
        </p:txBody>
      </p:sp>
      <p:pic>
        <p:nvPicPr>
          <p:cNvPr id="6" name="Grafik 8">
            <a:extLst>
              <a:ext uri="{FF2B5EF4-FFF2-40B4-BE49-F238E27FC236}">
                <a16:creationId xmlns:a16="http://schemas.microsoft.com/office/drawing/2014/main" id="{BC701026-3BA4-46E5-BB96-6AD7DE7CF3F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575" y="6312519"/>
            <a:ext cx="387721" cy="204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2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37661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Under Review or Development</a:t>
            </a:r>
            <a:endParaRPr lang="en-GB" sz="24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More server-side filters: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Access to the record’s info item strings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Access to the record timestamp (TIME field)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Add OOPT to output record types (only write “On Change” etc.)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iocShell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&lt;TAB&gt; completion (with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libreadline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)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EXT link modifier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Ability to force links to be local unless marked EXT</a:t>
            </a:r>
            <a:endParaRPr lang="en-US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08819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31557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Future Plans and Ideas for the IOC</a:t>
            </a:r>
            <a:endParaRPr lang="en-GB" sz="24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Features being considered:</a:t>
            </a:r>
          </a:p>
          <a:p>
            <a:pPr marL="800100" lvl="1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Server-side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filtering of put operations (semantics tricky)</a:t>
            </a:r>
          </a:p>
          <a:p>
            <a:pPr marL="800100" lvl="1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How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to support complex structures as database fields</a:t>
            </a:r>
          </a:p>
          <a:p>
            <a:pPr marL="800100" lvl="1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JSON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link addresses for device 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support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Move PVA link support into Base</a:t>
            </a:r>
          </a:p>
        </p:txBody>
      </p:sp>
    </p:spTree>
    <p:extLst>
      <p:ext uri="{BB962C8B-B14F-4D97-AF65-F5344CB8AC3E}">
        <p14:creationId xmlns:p14="http://schemas.microsoft.com/office/powerpoint/2010/main" val="206674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50177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Long Term Plans</a:t>
            </a:r>
            <a:endParaRPr lang="en-GB" sz="24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Moving the next generation user-level API library PVXS into Base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Rebasing the IOC PVA server QSRV on top of PVXS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Next major release – EPICS 7.1</a:t>
            </a:r>
          </a:p>
          <a:p>
            <a:pPr marL="800100" lvl="1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No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specific timetable for </a:t>
            </a:r>
            <a:r>
              <a:rPr lang="en-GB" sz="240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this </a:t>
            </a:r>
            <a:r>
              <a:rPr lang="en-GB" sz="240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yet</a:t>
            </a: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800100" lvl="1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Will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require C99 and C++11 compilers (GCC 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4.8.1)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-&gt; No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support for </a:t>
            </a:r>
            <a:r>
              <a:rPr lang="en-GB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VxWorks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6.x or RTEMS 4.x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IPv6 is supported by the next-gen PVA implementations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/>
            </a:r>
            <a:b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Should Channel Access also get it??</a:t>
            </a: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endParaRPr lang="en-GB" sz="24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8770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generated with high confidence">
            <a:extLst>
              <a:ext uri="{FF2B5EF4-FFF2-40B4-BE49-F238E27FC236}">
                <a16:creationId xmlns:a16="http://schemas.microsoft.com/office/drawing/2014/main" id="{081E4B5E-9F23-434D-8EF6-723C1D16DF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92148" y="435454"/>
            <a:ext cx="6746511" cy="17606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3467" dirty="0">
                <a:solidFill>
                  <a:srgbClr val="C7DE27"/>
                </a:solidFill>
                <a:latin typeface="Oswald Regular"/>
                <a:ea typeface="Milo-Medium"/>
                <a:cs typeface="Oswald Regular"/>
              </a:rPr>
              <a:t>Thank You for Your Attention</a:t>
            </a:r>
            <a:r>
              <a:rPr lang="de-DE" sz="3467" dirty="0" smtClean="0">
                <a:solidFill>
                  <a:srgbClr val="C7DE27"/>
                </a:solidFill>
                <a:latin typeface="Oswald Regular"/>
                <a:ea typeface="Milo-Medium"/>
                <a:cs typeface="Oswald Regular"/>
              </a:rPr>
              <a:t>!</a:t>
            </a:r>
          </a:p>
          <a:p>
            <a:pPr>
              <a:lnSpc>
                <a:spcPct val="110000"/>
              </a:lnSpc>
            </a:pPr>
            <a:endParaRPr lang="de-DE" sz="3467" dirty="0" smtClean="0">
              <a:solidFill>
                <a:srgbClr val="C7DE27"/>
              </a:solidFill>
              <a:latin typeface="Oswald Regular"/>
              <a:ea typeface="Milo-Medium"/>
              <a:cs typeface="Source Sans Pro"/>
            </a:endParaRPr>
          </a:p>
          <a:p>
            <a:pPr>
              <a:lnSpc>
                <a:spcPct val="110000"/>
              </a:lnSpc>
            </a:pPr>
            <a:r>
              <a:rPr lang="de-DE" sz="3467" i="1" dirty="0" smtClean="0">
                <a:solidFill>
                  <a:srgbClr val="C7DE27"/>
                </a:solidFill>
                <a:latin typeface="Oswald Regular"/>
                <a:ea typeface="Milo-Medium"/>
                <a:cs typeface="Source Sans Pro"/>
              </a:rPr>
              <a:t>Comments or Questions?</a:t>
            </a:r>
            <a:endParaRPr lang="de-DE" sz="1867" i="1" dirty="0">
              <a:solidFill>
                <a:srgbClr val="595959"/>
              </a:solidFill>
              <a:latin typeface="Source Sans Pro"/>
              <a:ea typeface="Milo-Medium"/>
              <a:cs typeface="Source Sans Pro"/>
            </a:endParaRPr>
          </a:p>
        </p:txBody>
      </p:sp>
      <p:pic>
        <p:nvPicPr>
          <p:cNvPr id="36" name="Grafik 8">
            <a:extLst>
              <a:ext uri="{FF2B5EF4-FFF2-40B4-BE49-F238E27FC236}">
                <a16:creationId xmlns:a16="http://schemas.microsoft.com/office/drawing/2014/main" id="{BBFCB516-DB00-4844-B0CC-5A420930EB0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48" y="6139281"/>
            <a:ext cx="648829" cy="34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97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40893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Outline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Developments</a:t>
            </a:r>
          </a:p>
          <a:p>
            <a:pPr marL="800100" lvl="1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Changes in EPICS versions released since July 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2021</a:t>
            </a:r>
          </a:p>
          <a:p>
            <a:pPr marL="800100" lvl="1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endParaRPr lang="en-US" sz="20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Plans</a:t>
            </a:r>
          </a:p>
          <a:p>
            <a:pPr marL="800100" lvl="1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Changes 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under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review or 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development</a:t>
            </a: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800100" lvl="1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Future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plans and ideas for the IOC</a:t>
            </a:r>
          </a:p>
          <a:p>
            <a:pPr marL="800100" lvl="1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Long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term 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plans</a:t>
            </a: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25748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3A7D583-DEB7-4C50-8293-7DE3E8B207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8590"/>
            <a:ext cx="12192000" cy="685800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526826" y="5623974"/>
            <a:ext cx="9515390" cy="688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r>
              <a:rPr lang="de-DE" sz="4800" cap="all" dirty="0" smtClean="0">
                <a:solidFill>
                  <a:srgbClr val="C7DE37"/>
                </a:solidFill>
                <a:latin typeface="Oswald Regular"/>
                <a:ea typeface="Milo-Medium"/>
                <a:cs typeface="Oswald Regular"/>
              </a:rPr>
              <a:t>Developments</a:t>
            </a:r>
            <a:endParaRPr lang="de-DE" sz="4800" cap="all" dirty="0">
              <a:solidFill>
                <a:srgbClr val="C7DE37"/>
              </a:solidFill>
              <a:latin typeface="Oswald Regular"/>
              <a:ea typeface="Milo-Medium"/>
              <a:cs typeface="Oswald Regular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7237A2-6696-4E93-BD20-9C1AC5E30E6F}"/>
              </a:ext>
            </a:extLst>
          </p:cNvPr>
          <p:cNvSpPr/>
          <p:nvPr/>
        </p:nvSpPr>
        <p:spPr>
          <a:xfrm>
            <a:off x="456877" y="6231813"/>
            <a:ext cx="4588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cap="all" dirty="0" smtClean="0">
                <a:solidFill>
                  <a:srgbClr val="C7DE37"/>
                </a:solidFill>
                <a:latin typeface="Oswald Regular"/>
                <a:ea typeface="Milo-Medium"/>
                <a:cs typeface="Oswald Regular"/>
              </a:rPr>
              <a:t>Since July 2021</a:t>
            </a:r>
            <a:endParaRPr lang="de-DE" cap="all" dirty="0">
              <a:solidFill>
                <a:srgbClr val="C7DE37"/>
              </a:solidFill>
              <a:latin typeface="Oswald Regular"/>
              <a:ea typeface="Milo-Medium"/>
              <a:cs typeface="Oswald Regular"/>
            </a:endParaRPr>
          </a:p>
        </p:txBody>
      </p:sp>
      <p:pic>
        <p:nvPicPr>
          <p:cNvPr id="6" name="Grafik 8">
            <a:extLst>
              <a:ext uri="{FF2B5EF4-FFF2-40B4-BE49-F238E27FC236}">
                <a16:creationId xmlns:a16="http://schemas.microsoft.com/office/drawing/2014/main" id="{BC701026-3BA4-46E5-BB96-6AD7DE7CF3F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575" y="6312519"/>
            <a:ext cx="387721" cy="204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06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16630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EPICS Releases since July 2021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EPICS 7.0.6.1	06 October 2021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EPICS 7.0.7		07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275626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61257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Changes in EPICS 7.0.6.1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mbboDirect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record enhancements: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Single bit fields are updated (and monitors sent) when writing VAL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Single bit fields can be used to initialize the record value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Minimum required Perl version bumped to 5.10.1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DB links to DBF_MENU fields fixed (broken in 7.0.6)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Long string access to CALC fields fixed (broken since 7.0.5)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Compiler interface for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epicsAtomic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tidied up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Performance improvements under CLANG (built-in instead of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mutex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)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epicsTime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code has been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reimplemented</a:t>
            </a:r>
            <a:endParaRPr lang="en-GB" sz="24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Many improvements in the Record Reference documentation</a:t>
            </a:r>
          </a:p>
          <a:p>
            <a:pPr eaLnBrk="0" hangingPunct="0">
              <a:spcBef>
                <a:spcPts val="1000"/>
              </a:spcBef>
              <a:buClr>
                <a:srgbClr val="C7DE37"/>
              </a:buClr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Full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list (with links to issue tickets) at</a:t>
            </a:r>
            <a:b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https://epics-controls.org/resources-and-support/base/epics-7/7-0-6/</a:t>
            </a:r>
            <a:endParaRPr lang="en-GB" sz="24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66430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53717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Changes in EPICS 7.0.7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Incompatible change to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db_field_log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/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This may cause channel filters that manipulate arrays to fail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Automatic COMMANDLINE_LIBRARY 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with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newer 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compilers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Careful: Older compilers need editing of CONFIG_SITE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aaoRecord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gains OMSL and DOL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I.e., can fetch an array from one record and write it to a different one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RSRV CA server exports RSRV_SERVER_PORT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For ‘multiple IOCs on a host’ setups, the used TCP port is available 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Simulation mode RAW support for output record types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SIMM=RAW on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ao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bo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mbbo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mbboDirect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records converts the value and writes RVAL using SIOL</a:t>
            </a:r>
          </a:p>
        </p:txBody>
      </p:sp>
    </p:spTree>
    <p:extLst>
      <p:ext uri="{BB962C8B-B14F-4D97-AF65-F5344CB8AC3E}">
        <p14:creationId xmlns:p14="http://schemas.microsoft.com/office/powerpoint/2010/main" val="160584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56128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More Changes in EPICS 7.0.7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Make epicsInt8 signed on all architectures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epicsInt8 used to be unsigned where char is unsigned (e.g., PowerPC)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This fix may change behaviour of existing databases on targets where char is unsigned when using input links to read from CHAR arrays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Allow hexadecimal and octal values in hardware links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Might break links that have numbers starting with 0, as these are now interpreted as octal numbers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Colorized messages for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errlog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/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ANSI escapes are not used on output not intended for a terminal (e.g., when using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errlog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 with redirected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stderr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or when $TERM is not set)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More Doxygen annotations in the code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(thanks to the 2022 EPICS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Codeathon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participants)</a:t>
            </a:r>
          </a:p>
        </p:txBody>
      </p:sp>
    </p:spTree>
    <p:extLst>
      <p:ext uri="{BB962C8B-B14F-4D97-AF65-F5344CB8AC3E}">
        <p14:creationId xmlns:p14="http://schemas.microsoft.com/office/powerpoint/2010/main" val="79104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50023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Even More Changes in EPICS 7.0.7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Build system updates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Fix top level uninstall triggering the clean target (since 7.0.5)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Fix build of Base’s (modularized) structure with INSTALL_LOCATION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Fix time synchronization issues on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VxWorks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/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Proper use of OS clock time synchronization on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VxWorks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6.9</a:t>
            </a:r>
          </a:p>
          <a:p>
            <a:pPr eaLnBrk="0" hangingPunct="0">
              <a:spcBef>
                <a:spcPts val="1000"/>
              </a:spcBef>
              <a:buClr>
                <a:srgbClr val="C7DE37"/>
              </a:buClr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Full list (with links to issue tickets) at</a:t>
            </a:r>
            <a:b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https://epics-controls.org/resources-and-support/base/epics-7/7-0-7/</a:t>
            </a:r>
            <a:endParaRPr lang="en-GB" sz="24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pvAccessCPP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: bug fixes (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enum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) and performance improvements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va2pva: access security hooks; </a:t>
            </a: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timestamp.userTag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from UTAG field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26412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20323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In Other News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PVXS 1.0.0 released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Switching to strict numbering policy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P4P (incl. PVA Gateway) 4.1.2 released</a:t>
            </a: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96288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707</Words>
  <Application>Microsoft Office PowerPoint</Application>
  <PresentationFormat>Widescreen</PresentationFormat>
  <Paragraphs>70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Milo-Medium</vt:lpstr>
      <vt:lpstr>Calibri Light</vt:lpstr>
      <vt:lpstr>Arial</vt:lpstr>
      <vt:lpstr>Oswald Regular</vt:lpstr>
      <vt:lpstr>Calibri</vt:lpstr>
      <vt:lpstr>Source Sans Pro</vt:lpstr>
      <vt:lpstr>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2020-10-21T14:12:22Z</dcterms:created>
  <dcterms:modified xsi:type="dcterms:W3CDTF">2022-09-20T14:58:30Z</dcterms:modified>
</cp:coreProperties>
</file>