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64" r:id="rId4"/>
    <p:sldId id="257" r:id="rId5"/>
    <p:sldId id="261" r:id="rId6"/>
    <p:sldId id="266" r:id="rId7"/>
    <p:sldId id="265" r:id="rId8"/>
    <p:sldId id="258" r:id="rId9"/>
    <p:sldId id="259" r:id="rId10"/>
    <p:sldId id="267" r:id="rId11"/>
    <p:sldId id="260" r:id="rId12"/>
  </p:sldIdLst>
  <p:sldSz cx="9144000" cy="5143500" type="screen16x9"/>
  <p:notesSz cx="6805613" cy="99441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2D050"/>
    <a:srgbClr val="00CC66"/>
    <a:srgbClr val="004A5B"/>
    <a:srgbClr val="6C9EAE"/>
    <a:srgbClr val="006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669" autoAdjust="0"/>
  </p:normalViewPr>
  <p:slideViewPr>
    <p:cSldViewPr snapToGrid="0">
      <p:cViewPr varScale="1">
        <p:scale>
          <a:sx n="91" d="100"/>
          <a:sy n="91" d="100"/>
        </p:scale>
        <p:origin x="58" y="18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2832" y="54"/>
      </p:cViewPr>
      <p:guideLst>
        <p:guide orient="horz" pos="3132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CEA6AE-1679-47D1-8F69-0CA09FA70F9C}" type="datetimeFigureOut">
              <a:rPr lang="fr-FR" altLang="fr-FR"/>
              <a:pPr/>
              <a:t>19/09/2022</a:t>
            </a:fld>
            <a:endParaRPr lang="fr-FR" alt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F163AFE-6F8F-4DB2-9BBD-7C622D77FFE0}" type="slidenum">
              <a:rPr lang="fr-FR" altLang="fr-FR"/>
              <a:pPr/>
              <a:t>‹#›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53076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8D2CA-43F8-435E-8EA9-68B09092F6FC}" type="datetimeFigureOut">
              <a:rPr lang="fr-FR" smtClean="0"/>
              <a:t>19/09/2022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941-504E-46E9-AEE4-82D8F93BEB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373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941-504E-46E9-AEE4-82D8F93BEBC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4348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31286"/>
          </a:xfrm>
        </p:spPr>
        <p:txBody>
          <a:bodyPr/>
          <a:lstStyle>
            <a:lvl1pPr marL="0" indent="0" algn="ctr">
              <a:buFontTx/>
              <a:buNone/>
              <a:defRPr sz="2000" baseline="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39552" y="4470235"/>
            <a:ext cx="83529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hangingPunct="0"/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Disclaimer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: The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views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and opinions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expressed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herein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do not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necessarily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reflect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</a:t>
            </a:r>
            <a:r>
              <a:rPr lang="fr-FR" sz="1100" i="1" dirty="0" err="1" smtClean="0">
                <a:solidFill>
                  <a:srgbClr val="000000"/>
                </a:solidFill>
                <a:latin typeface="Arial"/>
                <a:ea typeface="+mn-ea"/>
              </a:rPr>
              <a:t>those</a:t>
            </a:r>
            <a:r>
              <a:rPr lang="fr-FR" sz="1100" i="1" dirty="0" smtClean="0">
                <a:solidFill>
                  <a:srgbClr val="000000"/>
                </a:solidFill>
                <a:latin typeface="Arial"/>
                <a:ea typeface="+mn-ea"/>
              </a:rPr>
              <a:t> of the ITER Organization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456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457200"/>
            <a:ext cx="2000250" cy="4114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3088" y="457200"/>
            <a:ext cx="5848350" cy="4114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807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289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4790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30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9788" y="514350"/>
            <a:ext cx="3924300" cy="405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41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113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391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8498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1519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60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3088" y="514350"/>
            <a:ext cx="8001000" cy="394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57188"/>
            <a:ext cx="9144000" cy="0"/>
          </a:xfrm>
          <a:prstGeom prst="line">
            <a:avLst/>
          </a:prstGeom>
          <a:noFill/>
          <a:ln w="1587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hangingPunct="0"/>
            <a:endParaRPr lang="en-GB" sz="2400">
              <a:solidFill>
                <a:srgbClr val="000000"/>
              </a:solidFill>
              <a:latin typeface="Century Gothic" pitchFamily="34" charset="0"/>
              <a:ea typeface="+mn-ea"/>
            </a:endParaRPr>
          </a:p>
        </p:txBody>
      </p:sp>
      <p:sp>
        <p:nvSpPr>
          <p:cNvPr id="1039" name="Text Box 15"/>
          <p:cNvSpPr txBox="1">
            <a:spLocks noChangeArrowheads="1"/>
          </p:cNvSpPr>
          <p:nvPr/>
        </p:nvSpPr>
        <p:spPr bwMode="auto">
          <a:xfrm>
            <a:off x="2699792" y="4772611"/>
            <a:ext cx="4608511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0" rIns="36000" bIns="0" anchor="ctr">
            <a:spAutoFit/>
          </a:bodyPr>
          <a:lstStyle/>
          <a:p>
            <a:pPr algn="ctr" defTabSz="914400" eaLnBrk="0" hangingPunct="0">
              <a:spcBef>
                <a:spcPct val="50000"/>
              </a:spcBef>
            </a:pPr>
            <a:r>
              <a:rPr lang="en-US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>EPICS Collaboration Meeting, 19-23 September 2022, Cosylab</a:t>
            </a:r>
            <a: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  <a:t/>
            </a:r>
            <a:br>
              <a:rPr lang="en-GB" sz="800" baseline="0" dirty="0" smtClean="0">
                <a:solidFill>
                  <a:srgbClr val="000000"/>
                </a:solidFill>
                <a:latin typeface="Arial"/>
                <a:ea typeface="+mn-ea"/>
              </a:rPr>
            </a:br>
            <a:r>
              <a:rPr lang="en-GB" sz="800" dirty="0" smtClean="0">
                <a:solidFill>
                  <a:srgbClr val="000000"/>
                </a:solidFill>
                <a:latin typeface="Arial"/>
                <a:ea typeface="+mn-ea"/>
              </a:rPr>
              <a:t>© 2022, ITER Organization	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8458200" y="4788000"/>
            <a:ext cx="585788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GB" sz="800" dirty="0">
                <a:solidFill>
                  <a:srgbClr val="000000"/>
                </a:solidFill>
                <a:latin typeface="Arial"/>
                <a:ea typeface="+mn-ea"/>
              </a:rPr>
              <a:t>Page </a:t>
            </a:r>
            <a:fld id="{47BA91C2-74BF-4480-8BF1-C44F20807924}" type="slidenum">
              <a:rPr lang="en-GB" sz="800" smtClean="0">
                <a:solidFill>
                  <a:srgbClr val="000000"/>
                </a:solidFill>
                <a:latin typeface="Arial"/>
                <a:ea typeface="+mn-ea"/>
              </a:rPr>
              <a:pPr defTabSz="914400" eaLnBrk="0" hangingPunct="0">
                <a:spcBef>
                  <a:spcPct val="50000"/>
                </a:spcBef>
              </a:pPr>
              <a:t>‹#›</a:t>
            </a:fld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08303" y="4788000"/>
            <a:ext cx="111672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defTabSz="914400" eaLnBrk="0" hangingPunct="0">
              <a:spcBef>
                <a:spcPct val="50000"/>
              </a:spcBef>
            </a:pP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IDM UID: </a:t>
            </a:r>
            <a:r>
              <a:rPr lang="en-US" sz="800" dirty="0" smtClean="0">
                <a:solidFill>
                  <a:srgbClr val="000000"/>
                </a:solidFill>
                <a:latin typeface="Arial"/>
                <a:ea typeface="+mn-ea"/>
              </a:rPr>
              <a:t>7TJW8P</a:t>
            </a:r>
            <a:endParaRPr lang="en-GB" sz="800" dirty="0">
              <a:solidFill>
                <a:srgbClr val="000000"/>
              </a:solidFill>
              <a:latin typeface="Arial"/>
              <a:ea typeface="+mn-ea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0" y="4731514"/>
            <a:ext cx="9144000" cy="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>
            <a:off x="8388424" y="4731514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308304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99792" y="4731990"/>
            <a:ext cx="0" cy="324000"/>
          </a:xfrm>
          <a:prstGeom prst="line">
            <a:avLst/>
          </a:prstGeom>
          <a:noFill/>
          <a:ln w="6350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752000"/>
            <a:ext cx="592767" cy="2934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0" y="4953600"/>
            <a:ext cx="2016224" cy="97106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573088" y="-1"/>
            <a:ext cx="80010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45691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7338" indent="-287338" algn="just" defTabSz="7953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57238" indent="-279400" algn="just" defTabSz="7953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36650" indent="-188913" algn="just" defTabSz="795338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511300" indent="-184150" algn="just" defTabSz="795338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885950" indent="-184150" algn="just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3431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8003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2575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714750" indent="-184150" algn="l" defTabSz="795338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epics-modules/opcu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opcua-srs-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3457575"/>
            <a:ext cx="6400800" cy="443865"/>
          </a:xfrm>
        </p:spPr>
        <p:txBody>
          <a:bodyPr/>
          <a:lstStyle/>
          <a:p>
            <a:r>
              <a:rPr lang="en-US" dirty="0" smtClean="0"/>
              <a:t>Ralph Lange, ITER Organization</a:t>
            </a: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 bwMode="auto">
          <a:xfrm>
            <a:off x="685800" y="1781175"/>
            <a:ext cx="7772400" cy="150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 defTabSz="9144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600" kern="0" dirty="0"/>
              <a:t> </a:t>
            </a:r>
            <a:r>
              <a:rPr lang="en-US" sz="3600" kern="0" dirty="0" smtClean="0"/>
              <a:t>                               Device Support</a:t>
            </a:r>
            <a:r>
              <a:rPr lang="en-US" kern="0" dirty="0" smtClean="0"/>
              <a:t/>
            </a:r>
            <a:br>
              <a:rPr lang="en-US" kern="0" dirty="0" smtClean="0"/>
            </a:br>
            <a:r>
              <a:rPr lang="en-US" sz="2400" i="1" kern="0" dirty="0" smtClean="0"/>
              <a:t>Connecting Controllers</a:t>
            </a:r>
            <a:endParaRPr lang="en-GB" sz="2400" i="1" kern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74" y="610402"/>
            <a:ext cx="1885951" cy="995677"/>
          </a:xfrm>
          <a:prstGeom prst="rect">
            <a:avLst/>
          </a:prstGeom>
        </p:spPr>
      </p:pic>
      <p:pic>
        <p:nvPicPr>
          <p:cNvPr id="1026" name="Picture 2" descr="FDI / FDT &amp; PACTware / OPC UA – wetcon it solu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01" y="1710000"/>
            <a:ext cx="4139800" cy="76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ZB-Logo - Helmholtz-Zentrum Berlin (HZB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80" y="434684"/>
            <a:ext cx="1498497" cy="7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ESS Logo Frugal Blue cmyk.png - Wikimedia Common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399" y="502263"/>
            <a:ext cx="1163671" cy="62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Paul Scherrer Institute (PSI) Logo Vector - (.SVG + .PNG) - Logovtor.Co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758" y="411586"/>
            <a:ext cx="1453039" cy="807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ile:ITER Logo NoonYellow.svg - Wikimedia Common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229" y="548324"/>
            <a:ext cx="1121877" cy="53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92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73088" y="-1"/>
            <a:ext cx="8001000" cy="428625"/>
          </a:xfrm>
        </p:spPr>
        <p:txBody>
          <a:bodyPr/>
          <a:lstStyle/>
          <a:p>
            <a:pPr algn="l"/>
            <a:r>
              <a:rPr lang="en-US" dirty="0" smtClean="0"/>
              <a:t>Users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435813"/>
              </p:ext>
            </p:extLst>
          </p:nvPr>
        </p:nvGraphicFramePr>
        <p:xfrm>
          <a:off x="302005" y="402542"/>
          <a:ext cx="8514826" cy="430368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196204">
                  <a:extLst>
                    <a:ext uri="{9D8B030D-6E8A-4147-A177-3AD203B41FA5}">
                      <a16:colId xmlns:a16="http://schemas.microsoft.com/office/drawing/2014/main" val="2647507765"/>
                    </a:ext>
                  </a:extLst>
                </a:gridCol>
                <a:gridCol w="2891239">
                  <a:extLst>
                    <a:ext uri="{9D8B030D-6E8A-4147-A177-3AD203B41FA5}">
                      <a16:colId xmlns:a16="http://schemas.microsoft.com/office/drawing/2014/main" val="1110225714"/>
                    </a:ext>
                  </a:extLst>
                </a:gridCol>
                <a:gridCol w="2427383">
                  <a:extLst>
                    <a:ext uri="{9D8B030D-6E8A-4147-A177-3AD203B41FA5}">
                      <a16:colId xmlns:a16="http://schemas.microsoft.com/office/drawing/2014/main" val="595537372"/>
                    </a:ext>
                  </a:extLst>
                </a:gridCol>
              </a:tblGrid>
              <a:tr h="221132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Facility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OPC UA Server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Status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161917928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ASIPP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LabVIEW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553826123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 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</a:t>
                      </a:r>
                      <a:r>
                        <a:rPr lang="en-US" sz="1200" kern="800" baseline="0" dirty="0" smtClean="0">
                          <a:effectLst/>
                        </a:rPr>
                        <a:t> </a:t>
                      </a:r>
                      <a:r>
                        <a:rPr lang="en-US" sz="1200" kern="800" dirty="0" smtClean="0">
                          <a:effectLst/>
                        </a:rPr>
                        <a:t>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877123445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Australian Synchrotron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</a:t>
                      </a:r>
                      <a:r>
                        <a:rPr lang="en-US" sz="1200" kern="800" baseline="0" dirty="0" smtClean="0">
                          <a:effectLst/>
                        </a:rPr>
                        <a:t> </a:t>
                      </a:r>
                      <a:r>
                        <a:rPr lang="en-US" sz="1200" kern="800" dirty="0" smtClean="0">
                          <a:effectLst/>
                        </a:rPr>
                        <a:t>S7-1500F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near 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700107121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BESSY II @HZB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production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127723910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Phoenix Contact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237248793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Softing uaGate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587327583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CHIMERA @CCFE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development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905933074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LabVIEW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development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238658252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ESS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S7-1500F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130539766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 smtClean="0">
                          <a:effectLst/>
                        </a:rPr>
                        <a:t>ABB Power </a:t>
                      </a:r>
                      <a:r>
                        <a:rPr lang="en-US" sz="1200" kern="800" dirty="0">
                          <a:effectLst/>
                        </a:rPr>
                        <a:t>SCADA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near 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895770794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Siemens DESIGO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development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79334459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Fermilab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 err="1" smtClean="0">
                          <a:effectLst/>
                        </a:rPr>
                        <a:t>Kepware</a:t>
                      </a:r>
                      <a:r>
                        <a:rPr lang="en-US" sz="1200" kern="800" dirty="0" smtClean="0">
                          <a:effectLst/>
                        </a:rPr>
                        <a:t> </a:t>
                      </a:r>
                      <a:r>
                        <a:rPr lang="en-US" sz="1200" kern="800" dirty="0" err="1" smtClean="0">
                          <a:effectLst/>
                        </a:rPr>
                        <a:t>KEPServerEX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testing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56567374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S7-400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development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168068891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IPR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testing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985276046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ITER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11783562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 smtClean="0">
                          <a:effectLst/>
                        </a:rPr>
                        <a:t>Siemens </a:t>
                      </a:r>
                      <a:r>
                        <a:rPr lang="en-US" sz="1200" kern="800" dirty="0" err="1" smtClean="0">
                          <a:effectLst/>
                        </a:rPr>
                        <a:t>WinCC</a:t>
                      </a:r>
                      <a:r>
                        <a:rPr lang="en-US" sz="1200" kern="800" dirty="0" smtClean="0">
                          <a:effectLst/>
                        </a:rPr>
                        <a:t> </a:t>
                      </a:r>
                      <a:r>
                        <a:rPr lang="en-US" sz="1200" kern="800" dirty="0">
                          <a:effectLst/>
                        </a:rPr>
                        <a:t>OA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production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184010558"/>
                  </a:ext>
                </a:extLst>
              </a:tr>
              <a:tr h="17433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 err="1">
                          <a:effectLst/>
                        </a:rPr>
                        <a:t>PCVue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065553740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KATRIN @</a:t>
                      </a:r>
                      <a:r>
                        <a:rPr lang="en-US" sz="1200" kern="800" dirty="0" smtClean="0">
                          <a:effectLst/>
                        </a:rPr>
                        <a:t>KIT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LabVIEW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prototyping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3809500464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PSI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</a:t>
                      </a:r>
                      <a:r>
                        <a:rPr lang="en-US" sz="1200" kern="800" dirty="0" smtClean="0">
                          <a:effectLst/>
                        </a:rPr>
                        <a:t>Siemens S7-1500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development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286469902"/>
                  </a:ext>
                </a:extLst>
              </a:tr>
              <a:tr h="19901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Varian </a:t>
                      </a:r>
                      <a:r>
                        <a:rPr lang="en-US" sz="1200" kern="800" dirty="0" err="1" smtClean="0">
                          <a:effectLst/>
                        </a:rPr>
                        <a:t>ProBeam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PLC Siemens S7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production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2251586194"/>
                  </a:ext>
                </a:extLst>
              </a:tr>
              <a:tr h="156798"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 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>
                          <a:effectLst/>
                        </a:rPr>
                        <a:t>PLC Beckhoff</a:t>
                      </a:r>
                      <a:endParaRPr lang="en-GB" sz="1200" kern="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tc>
                  <a:txBody>
                    <a:bodyPr/>
                    <a:lstStyle/>
                    <a:p>
                      <a:pPr indent="118745" algn="l">
                        <a:spcAft>
                          <a:spcPts val="0"/>
                        </a:spcAft>
                      </a:pPr>
                      <a:r>
                        <a:rPr lang="en-US" sz="1200" kern="800" dirty="0">
                          <a:effectLst/>
                        </a:rPr>
                        <a:t>production</a:t>
                      </a:r>
                      <a:endParaRPr lang="en-GB" sz="1200" kern="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6922" marR="56922" marT="0" marB="0"/>
                </a:tc>
                <a:extLst>
                  <a:ext uri="{0D108BD9-81ED-4DB2-BD59-A6C34878D82A}">
                    <a16:rowId xmlns:a16="http://schemas.microsoft.com/office/drawing/2014/main" val="4013755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7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Roadmap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Currently working on:</a:t>
            </a:r>
            <a:endParaRPr lang="en-US" sz="2000" dirty="0"/>
          </a:p>
          <a:p>
            <a:pPr lvl="1" algn="l"/>
            <a:r>
              <a:rPr lang="en-US" sz="1800" dirty="0" smtClean="0"/>
              <a:t>Merging the integration of (free) open62541 client library</a:t>
            </a:r>
            <a:br>
              <a:rPr lang="en-US" sz="1800" dirty="0" smtClean="0"/>
            </a:br>
            <a:r>
              <a:rPr lang="en-US" sz="1800" i="1" dirty="0" smtClean="0"/>
              <a:t>Work by Dirk </a:t>
            </a:r>
            <a:r>
              <a:rPr lang="en-US" sz="1800" i="1" dirty="0" err="1" smtClean="0"/>
              <a:t>Zimoch</a:t>
            </a:r>
            <a:r>
              <a:rPr lang="en-US" sz="1800" i="1" dirty="0" smtClean="0"/>
              <a:t> (PSI) and Carsten Winkler (HZB/BESSY)</a:t>
            </a:r>
            <a:r>
              <a:rPr lang="en-US" sz="1800" dirty="0" smtClean="0"/>
              <a:t> </a:t>
            </a:r>
          </a:p>
          <a:p>
            <a:pPr algn="l"/>
            <a:r>
              <a:rPr lang="en-US" sz="2000" dirty="0"/>
              <a:t>Soon:</a:t>
            </a:r>
          </a:p>
          <a:p>
            <a:pPr lvl="1" algn="l"/>
            <a:r>
              <a:rPr lang="en-US" sz="1800" dirty="0" smtClean="0"/>
              <a:t>Support </a:t>
            </a:r>
            <a:r>
              <a:rPr lang="en-US" sz="1800" dirty="0"/>
              <a:t>for OPC UA methods (remote execution of PLC code</a:t>
            </a:r>
            <a:r>
              <a:rPr lang="en-US" sz="1800" dirty="0" smtClean="0"/>
              <a:t>)</a:t>
            </a:r>
          </a:p>
          <a:p>
            <a:pPr lvl="1" algn="l"/>
            <a:r>
              <a:rPr lang="en-US" sz="1800" dirty="0" smtClean="0"/>
              <a:t>User Manual</a:t>
            </a:r>
            <a:endParaRPr lang="en-US" sz="1800" dirty="0"/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Under EPICS license</a:t>
            </a:r>
          </a:p>
          <a:p>
            <a:pPr algn="l"/>
            <a:r>
              <a:rPr lang="en-US" sz="2000" dirty="0" smtClean="0"/>
              <a:t>Upstream repository and statically linked binaries containing the UA client (shared libraries to link against your IOCs):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>
                <a:hlinkClick r:id="rId2"/>
              </a:rPr>
              <a:t>https://github.com/epics-modules/opcua</a:t>
            </a:r>
            <a:endParaRPr lang="en-US" sz="2000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350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Existing EPICS interfaces to Siemens S7 PLCs:</a:t>
            </a:r>
          </a:p>
          <a:p>
            <a:r>
              <a:rPr lang="en-US" sz="2000" dirty="0"/>
              <a:t>s</a:t>
            </a:r>
            <a:r>
              <a:rPr lang="en-US" sz="2000" dirty="0" smtClean="0"/>
              <a:t>7plc: TCP Data Block Transfer</a:t>
            </a:r>
          </a:p>
          <a:p>
            <a:pPr lvl="1"/>
            <a:r>
              <a:rPr lang="en-US" sz="1800" dirty="0"/>
              <a:t>n</a:t>
            </a:r>
            <a:r>
              <a:rPr lang="en-US" sz="1800" dirty="0" smtClean="0"/>
              <a:t>eeds programming on the PLC</a:t>
            </a:r>
          </a:p>
          <a:p>
            <a:pPr lvl="1"/>
            <a:r>
              <a:rPr lang="en-US" sz="1800" dirty="0" smtClean="0"/>
              <a:t>complete data blocks only</a:t>
            </a:r>
          </a:p>
          <a:p>
            <a:r>
              <a:rPr lang="en-US" sz="2000" dirty="0" smtClean="0"/>
              <a:t>s7nodave: Snap7 based (S7 protocol)</a:t>
            </a:r>
          </a:p>
          <a:p>
            <a:pPr lvl="1"/>
            <a:r>
              <a:rPr lang="en-US" sz="1800" dirty="0"/>
              <a:t>n</a:t>
            </a:r>
            <a:r>
              <a:rPr lang="en-US" sz="1800" dirty="0" smtClean="0"/>
              <a:t>o need for PLC side programming</a:t>
            </a:r>
          </a:p>
          <a:p>
            <a:pPr lvl="1"/>
            <a:r>
              <a:rPr lang="en-US" sz="1800" dirty="0" smtClean="0"/>
              <a:t>access to the whole PLC memory</a:t>
            </a:r>
          </a:p>
          <a:p>
            <a:r>
              <a:rPr lang="en-US" sz="2000" dirty="0" smtClean="0"/>
              <a:t>Both work fine, but have disadvantages</a:t>
            </a:r>
          </a:p>
          <a:p>
            <a:pPr lvl="1" algn="l"/>
            <a:r>
              <a:rPr lang="en-US" sz="1800" dirty="0"/>
              <a:t>l</a:t>
            </a:r>
            <a:r>
              <a:rPr lang="en-US" sz="1800" dirty="0" smtClean="0"/>
              <a:t>ow level configuration (byte offsets into data blocks)</a:t>
            </a:r>
            <a:br>
              <a:rPr lang="en-US" sz="1800" dirty="0" smtClean="0"/>
            </a:br>
            <a:r>
              <a:rPr lang="en-US" sz="1800" dirty="0" smtClean="0"/>
              <a:t>-&gt; address mismatch may have drastic consequences!</a:t>
            </a:r>
          </a:p>
          <a:p>
            <a:pPr lvl="1"/>
            <a:r>
              <a:rPr lang="en-US" sz="1800" dirty="0"/>
              <a:t>p</a:t>
            </a:r>
            <a:r>
              <a:rPr lang="en-US" sz="1800" dirty="0" smtClean="0"/>
              <a:t>retty specific/proprietary solutions</a:t>
            </a:r>
          </a:p>
        </p:txBody>
      </p:sp>
    </p:spTree>
    <p:extLst>
      <p:ext uri="{BB962C8B-B14F-4D97-AF65-F5344CB8AC3E}">
        <p14:creationId xmlns:p14="http://schemas.microsoft.com/office/powerpoint/2010/main" val="367121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Requirements / Wish 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Symbolic addressing</a:t>
            </a:r>
          </a:p>
          <a:p>
            <a:pPr lvl="1" algn="l"/>
            <a:r>
              <a:rPr lang="en-US" sz="1800" dirty="0" smtClean="0"/>
              <a:t>names, not numbers</a:t>
            </a:r>
            <a:endParaRPr lang="en-US" sz="1800" dirty="0"/>
          </a:p>
          <a:p>
            <a:pPr algn="l"/>
            <a:r>
              <a:rPr lang="en-US" sz="2000" dirty="0" smtClean="0"/>
              <a:t>No PLC programming</a:t>
            </a:r>
          </a:p>
          <a:p>
            <a:pPr lvl="1" algn="l"/>
            <a:r>
              <a:rPr lang="en-US" sz="1800" dirty="0"/>
              <a:t>k</a:t>
            </a:r>
            <a:r>
              <a:rPr lang="en-US" sz="1800" dirty="0" smtClean="0"/>
              <a:t>eep contractors happy</a:t>
            </a:r>
          </a:p>
          <a:p>
            <a:pPr algn="l"/>
            <a:r>
              <a:rPr lang="en-US" sz="2000" dirty="0"/>
              <a:t>Industrial standard</a:t>
            </a:r>
          </a:p>
          <a:p>
            <a:pPr lvl="1" algn="l"/>
            <a:r>
              <a:rPr lang="en-US" sz="1800" dirty="0"/>
              <a:t>one to connect them all</a:t>
            </a:r>
          </a:p>
          <a:p>
            <a:pPr algn="l"/>
            <a:r>
              <a:rPr lang="en-US" sz="2000" dirty="0" smtClean="0"/>
              <a:t>Portability</a:t>
            </a:r>
          </a:p>
          <a:p>
            <a:pPr lvl="1" algn="l"/>
            <a:r>
              <a:rPr lang="en-US" sz="1800" dirty="0"/>
              <a:t>a</a:t>
            </a:r>
            <a:r>
              <a:rPr lang="en-US" sz="1800" dirty="0" smtClean="0"/>
              <a:t>t least Linux, Windows</a:t>
            </a:r>
          </a:p>
          <a:p>
            <a:pPr algn="l"/>
            <a:r>
              <a:rPr lang="en-US" sz="2000" dirty="0" smtClean="0"/>
              <a:t>User-defined structures</a:t>
            </a:r>
          </a:p>
          <a:p>
            <a:pPr lvl="1" algn="l"/>
            <a:r>
              <a:rPr lang="en-US" sz="1800" dirty="0"/>
              <a:t>f</a:t>
            </a:r>
            <a:r>
              <a:rPr lang="en-US" sz="1800" dirty="0" smtClean="0"/>
              <a:t>or reusable PLC objects</a:t>
            </a:r>
          </a:p>
          <a:p>
            <a:pPr algn="l"/>
            <a:endParaRPr lang="en-US" sz="2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l"/>
            <a:r>
              <a:rPr lang="en-US" sz="2000" dirty="0" smtClean="0"/>
              <a:t>Subscription </a:t>
            </a:r>
            <a:r>
              <a:rPr lang="en-US" sz="2000" dirty="0"/>
              <a:t>mechanism</a:t>
            </a:r>
          </a:p>
          <a:p>
            <a:pPr lvl="1" algn="l"/>
            <a:r>
              <a:rPr lang="en-US" sz="1800" dirty="0"/>
              <a:t>update on change</a:t>
            </a:r>
          </a:p>
          <a:p>
            <a:pPr algn="l"/>
            <a:r>
              <a:rPr lang="en-US" sz="2000" dirty="0"/>
              <a:t>Server-side queues</a:t>
            </a:r>
          </a:p>
          <a:p>
            <a:pPr lvl="1" algn="l"/>
            <a:r>
              <a:rPr lang="en-US" sz="1800" dirty="0"/>
              <a:t>handle bursts well </a:t>
            </a:r>
          </a:p>
          <a:p>
            <a:pPr algn="l"/>
            <a:r>
              <a:rPr lang="en-US" sz="2000" dirty="0" smtClean="0"/>
              <a:t>Browsing support</a:t>
            </a:r>
          </a:p>
          <a:p>
            <a:pPr lvl="1" algn="l"/>
            <a:r>
              <a:rPr lang="en-US" sz="1800" dirty="0"/>
              <a:t>f</a:t>
            </a:r>
            <a:r>
              <a:rPr lang="en-US" sz="1800" dirty="0" smtClean="0"/>
              <a:t>ind variables easily</a:t>
            </a:r>
          </a:p>
          <a:p>
            <a:pPr algn="l"/>
            <a:r>
              <a:rPr lang="en-US" sz="2000" dirty="0"/>
              <a:t>Security (TLS, X.509)</a:t>
            </a:r>
          </a:p>
          <a:p>
            <a:pPr lvl="1" algn="l"/>
            <a:r>
              <a:rPr lang="en-US" sz="1800" dirty="0"/>
              <a:t>encrypt, sign, authenticate</a:t>
            </a:r>
          </a:p>
          <a:p>
            <a:pPr algn="l"/>
            <a:r>
              <a:rPr lang="en-US" sz="2000" dirty="0" smtClean="0"/>
              <a:t>Remote procedure calls</a:t>
            </a:r>
          </a:p>
          <a:p>
            <a:pPr lvl="1" algn="l"/>
            <a:r>
              <a:rPr lang="en-US" sz="1800" dirty="0"/>
              <a:t>w</a:t>
            </a:r>
            <a:r>
              <a:rPr lang="en-US" sz="1800" dirty="0" smtClean="0"/>
              <a:t>ith parameters and results</a:t>
            </a:r>
            <a:endParaRPr lang="en-US" sz="1800" dirty="0"/>
          </a:p>
          <a:p>
            <a:pPr algn="l"/>
            <a:endParaRPr lang="en-US" sz="2400" dirty="0" smtClean="0"/>
          </a:p>
          <a:p>
            <a:pPr algn="l"/>
            <a:endParaRPr lang="en-US" sz="2400" dirty="0"/>
          </a:p>
        </p:txBody>
      </p:sp>
      <p:pic>
        <p:nvPicPr>
          <p:cNvPr id="6" name="Picture 2" descr="FDI / FDT &amp; PACTware / OPC UA – wetcon it solu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451" y="4078302"/>
            <a:ext cx="3131874" cy="57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29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creenshot - Configuring OPC UA Server in TIA 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387" y="2577606"/>
            <a:ext cx="2985051" cy="209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OPC UA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Industrial standard (2006) to interface SCADA to PLCs</a:t>
            </a:r>
          </a:p>
          <a:p>
            <a:pPr lvl="1" algn="l"/>
            <a:r>
              <a:rPr lang="en-US" sz="1800" dirty="0" smtClean="0"/>
              <a:t>Covers data, alarms, events, historical data, remote methods</a:t>
            </a:r>
          </a:p>
          <a:p>
            <a:pPr algn="l">
              <a:spcBef>
                <a:spcPts val="1200"/>
              </a:spcBef>
            </a:pPr>
            <a:r>
              <a:rPr lang="en-US" sz="2000" dirty="0" smtClean="0"/>
              <a:t>Based on OPC Classic (Microsoft; 1996), plus</a:t>
            </a:r>
          </a:p>
          <a:p>
            <a:pPr lvl="1" algn="l"/>
            <a:r>
              <a:rPr lang="en-US" sz="1800" dirty="0" smtClean="0"/>
              <a:t>Portability → UA does </a:t>
            </a:r>
            <a:r>
              <a:rPr lang="en-US" sz="1800" i="1" dirty="0" smtClean="0"/>
              <a:t>not</a:t>
            </a:r>
            <a:r>
              <a:rPr lang="en-US" sz="1800" dirty="0" smtClean="0"/>
              <a:t> require DCOM/Windows like Classic</a:t>
            </a:r>
          </a:p>
          <a:p>
            <a:pPr lvl="1" algn="l"/>
            <a:r>
              <a:rPr lang="en-US" sz="1800" dirty="0" smtClean="0"/>
              <a:t>Safety/security (authentication, encryption)</a:t>
            </a:r>
          </a:p>
          <a:p>
            <a:pPr lvl="1" algn="l"/>
            <a:r>
              <a:rPr lang="en-US" sz="1800" dirty="0" smtClean="0"/>
              <a:t>Information modeling (user defined structures)</a:t>
            </a:r>
          </a:p>
          <a:p>
            <a:pPr lvl="1" algn="l"/>
            <a:r>
              <a:rPr lang="en-US" sz="1800" dirty="0" smtClean="0"/>
              <a:t>Remote method execution</a:t>
            </a:r>
          </a:p>
          <a:p>
            <a:pPr algn="l">
              <a:spcBef>
                <a:spcPts val="1200"/>
              </a:spcBef>
            </a:pPr>
            <a:r>
              <a:rPr lang="en-US" sz="2000" dirty="0" smtClean="0"/>
              <a:t>Gaining momentum in industrial context</a:t>
            </a:r>
            <a:br>
              <a:rPr lang="en-US" sz="2000" dirty="0" smtClean="0"/>
            </a:br>
            <a:r>
              <a:rPr lang="en-US" sz="2000" dirty="0" smtClean="0"/>
              <a:t>as universal </a:t>
            </a:r>
            <a:r>
              <a:rPr lang="en-US" sz="2000" dirty="0"/>
              <a:t>integration </a:t>
            </a:r>
            <a:r>
              <a:rPr lang="en-US" sz="2000" dirty="0" smtClean="0"/>
              <a:t>standard</a:t>
            </a:r>
          </a:p>
          <a:p>
            <a:pPr algn="l">
              <a:spcBef>
                <a:spcPts val="1200"/>
              </a:spcBef>
            </a:pPr>
            <a:r>
              <a:rPr lang="en-US" sz="2000" dirty="0" smtClean="0"/>
              <a:t>Siemens S7-1500 series PLCs</a:t>
            </a:r>
            <a:br>
              <a:rPr lang="en-US" sz="2000" dirty="0" smtClean="0"/>
            </a:br>
            <a:r>
              <a:rPr lang="en-US" sz="2000" dirty="0" smtClean="0"/>
              <a:t>include an embedded OPC UA server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01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2088859" y="1045384"/>
            <a:ext cx="855328" cy="267368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It all depends – mostly on the server</a:t>
            </a:r>
            <a:br>
              <a:rPr lang="en-US" sz="2000" dirty="0" smtClean="0"/>
            </a:br>
            <a:r>
              <a:rPr lang="en-US" sz="1400" dirty="0" smtClean="0"/>
              <a:t>early tests by TCS, comparing TCP Data Block transfer with OPC UA:</a:t>
            </a:r>
            <a:br>
              <a:rPr lang="en-US" sz="1400" dirty="0" smtClean="0"/>
            </a:br>
            <a:r>
              <a:rPr lang="en-US" sz="1400" dirty="0" smtClean="0"/>
              <a:t>“big” S7-1518, 32kB data (integers), “empty” / 40ms cycle artificial load 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Performance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069" y="1312752"/>
            <a:ext cx="7066599" cy="3411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2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702868" y="1234440"/>
            <a:ext cx="1158843" cy="320040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</a:t>
            </a:r>
            <a:r>
              <a:rPr lang="en-US" sz="2000" dirty="0" smtClean="0"/>
              <a:t>est in 2021 for ITER building automation integration</a:t>
            </a:r>
          </a:p>
          <a:p>
            <a:pPr lvl="1"/>
            <a:r>
              <a:rPr lang="en-US" sz="1800" dirty="0" smtClean="0"/>
              <a:t>Trying to verify realistic</a:t>
            </a:r>
            <a:r>
              <a:rPr lang="en-US" sz="1800" dirty="0"/>
              <a:t> </a:t>
            </a:r>
            <a:r>
              <a:rPr lang="en-US" sz="1800" dirty="0" smtClean="0"/>
              <a:t>conditions </a:t>
            </a:r>
          </a:p>
          <a:p>
            <a:pPr lvl="1"/>
            <a:r>
              <a:rPr lang="en-US" sz="1800" dirty="0" smtClean="0"/>
              <a:t>3x the estimated size (500kB data, mixed types)</a:t>
            </a:r>
          </a:p>
          <a:p>
            <a:pPr lvl="1"/>
            <a:r>
              <a:rPr lang="en-US" sz="1800" dirty="0" smtClean="0"/>
              <a:t>On a mid-size S7-1516</a:t>
            </a:r>
          </a:p>
          <a:p>
            <a:pPr lvl="1"/>
            <a:r>
              <a:rPr lang="en-US" sz="1800" dirty="0" smtClean="0"/>
              <a:t>250ms sampling/publishing period</a:t>
            </a:r>
          </a:p>
          <a:p>
            <a:pPr lvl="1"/>
            <a:r>
              <a:rPr lang="en-US" sz="1800" dirty="0"/>
              <a:t>No performance </a:t>
            </a:r>
            <a:r>
              <a:rPr lang="en-US" sz="1800" dirty="0" smtClean="0"/>
              <a:t>fine-tuning</a:t>
            </a:r>
          </a:p>
          <a:p>
            <a:endParaRPr lang="en-US" sz="2000" dirty="0" smtClean="0"/>
          </a:p>
          <a:p>
            <a:r>
              <a:rPr lang="en-US" sz="2000" dirty="0" smtClean="0"/>
              <a:t>Results:</a:t>
            </a:r>
          </a:p>
          <a:p>
            <a:pPr lvl="1"/>
            <a:r>
              <a:rPr lang="en-US" sz="1800" dirty="0" smtClean="0"/>
              <a:t>Fit for this purpose</a:t>
            </a:r>
          </a:p>
          <a:p>
            <a:pPr lvl="1"/>
            <a:r>
              <a:rPr lang="en-US" sz="1800" dirty="0" smtClean="0"/>
              <a:t>Best performance when using few large structures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47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6760208" y="3196065"/>
            <a:ext cx="1104522" cy="320041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7" y="514350"/>
            <a:ext cx="8256587" cy="3947610"/>
          </a:xfrm>
        </p:spPr>
        <p:txBody>
          <a:bodyPr/>
          <a:lstStyle/>
          <a:p>
            <a:pPr algn="l"/>
            <a:r>
              <a:rPr lang="en-US" sz="2000" dirty="0" smtClean="0"/>
              <a:t>Mostly found on the server end</a:t>
            </a:r>
          </a:p>
          <a:p>
            <a:pPr lvl="1" algn="l"/>
            <a:r>
              <a:rPr lang="en-US" sz="1800" dirty="0" smtClean="0"/>
              <a:t>S7-1500: depends on the model (S/M/L) and data organization</a:t>
            </a:r>
          </a:p>
          <a:p>
            <a:pPr lvl="1" algn="l"/>
            <a:r>
              <a:rPr lang="en-US" sz="1800" dirty="0" smtClean="0"/>
              <a:t>How many, how large, how often?</a:t>
            </a:r>
          </a:p>
          <a:p>
            <a:pPr lvl="1" algn="l"/>
            <a:r>
              <a:rPr lang="en-US" sz="1800" dirty="0" smtClean="0"/>
              <a:t>Client-side fine tuning available</a:t>
            </a:r>
            <a:br>
              <a:rPr lang="en-US" sz="1800" dirty="0" smtClean="0"/>
            </a:br>
            <a:r>
              <a:rPr lang="en-US" sz="1800" i="1" dirty="0" smtClean="0"/>
              <a:t>e.g., “registering” items to cache server-side name resolution</a:t>
            </a:r>
          </a:p>
          <a:p>
            <a:pPr lvl="1" algn="l"/>
            <a:r>
              <a:rPr lang="en-US" sz="1800" dirty="0" smtClean="0"/>
              <a:t>Servers separate from PLCs introduce additional latency</a:t>
            </a:r>
            <a:endParaRPr lang="en-US" sz="1800" dirty="0"/>
          </a:p>
          <a:p>
            <a:pPr lvl="1" algn="l"/>
            <a:endParaRPr lang="en-US" sz="1800" dirty="0" smtClean="0"/>
          </a:p>
          <a:p>
            <a:pPr algn="l"/>
            <a:r>
              <a:rPr lang="en-US" sz="2000" dirty="0"/>
              <a:t>F</a:t>
            </a:r>
            <a:r>
              <a:rPr lang="en-US" sz="2000" dirty="0" smtClean="0"/>
              <a:t>ound one limit in the client</a:t>
            </a:r>
          </a:p>
          <a:p>
            <a:pPr lvl="1" algn="l"/>
            <a:r>
              <a:rPr lang="en-US" sz="1800" dirty="0" err="1" smtClean="0"/>
              <a:t>LabView</a:t>
            </a:r>
            <a:r>
              <a:rPr lang="en-US" sz="1800" dirty="0" smtClean="0"/>
              <a:t> serving 600 arrays of 7500 doubles each (~36MB data)</a:t>
            </a:r>
            <a:br>
              <a:rPr lang="en-US" sz="1800" dirty="0" smtClean="0"/>
            </a:br>
            <a:r>
              <a:rPr lang="en-US" sz="1800" dirty="0" smtClean="0"/>
              <a:t>-&gt; SDK client has a limit of ~16MB for the </a:t>
            </a:r>
            <a:r>
              <a:rPr lang="en-US" sz="1800" dirty="0" err="1" smtClean="0"/>
              <a:t>serializer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workaround: 3 subscriptions of 200 arrays each</a:t>
            </a:r>
            <a:endParaRPr lang="en-US" sz="1800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Limitations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19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EPICS Device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087" y="514350"/>
            <a:ext cx="8256587" cy="3947610"/>
          </a:xfrm>
        </p:spPr>
        <p:txBody>
          <a:bodyPr/>
          <a:lstStyle/>
          <a:p>
            <a:pPr algn="l"/>
            <a:r>
              <a:rPr lang="en-US" sz="2000" dirty="0" smtClean="0"/>
              <a:t>Based on commercial C++ Client SDK by Unified Automation</a:t>
            </a:r>
            <a:endParaRPr lang="en-US" sz="1800" dirty="0" smtClean="0"/>
          </a:p>
          <a:p>
            <a:pPr lvl="1" algn="l"/>
            <a:r>
              <a:rPr lang="en-US" sz="1800" dirty="0" smtClean="0"/>
              <a:t>4k€ for source code and 1 year support (extend support: 20% per year)</a:t>
            </a:r>
            <a:br>
              <a:rPr lang="en-US" sz="1800" dirty="0" smtClean="0"/>
            </a:br>
            <a:r>
              <a:rPr lang="en-US" sz="1800" i="1" dirty="0" smtClean="0"/>
              <a:t>one developer/many products   or   many developers/one product</a:t>
            </a:r>
          </a:p>
          <a:p>
            <a:pPr lvl="1" algn="l"/>
            <a:r>
              <a:rPr lang="en-US" sz="1800" dirty="0" smtClean="0"/>
              <a:t>Binaries can be deployed/distributed royalty-free</a:t>
            </a:r>
          </a:p>
          <a:p>
            <a:pPr lvl="1" algn="l"/>
            <a:r>
              <a:rPr lang="en-US" sz="1800" dirty="0" smtClean="0"/>
              <a:t>Platforms: Windows and Linux</a:t>
            </a:r>
          </a:p>
          <a:p>
            <a:pPr lvl="1" algn="l"/>
            <a:r>
              <a:rPr lang="en-US" sz="1800" dirty="0" smtClean="0"/>
              <a:t>Evaluation bundles available</a:t>
            </a:r>
            <a:endParaRPr lang="en-US" sz="2000" dirty="0" smtClean="0"/>
          </a:p>
          <a:p>
            <a:pPr algn="l"/>
            <a:r>
              <a:rPr lang="en-US" sz="2000" dirty="0" smtClean="0"/>
              <a:t>Evaluation of client library options and Device Support prototype</a:t>
            </a:r>
            <a:br>
              <a:rPr lang="en-US" sz="2000" dirty="0" smtClean="0"/>
            </a:br>
            <a:r>
              <a:rPr lang="en-US" sz="2000" i="1" dirty="0" smtClean="0"/>
              <a:t>Bernhard </a:t>
            </a:r>
            <a:r>
              <a:rPr lang="en-US" sz="2000" i="1" dirty="0" err="1"/>
              <a:t>Kuner</a:t>
            </a:r>
            <a:r>
              <a:rPr lang="en-US" sz="2000" i="1" dirty="0"/>
              <a:t> (</a:t>
            </a:r>
            <a:r>
              <a:rPr lang="en-US" sz="2000" i="1" dirty="0" smtClean="0"/>
              <a:t>HZB/BESSY)</a:t>
            </a:r>
            <a:endParaRPr lang="en-US" sz="2000" dirty="0" smtClean="0"/>
          </a:p>
          <a:p>
            <a:pPr algn="l"/>
            <a:r>
              <a:rPr lang="en-US" sz="2000" dirty="0" smtClean="0"/>
              <a:t>ITER use cases tested by F4E (Spain) and TCS (India)</a:t>
            </a:r>
          </a:p>
          <a:p>
            <a:pPr lvl="1" algn="l"/>
            <a:r>
              <a:rPr lang="en-US" sz="1800" dirty="0" smtClean="0"/>
              <a:t>Against S7-1516/1518 embedded OPC UA server</a:t>
            </a:r>
          </a:p>
          <a:p>
            <a:pPr lvl="1" algn="l"/>
            <a:r>
              <a:rPr lang="en-US" sz="1800" dirty="0" smtClean="0"/>
              <a:t>Against </a:t>
            </a:r>
            <a:r>
              <a:rPr lang="en-US" sz="1800" dirty="0" err="1" smtClean="0"/>
              <a:t>WinCC</a:t>
            </a:r>
            <a:r>
              <a:rPr lang="en-US" sz="1800" dirty="0" smtClean="0"/>
              <a:t>-OA embedded OPC UA server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484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US" sz="2000" dirty="0" smtClean="0"/>
              <a:t>Requirements Specification v1.1:</a:t>
            </a:r>
            <a:r>
              <a:rPr lang="en-US" sz="2000" dirty="0"/>
              <a:t> </a:t>
            </a:r>
            <a:r>
              <a:rPr lang="en-US" sz="2000" dirty="0" smtClean="0">
                <a:hlinkClick r:id="rId2"/>
              </a:rPr>
              <a:t>https://bit.ly/opcua-srs-11</a:t>
            </a:r>
            <a:endParaRPr lang="en-US" sz="2000" dirty="0" smtClean="0"/>
          </a:p>
          <a:p>
            <a:pPr algn="l"/>
            <a:r>
              <a:rPr lang="en-US" sz="2000" dirty="0" smtClean="0"/>
              <a:t>Design done (still no formal doc)</a:t>
            </a:r>
          </a:p>
          <a:p>
            <a:pPr algn="l"/>
            <a:r>
              <a:rPr lang="en-US" sz="2000" dirty="0"/>
              <a:t>I</a:t>
            </a:r>
            <a:r>
              <a:rPr lang="en-US" sz="2000" dirty="0" smtClean="0"/>
              <a:t>mplementation nearly complete</a:t>
            </a:r>
          </a:p>
          <a:p>
            <a:pPr lvl="1" algn="l"/>
            <a:r>
              <a:rPr lang="en-US" sz="1800" dirty="0" smtClean="0"/>
              <a:t>All basic data types and arrays thereof (</a:t>
            </a:r>
            <a:r>
              <a:rPr lang="en-US" sz="1800" i="1" dirty="0" smtClean="0"/>
              <a:t>read/write/subscribe</a:t>
            </a:r>
            <a:r>
              <a:rPr lang="en-US" sz="1800" dirty="0" smtClean="0"/>
              <a:t>)</a:t>
            </a:r>
          </a:p>
          <a:p>
            <a:pPr lvl="1" algn="l"/>
            <a:r>
              <a:rPr lang="en-US" sz="1800" dirty="0" smtClean="0"/>
              <a:t>Supporting all applicable record types (bidirectional outputs)</a:t>
            </a:r>
          </a:p>
          <a:p>
            <a:pPr lvl="1" algn="l"/>
            <a:r>
              <a:rPr lang="en-US" sz="1800" dirty="0"/>
              <a:t>User-defined structures (</a:t>
            </a:r>
            <a:r>
              <a:rPr lang="en-US" sz="1800" i="1" dirty="0"/>
              <a:t>read/write/subscribe</a:t>
            </a:r>
            <a:r>
              <a:rPr lang="en-US" sz="1800" dirty="0"/>
              <a:t>), timestamps from data</a:t>
            </a:r>
          </a:p>
          <a:p>
            <a:pPr lvl="1" algn="l"/>
            <a:r>
              <a:rPr lang="en-US" sz="1800" dirty="0" smtClean="0"/>
              <a:t>Server-side queues, configurable connection behavior</a:t>
            </a:r>
          </a:p>
          <a:p>
            <a:pPr lvl="1" algn="l"/>
            <a:r>
              <a:rPr lang="en-US" sz="1800" dirty="0" smtClean="0"/>
              <a:t>OPC UA Security (encrypt, sign, authenticate)</a:t>
            </a:r>
            <a:br>
              <a:rPr lang="en-US" sz="1800" dirty="0" smtClean="0"/>
            </a:br>
            <a:r>
              <a:rPr lang="en-US" sz="1800" i="1" dirty="0" smtClean="0"/>
              <a:t>Lots of testing help by Roland </a:t>
            </a:r>
            <a:r>
              <a:rPr lang="en-US" sz="1800" i="1" dirty="0" err="1" smtClean="0"/>
              <a:t>Fleischhauer</a:t>
            </a:r>
            <a:r>
              <a:rPr lang="en-US" sz="1800" i="1" dirty="0" smtClean="0"/>
              <a:t> (HZB/BESSY)</a:t>
            </a:r>
          </a:p>
          <a:p>
            <a:pPr lvl="1" algn="l"/>
            <a:r>
              <a:rPr lang="en-US" sz="1800" dirty="0"/>
              <a:t>Integrated end-to-end test against a software </a:t>
            </a:r>
            <a:r>
              <a:rPr lang="en-US" sz="1800" dirty="0" smtClean="0"/>
              <a:t>server</a:t>
            </a:r>
            <a:br>
              <a:rPr lang="en-US" sz="1800" dirty="0" smtClean="0"/>
            </a:br>
            <a:r>
              <a:rPr lang="en-US" sz="1800" i="1" dirty="0" smtClean="0"/>
              <a:t>Work by Ross Elliot and Karl Vestin (ESS)</a:t>
            </a:r>
          </a:p>
        </p:txBody>
      </p:sp>
    </p:spTree>
    <p:extLst>
      <p:ext uri="{BB962C8B-B14F-4D97-AF65-F5344CB8AC3E}">
        <p14:creationId xmlns:p14="http://schemas.microsoft.com/office/powerpoint/2010/main" val="358680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sential">
  <a:themeElements>
    <a:clrScheme name="ITER_PPTemplate (2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ER_PPTemplate (2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err="1" smtClean="0">
            <a:latin typeface="+mn-lt"/>
          </a:defRPr>
        </a:defPPr>
      </a:lstStyle>
    </a:txDef>
  </a:objectDefaults>
  <a:extraClrSchemeLst>
    <a:extraClrScheme>
      <a:clrScheme name="ITER_PPTemplate (2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ER_PPTemplate (2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ER_PPTemplate (2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ITER and CODAC Core System - Status Update</Template>
  <TotalTime>0</TotalTime>
  <Words>780</Words>
  <Application>Microsoft Office PowerPoint</Application>
  <PresentationFormat>On-screen Show (16:9)</PresentationFormat>
  <Paragraphs>163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Century Gothic</vt:lpstr>
      <vt:lpstr>Times</vt:lpstr>
      <vt:lpstr>Times New Roman</vt:lpstr>
      <vt:lpstr>Essential</vt:lpstr>
      <vt:lpstr>PowerPoint Presentation</vt:lpstr>
      <vt:lpstr>Motivation</vt:lpstr>
      <vt:lpstr>Requirements / Wish List</vt:lpstr>
      <vt:lpstr>OPC UA</vt:lpstr>
      <vt:lpstr>Performance</vt:lpstr>
      <vt:lpstr>Performance</vt:lpstr>
      <vt:lpstr>Limitations</vt:lpstr>
      <vt:lpstr>EPICS Device Support</vt:lpstr>
      <vt:lpstr>Status</vt:lpstr>
      <vt:lpstr>Users</vt:lpstr>
      <vt:lpstr>Roadmap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2020-10-21T13:06:16Z</dcterms:created>
  <dcterms:modified xsi:type="dcterms:W3CDTF">2022-09-19T13:40:24Z</dcterms:modified>
</cp:coreProperties>
</file>