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3"/>
  </p:notesMasterIdLst>
  <p:sldIdLst>
    <p:sldId id="260" r:id="rId5"/>
    <p:sldId id="351" r:id="rId6"/>
    <p:sldId id="335" r:id="rId7"/>
    <p:sldId id="3445" r:id="rId8"/>
    <p:sldId id="3447" r:id="rId9"/>
    <p:sldId id="3449" r:id="rId10"/>
    <p:sldId id="3450" r:id="rId11"/>
    <p:sldId id="343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93FFB"/>
    <a:srgbClr val="020B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3" autoAdjust="0"/>
    <p:restoredTop sz="95214" autoAdjust="0"/>
  </p:normalViewPr>
  <p:slideViewPr>
    <p:cSldViewPr snapToGrid="0" snapToObjects="1">
      <p:cViewPr varScale="1">
        <p:scale>
          <a:sx n="95" d="100"/>
          <a:sy n="95" d="100"/>
        </p:scale>
        <p:origin x="195"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9/21/2022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029" dirty="0"/>
          </a:p>
        </p:txBody>
      </p:sp>
      <p:sp>
        <p:nvSpPr>
          <p:cNvPr id="4" name="Slide Number Placeholder 3"/>
          <p:cNvSpPr>
            <a:spLocks noGrp="1"/>
          </p:cNvSpPr>
          <p:nvPr>
            <p:ph type="sldNum" sz="quarter" idx="10"/>
          </p:nvPr>
        </p:nvSpPr>
        <p:spPr/>
        <p:txBody>
          <a:bodyPr/>
          <a:lstStyle/>
          <a:p>
            <a:fld id="{440EE635-5F34-4D25-A036-70B1964913D2}" type="slidenum">
              <a:rPr lang="en-029" smtClean="0"/>
              <a:t>2</a:t>
            </a:fld>
            <a:endParaRPr lang="en-029"/>
          </a:p>
        </p:txBody>
      </p:sp>
    </p:spTree>
    <p:extLst>
      <p:ext uri="{BB962C8B-B14F-4D97-AF65-F5344CB8AC3E}">
        <p14:creationId xmlns:p14="http://schemas.microsoft.com/office/powerpoint/2010/main" val="235710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204222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6DB860-B764-1C44-A6EA-EF6FBBF7BBF8}" type="slidenum">
              <a:rPr lang="en-US" smtClean="0"/>
              <a:t>4</a:t>
            </a:fld>
            <a:endParaRPr lang="en-US"/>
          </a:p>
        </p:txBody>
      </p:sp>
    </p:spTree>
    <p:extLst>
      <p:ext uri="{BB962C8B-B14F-4D97-AF65-F5344CB8AC3E}">
        <p14:creationId xmlns:p14="http://schemas.microsoft.com/office/powerpoint/2010/main" val="1410474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03898702-866B-9648-AA85-EEEF2E5B2CF9}"/>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2381660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C676DA05-B9FB-4849-932B-5D37ADBD5012}"/>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106609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37BA4D18-E0B0-6B46-AB21-2CEC0F6FD38D}"/>
              </a:ext>
            </a:extLst>
          </p:cNvPr>
          <p:cNvSpPr>
            <a:spLocks noGrp="1"/>
          </p:cNvSpPr>
          <p:nvPr>
            <p:ph type="ftr" sz="quarter" idx="10"/>
          </p:nvPr>
        </p:nvSpPr>
        <p:spPr/>
        <p:txBody>
          <a:bodyPr/>
          <a:lstStyle>
            <a:lvl1pPr>
              <a:defRPr sz="1050"/>
            </a:lvl1pPr>
          </a:lstStyle>
          <a:p>
            <a:r>
              <a:rPr lang="en-US"/>
              <a:t>Optional Footer line - Presenter - Talk title - Conference Name</a:t>
            </a:r>
            <a:endParaRPr lang="en-US" dirty="0"/>
          </a:p>
        </p:txBody>
      </p:sp>
    </p:spTree>
    <p:extLst>
      <p:ext uri="{BB962C8B-B14F-4D97-AF65-F5344CB8AC3E}">
        <p14:creationId xmlns:p14="http://schemas.microsoft.com/office/powerpoint/2010/main" val="279456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
        <p:nvSpPr>
          <p:cNvPr id="2" name="Footer Placeholder 1">
            <a:extLst>
              <a:ext uri="{FF2B5EF4-FFF2-40B4-BE49-F238E27FC236}">
                <a16:creationId xmlns:a16="http://schemas.microsoft.com/office/drawing/2014/main" id="{0D382C0D-5204-7045-A2AB-555908615F9A}"/>
              </a:ext>
            </a:extLst>
          </p:cNvPr>
          <p:cNvSpPr>
            <a:spLocks noGrp="1"/>
          </p:cNvSpPr>
          <p:nvPr>
            <p:ph type="ftr" sz="quarter" idx="11"/>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1724543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D18BE3CA-8DD6-284C-BBED-86CA6717B1D5}"/>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3630614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24B3BA31-3CEA-994C-B12D-F70C9C642E62}"/>
              </a:ext>
            </a:extLst>
          </p:cNvPr>
          <p:cNvSpPr>
            <a:spLocks noGrp="1"/>
          </p:cNvSpPr>
          <p:nvPr>
            <p:ph type="ftr" sz="quarter" idx="11"/>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3573931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7650CA32-A703-E640-88F5-E9708B377F07}"/>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413359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B171C8C-692C-FE40-9B0A-D41DF89355E6}"/>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2391252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a:extLst>
              <a:ext uri="{FF2B5EF4-FFF2-40B4-BE49-F238E27FC236}">
                <a16:creationId xmlns:a16="http://schemas.microsoft.com/office/drawing/2014/main" id="{667672A8-8843-674D-AB64-573500E942C1}"/>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4160339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a:extLst>
              <a:ext uri="{FF2B5EF4-FFF2-40B4-BE49-F238E27FC236}">
                <a16:creationId xmlns:a16="http://schemas.microsoft.com/office/drawing/2014/main" id="{0E46217C-D15A-D246-8736-B84972EF0EEC}"/>
              </a:ext>
            </a:extLst>
          </p:cNvPr>
          <p:cNvSpPr>
            <a:spLocks noGrp="1"/>
          </p:cNvSpPr>
          <p:nvPr>
            <p:ph type="ftr" sz="quarter" idx="10"/>
          </p:nvPr>
        </p:nvSpPr>
        <p:spPr/>
        <p:txBody>
          <a:bodyPr/>
          <a:lstStyle/>
          <a:p>
            <a:r>
              <a:rPr lang="en-US"/>
              <a:t>Optional Footer line - Presenter - Talk title - Conference Name</a:t>
            </a:r>
            <a:endParaRPr lang="en-US" dirty="0"/>
          </a:p>
        </p:txBody>
      </p:sp>
    </p:spTree>
    <p:extLst>
      <p:ext uri="{BB962C8B-B14F-4D97-AF65-F5344CB8AC3E}">
        <p14:creationId xmlns:p14="http://schemas.microsoft.com/office/powerpoint/2010/main" val="181191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FB4ADA3F-441E-D240-804D-0EC6327EC544}"/>
              </a:ext>
            </a:extLst>
          </p:cNvPr>
          <p:cNvSpPr>
            <a:spLocks noGrp="1"/>
          </p:cNvSpPr>
          <p:nvPr>
            <p:ph type="ftr" sz="quarter" idx="3"/>
          </p:nvPr>
        </p:nvSpPr>
        <p:spPr>
          <a:xfrm>
            <a:off x="3809999" y="6309824"/>
            <a:ext cx="7453745" cy="232292"/>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r>
              <a:rPr lang="en-US" sz="1050"/>
              <a:t>Optional Footer line - Presenter - Talk title - Conference Name</a:t>
            </a:r>
            <a:endParaRPr lang="en-US" sz="1050" dirty="0"/>
          </a:p>
        </p:txBody>
      </p:sp>
      <p:sp>
        <p:nvSpPr>
          <p:cNvPr id="6" name="Slide Number Placeholder 5">
            <a:extLst>
              <a:ext uri="{FF2B5EF4-FFF2-40B4-BE49-F238E27FC236}">
                <a16:creationId xmlns:a16="http://schemas.microsoft.com/office/drawing/2014/main" id="{9B88A15A-854F-D049-8A2C-6BAF2CFD5A9E}"/>
              </a:ext>
            </a:extLst>
          </p:cNvPr>
          <p:cNvSpPr txBox="1">
            <a:spLocks/>
          </p:cNvSpPr>
          <p:nvPr userDrawn="1"/>
        </p:nvSpPr>
        <p:spPr>
          <a:xfrm>
            <a:off x="11188014" y="6224489"/>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7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g"/><Relationship Id="rId9" Type="http://schemas.openxmlformats.org/officeDocument/2006/relationships/image" Target="../media/image21.jpg"/></Relationships>
</file>

<file path=ppt/slides/_rels/slide5.xml.rels><?xml version="1.0" encoding="UTF-8" standalone="yes"?>
<Relationships xmlns="http://schemas.openxmlformats.org/package/2006/relationships"><Relationship Id="rId3" Type="http://schemas.openxmlformats.org/officeDocument/2006/relationships/image" Target="../media/image25.tif"/><Relationship Id="rId7" Type="http://schemas.openxmlformats.org/officeDocument/2006/relationships/image" Target="../media/image29.jpg"/><Relationship Id="rId2" Type="http://schemas.openxmlformats.org/officeDocument/2006/relationships/image" Target="../media/image24.tif"/><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jpg"/><Relationship Id="rId4" Type="http://schemas.openxmlformats.org/officeDocument/2006/relationships/image" Target="../media/image26.tif"/></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99CCF-B6E4-F848-8AF7-A07BBCF6EF94}"/>
              </a:ext>
            </a:extLst>
          </p:cNvPr>
          <p:cNvSpPr>
            <a:spLocks noGrp="1"/>
          </p:cNvSpPr>
          <p:nvPr>
            <p:ph type="ctrTitle"/>
          </p:nvPr>
        </p:nvSpPr>
        <p:spPr>
          <a:xfrm>
            <a:off x="645221" y="2541806"/>
            <a:ext cx="11204654" cy="1947460"/>
          </a:xfrm>
        </p:spPr>
        <p:txBody>
          <a:bodyPr>
            <a:normAutofit/>
          </a:bodyPr>
          <a:lstStyle/>
          <a:p>
            <a:r>
              <a:rPr lang="en-US" sz="3600" b="1" dirty="0">
                <a:effectLst/>
                <a:latin typeface="Arial" panose="020B0604020202020204" pitchFamily="34" charset="0"/>
                <a:ea typeface="Times New Roman" panose="02020603050405020304" pitchFamily="18" charset="0"/>
              </a:rPr>
              <a:t>Temperature Control of Crystal Optics</a:t>
            </a:r>
            <a:br>
              <a:rPr lang="en-US" sz="3600" b="1" dirty="0">
                <a:effectLst/>
                <a:latin typeface="Arial" panose="020B0604020202020204" pitchFamily="34" charset="0"/>
                <a:ea typeface="Times New Roman" panose="02020603050405020304" pitchFamily="18" charset="0"/>
              </a:rPr>
            </a:br>
            <a:br>
              <a:rPr lang="en-US" sz="3600" b="1" dirty="0">
                <a:effectLst/>
                <a:latin typeface="Arial" panose="020B0604020202020204" pitchFamily="34" charset="0"/>
                <a:ea typeface="Times New Roman" panose="02020603050405020304" pitchFamily="18" charset="0"/>
              </a:rPr>
            </a:br>
            <a:r>
              <a:rPr lang="en-US" sz="2400" dirty="0"/>
              <a:t>The </a:t>
            </a:r>
            <a:r>
              <a:rPr lang="en-US" sz="2400" dirty="0" err="1"/>
              <a:t>meV</a:t>
            </a:r>
            <a:r>
              <a:rPr lang="en-US" sz="2400" dirty="0"/>
              <a:t>-resolved Inelastic X-ray spectrometer at NSLS-II</a:t>
            </a:r>
          </a:p>
        </p:txBody>
      </p:sp>
      <p:sp>
        <p:nvSpPr>
          <p:cNvPr id="4" name="Text Placeholder 3">
            <a:extLst>
              <a:ext uri="{FF2B5EF4-FFF2-40B4-BE49-F238E27FC236}">
                <a16:creationId xmlns:a16="http://schemas.microsoft.com/office/drawing/2014/main" id="{B9622B2E-4C7F-5E4F-B80E-F0D418C0DFAA}"/>
              </a:ext>
            </a:extLst>
          </p:cNvPr>
          <p:cNvSpPr>
            <a:spLocks noGrp="1"/>
          </p:cNvSpPr>
          <p:nvPr>
            <p:ph type="body" sz="quarter" idx="10"/>
          </p:nvPr>
        </p:nvSpPr>
        <p:spPr>
          <a:xfrm>
            <a:off x="645221" y="4501444"/>
            <a:ext cx="10334625" cy="603119"/>
          </a:xfrm>
        </p:spPr>
        <p:txBody>
          <a:bodyPr/>
          <a:lstStyle/>
          <a:p>
            <a:r>
              <a:rPr lang="en-US" dirty="0"/>
              <a:t>Kazimierz Gofron</a:t>
            </a:r>
          </a:p>
        </p:txBody>
      </p:sp>
      <p:sp>
        <p:nvSpPr>
          <p:cNvPr id="3" name="Text Placeholder 3">
            <a:extLst>
              <a:ext uri="{FF2B5EF4-FFF2-40B4-BE49-F238E27FC236}">
                <a16:creationId xmlns:a16="http://schemas.microsoft.com/office/drawing/2014/main" id="{0BA7AC20-9AE4-3C57-34A9-C6A394C29690}"/>
              </a:ext>
            </a:extLst>
          </p:cNvPr>
          <p:cNvSpPr txBox="1">
            <a:spLocks/>
          </p:cNvSpPr>
          <p:nvPr/>
        </p:nvSpPr>
        <p:spPr>
          <a:xfrm>
            <a:off x="7613777" y="5452459"/>
            <a:ext cx="4435151" cy="1324923"/>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spcAft>
                <a:spcPts val="600"/>
              </a:spcAft>
              <a:buFontTx/>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500"/>
              </a:spcBef>
              <a:spcAft>
                <a:spcPts val="600"/>
              </a:spcAft>
              <a:buFontTx/>
              <a:buNone/>
              <a:defRPr sz="2000" kern="1200">
                <a:solidFill>
                  <a:schemeClr val="tx1"/>
                </a:solidFill>
                <a:latin typeface="+mn-lt"/>
                <a:ea typeface="+mn-ea"/>
                <a:cs typeface="+mn-cs"/>
              </a:defRPr>
            </a:lvl2pPr>
            <a:lvl3pPr marL="914400" indent="0" algn="l" defTabSz="914400" rtl="0" eaLnBrk="1" latinLnBrk="0" hangingPunct="1">
              <a:lnSpc>
                <a:spcPct val="100000"/>
              </a:lnSpc>
              <a:spcBef>
                <a:spcPts val="500"/>
              </a:spcBef>
              <a:spcAft>
                <a:spcPts val="600"/>
              </a:spcAft>
              <a:buFontTx/>
              <a:buNone/>
              <a:defRPr sz="2000" kern="1200">
                <a:solidFill>
                  <a:schemeClr val="tx1"/>
                </a:solidFill>
                <a:latin typeface="+mn-lt"/>
                <a:ea typeface="+mn-ea"/>
                <a:cs typeface="+mn-cs"/>
              </a:defRPr>
            </a:lvl3pPr>
            <a:lvl4pPr marL="1371600" indent="0" algn="l" defTabSz="914400" rtl="0" eaLnBrk="1" latinLnBrk="0" hangingPunct="1">
              <a:lnSpc>
                <a:spcPct val="100000"/>
              </a:lnSpc>
              <a:spcBef>
                <a:spcPts val="500"/>
              </a:spcBef>
              <a:spcAft>
                <a:spcPts val="600"/>
              </a:spcAft>
              <a:buFontTx/>
              <a:buNone/>
              <a:defRPr sz="2000" kern="1200">
                <a:solidFill>
                  <a:schemeClr val="tx1"/>
                </a:solidFill>
                <a:latin typeface="+mn-lt"/>
                <a:ea typeface="+mn-ea"/>
                <a:cs typeface="+mn-cs"/>
              </a:defRPr>
            </a:lvl4pPr>
            <a:lvl5pPr marL="1828800" indent="0" algn="l" defTabSz="914400" rtl="0" eaLnBrk="1" latinLnBrk="0" hangingPunct="1">
              <a:lnSpc>
                <a:spcPct val="100000"/>
              </a:lnSpc>
              <a:spcBef>
                <a:spcPts val="500"/>
              </a:spcBef>
              <a:spcAft>
                <a:spcPts val="600"/>
              </a:spcAft>
              <a:buFontTx/>
              <a:buNone/>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EPICS Collaboration Meeting</a:t>
            </a:r>
          </a:p>
          <a:p>
            <a:pPr>
              <a:spcBef>
                <a:spcPts val="0"/>
              </a:spcBef>
              <a:spcAft>
                <a:spcPts val="0"/>
              </a:spcAft>
            </a:pPr>
            <a:r>
              <a:rPr lang="en-US" dirty="0"/>
              <a:t>Ljubljana, Slovenia</a:t>
            </a:r>
          </a:p>
          <a:p>
            <a:pPr>
              <a:spcBef>
                <a:spcPts val="0"/>
              </a:spcBef>
              <a:spcAft>
                <a:spcPts val="0"/>
              </a:spcAft>
            </a:pPr>
            <a:r>
              <a:rPr lang="en-US" dirty="0"/>
              <a:t>September 21, 2022</a:t>
            </a:r>
          </a:p>
          <a:p>
            <a:endParaRPr lang="en-US" dirty="0"/>
          </a:p>
          <a:p>
            <a:endParaRPr lang="en-US" dirty="0"/>
          </a:p>
        </p:txBody>
      </p:sp>
    </p:spTree>
    <p:extLst>
      <p:ext uri="{BB962C8B-B14F-4D97-AF65-F5344CB8AC3E}">
        <p14:creationId xmlns:p14="http://schemas.microsoft.com/office/powerpoint/2010/main" val="491121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95018" y="366224"/>
            <a:ext cx="9251888" cy="908050"/>
          </a:xfrm>
        </p:spPr>
        <p:txBody>
          <a:bodyPr>
            <a:normAutofit/>
          </a:bodyPr>
          <a:lstStyle/>
          <a:p>
            <a:r>
              <a:rPr lang="en-US" sz="3600" dirty="0"/>
              <a:t>Inelastic X-ray Spectrometer (9.1keV)</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863" y="1726967"/>
            <a:ext cx="5002314" cy="3334562"/>
          </a:xfrm>
          <a:prstGeom prst="rect">
            <a:avLst/>
          </a:prstGeom>
        </p:spPr>
      </p:pic>
      <p:sp>
        <p:nvSpPr>
          <p:cNvPr id="5" name="TextBox 4"/>
          <p:cNvSpPr txBox="1"/>
          <p:nvPr/>
        </p:nvSpPr>
        <p:spPr>
          <a:xfrm>
            <a:off x="375364" y="5132009"/>
            <a:ext cx="5720636" cy="1077218"/>
          </a:xfrm>
          <a:prstGeom prst="rect">
            <a:avLst/>
          </a:prstGeom>
          <a:noFill/>
        </p:spPr>
        <p:txBody>
          <a:bodyPr wrap="square" rtlCol="0">
            <a:spAutoFit/>
          </a:bodyPr>
          <a:lstStyle/>
          <a:p>
            <a:pPr marL="285750" indent="-285750">
              <a:buClr>
                <a:srgbClr val="FF0000"/>
              </a:buClr>
              <a:buFont typeface="Wingdings" panose="05000000000000000000" pitchFamily="2" charset="2"/>
              <a:buChar char="§"/>
            </a:pPr>
            <a:r>
              <a:rPr lang="en-US" sz="1600" b="1" dirty="0"/>
              <a:t>Back Row (L-R)</a:t>
            </a:r>
            <a:r>
              <a:rPr lang="en-US" sz="1600" dirty="0"/>
              <a:t>: Dima Bolmatov, Rick Greene, </a:t>
            </a:r>
            <a:r>
              <a:rPr lang="en-US" sz="1600" dirty="0">
                <a:highlight>
                  <a:srgbClr val="00FFFF"/>
                </a:highlight>
              </a:rPr>
              <a:t>Scott Coburn</a:t>
            </a:r>
            <a:r>
              <a:rPr lang="en-US" sz="1600" dirty="0"/>
              <a:t>, </a:t>
            </a:r>
            <a:r>
              <a:rPr lang="en-US" sz="1600" dirty="0">
                <a:highlight>
                  <a:srgbClr val="00FFFF"/>
                </a:highlight>
              </a:rPr>
              <a:t>Kazimierz </a:t>
            </a:r>
            <a:r>
              <a:rPr lang="en-US" sz="1600" dirty="0" err="1">
                <a:highlight>
                  <a:srgbClr val="00FFFF"/>
                </a:highlight>
              </a:rPr>
              <a:t>Gofron</a:t>
            </a:r>
            <a:r>
              <a:rPr lang="en-US" sz="1600" dirty="0">
                <a:highlight>
                  <a:srgbClr val="00FFFF"/>
                </a:highlight>
              </a:rPr>
              <a:t> </a:t>
            </a:r>
          </a:p>
          <a:p>
            <a:pPr marL="285750" indent="-285750">
              <a:buClr>
                <a:srgbClr val="FF0000"/>
              </a:buClr>
              <a:buFont typeface="Wingdings" panose="05000000000000000000" pitchFamily="2" charset="2"/>
              <a:buChar char="§"/>
            </a:pPr>
            <a:r>
              <a:rPr lang="en-US" sz="1600" b="1" dirty="0"/>
              <a:t>Front Row (L-R)</a:t>
            </a:r>
            <a:r>
              <a:rPr lang="en-US" sz="1600" dirty="0"/>
              <a:t>: </a:t>
            </a:r>
            <a:r>
              <a:rPr lang="en-US" sz="1600" dirty="0">
                <a:highlight>
                  <a:srgbClr val="00FFFF"/>
                </a:highlight>
              </a:rPr>
              <a:t>Alexey Suvorov</a:t>
            </a:r>
            <a:r>
              <a:rPr lang="en-US" sz="1600" dirty="0"/>
              <a:t>, </a:t>
            </a:r>
            <a:r>
              <a:rPr lang="en-US" sz="1600" dirty="0">
                <a:highlight>
                  <a:srgbClr val="00FFFF"/>
                </a:highlight>
              </a:rPr>
              <a:t>Alessandro Cunsolo</a:t>
            </a:r>
            <a:r>
              <a:rPr lang="en-US" sz="1600" dirty="0"/>
              <a:t>, </a:t>
            </a:r>
            <a:br>
              <a:rPr lang="en-US" sz="1600" dirty="0"/>
            </a:br>
            <a:r>
              <a:rPr lang="en-US" sz="1600" dirty="0"/>
              <a:t>Ron Pindak, Misha Zhernenkov, Yong Cai</a:t>
            </a:r>
            <a:endParaRPr lang="en-029" sz="1600" dirty="0"/>
          </a:p>
        </p:txBody>
      </p:sp>
      <p:sp>
        <p:nvSpPr>
          <p:cNvPr id="2" name="TextBox 1">
            <a:extLst>
              <a:ext uri="{FF2B5EF4-FFF2-40B4-BE49-F238E27FC236}">
                <a16:creationId xmlns:a16="http://schemas.microsoft.com/office/drawing/2014/main" id="{332F1201-133A-4842-93A8-81DB442E7B40}"/>
              </a:ext>
            </a:extLst>
          </p:cNvPr>
          <p:cNvSpPr txBox="1"/>
          <p:nvPr/>
        </p:nvSpPr>
        <p:spPr>
          <a:xfrm>
            <a:off x="638561" y="1326857"/>
            <a:ext cx="5401455" cy="400110"/>
          </a:xfrm>
          <a:prstGeom prst="rect">
            <a:avLst/>
          </a:prstGeom>
          <a:noFill/>
        </p:spPr>
        <p:txBody>
          <a:bodyPr wrap="square" rtlCol="0">
            <a:spAutoFit/>
          </a:bodyPr>
          <a:lstStyle/>
          <a:p>
            <a:pPr>
              <a:buClr>
                <a:srgbClr val="FF0000"/>
              </a:buClr>
            </a:pPr>
            <a:r>
              <a:rPr lang="en-US" sz="2000" b="1" dirty="0"/>
              <a:t>PRESENT AND FORMER TEAM MEMBERS</a:t>
            </a:r>
          </a:p>
        </p:txBody>
      </p:sp>
      <p:pic>
        <p:nvPicPr>
          <p:cNvPr id="18" name="Picture 17">
            <a:extLst>
              <a:ext uri="{FF2B5EF4-FFF2-40B4-BE49-F238E27FC236}">
                <a16:creationId xmlns:a16="http://schemas.microsoft.com/office/drawing/2014/main" id="{E075A3DE-871C-4AB5-8BAC-041A234F627F}"/>
              </a:ext>
            </a:extLst>
          </p:cNvPr>
          <p:cNvPicPr>
            <a:picLocks noChangeAspect="1"/>
          </p:cNvPicPr>
          <p:nvPr/>
        </p:nvPicPr>
        <p:blipFill>
          <a:blip r:embed="rId4"/>
          <a:stretch>
            <a:fillRect/>
          </a:stretch>
        </p:blipFill>
        <p:spPr>
          <a:xfrm>
            <a:off x="10518651" y="838200"/>
            <a:ext cx="1485900" cy="609600"/>
          </a:xfrm>
          <a:prstGeom prst="rect">
            <a:avLst/>
          </a:prstGeom>
        </p:spPr>
      </p:pic>
      <p:pic>
        <p:nvPicPr>
          <p:cNvPr id="11" name="Picture 10">
            <a:extLst>
              <a:ext uri="{FF2B5EF4-FFF2-40B4-BE49-F238E27FC236}">
                <a16:creationId xmlns:a16="http://schemas.microsoft.com/office/drawing/2014/main" id="{472ABD79-26E2-4059-A9D0-4FF40CDD5A12}"/>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10113881" y="303597"/>
            <a:ext cx="1947545" cy="466090"/>
          </a:xfrm>
          <a:prstGeom prst="rect">
            <a:avLst/>
          </a:prstGeom>
          <a:noFill/>
          <a:ln>
            <a:noFill/>
          </a:ln>
        </p:spPr>
      </p:pic>
      <p:pic>
        <p:nvPicPr>
          <p:cNvPr id="4" name="Picture 3">
            <a:extLst>
              <a:ext uri="{FF2B5EF4-FFF2-40B4-BE49-F238E27FC236}">
                <a16:creationId xmlns:a16="http://schemas.microsoft.com/office/drawing/2014/main" id="{99718219-BA16-12E6-896B-DAB45D656B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60069" y="3429000"/>
            <a:ext cx="4921187" cy="2961288"/>
          </a:xfrm>
          <a:prstGeom prst="rect">
            <a:avLst/>
          </a:prstGeom>
        </p:spPr>
      </p:pic>
      <p:cxnSp>
        <p:nvCxnSpPr>
          <p:cNvPr id="9" name="Straight Arrow Connector 8">
            <a:extLst>
              <a:ext uri="{FF2B5EF4-FFF2-40B4-BE49-F238E27FC236}">
                <a16:creationId xmlns:a16="http://schemas.microsoft.com/office/drawing/2014/main" id="{1157DFED-494B-B21F-E49C-2C207B817662}"/>
              </a:ext>
            </a:extLst>
          </p:cNvPr>
          <p:cNvCxnSpPr>
            <a:cxnSpLocks/>
          </p:cNvCxnSpPr>
          <p:nvPr/>
        </p:nvCxnSpPr>
        <p:spPr>
          <a:xfrm flipH="1">
            <a:off x="7532914" y="3203388"/>
            <a:ext cx="290286" cy="715469"/>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A9A68F8-0CDB-1338-6113-2B7525B65684}"/>
              </a:ext>
            </a:extLst>
          </p:cNvPr>
          <p:cNvSpPr txBox="1"/>
          <p:nvPr/>
        </p:nvSpPr>
        <p:spPr>
          <a:xfrm flipH="1">
            <a:off x="9183817" y="2916920"/>
            <a:ext cx="1535370" cy="338554"/>
          </a:xfrm>
          <a:prstGeom prst="rect">
            <a:avLst/>
          </a:prstGeom>
          <a:noFill/>
        </p:spPr>
        <p:txBody>
          <a:bodyPr wrap="square" rtlCol="0">
            <a:spAutoFit/>
          </a:bodyPr>
          <a:lstStyle/>
          <a:p>
            <a:r>
              <a:rPr lang="en-US" sz="1600" b="1" dirty="0"/>
              <a:t>Montel Mirror</a:t>
            </a:r>
            <a:endParaRPr lang="en-US" dirty="0"/>
          </a:p>
        </p:txBody>
      </p:sp>
      <p:cxnSp>
        <p:nvCxnSpPr>
          <p:cNvPr id="15" name="Straight Arrow Connector 14">
            <a:extLst>
              <a:ext uri="{FF2B5EF4-FFF2-40B4-BE49-F238E27FC236}">
                <a16:creationId xmlns:a16="http://schemas.microsoft.com/office/drawing/2014/main" id="{078AAB1F-53F2-BCAD-E4DA-0F600D748FDD}"/>
              </a:ext>
            </a:extLst>
          </p:cNvPr>
          <p:cNvCxnSpPr>
            <a:cxnSpLocks/>
          </p:cNvCxnSpPr>
          <p:nvPr/>
        </p:nvCxnSpPr>
        <p:spPr>
          <a:xfrm>
            <a:off x="10146023" y="3259723"/>
            <a:ext cx="19527" cy="963079"/>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B1E777B-70ED-900E-D921-42DFBDD49B7B}"/>
              </a:ext>
            </a:extLst>
          </p:cNvPr>
          <p:cNvSpPr txBox="1"/>
          <p:nvPr/>
        </p:nvSpPr>
        <p:spPr>
          <a:xfrm flipH="1">
            <a:off x="7500772" y="2834258"/>
            <a:ext cx="890514" cy="338554"/>
          </a:xfrm>
          <a:prstGeom prst="rect">
            <a:avLst/>
          </a:prstGeom>
          <a:noFill/>
        </p:spPr>
        <p:txBody>
          <a:bodyPr wrap="square" rtlCol="0">
            <a:spAutoFit/>
          </a:bodyPr>
          <a:lstStyle/>
          <a:p>
            <a:r>
              <a:rPr lang="en-US" sz="1600" b="1" dirty="0"/>
              <a:t>CDW</a:t>
            </a:r>
            <a:endParaRPr lang="en-US" dirty="0"/>
          </a:p>
        </p:txBody>
      </p:sp>
      <p:cxnSp>
        <p:nvCxnSpPr>
          <p:cNvPr id="21" name="Straight Arrow Connector 20">
            <a:extLst>
              <a:ext uri="{FF2B5EF4-FFF2-40B4-BE49-F238E27FC236}">
                <a16:creationId xmlns:a16="http://schemas.microsoft.com/office/drawing/2014/main" id="{3A42486B-E89C-0F24-AD3A-7128FC51B2CE}"/>
              </a:ext>
            </a:extLst>
          </p:cNvPr>
          <p:cNvCxnSpPr>
            <a:cxnSpLocks/>
          </p:cNvCxnSpPr>
          <p:nvPr/>
        </p:nvCxnSpPr>
        <p:spPr>
          <a:xfrm>
            <a:off x="10883166" y="2819367"/>
            <a:ext cx="0" cy="1347100"/>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E187C90-9225-D0F5-7D10-943CA98493C3}"/>
              </a:ext>
            </a:extLst>
          </p:cNvPr>
          <p:cNvSpPr txBox="1"/>
          <p:nvPr/>
        </p:nvSpPr>
        <p:spPr>
          <a:xfrm flipH="1">
            <a:off x="10390096" y="2476564"/>
            <a:ext cx="1143347" cy="338554"/>
          </a:xfrm>
          <a:prstGeom prst="rect">
            <a:avLst/>
          </a:prstGeom>
          <a:noFill/>
        </p:spPr>
        <p:txBody>
          <a:bodyPr wrap="square" rtlCol="0">
            <a:spAutoFit/>
          </a:bodyPr>
          <a:lstStyle/>
          <a:p>
            <a:r>
              <a:rPr lang="en-US" sz="1600" b="1" dirty="0"/>
              <a:t>Sample</a:t>
            </a:r>
            <a:endParaRPr lang="en-US" dirty="0"/>
          </a:p>
        </p:txBody>
      </p:sp>
      <p:sp>
        <p:nvSpPr>
          <p:cNvPr id="24" name="TextBox 23">
            <a:extLst>
              <a:ext uri="{FF2B5EF4-FFF2-40B4-BE49-F238E27FC236}">
                <a16:creationId xmlns:a16="http://schemas.microsoft.com/office/drawing/2014/main" id="{3820E357-B2FD-6D43-2DD4-7AAE8D7D79E4}"/>
              </a:ext>
            </a:extLst>
          </p:cNvPr>
          <p:cNvSpPr txBox="1"/>
          <p:nvPr/>
        </p:nvSpPr>
        <p:spPr>
          <a:xfrm>
            <a:off x="8101485" y="2009814"/>
            <a:ext cx="2986168" cy="400110"/>
          </a:xfrm>
          <a:prstGeom prst="rect">
            <a:avLst/>
          </a:prstGeom>
          <a:noFill/>
        </p:spPr>
        <p:txBody>
          <a:bodyPr wrap="square" rtlCol="0">
            <a:spAutoFit/>
          </a:bodyPr>
          <a:lstStyle/>
          <a:p>
            <a:pPr>
              <a:buClr>
                <a:srgbClr val="FF0000"/>
              </a:buClr>
            </a:pPr>
            <a:r>
              <a:rPr lang="en-US" sz="2000" b="1" dirty="0"/>
              <a:t>Analyzer Optics</a:t>
            </a:r>
          </a:p>
        </p:txBody>
      </p:sp>
    </p:spTree>
    <p:extLst>
      <p:ext uri="{BB962C8B-B14F-4D97-AF65-F5344CB8AC3E}">
        <p14:creationId xmlns:p14="http://schemas.microsoft.com/office/powerpoint/2010/main" val="1686907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5" name="Group 17"/>
          <p:cNvGrpSpPr>
            <a:grpSpLocks/>
          </p:cNvGrpSpPr>
          <p:nvPr/>
        </p:nvGrpSpPr>
        <p:grpSpPr bwMode="auto">
          <a:xfrm>
            <a:off x="595946" y="4246689"/>
            <a:ext cx="2807069" cy="1846863"/>
            <a:chOff x="185737" y="809625"/>
            <a:chExt cx="8772525" cy="5238750"/>
          </a:xfrm>
        </p:grpSpPr>
        <p:pic>
          <p:nvPicPr>
            <p:cNvPr id="25619"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5737" y="809625"/>
              <a:ext cx="8772525"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9"/>
            <p:cNvSpPr/>
            <p:nvPr/>
          </p:nvSpPr>
          <p:spPr>
            <a:xfrm>
              <a:off x="2106304" y="3981483"/>
              <a:ext cx="73717" cy="715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endParaRPr lang="ru-RU" altLang="en-US">
                <a:solidFill>
                  <a:srgbClr val="FFFFFF"/>
                </a:solidFill>
              </a:endParaRPr>
            </a:p>
          </p:txBody>
        </p:sp>
        <p:cxnSp>
          <p:nvCxnSpPr>
            <p:cNvPr id="21" name="Straight Connector 20"/>
            <p:cNvCxnSpPr/>
            <p:nvPr/>
          </p:nvCxnSpPr>
          <p:spPr>
            <a:xfrm flipV="1">
              <a:off x="2145103" y="2218544"/>
              <a:ext cx="4609358" cy="2324360"/>
            </a:xfrm>
            <a:prstGeom prst="line">
              <a:avLst/>
            </a:prstGeom>
            <a:ln w="1270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0" idx="6"/>
            </p:cNvCxnSpPr>
            <p:nvPr/>
          </p:nvCxnSpPr>
          <p:spPr>
            <a:xfrm flipV="1">
              <a:off x="2180021" y="3484426"/>
              <a:ext cx="2071883" cy="532816"/>
            </a:xfrm>
            <a:prstGeom prst="line">
              <a:avLst/>
            </a:prstGeom>
            <a:ln w="1587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3976431" y="2218544"/>
              <a:ext cx="2785790" cy="1269459"/>
            </a:xfrm>
            <a:custGeom>
              <a:avLst/>
              <a:gdLst>
                <a:gd name="connsiteX0" fmla="*/ 0 w 2782203"/>
                <a:gd name="connsiteY0" fmla="*/ 1235090 h 1269760"/>
                <a:gd name="connsiteX1" fmla="*/ 2782203 w 2782203"/>
                <a:gd name="connsiteY1" fmla="*/ 0 h 1269760"/>
                <a:gd name="connsiteX2" fmla="*/ 268686 w 2782203"/>
                <a:gd name="connsiteY2" fmla="*/ 1269760 h 1269760"/>
                <a:gd name="connsiteX3" fmla="*/ 0 w 2782203"/>
                <a:gd name="connsiteY3" fmla="*/ 1235090 h 1269760"/>
              </a:gdLst>
              <a:ahLst/>
              <a:cxnLst>
                <a:cxn ang="0">
                  <a:pos x="connsiteX0" y="connsiteY0"/>
                </a:cxn>
                <a:cxn ang="0">
                  <a:pos x="connsiteX1" y="connsiteY1"/>
                </a:cxn>
                <a:cxn ang="0">
                  <a:pos x="connsiteX2" y="connsiteY2"/>
                </a:cxn>
                <a:cxn ang="0">
                  <a:pos x="connsiteX3" y="connsiteY3"/>
                </a:cxn>
              </a:cxnLst>
              <a:rect l="l" t="t" r="r" b="b"/>
              <a:pathLst>
                <a:path w="2782203" h="1269760">
                  <a:moveTo>
                    <a:pt x="0" y="1235090"/>
                  </a:moveTo>
                  <a:lnTo>
                    <a:pt x="2782203" y="0"/>
                  </a:lnTo>
                  <a:lnTo>
                    <a:pt x="268686" y="1269760"/>
                  </a:lnTo>
                  <a:lnTo>
                    <a:pt x="0" y="1235090"/>
                  </a:lnTo>
                  <a:close/>
                </a:path>
              </a:pathLst>
            </a:custGeom>
            <a:gradFill>
              <a:gsLst>
                <a:gs pos="0">
                  <a:schemeClr val="tx1">
                    <a:lumMod val="95000"/>
                    <a:lumOff val="5000"/>
                  </a:schemeClr>
                </a:gs>
                <a:gs pos="39999">
                  <a:schemeClr val="tx1">
                    <a:lumMod val="75000"/>
                    <a:lumOff val="25000"/>
                  </a:schemeClr>
                </a:gs>
                <a:gs pos="70000">
                  <a:schemeClr val="tx1">
                    <a:lumMod val="50000"/>
                    <a:lumOff val="50000"/>
                  </a:schemeClr>
                </a:gs>
                <a:gs pos="100000">
                  <a:schemeClr val="bg1">
                    <a:lumMod val="75000"/>
                  </a:schemeClr>
                </a:gs>
              </a:gsLst>
              <a:lin ang="54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24" name="Straight Connector 23"/>
            <p:cNvCxnSpPr>
              <a:stCxn id="20" idx="7"/>
              <a:endCxn id="23" idx="0"/>
            </p:cNvCxnSpPr>
            <p:nvPr/>
          </p:nvCxnSpPr>
          <p:spPr>
            <a:xfrm flipV="1">
              <a:off x="2168383" y="3452244"/>
              <a:ext cx="1808048" cy="539965"/>
            </a:xfrm>
            <a:prstGeom prst="line">
              <a:avLst/>
            </a:prstGeom>
            <a:ln w="1587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7340330" y="1292378"/>
              <a:ext cx="698388" cy="650821"/>
            </a:xfrm>
            <a:custGeom>
              <a:avLst/>
              <a:gdLst>
                <a:gd name="connsiteX0" fmla="*/ 0 w 589376"/>
                <a:gd name="connsiteY0" fmla="*/ 615378 h 615378"/>
                <a:gd name="connsiteX1" fmla="*/ 0 w 589376"/>
                <a:gd name="connsiteY1" fmla="*/ 0 h 615378"/>
                <a:gd name="connsiteX2" fmla="*/ 589376 w 589376"/>
                <a:gd name="connsiteY2" fmla="*/ 99674 h 615378"/>
                <a:gd name="connsiteX3" fmla="*/ 0 w 589376"/>
                <a:gd name="connsiteY3" fmla="*/ 615378 h 615378"/>
              </a:gdLst>
              <a:ahLst/>
              <a:cxnLst>
                <a:cxn ang="0">
                  <a:pos x="connsiteX0" y="connsiteY0"/>
                </a:cxn>
                <a:cxn ang="0">
                  <a:pos x="connsiteX1" y="connsiteY1"/>
                </a:cxn>
                <a:cxn ang="0">
                  <a:pos x="connsiteX2" y="connsiteY2"/>
                </a:cxn>
                <a:cxn ang="0">
                  <a:pos x="connsiteX3" y="connsiteY3"/>
                </a:cxn>
              </a:cxnLst>
              <a:rect l="l" t="t" r="r" b="b"/>
              <a:pathLst>
                <a:path w="589376" h="615378">
                  <a:moveTo>
                    <a:pt x="0" y="615378"/>
                  </a:moveTo>
                  <a:lnTo>
                    <a:pt x="0" y="0"/>
                  </a:lnTo>
                  <a:lnTo>
                    <a:pt x="589376" y="99674"/>
                  </a:lnTo>
                  <a:lnTo>
                    <a:pt x="0" y="61537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26" name="Straight Arrow Connector 25"/>
            <p:cNvCxnSpPr/>
            <p:nvPr/>
          </p:nvCxnSpPr>
          <p:spPr>
            <a:xfrm flipV="1">
              <a:off x="6766100" y="1936047"/>
              <a:ext cx="578111" cy="278923"/>
            </a:xfrm>
            <a:prstGeom prst="straightConnector1">
              <a:avLst/>
            </a:prstGeom>
            <a:ln w="15875">
              <a:tail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25" idx="1"/>
            </p:cNvCxnSpPr>
            <p:nvPr/>
          </p:nvCxnSpPr>
          <p:spPr>
            <a:xfrm flipV="1">
              <a:off x="6762221" y="1292378"/>
              <a:ext cx="578108" cy="307531"/>
            </a:xfrm>
            <a:prstGeom prst="straightConnector1">
              <a:avLst/>
            </a:prstGeom>
            <a:ln w="15875">
              <a:tailEnd type="stealth" w="med" len="lg"/>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2168383" y="3184048"/>
              <a:ext cx="1808048" cy="808162"/>
            </a:xfrm>
            <a:prstGeom prst="line">
              <a:avLst/>
            </a:prstGeom>
            <a:ln w="1587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3972550" y="2222122"/>
              <a:ext cx="3476418" cy="1237274"/>
            </a:xfrm>
            <a:custGeom>
              <a:avLst/>
              <a:gdLst>
                <a:gd name="connsiteX0" fmla="*/ 0 w 3475587"/>
                <a:gd name="connsiteY0" fmla="*/ 1235090 h 1235090"/>
                <a:gd name="connsiteX1" fmla="*/ 2790871 w 3475587"/>
                <a:gd name="connsiteY1" fmla="*/ 0 h 1235090"/>
                <a:gd name="connsiteX2" fmla="*/ 3475587 w 3475587"/>
                <a:gd name="connsiteY2" fmla="*/ 60671 h 1235090"/>
                <a:gd name="connsiteX3" fmla="*/ 0 w 3475587"/>
                <a:gd name="connsiteY3" fmla="*/ 1235090 h 1235090"/>
              </a:gdLst>
              <a:ahLst/>
              <a:cxnLst>
                <a:cxn ang="0">
                  <a:pos x="connsiteX0" y="connsiteY0"/>
                </a:cxn>
                <a:cxn ang="0">
                  <a:pos x="connsiteX1" y="connsiteY1"/>
                </a:cxn>
                <a:cxn ang="0">
                  <a:pos x="connsiteX2" y="connsiteY2"/>
                </a:cxn>
                <a:cxn ang="0">
                  <a:pos x="connsiteX3" y="connsiteY3"/>
                </a:cxn>
              </a:cxnLst>
              <a:rect l="l" t="t" r="r" b="b"/>
              <a:pathLst>
                <a:path w="3475587" h="1235090">
                  <a:moveTo>
                    <a:pt x="0" y="1235090"/>
                  </a:moveTo>
                  <a:lnTo>
                    <a:pt x="2790871" y="0"/>
                  </a:lnTo>
                  <a:lnTo>
                    <a:pt x="3475587" y="60671"/>
                  </a:lnTo>
                  <a:lnTo>
                    <a:pt x="0" y="1235090"/>
                  </a:lnTo>
                  <a:close/>
                </a:path>
              </a:pathLst>
            </a:custGeom>
            <a:gradFill>
              <a:gsLst>
                <a:gs pos="0">
                  <a:schemeClr val="bg1">
                    <a:lumMod val="75000"/>
                  </a:schemeClr>
                </a:gs>
                <a:gs pos="39999">
                  <a:schemeClr val="tx1">
                    <a:lumMod val="50000"/>
                    <a:lumOff val="50000"/>
                  </a:schemeClr>
                </a:gs>
                <a:gs pos="70000">
                  <a:schemeClr val="tx1">
                    <a:lumMod val="75000"/>
                    <a:lumOff val="25000"/>
                  </a:schemeClr>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 name="Freeform 29"/>
            <p:cNvSpPr/>
            <p:nvPr/>
          </p:nvSpPr>
          <p:spPr>
            <a:xfrm>
              <a:off x="7359730" y="1424686"/>
              <a:ext cx="678987" cy="590031"/>
            </a:xfrm>
            <a:custGeom>
              <a:avLst/>
              <a:gdLst>
                <a:gd name="connsiteX0" fmla="*/ 663049 w 663049"/>
                <a:gd name="connsiteY0" fmla="*/ 615378 h 615378"/>
                <a:gd name="connsiteX1" fmla="*/ 654382 w 663049"/>
                <a:gd name="connsiteY1" fmla="*/ 0 h 615378"/>
                <a:gd name="connsiteX2" fmla="*/ 0 w 663049"/>
                <a:gd name="connsiteY2" fmla="*/ 537372 h 615378"/>
                <a:gd name="connsiteX3" fmla="*/ 663049 w 663049"/>
                <a:gd name="connsiteY3" fmla="*/ 615378 h 615378"/>
              </a:gdLst>
              <a:ahLst/>
              <a:cxnLst>
                <a:cxn ang="0">
                  <a:pos x="connsiteX0" y="connsiteY0"/>
                </a:cxn>
                <a:cxn ang="0">
                  <a:pos x="connsiteX1" y="connsiteY1"/>
                </a:cxn>
                <a:cxn ang="0">
                  <a:pos x="connsiteX2" y="connsiteY2"/>
                </a:cxn>
                <a:cxn ang="0">
                  <a:pos x="connsiteX3" y="connsiteY3"/>
                </a:cxn>
              </a:cxnLst>
              <a:rect l="l" t="t" r="r" b="b"/>
              <a:pathLst>
                <a:path w="663049" h="615378">
                  <a:moveTo>
                    <a:pt x="663049" y="615378"/>
                  </a:moveTo>
                  <a:lnTo>
                    <a:pt x="654382" y="0"/>
                  </a:lnTo>
                  <a:lnTo>
                    <a:pt x="0" y="537372"/>
                  </a:lnTo>
                  <a:lnTo>
                    <a:pt x="663049" y="61537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31" name="Straight Arrow Connector 30"/>
            <p:cNvCxnSpPr/>
            <p:nvPr/>
          </p:nvCxnSpPr>
          <p:spPr>
            <a:xfrm flipV="1">
              <a:off x="7460609" y="2011140"/>
              <a:ext cx="578108" cy="275348"/>
            </a:xfrm>
            <a:prstGeom prst="straightConnector1">
              <a:avLst/>
            </a:prstGeom>
            <a:ln w="15875">
              <a:tailEnd type="stealth" w="med" len="lg"/>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3976431" y="2222122"/>
              <a:ext cx="2785790" cy="1237274"/>
            </a:xfrm>
            <a:custGeom>
              <a:avLst/>
              <a:gdLst>
                <a:gd name="connsiteX0" fmla="*/ 0 w 2782203"/>
                <a:gd name="connsiteY0" fmla="*/ 957737 h 1235090"/>
                <a:gd name="connsiteX1" fmla="*/ 2782203 w 2782203"/>
                <a:gd name="connsiteY1" fmla="*/ 0 h 1235090"/>
                <a:gd name="connsiteX2" fmla="*/ 0 w 2782203"/>
                <a:gd name="connsiteY2" fmla="*/ 1235090 h 1235090"/>
                <a:gd name="connsiteX3" fmla="*/ 0 w 2782203"/>
                <a:gd name="connsiteY3" fmla="*/ 957737 h 1235090"/>
              </a:gdLst>
              <a:ahLst/>
              <a:cxnLst>
                <a:cxn ang="0">
                  <a:pos x="connsiteX0" y="connsiteY0"/>
                </a:cxn>
                <a:cxn ang="0">
                  <a:pos x="connsiteX1" y="connsiteY1"/>
                </a:cxn>
                <a:cxn ang="0">
                  <a:pos x="connsiteX2" y="connsiteY2"/>
                </a:cxn>
                <a:cxn ang="0">
                  <a:pos x="connsiteX3" y="connsiteY3"/>
                </a:cxn>
              </a:cxnLst>
              <a:rect l="l" t="t" r="r" b="b"/>
              <a:pathLst>
                <a:path w="2782203" h="1235090">
                  <a:moveTo>
                    <a:pt x="0" y="957737"/>
                  </a:moveTo>
                  <a:lnTo>
                    <a:pt x="2782203" y="0"/>
                  </a:lnTo>
                  <a:lnTo>
                    <a:pt x="0" y="1235090"/>
                  </a:lnTo>
                  <a:lnTo>
                    <a:pt x="0" y="957737"/>
                  </a:lnTo>
                  <a:close/>
                </a:path>
              </a:pathLst>
            </a:custGeom>
            <a:gradFill>
              <a:gsLst>
                <a:gs pos="0">
                  <a:schemeClr val="tx1">
                    <a:lumMod val="95000"/>
                    <a:lumOff val="5000"/>
                  </a:schemeClr>
                </a:gs>
                <a:gs pos="39999">
                  <a:schemeClr val="tx1">
                    <a:lumMod val="75000"/>
                    <a:lumOff val="25000"/>
                  </a:schemeClr>
                </a:gs>
                <a:gs pos="70000">
                  <a:schemeClr val="tx1">
                    <a:lumMod val="50000"/>
                    <a:lumOff val="50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3" name="Freeform 32"/>
            <p:cNvSpPr/>
            <p:nvPr/>
          </p:nvSpPr>
          <p:spPr>
            <a:xfrm>
              <a:off x="3972550" y="1599908"/>
              <a:ext cx="2789672" cy="1852336"/>
            </a:xfrm>
            <a:custGeom>
              <a:avLst/>
              <a:gdLst>
                <a:gd name="connsiteX0" fmla="*/ 0 w 2786537"/>
                <a:gd name="connsiteY0" fmla="*/ 1854801 h 1854801"/>
                <a:gd name="connsiteX1" fmla="*/ 2786537 w 2786537"/>
                <a:gd name="connsiteY1" fmla="*/ 619711 h 1854801"/>
                <a:gd name="connsiteX2" fmla="*/ 2782203 w 2786537"/>
                <a:gd name="connsiteY2" fmla="*/ 0 h 1854801"/>
                <a:gd name="connsiteX3" fmla="*/ 0 w 2786537"/>
                <a:gd name="connsiteY3" fmla="*/ 1854801 h 1854801"/>
              </a:gdLst>
              <a:ahLst/>
              <a:cxnLst>
                <a:cxn ang="0">
                  <a:pos x="connsiteX0" y="connsiteY0"/>
                </a:cxn>
                <a:cxn ang="0">
                  <a:pos x="connsiteX1" y="connsiteY1"/>
                </a:cxn>
                <a:cxn ang="0">
                  <a:pos x="connsiteX2" y="connsiteY2"/>
                </a:cxn>
                <a:cxn ang="0">
                  <a:pos x="connsiteX3" y="connsiteY3"/>
                </a:cxn>
              </a:cxnLst>
              <a:rect l="l" t="t" r="r" b="b"/>
              <a:pathLst>
                <a:path w="2786537" h="1854801">
                  <a:moveTo>
                    <a:pt x="0" y="1854801"/>
                  </a:moveTo>
                  <a:lnTo>
                    <a:pt x="2786537" y="619711"/>
                  </a:lnTo>
                  <a:cubicBezTo>
                    <a:pt x="2785092" y="413141"/>
                    <a:pt x="2783648" y="206570"/>
                    <a:pt x="2782203" y="0"/>
                  </a:cubicBezTo>
                  <a:lnTo>
                    <a:pt x="0" y="1854801"/>
                  </a:lnTo>
                  <a:close/>
                </a:path>
              </a:pathLst>
            </a:custGeom>
            <a:gradFill>
              <a:gsLst>
                <a:gs pos="0">
                  <a:schemeClr val="bg1">
                    <a:lumMod val="75000"/>
                  </a:schemeClr>
                </a:gs>
                <a:gs pos="39999">
                  <a:schemeClr val="tx1">
                    <a:lumMod val="50000"/>
                    <a:lumOff val="50000"/>
                  </a:schemeClr>
                </a:gs>
                <a:gs pos="70000">
                  <a:schemeClr val="tx1">
                    <a:lumMod val="75000"/>
                    <a:lumOff val="25000"/>
                  </a:schemeClr>
                </a:gs>
                <a:gs pos="100000">
                  <a:schemeClr val="tx1">
                    <a:lumMod val="95000"/>
                    <a:lumOff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34" name="Straight Connector 33"/>
            <p:cNvCxnSpPr/>
            <p:nvPr/>
          </p:nvCxnSpPr>
          <p:spPr>
            <a:xfrm flipV="1">
              <a:off x="3972550" y="2286488"/>
              <a:ext cx="3488059" cy="897559"/>
            </a:xfrm>
            <a:prstGeom prst="line">
              <a:avLst/>
            </a:prstGeom>
            <a:ln w="1587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251905" y="1596331"/>
              <a:ext cx="2502557" cy="1888095"/>
            </a:xfrm>
            <a:prstGeom prst="line">
              <a:avLst/>
            </a:prstGeom>
            <a:ln w="15875">
              <a:solidFill>
                <a:srgbClr val="FF000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976431" y="1399656"/>
              <a:ext cx="4062286" cy="2052588"/>
            </a:xfrm>
            <a:prstGeom prst="straightConnector1">
              <a:avLst/>
            </a:prstGeom>
            <a:ln w="15875">
              <a:tailEnd type="stealth" w="med" len="lg"/>
            </a:ln>
          </p:spPr>
          <p:style>
            <a:lnRef idx="1">
              <a:schemeClr val="accent1"/>
            </a:lnRef>
            <a:fillRef idx="0">
              <a:schemeClr val="accent1"/>
            </a:fillRef>
            <a:effectRef idx="0">
              <a:schemeClr val="accent1"/>
            </a:effectRef>
            <a:fontRef idx="minor">
              <a:schemeClr val="tx1"/>
            </a:fontRef>
          </p:style>
        </p:cxnSp>
      </p:grpSp>
      <p:grpSp>
        <p:nvGrpSpPr>
          <p:cNvPr id="25602" name="Group 5"/>
          <p:cNvGrpSpPr>
            <a:grpSpLocks/>
          </p:cNvGrpSpPr>
          <p:nvPr/>
        </p:nvGrpSpPr>
        <p:grpSpPr bwMode="auto">
          <a:xfrm>
            <a:off x="3761711" y="2943045"/>
            <a:ext cx="5728106" cy="3227582"/>
            <a:chOff x="1198023" y="685800"/>
            <a:chExt cx="6234779" cy="3565165"/>
          </a:xfrm>
        </p:grpSpPr>
        <p:grpSp>
          <p:nvGrpSpPr>
            <p:cNvPr id="25637" name="Group 1"/>
            <p:cNvGrpSpPr>
              <a:grpSpLocks/>
            </p:cNvGrpSpPr>
            <p:nvPr/>
          </p:nvGrpSpPr>
          <p:grpSpPr bwMode="auto">
            <a:xfrm>
              <a:off x="1198023" y="685800"/>
              <a:ext cx="6234779" cy="3565165"/>
              <a:chOff x="1198023" y="707451"/>
              <a:chExt cx="6234779" cy="3565165"/>
            </a:xfrm>
          </p:grpSpPr>
          <p:pic>
            <p:nvPicPr>
              <p:cNvPr id="25640" name="Picture 8" descr="CDW_Exp2_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34905" y="707451"/>
                <a:ext cx="3697897" cy="35597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5641" name="Picture 3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24126" r="52724" b="-1105"/>
              <a:stretch>
                <a:fillRect/>
              </a:stretch>
            </p:blipFill>
            <p:spPr bwMode="auto">
              <a:xfrm>
                <a:off x="1198023" y="712865"/>
                <a:ext cx="2699339" cy="355975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5639" name="TextBox 3"/>
            <p:cNvSpPr txBox="1">
              <a:spLocks noChangeArrowheads="1"/>
            </p:cNvSpPr>
            <p:nvPr/>
          </p:nvSpPr>
          <p:spPr bwMode="auto">
            <a:xfrm>
              <a:off x="3377675" y="3865802"/>
              <a:ext cx="991393" cy="339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r>
                <a:rPr lang="en-US" altLang="en-US" sz="1400" b="1" dirty="0">
                  <a:solidFill>
                    <a:schemeClr val="accent1"/>
                  </a:solidFill>
                </a:rPr>
                <a:t>Detector</a:t>
              </a:r>
            </a:p>
          </p:txBody>
        </p:sp>
      </p:grpSp>
      <p:sp>
        <p:nvSpPr>
          <p:cNvPr id="25604" name="Rectangle 6"/>
          <p:cNvSpPr>
            <a:spLocks noChangeArrowheads="1"/>
          </p:cNvSpPr>
          <p:nvPr/>
        </p:nvSpPr>
        <p:spPr bwMode="auto">
          <a:xfrm>
            <a:off x="6154390" y="1366065"/>
            <a:ext cx="98009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28600" indent="-228600">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spcBef>
                <a:spcPts val="300"/>
              </a:spcBef>
              <a:buClr>
                <a:srgbClr val="FF0000"/>
              </a:buClr>
              <a:buSzPct val="120000"/>
            </a:pPr>
            <a:r>
              <a:rPr lang="en-US" altLang="en-US" sz="1800" dirty="0">
                <a:latin typeface="+mn-lt"/>
              </a:rPr>
              <a:t>Operation energy: </a:t>
            </a:r>
            <a:r>
              <a:rPr lang="en-US" altLang="en-US" sz="1800" dirty="0">
                <a:solidFill>
                  <a:srgbClr val="FF0000"/>
                </a:solidFill>
                <a:latin typeface="+mn-lt"/>
              </a:rPr>
              <a:t>9.1 keV </a:t>
            </a:r>
            <a:r>
              <a:rPr lang="en-US" altLang="en-US" sz="1800" dirty="0">
                <a:latin typeface="+mn-lt"/>
              </a:rPr>
              <a:t>– Si(008) back reflection</a:t>
            </a:r>
          </a:p>
          <a:p>
            <a:pPr>
              <a:spcBef>
                <a:spcPts val="300"/>
              </a:spcBef>
              <a:buClr>
                <a:srgbClr val="FF0000"/>
              </a:buClr>
              <a:buSzPct val="120000"/>
            </a:pPr>
            <a:r>
              <a:rPr lang="en-US" altLang="en-US" sz="1800" dirty="0">
                <a:latin typeface="+mn-lt"/>
              </a:rPr>
              <a:t>Angular acceptance : </a:t>
            </a:r>
            <a:r>
              <a:rPr lang="en-US" altLang="en-US" sz="1800" dirty="0">
                <a:solidFill>
                  <a:srgbClr val="FF0000"/>
                </a:solidFill>
                <a:latin typeface="+mn-lt"/>
              </a:rPr>
              <a:t>~ 7.5 (V) x15 (H) mrad</a:t>
            </a:r>
            <a:r>
              <a:rPr lang="en-US" altLang="en-US" sz="1800" baseline="30000" dirty="0">
                <a:solidFill>
                  <a:srgbClr val="FF0000"/>
                </a:solidFill>
                <a:latin typeface="+mn-lt"/>
              </a:rPr>
              <a:t>2</a:t>
            </a:r>
          </a:p>
        </p:txBody>
      </p:sp>
      <p:cxnSp>
        <p:nvCxnSpPr>
          <p:cNvPr id="25606" name="Straight Arrow Connector 37"/>
          <p:cNvCxnSpPr>
            <a:cxnSpLocks noChangeShapeType="1"/>
          </p:cNvCxnSpPr>
          <p:nvPr/>
        </p:nvCxnSpPr>
        <p:spPr bwMode="auto">
          <a:xfrm>
            <a:off x="4190013" y="5814844"/>
            <a:ext cx="1187116"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25607" name="Straight Connector 39"/>
          <p:cNvCxnSpPr>
            <a:cxnSpLocks noChangeShapeType="1"/>
          </p:cNvCxnSpPr>
          <p:nvPr/>
        </p:nvCxnSpPr>
        <p:spPr bwMode="auto">
          <a:xfrm>
            <a:off x="4183997" y="5676731"/>
            <a:ext cx="0" cy="29686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5608" name="Straight Connector 42"/>
          <p:cNvCxnSpPr>
            <a:cxnSpLocks noChangeShapeType="1"/>
          </p:cNvCxnSpPr>
          <p:nvPr/>
        </p:nvCxnSpPr>
        <p:spPr bwMode="auto">
          <a:xfrm>
            <a:off x="5377129" y="5148093"/>
            <a:ext cx="0" cy="8255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5610" name="TextBox 44"/>
          <p:cNvSpPr txBox="1">
            <a:spLocks noChangeArrowheads="1"/>
          </p:cNvSpPr>
          <p:nvPr/>
        </p:nvSpPr>
        <p:spPr bwMode="auto">
          <a:xfrm>
            <a:off x="4396055" y="5833894"/>
            <a:ext cx="8034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r>
              <a:rPr lang="en-US" altLang="en-US" sz="1400" dirty="0">
                <a:solidFill>
                  <a:srgbClr val="C00000"/>
                </a:solidFill>
              </a:rPr>
              <a:t>200mm</a:t>
            </a:r>
          </a:p>
        </p:txBody>
      </p:sp>
      <p:sp>
        <p:nvSpPr>
          <p:cNvPr id="25611" name="TextBox 45"/>
          <p:cNvSpPr txBox="1">
            <a:spLocks noChangeArrowheads="1"/>
          </p:cNvSpPr>
          <p:nvPr/>
        </p:nvSpPr>
        <p:spPr bwMode="auto">
          <a:xfrm>
            <a:off x="5607721" y="4353084"/>
            <a:ext cx="907621" cy="492443"/>
          </a:xfrm>
          <a:prstGeom prst="rect">
            <a:avLst/>
          </a:prstGeom>
          <a:solidFill>
            <a:schemeClr val="bg1"/>
          </a:solidFill>
          <a:ln>
            <a:noFill/>
          </a:ln>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1400" dirty="0">
                <a:solidFill>
                  <a:srgbClr val="C00000"/>
                </a:solidFill>
              </a:rPr>
              <a:t>~1.5 mm</a:t>
            </a:r>
            <a:br>
              <a:rPr lang="en-US" altLang="en-US" sz="1400" dirty="0">
                <a:solidFill>
                  <a:srgbClr val="C00000"/>
                </a:solidFill>
              </a:rPr>
            </a:br>
            <a:r>
              <a:rPr lang="en-US" altLang="en-US" sz="1200" dirty="0">
                <a:solidFill>
                  <a:srgbClr val="C00000"/>
                </a:solidFill>
                <a:latin typeface="+mn-lt"/>
              </a:rPr>
              <a:t>~0.1 </a:t>
            </a:r>
            <a:r>
              <a:rPr lang="en-US" altLang="en-US" sz="1200" dirty="0" err="1">
                <a:solidFill>
                  <a:srgbClr val="C00000"/>
                </a:solidFill>
                <a:latin typeface="+mn-lt"/>
              </a:rPr>
              <a:t>mrad</a:t>
            </a:r>
            <a:endParaRPr lang="en-US" altLang="en-US" sz="1200" dirty="0">
              <a:solidFill>
                <a:srgbClr val="C00000"/>
              </a:solidFill>
              <a:latin typeface="+mn-lt"/>
            </a:endParaRPr>
          </a:p>
        </p:txBody>
      </p:sp>
      <p:sp>
        <p:nvSpPr>
          <p:cNvPr id="25612" name="TextBox 38"/>
          <p:cNvSpPr txBox="1">
            <a:spLocks noChangeArrowheads="1"/>
          </p:cNvSpPr>
          <p:nvPr/>
        </p:nvSpPr>
        <p:spPr bwMode="auto">
          <a:xfrm>
            <a:off x="3815030" y="4862344"/>
            <a:ext cx="8018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r>
              <a:rPr lang="en-US" altLang="en-US" sz="1400" dirty="0">
                <a:solidFill>
                  <a:srgbClr val="C00000"/>
                </a:solidFill>
              </a:rPr>
              <a:t>~10 µm</a:t>
            </a:r>
          </a:p>
        </p:txBody>
      </p:sp>
      <p:pic>
        <p:nvPicPr>
          <p:cNvPr id="25613" name="Picture 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t="22806" b="12025"/>
          <a:stretch>
            <a:fillRect/>
          </a:stretch>
        </p:blipFill>
        <p:spPr bwMode="auto">
          <a:xfrm>
            <a:off x="772855" y="1070410"/>
            <a:ext cx="5204421" cy="21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614" name="Straight Arrow Connector 48"/>
          <p:cNvCxnSpPr>
            <a:cxnSpLocks noChangeShapeType="1"/>
          </p:cNvCxnSpPr>
          <p:nvPr/>
        </p:nvCxnSpPr>
        <p:spPr bwMode="auto">
          <a:xfrm flipH="1" flipV="1">
            <a:off x="1724091" y="2545228"/>
            <a:ext cx="310474" cy="1127189"/>
          </a:xfrm>
          <a:prstGeom prst="straightConnector1">
            <a:avLst/>
          </a:prstGeom>
          <a:noFill/>
          <a:ln w="19050" algn="ctr">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25615" name="Straight Arrow Connector 15"/>
          <p:cNvCxnSpPr>
            <a:cxnSpLocks noChangeShapeType="1"/>
          </p:cNvCxnSpPr>
          <p:nvPr/>
        </p:nvCxnSpPr>
        <p:spPr bwMode="auto">
          <a:xfrm flipH="1" flipV="1">
            <a:off x="4884700" y="2167840"/>
            <a:ext cx="3425552" cy="1539561"/>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25617" name="TextBox 41"/>
          <p:cNvSpPr txBox="1">
            <a:spLocks noChangeArrowheads="1"/>
          </p:cNvSpPr>
          <p:nvPr/>
        </p:nvSpPr>
        <p:spPr bwMode="auto">
          <a:xfrm>
            <a:off x="8843924" y="4445212"/>
            <a:ext cx="20377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n-US" altLang="en-US" sz="1400" b="1" dirty="0">
                <a:solidFill>
                  <a:srgbClr val="C00000"/>
                </a:solidFill>
              </a:rPr>
              <a:t>1.2 m </a:t>
            </a:r>
            <a:br>
              <a:rPr lang="en-US" altLang="en-US" sz="1400" b="1" dirty="0">
                <a:solidFill>
                  <a:srgbClr val="C00000"/>
                </a:solidFill>
              </a:rPr>
            </a:br>
            <a:r>
              <a:rPr lang="en-US" altLang="en-US" sz="1200" dirty="0">
                <a:solidFill>
                  <a:srgbClr val="C00000"/>
                </a:solidFill>
              </a:rPr>
              <a:t>(6 crystals of 200mm each)</a:t>
            </a:r>
          </a:p>
        </p:txBody>
      </p:sp>
      <p:cxnSp>
        <p:nvCxnSpPr>
          <p:cNvPr id="25618" name="Straight Arrow Connector 8"/>
          <p:cNvCxnSpPr>
            <a:cxnSpLocks noChangeShapeType="1"/>
          </p:cNvCxnSpPr>
          <p:nvPr/>
        </p:nvCxnSpPr>
        <p:spPr bwMode="auto">
          <a:xfrm flipH="1" flipV="1">
            <a:off x="8438222" y="5210844"/>
            <a:ext cx="1187283" cy="506893"/>
          </a:xfrm>
          <a:prstGeom prst="straightConnector1">
            <a:avLst/>
          </a:prstGeom>
          <a:noFill/>
          <a:ln w="95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42" name="Title 1"/>
          <p:cNvSpPr>
            <a:spLocks noGrp="1"/>
          </p:cNvSpPr>
          <p:nvPr>
            <p:ph type="title"/>
          </p:nvPr>
        </p:nvSpPr>
        <p:spPr>
          <a:xfrm>
            <a:off x="595766" y="218332"/>
            <a:ext cx="11450054" cy="837470"/>
          </a:xfrm>
        </p:spPr>
        <p:txBody>
          <a:bodyPr>
            <a:normAutofit/>
          </a:bodyPr>
          <a:lstStyle/>
          <a:p>
            <a:r>
              <a:rPr lang="en-US" sz="3600" dirty="0"/>
              <a:t>Optical Layout of Montel-CDW IXS Analyzer</a:t>
            </a:r>
            <a:endParaRPr lang="en-029" sz="3600" dirty="0"/>
          </a:p>
        </p:txBody>
      </p:sp>
      <p:sp>
        <p:nvSpPr>
          <p:cNvPr id="43" name="TextBox 44"/>
          <p:cNvSpPr txBox="1">
            <a:spLocks noChangeArrowheads="1"/>
          </p:cNvSpPr>
          <p:nvPr/>
        </p:nvSpPr>
        <p:spPr bwMode="auto">
          <a:xfrm>
            <a:off x="4453161" y="5402003"/>
            <a:ext cx="1120820" cy="402482"/>
          </a:xfrm>
          <a:prstGeom prst="rect">
            <a:avLst/>
          </a:prstGeom>
          <a:solidFill>
            <a:schemeClr val="bg1"/>
          </a:solidFill>
          <a:ln>
            <a:noFill/>
          </a:ln>
        </p:spPr>
        <p:txBody>
          <a:bodyPr wrap="none">
            <a:spAutoFit/>
          </a:bodyPr>
          <a:lstStyle>
            <a:lvl1pPr>
              <a:spcBef>
                <a:spcPct val="20000"/>
              </a:spcBef>
              <a:buClr>
                <a:srgbClr val="042B7F"/>
              </a:buClr>
              <a:buSzPct val="110000"/>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042B7F"/>
              </a:buClr>
              <a:buSzPct val="90000"/>
              <a:buFont typeface="Times" panose="02020603050405020304" pitchFamily="18"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a:lnSpc>
                <a:spcPct val="80000"/>
              </a:lnSpc>
              <a:spcBef>
                <a:spcPct val="20000"/>
              </a:spcBef>
              <a:buClr>
                <a:srgbClr val="042B7F"/>
              </a:buClr>
              <a:buSzPct val="9000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lnSpc>
                <a:spcPct val="80000"/>
              </a:lnSpc>
              <a:spcBef>
                <a:spcPct val="20000"/>
              </a:spcBef>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80000"/>
              </a:lnSpc>
              <a:spcBef>
                <a:spcPct val="20000"/>
              </a:spcBef>
              <a:spcAft>
                <a:spcPct val="0"/>
              </a:spcAft>
              <a:buClr>
                <a:srgbClr val="042B7F"/>
              </a:buClr>
              <a:buSzPct val="90000"/>
              <a:buChar char="-"/>
              <a:defRPr sz="2000">
                <a:solidFill>
                  <a:schemeClr val="tx1"/>
                </a:solidFill>
                <a:latin typeface="Arial" panose="020B0604020202020204" pitchFamily="34" charset="0"/>
                <a:ea typeface="ＭＳ Ｐゴシック" panose="020B0600070205080204" pitchFamily="34" charset="-128"/>
              </a:defRPr>
            </a:lvl9pPr>
          </a:lstStyle>
          <a:p>
            <a:pPr>
              <a:lnSpc>
                <a:spcPts val="1200"/>
              </a:lnSpc>
              <a:spcBef>
                <a:spcPct val="0"/>
              </a:spcBef>
              <a:buClrTx/>
              <a:buSzTx/>
              <a:buNone/>
            </a:pPr>
            <a:r>
              <a:rPr lang="en-US" altLang="en-US" sz="1400" dirty="0">
                <a:solidFill>
                  <a:srgbClr val="C00000"/>
                </a:solidFill>
                <a:latin typeface="+mn-lt"/>
                <a:cs typeface="Calibri" panose="020F0502020204030204" pitchFamily="34" charset="0"/>
              </a:rPr>
              <a:t>~10 </a:t>
            </a:r>
            <a:r>
              <a:rPr lang="en-US" altLang="en-US" sz="1400" dirty="0" err="1">
                <a:solidFill>
                  <a:srgbClr val="C00000"/>
                </a:solidFill>
                <a:latin typeface="+mn-lt"/>
                <a:cs typeface="Calibri" panose="020F0502020204030204" pitchFamily="34" charset="0"/>
              </a:rPr>
              <a:t>mrad</a:t>
            </a:r>
            <a:br>
              <a:rPr lang="en-US" altLang="en-US" sz="1400" dirty="0">
                <a:solidFill>
                  <a:srgbClr val="C00000"/>
                </a:solidFill>
                <a:latin typeface="+mn-lt"/>
                <a:cs typeface="Calibri" panose="020F0502020204030204" pitchFamily="34" charset="0"/>
              </a:rPr>
            </a:br>
            <a:r>
              <a:rPr lang="en-US" altLang="en-US" sz="1400" dirty="0">
                <a:solidFill>
                  <a:srgbClr val="C00000"/>
                </a:solidFill>
                <a:latin typeface="+mn-lt"/>
                <a:cs typeface="Calibri" panose="020F0502020204030204" pitchFamily="34" charset="0"/>
              </a:rPr>
              <a:t>Acceptance</a:t>
            </a:r>
          </a:p>
        </p:txBody>
      </p:sp>
      <p:sp>
        <p:nvSpPr>
          <p:cNvPr id="4" name="TextBox 3">
            <a:extLst>
              <a:ext uri="{FF2B5EF4-FFF2-40B4-BE49-F238E27FC236}">
                <a16:creationId xmlns:a16="http://schemas.microsoft.com/office/drawing/2014/main" id="{DA669F1D-A8CA-4DFE-B863-E3379126068F}"/>
              </a:ext>
            </a:extLst>
          </p:cNvPr>
          <p:cNvSpPr txBox="1"/>
          <p:nvPr/>
        </p:nvSpPr>
        <p:spPr>
          <a:xfrm>
            <a:off x="4640199" y="6242985"/>
            <a:ext cx="5083443" cy="338554"/>
          </a:xfrm>
          <a:prstGeom prst="rect">
            <a:avLst/>
          </a:prstGeom>
          <a:noFill/>
        </p:spPr>
        <p:txBody>
          <a:bodyPr wrap="none" rtlCol="0">
            <a:spAutoFit/>
          </a:bodyPr>
          <a:lstStyle/>
          <a:p>
            <a:r>
              <a:rPr lang="en-US" sz="1600" dirty="0">
                <a:solidFill>
                  <a:srgbClr val="FF0000"/>
                </a:solidFill>
              </a:rPr>
              <a:t>Angular dispersive optics with post-sample collimation</a:t>
            </a:r>
          </a:p>
        </p:txBody>
      </p:sp>
      <p:sp>
        <p:nvSpPr>
          <p:cNvPr id="6" name="TextBox 5">
            <a:extLst>
              <a:ext uri="{FF2B5EF4-FFF2-40B4-BE49-F238E27FC236}">
                <a16:creationId xmlns:a16="http://schemas.microsoft.com/office/drawing/2014/main" id="{C29BEF18-069C-410F-81C3-40DA224ABB5B}"/>
              </a:ext>
            </a:extLst>
          </p:cNvPr>
          <p:cNvSpPr txBox="1"/>
          <p:nvPr/>
        </p:nvSpPr>
        <p:spPr>
          <a:xfrm flipH="1">
            <a:off x="5631315" y="3687212"/>
            <a:ext cx="1046151" cy="369332"/>
          </a:xfrm>
          <a:prstGeom prst="rect">
            <a:avLst/>
          </a:prstGeom>
          <a:noFill/>
        </p:spPr>
        <p:txBody>
          <a:bodyPr wrap="square" rtlCol="0">
            <a:spAutoFit/>
          </a:bodyPr>
          <a:lstStyle/>
          <a:p>
            <a:r>
              <a:rPr lang="en-US" dirty="0"/>
              <a:t>(</a:t>
            </a:r>
            <a:r>
              <a:rPr lang="en-US" sz="1600" b="1" dirty="0">
                <a:solidFill>
                  <a:srgbClr val="00B050"/>
                </a:solidFill>
              </a:rPr>
              <a:t>Montel</a:t>
            </a:r>
            <a:r>
              <a:rPr lang="en-US" dirty="0"/>
              <a:t>)</a:t>
            </a:r>
          </a:p>
        </p:txBody>
      </p:sp>
      <p:sp>
        <p:nvSpPr>
          <p:cNvPr id="46" name="TextBox 45">
            <a:extLst>
              <a:ext uri="{FF2B5EF4-FFF2-40B4-BE49-F238E27FC236}">
                <a16:creationId xmlns:a16="http://schemas.microsoft.com/office/drawing/2014/main" id="{A830BE5A-F902-4442-8397-0E16F35BA77B}"/>
              </a:ext>
            </a:extLst>
          </p:cNvPr>
          <p:cNvSpPr txBox="1"/>
          <p:nvPr/>
        </p:nvSpPr>
        <p:spPr>
          <a:xfrm flipH="1">
            <a:off x="1378547" y="3707401"/>
            <a:ext cx="1535370" cy="338554"/>
          </a:xfrm>
          <a:prstGeom prst="rect">
            <a:avLst/>
          </a:prstGeom>
          <a:noFill/>
        </p:spPr>
        <p:txBody>
          <a:bodyPr wrap="square" rtlCol="0">
            <a:spAutoFit/>
          </a:bodyPr>
          <a:lstStyle/>
          <a:p>
            <a:r>
              <a:rPr lang="en-US" sz="1600" b="1" dirty="0">
                <a:solidFill>
                  <a:srgbClr val="00B050"/>
                </a:solidFill>
              </a:rPr>
              <a:t>Montel Mirror</a:t>
            </a:r>
            <a:endParaRPr lang="en-US" dirty="0"/>
          </a:p>
        </p:txBody>
      </p:sp>
      <p:sp>
        <p:nvSpPr>
          <p:cNvPr id="12" name="Rectangle 11">
            <a:extLst>
              <a:ext uri="{FF2B5EF4-FFF2-40B4-BE49-F238E27FC236}">
                <a16:creationId xmlns:a16="http://schemas.microsoft.com/office/drawing/2014/main" id="{C4D6F674-4D38-6062-5E46-386CF203F7A3}"/>
              </a:ext>
            </a:extLst>
          </p:cNvPr>
          <p:cNvSpPr/>
          <p:nvPr/>
        </p:nvSpPr>
        <p:spPr>
          <a:xfrm>
            <a:off x="6295005" y="5322615"/>
            <a:ext cx="106578" cy="1313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0000"/>
                </a:solidFill>
              </a:rPr>
              <a:t>~</a:t>
            </a:r>
          </a:p>
        </p:txBody>
      </p:sp>
      <p:sp>
        <p:nvSpPr>
          <p:cNvPr id="11" name="Rectangle 10">
            <a:extLst>
              <a:ext uri="{FF2B5EF4-FFF2-40B4-BE49-F238E27FC236}">
                <a16:creationId xmlns:a16="http://schemas.microsoft.com/office/drawing/2014/main" id="{636CF7DA-59CC-8063-65D3-DB61F3FD5006}"/>
              </a:ext>
            </a:extLst>
          </p:cNvPr>
          <p:cNvSpPr/>
          <p:nvPr/>
        </p:nvSpPr>
        <p:spPr>
          <a:xfrm>
            <a:off x="6228120" y="5322615"/>
            <a:ext cx="58167" cy="395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model of a city&#10;&#10;Description automatically generated with low confidence">
            <a:extLst>
              <a:ext uri="{FF2B5EF4-FFF2-40B4-BE49-F238E27FC236}">
                <a16:creationId xmlns:a16="http://schemas.microsoft.com/office/drawing/2014/main" id="{E1794C68-E27F-485E-9FBC-1A3D963FC9B6}"/>
              </a:ext>
            </a:extLst>
          </p:cNvPr>
          <p:cNvPicPr>
            <a:picLocks noChangeAspect="1"/>
          </p:cNvPicPr>
          <p:nvPr/>
        </p:nvPicPr>
        <p:blipFill rotWithShape="1">
          <a:blip r:embed="rId7"/>
          <a:srcRect r="3595"/>
          <a:stretch/>
        </p:blipFill>
        <p:spPr>
          <a:xfrm>
            <a:off x="9655000" y="2449384"/>
            <a:ext cx="2390820" cy="1549985"/>
          </a:xfrm>
          <a:prstGeom prst="rect">
            <a:avLst/>
          </a:prstGeom>
        </p:spPr>
      </p:pic>
      <p:cxnSp>
        <p:nvCxnSpPr>
          <p:cNvPr id="51" name="Straight Arrow Connector 8">
            <a:extLst>
              <a:ext uri="{FF2B5EF4-FFF2-40B4-BE49-F238E27FC236}">
                <a16:creationId xmlns:a16="http://schemas.microsoft.com/office/drawing/2014/main" id="{010FEF81-E918-463B-B3C6-813C681961B3}"/>
              </a:ext>
            </a:extLst>
          </p:cNvPr>
          <p:cNvCxnSpPr>
            <a:cxnSpLocks noChangeShapeType="1"/>
            <a:stCxn id="25617" idx="0"/>
          </p:cNvCxnSpPr>
          <p:nvPr/>
        </p:nvCxnSpPr>
        <p:spPr bwMode="auto">
          <a:xfrm flipV="1">
            <a:off x="9862793" y="4081587"/>
            <a:ext cx="342326" cy="363625"/>
          </a:xfrm>
          <a:prstGeom prst="straightConnector1">
            <a:avLst/>
          </a:prstGeom>
          <a:noFill/>
          <a:ln w="9525" algn="ctr">
            <a:solidFill>
              <a:srgbClr val="C00000"/>
            </a:solidFill>
            <a:round/>
            <a:headEnd/>
            <a:tailEnd type="arrow" w="med" len="med"/>
          </a:ln>
          <a:extLst>
            <a:ext uri="{909E8E84-426E-40DD-AFC4-6F175D3DCCD1}">
              <a14:hiddenFill xmlns:a14="http://schemas.microsoft.com/office/drawing/2010/main">
                <a:noFill/>
              </a14:hiddenFill>
            </a:ext>
          </a:extLst>
        </p:spPr>
      </p:cxnSp>
      <p:pic>
        <p:nvPicPr>
          <p:cNvPr id="16" name="Picture 15">
            <a:extLst>
              <a:ext uri="{FF2B5EF4-FFF2-40B4-BE49-F238E27FC236}">
                <a16:creationId xmlns:a16="http://schemas.microsoft.com/office/drawing/2014/main" id="{FBB83F71-94A9-4B92-B9D3-1634CD278DBF}"/>
              </a:ext>
            </a:extLst>
          </p:cNvPr>
          <p:cNvPicPr>
            <a:picLocks noChangeAspect="1"/>
          </p:cNvPicPr>
          <p:nvPr/>
        </p:nvPicPr>
        <p:blipFill>
          <a:blip r:embed="rId8">
            <a:duotone>
              <a:prstClr val="black"/>
              <a:srgbClr val="D9C3A5">
                <a:tint val="50000"/>
                <a:satMod val="180000"/>
              </a:srgbClr>
            </a:duotone>
          </a:blip>
          <a:stretch>
            <a:fillRect/>
          </a:stretch>
        </p:blipFill>
        <p:spPr>
          <a:xfrm>
            <a:off x="9706200" y="5025025"/>
            <a:ext cx="1935552" cy="1322859"/>
          </a:xfrm>
          <a:prstGeom prst="rect">
            <a:avLst/>
          </a:prstGeom>
          <a:solidFill>
            <a:schemeClr val="bg1">
              <a:lumMod val="75000"/>
            </a:schemeClr>
          </a:solidFill>
        </p:spPr>
      </p:pic>
      <p:sp>
        <p:nvSpPr>
          <p:cNvPr id="14" name="TextBox 13">
            <a:extLst>
              <a:ext uri="{FF2B5EF4-FFF2-40B4-BE49-F238E27FC236}">
                <a16:creationId xmlns:a16="http://schemas.microsoft.com/office/drawing/2014/main" id="{89890562-1083-4D6C-843D-0DF6182CE99E}"/>
              </a:ext>
            </a:extLst>
          </p:cNvPr>
          <p:cNvSpPr txBox="1"/>
          <p:nvPr/>
        </p:nvSpPr>
        <p:spPr>
          <a:xfrm>
            <a:off x="9804337" y="6296015"/>
            <a:ext cx="1661137" cy="276999"/>
          </a:xfrm>
          <a:prstGeom prst="rect">
            <a:avLst/>
          </a:prstGeom>
          <a:noFill/>
        </p:spPr>
        <p:txBody>
          <a:bodyPr wrap="square" rtlCol="0">
            <a:spAutoFit/>
          </a:bodyPr>
          <a:lstStyle/>
          <a:p>
            <a:r>
              <a:rPr lang="en-US" sz="1200" dirty="0">
                <a:solidFill>
                  <a:srgbClr val="C00000"/>
                </a:solidFill>
              </a:rPr>
              <a:t>Thickness ~ 200 um</a:t>
            </a:r>
          </a:p>
        </p:txBody>
      </p:sp>
      <p:cxnSp>
        <p:nvCxnSpPr>
          <p:cNvPr id="61" name="Straight Arrow Connector 8">
            <a:extLst>
              <a:ext uri="{FF2B5EF4-FFF2-40B4-BE49-F238E27FC236}">
                <a16:creationId xmlns:a16="http://schemas.microsoft.com/office/drawing/2014/main" id="{B2173A88-54DE-438C-B516-CDE35317509F}"/>
              </a:ext>
            </a:extLst>
          </p:cNvPr>
          <p:cNvCxnSpPr>
            <a:cxnSpLocks noChangeShapeType="1"/>
            <a:stCxn id="25617" idx="0"/>
          </p:cNvCxnSpPr>
          <p:nvPr/>
        </p:nvCxnSpPr>
        <p:spPr bwMode="auto">
          <a:xfrm flipH="1" flipV="1">
            <a:off x="9130272" y="4168636"/>
            <a:ext cx="732521" cy="276576"/>
          </a:xfrm>
          <a:prstGeom prst="straightConnector1">
            <a:avLst/>
          </a:prstGeom>
          <a:noFill/>
          <a:ln w="95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 name="TextBox 1">
            <a:extLst>
              <a:ext uri="{FF2B5EF4-FFF2-40B4-BE49-F238E27FC236}">
                <a16:creationId xmlns:a16="http://schemas.microsoft.com/office/drawing/2014/main" id="{D7F56DDB-17E8-97C7-7AAD-00B8DB0A21B2}"/>
              </a:ext>
            </a:extLst>
          </p:cNvPr>
          <p:cNvSpPr txBox="1"/>
          <p:nvPr/>
        </p:nvSpPr>
        <p:spPr>
          <a:xfrm flipH="1">
            <a:off x="6426845" y="2227699"/>
            <a:ext cx="3296797"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rgbClr val="FFFFFF"/>
            </a:solidFill>
          </a:ln>
        </p:spPr>
        <p:txBody>
          <a:bodyPr wrap="square" rtlCol="0">
            <a:spAutoFit/>
          </a:bodyPr>
          <a:lstStyle/>
          <a:p>
            <a:r>
              <a:rPr lang="en-US" sz="2400" b="1" dirty="0">
                <a:solidFill>
                  <a:srgbClr val="FF0000"/>
                </a:solidFill>
              </a:rPr>
              <a:t>Temperature &lt; 1 </a:t>
            </a:r>
            <a:r>
              <a:rPr lang="en-US" sz="2400" b="1" dirty="0" err="1">
                <a:solidFill>
                  <a:srgbClr val="FF0000"/>
                </a:solidFill>
              </a:rPr>
              <a:t>mK</a:t>
            </a:r>
            <a:endParaRPr lang="en-US" sz="2400" dirty="0">
              <a:solidFill>
                <a:srgbClr val="FF0000"/>
              </a:solidFill>
            </a:endParaRPr>
          </a:p>
        </p:txBody>
      </p:sp>
      <p:cxnSp>
        <p:nvCxnSpPr>
          <p:cNvPr id="5" name="Straight Arrow Connector 4">
            <a:extLst>
              <a:ext uri="{FF2B5EF4-FFF2-40B4-BE49-F238E27FC236}">
                <a16:creationId xmlns:a16="http://schemas.microsoft.com/office/drawing/2014/main" id="{0698FAA4-9D12-18DD-7D0E-845D210C86A0}"/>
              </a:ext>
            </a:extLst>
          </p:cNvPr>
          <p:cNvCxnSpPr>
            <a:cxnSpLocks/>
          </p:cNvCxnSpPr>
          <p:nvPr/>
        </p:nvCxnSpPr>
        <p:spPr>
          <a:xfrm>
            <a:off x="8843924" y="2635624"/>
            <a:ext cx="1623985" cy="301996"/>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E79E6BA-6ABF-8964-A53B-85691D0E8BB5}"/>
              </a:ext>
            </a:extLst>
          </p:cNvPr>
          <p:cNvSpPr txBox="1"/>
          <p:nvPr/>
        </p:nvSpPr>
        <p:spPr>
          <a:xfrm>
            <a:off x="1854129" y="3163992"/>
            <a:ext cx="2963110" cy="523220"/>
          </a:xfrm>
          <a:prstGeom prst="rect">
            <a:avLst/>
          </a:prstGeom>
          <a:noFill/>
        </p:spPr>
        <p:txBody>
          <a:bodyPr wrap="square">
            <a:spAutoFit/>
          </a:bodyPr>
          <a:lstStyle/>
          <a:p>
            <a:pPr algn="ctr" rtl="0">
              <a:defRPr sz="1400" b="0" i="0" u="none" strike="noStrike" kern="1200" spc="0" baseline="0">
                <a:solidFill>
                  <a:srgbClr val="000000">
                    <a:lumMod val="65000"/>
                    <a:lumOff val="35000"/>
                  </a:srgbClr>
                </a:solidFill>
                <a:latin typeface="+mn-lt"/>
                <a:ea typeface="+mn-ea"/>
                <a:cs typeface="+mn-cs"/>
              </a:defRPr>
            </a:pPr>
            <a:r>
              <a:rPr lang="en-029" dirty="0"/>
              <a:t>Projected Longitudinal</a:t>
            </a:r>
            <a:r>
              <a:rPr lang="en-029" baseline="0" dirty="0"/>
              <a:t> Length </a:t>
            </a:r>
            <a:br>
              <a:rPr lang="en-029" baseline="0" dirty="0"/>
            </a:br>
            <a:r>
              <a:rPr lang="en-029" baseline="0" dirty="0"/>
              <a:t>@ 40 um </a:t>
            </a:r>
            <a:r>
              <a:rPr lang="en-029" baseline="0" dirty="0" err="1"/>
              <a:t>Transerve</a:t>
            </a:r>
            <a:r>
              <a:rPr lang="en-029" baseline="0" dirty="0"/>
              <a:t> Acceptance</a:t>
            </a:r>
            <a:endParaRPr lang="en-029" dirty="0"/>
          </a:p>
        </p:txBody>
      </p:sp>
    </p:spTree>
    <p:extLst>
      <p:ext uri="{BB962C8B-B14F-4D97-AF65-F5344CB8AC3E}">
        <p14:creationId xmlns:p14="http://schemas.microsoft.com/office/powerpoint/2010/main" val="282168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6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7"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326" y="243493"/>
            <a:ext cx="11257923" cy="758286"/>
          </a:xfrm>
        </p:spPr>
        <p:txBody>
          <a:bodyPr>
            <a:noAutofit/>
          </a:bodyPr>
          <a:lstStyle/>
          <a:p>
            <a:r>
              <a:rPr lang="en-029" sz="3600" dirty="0"/>
              <a:t>Inelastic X-ray beams from 6 D-crystals</a:t>
            </a:r>
          </a:p>
        </p:txBody>
      </p:sp>
      <p:sp>
        <p:nvSpPr>
          <p:cNvPr id="7" name="Rectangle 4">
            <a:extLst>
              <a:ext uri="{FF2B5EF4-FFF2-40B4-BE49-F238E27FC236}">
                <a16:creationId xmlns:a16="http://schemas.microsoft.com/office/drawing/2014/main" id="{7836BFE4-7878-47A8-93D7-F251FE346799}"/>
              </a:ext>
            </a:extLst>
          </p:cNvPr>
          <p:cNvSpPr>
            <a:spLocks noChangeArrowheads="1"/>
          </p:cNvSpPr>
          <p:nvPr/>
        </p:nvSpPr>
        <p:spPr bwMode="auto">
          <a:xfrm>
            <a:off x="595997" y="981974"/>
            <a:ext cx="6409188" cy="72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228600" indent="-228600" eaLnBrk="0" hangingPunct="0">
              <a:lnSpc>
                <a:spcPct val="90000"/>
              </a:lnSpc>
              <a:spcBef>
                <a:spcPct val="20000"/>
              </a:spcBef>
              <a:buClr>
                <a:schemeClr val="folHlink"/>
              </a:buClr>
              <a:buSzPct val="135000"/>
              <a:buChar char="•"/>
              <a:defRPr sz="3200">
                <a:solidFill>
                  <a:schemeClr val="tx1"/>
                </a:solidFill>
                <a:latin typeface="Arial Narrow" pitchFamily="34" charset="0"/>
                <a:ea typeface="Osaka"/>
                <a:cs typeface="Osaka"/>
              </a:defRPr>
            </a:lvl1pPr>
            <a:lvl2pPr indent="-228600" eaLnBrk="0" hangingPunct="0">
              <a:lnSpc>
                <a:spcPct val="90000"/>
              </a:lnSpc>
              <a:spcBef>
                <a:spcPct val="20000"/>
              </a:spcBef>
              <a:buClr>
                <a:schemeClr val="folHlink"/>
              </a:buClr>
              <a:buSzPct val="100000"/>
              <a:buChar char="•"/>
              <a:defRPr sz="2800">
                <a:solidFill>
                  <a:schemeClr val="tx1"/>
                </a:solidFill>
                <a:latin typeface="Arial Narrow" pitchFamily="34" charset="0"/>
                <a:ea typeface="Osaka"/>
                <a:cs typeface="Osaka"/>
              </a:defRPr>
            </a:lvl2pPr>
            <a:lvl3pPr marL="1143000" indent="-228600" eaLnBrk="0" hangingPunct="0">
              <a:lnSpc>
                <a:spcPct val="90000"/>
              </a:lnSpc>
              <a:spcBef>
                <a:spcPct val="20000"/>
              </a:spcBef>
              <a:buSzPct val="100000"/>
              <a:buChar char="–"/>
              <a:defRPr sz="2400">
                <a:solidFill>
                  <a:schemeClr val="tx1"/>
                </a:solidFill>
                <a:latin typeface="Arial Narrow" pitchFamily="34" charset="0"/>
                <a:ea typeface="Osaka"/>
                <a:cs typeface="Osaka"/>
              </a:defRPr>
            </a:lvl3pPr>
            <a:lvl4pPr marL="1600200" indent="-228600" eaLnBrk="0" hangingPunct="0">
              <a:lnSpc>
                <a:spcPct val="90000"/>
              </a:lnSpc>
              <a:spcBef>
                <a:spcPct val="20000"/>
              </a:spcBef>
              <a:buSzPct val="100000"/>
              <a:buChar char="-"/>
              <a:defRPr sz="2400">
                <a:solidFill>
                  <a:schemeClr val="tx1"/>
                </a:solidFill>
                <a:latin typeface="Arial Narrow" pitchFamily="34" charset="0"/>
                <a:ea typeface="Osaka"/>
                <a:cs typeface="Osaka"/>
              </a:defRPr>
            </a:lvl4pPr>
            <a:lvl5pPr marL="2057400" indent="-228600" eaLnBrk="0" hangingPunct="0">
              <a:lnSpc>
                <a:spcPct val="90000"/>
              </a:lnSpc>
              <a:spcBef>
                <a:spcPct val="20000"/>
              </a:spcBef>
              <a:buSzPct val="100000"/>
              <a:buChar char="-"/>
              <a:defRPr sz="2400">
                <a:solidFill>
                  <a:schemeClr val="tx1"/>
                </a:solidFill>
                <a:latin typeface="Arial Narrow" pitchFamily="34" charset="0"/>
                <a:ea typeface="Osaka"/>
                <a:cs typeface="Osaka"/>
              </a:defRPr>
            </a:lvl5pPr>
            <a:lvl6pPr marL="2514600" indent="-228600" eaLnBrk="0" fontAlgn="base" hangingPunct="0">
              <a:lnSpc>
                <a:spcPct val="90000"/>
              </a:lnSpc>
              <a:spcBef>
                <a:spcPct val="20000"/>
              </a:spcBef>
              <a:spcAft>
                <a:spcPct val="0"/>
              </a:spcAft>
              <a:buSzPct val="100000"/>
              <a:buChar char="-"/>
              <a:defRPr sz="2400">
                <a:solidFill>
                  <a:schemeClr val="tx1"/>
                </a:solidFill>
                <a:latin typeface="Arial Narrow" pitchFamily="34" charset="0"/>
                <a:ea typeface="Osaka"/>
                <a:cs typeface="Osaka"/>
              </a:defRPr>
            </a:lvl6pPr>
            <a:lvl7pPr marL="2971800" indent="-228600" eaLnBrk="0" fontAlgn="base" hangingPunct="0">
              <a:lnSpc>
                <a:spcPct val="90000"/>
              </a:lnSpc>
              <a:spcBef>
                <a:spcPct val="20000"/>
              </a:spcBef>
              <a:spcAft>
                <a:spcPct val="0"/>
              </a:spcAft>
              <a:buSzPct val="100000"/>
              <a:buChar char="-"/>
              <a:defRPr sz="2400">
                <a:solidFill>
                  <a:schemeClr val="tx1"/>
                </a:solidFill>
                <a:latin typeface="Arial Narrow" pitchFamily="34" charset="0"/>
                <a:ea typeface="Osaka"/>
                <a:cs typeface="Osaka"/>
              </a:defRPr>
            </a:lvl7pPr>
            <a:lvl8pPr marL="3429000" indent="-228600" eaLnBrk="0" fontAlgn="base" hangingPunct="0">
              <a:lnSpc>
                <a:spcPct val="90000"/>
              </a:lnSpc>
              <a:spcBef>
                <a:spcPct val="20000"/>
              </a:spcBef>
              <a:spcAft>
                <a:spcPct val="0"/>
              </a:spcAft>
              <a:buSzPct val="100000"/>
              <a:buChar char="-"/>
              <a:defRPr sz="2400">
                <a:solidFill>
                  <a:schemeClr val="tx1"/>
                </a:solidFill>
                <a:latin typeface="Arial Narrow" pitchFamily="34" charset="0"/>
                <a:ea typeface="Osaka"/>
                <a:cs typeface="Osaka"/>
              </a:defRPr>
            </a:lvl8pPr>
            <a:lvl9pPr marL="3886200" indent="-228600" eaLnBrk="0" fontAlgn="base" hangingPunct="0">
              <a:lnSpc>
                <a:spcPct val="90000"/>
              </a:lnSpc>
              <a:spcBef>
                <a:spcPct val="20000"/>
              </a:spcBef>
              <a:spcAft>
                <a:spcPct val="0"/>
              </a:spcAft>
              <a:buSzPct val="100000"/>
              <a:buChar char="-"/>
              <a:defRPr sz="2400">
                <a:solidFill>
                  <a:schemeClr val="tx1"/>
                </a:solidFill>
                <a:latin typeface="Arial Narrow" pitchFamily="34" charset="0"/>
                <a:ea typeface="Osaka"/>
                <a:cs typeface="Osaka"/>
              </a:defRPr>
            </a:lvl9pPr>
          </a:lstStyle>
          <a:p>
            <a:pPr eaLnBrk="1" hangingPunct="1">
              <a:lnSpc>
                <a:spcPct val="100000"/>
              </a:lnSpc>
              <a:spcBef>
                <a:spcPts val="600"/>
              </a:spcBef>
              <a:buClr>
                <a:srgbClr val="FF0000"/>
              </a:buClr>
              <a:buSzTx/>
              <a:buFont typeface="Wingdings" pitchFamily="2" charset="2"/>
              <a:buChar char="§"/>
            </a:pPr>
            <a:r>
              <a:rPr lang="en-US" altLang="en-US" sz="1800" dirty="0">
                <a:latin typeface="+mn-lt"/>
                <a:cs typeface="Arial" panose="020B0604020202020204" pitchFamily="34" charset="0"/>
              </a:rPr>
              <a:t>Lambda (Medapix3) 2D detector imaging (right)</a:t>
            </a:r>
          </a:p>
          <a:p>
            <a:pPr eaLnBrk="1" hangingPunct="1">
              <a:lnSpc>
                <a:spcPct val="100000"/>
              </a:lnSpc>
              <a:spcBef>
                <a:spcPts val="600"/>
              </a:spcBef>
              <a:buClr>
                <a:srgbClr val="FF0000"/>
              </a:buClr>
              <a:buSzTx/>
              <a:buFont typeface="Wingdings" pitchFamily="2" charset="2"/>
              <a:buChar char="§"/>
            </a:pPr>
            <a:r>
              <a:rPr lang="en-US" altLang="en-US" sz="1800" dirty="0">
                <a:latin typeface="+mn-lt"/>
                <a:cs typeface="Arial" panose="020B0604020202020204" pitchFamily="34" charset="0"/>
              </a:rPr>
              <a:t>Temperature feedback of D-crystals</a:t>
            </a:r>
            <a:r>
              <a:rPr lang="en-US" altLang="en-US" sz="1600" dirty="0">
                <a:latin typeface="Arial" panose="020B0604020202020204" pitchFamily="34" charset="0"/>
                <a:cs typeface="Arial" panose="020B0604020202020204" pitchFamily="34" charset="0"/>
              </a:rPr>
              <a:t> (below)</a:t>
            </a:r>
            <a:endParaRPr lang="en-US" sz="1600" dirty="0">
              <a:latin typeface="+mn-lt"/>
              <a:cs typeface="Arial" panose="020B0604020202020204" pitchFamily="34" charset="0"/>
            </a:endParaRPr>
          </a:p>
        </p:txBody>
      </p:sp>
      <p:grpSp>
        <p:nvGrpSpPr>
          <p:cNvPr id="3" name="Group 2">
            <a:extLst>
              <a:ext uri="{FF2B5EF4-FFF2-40B4-BE49-F238E27FC236}">
                <a16:creationId xmlns:a16="http://schemas.microsoft.com/office/drawing/2014/main" id="{58B6FF5C-78F2-4E86-B88C-573C4F9FD6F6}"/>
              </a:ext>
            </a:extLst>
          </p:cNvPr>
          <p:cNvGrpSpPr/>
          <p:nvPr/>
        </p:nvGrpSpPr>
        <p:grpSpPr>
          <a:xfrm>
            <a:off x="6781713" y="1113825"/>
            <a:ext cx="2249173" cy="2752793"/>
            <a:chOff x="9319640" y="944548"/>
            <a:chExt cx="2249173" cy="2752793"/>
          </a:xfrm>
        </p:grpSpPr>
        <p:grpSp>
          <p:nvGrpSpPr>
            <p:cNvPr id="8" name="Group 7">
              <a:extLst>
                <a:ext uri="{FF2B5EF4-FFF2-40B4-BE49-F238E27FC236}">
                  <a16:creationId xmlns:a16="http://schemas.microsoft.com/office/drawing/2014/main" id="{B6E08C87-911F-4925-8B0F-07FA2467C767}"/>
                </a:ext>
              </a:extLst>
            </p:cNvPr>
            <p:cNvGrpSpPr/>
            <p:nvPr/>
          </p:nvGrpSpPr>
          <p:grpSpPr>
            <a:xfrm>
              <a:off x="9319640" y="1374497"/>
              <a:ext cx="1877096" cy="1129223"/>
              <a:chOff x="97765" y="4236724"/>
              <a:chExt cx="3867072" cy="2075175"/>
            </a:xfrm>
          </p:grpSpPr>
          <p:pic>
            <p:nvPicPr>
              <p:cNvPr id="9" name="Picture 8">
                <a:extLst>
                  <a:ext uri="{FF2B5EF4-FFF2-40B4-BE49-F238E27FC236}">
                    <a16:creationId xmlns:a16="http://schemas.microsoft.com/office/drawing/2014/main" id="{FAF36292-A357-4F1A-AA12-F4ADF1E67975}"/>
                  </a:ext>
                </a:extLst>
              </p:cNvPr>
              <p:cNvPicPr>
                <a:picLocks noChangeAspect="1"/>
              </p:cNvPicPr>
              <p:nvPr/>
            </p:nvPicPr>
            <p:blipFill rotWithShape="1">
              <a:blip r:embed="rId3">
                <a:clrChange>
                  <a:clrFrom>
                    <a:srgbClr val="FFFFFF"/>
                  </a:clrFrom>
                  <a:clrTo>
                    <a:srgbClr val="FFFFFF">
                      <a:alpha val="0"/>
                    </a:srgbClr>
                  </a:clrTo>
                </a:clrChange>
              </a:blip>
              <a:srcRect b="39821"/>
              <a:stretch/>
            </p:blipFill>
            <p:spPr>
              <a:xfrm>
                <a:off x="177608" y="4236724"/>
                <a:ext cx="3787229" cy="2075175"/>
              </a:xfrm>
              <a:prstGeom prst="rect">
                <a:avLst/>
              </a:prstGeom>
            </p:spPr>
          </p:pic>
          <p:sp>
            <p:nvSpPr>
              <p:cNvPr id="10" name="Rectangle 9">
                <a:extLst>
                  <a:ext uri="{FF2B5EF4-FFF2-40B4-BE49-F238E27FC236}">
                    <a16:creationId xmlns:a16="http://schemas.microsoft.com/office/drawing/2014/main" id="{8E4540E3-C845-4C5D-A8C3-BE330ABDC286}"/>
                  </a:ext>
                </a:extLst>
              </p:cNvPr>
              <p:cNvSpPr/>
              <p:nvPr/>
            </p:nvSpPr>
            <p:spPr>
              <a:xfrm>
                <a:off x="97765" y="5706525"/>
                <a:ext cx="2183796" cy="6053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262BB79A-82AA-4BBD-946A-D7787D52DDBA}"/>
                </a:ext>
              </a:extLst>
            </p:cNvPr>
            <p:cNvSpPr txBox="1"/>
            <p:nvPr/>
          </p:nvSpPr>
          <p:spPr>
            <a:xfrm>
              <a:off x="9410850" y="944548"/>
              <a:ext cx="2157963" cy="338554"/>
            </a:xfrm>
            <a:prstGeom prst="rect">
              <a:avLst/>
            </a:prstGeom>
            <a:noFill/>
          </p:spPr>
          <p:txBody>
            <a:bodyPr wrap="none" rtlCol="0">
              <a:spAutoFit/>
            </a:bodyPr>
            <a:lstStyle/>
            <a:p>
              <a:r>
                <a:rPr lang="en-US" sz="1600" b="1" dirty="0"/>
                <a:t>Blade-type C crystal</a:t>
              </a:r>
            </a:p>
          </p:txBody>
        </p:sp>
        <p:pic>
          <p:nvPicPr>
            <p:cNvPr id="12" name="Picture 11">
              <a:extLst>
                <a:ext uri="{FF2B5EF4-FFF2-40B4-BE49-F238E27FC236}">
                  <a16:creationId xmlns:a16="http://schemas.microsoft.com/office/drawing/2014/main" id="{D9F4FE48-8EEE-4493-8149-5D5BE9556B43}"/>
                </a:ext>
              </a:extLst>
            </p:cNvPr>
            <p:cNvPicPr>
              <a:picLocks noChangeAspect="1"/>
            </p:cNvPicPr>
            <p:nvPr/>
          </p:nvPicPr>
          <p:blipFill>
            <a:blip r:embed="rId4"/>
            <a:stretch>
              <a:fillRect/>
            </a:stretch>
          </p:blipFill>
          <p:spPr>
            <a:xfrm>
              <a:off x="9716861" y="2537884"/>
              <a:ext cx="1545942" cy="1159457"/>
            </a:xfrm>
            <a:prstGeom prst="rect">
              <a:avLst/>
            </a:prstGeom>
          </p:spPr>
        </p:pic>
      </p:grpSp>
      <p:pic>
        <p:nvPicPr>
          <p:cNvPr id="14" name="Picture 13">
            <a:extLst>
              <a:ext uri="{FF2B5EF4-FFF2-40B4-BE49-F238E27FC236}">
                <a16:creationId xmlns:a16="http://schemas.microsoft.com/office/drawing/2014/main" id="{74056356-1B5A-45EF-A114-031CCB920C8F}"/>
              </a:ext>
            </a:extLst>
          </p:cNvPr>
          <p:cNvPicPr>
            <a:picLocks noChangeAspect="1"/>
          </p:cNvPicPr>
          <p:nvPr/>
        </p:nvPicPr>
        <p:blipFill rotWithShape="1">
          <a:blip r:embed="rId5"/>
          <a:srcRect l="18588" r="9008"/>
          <a:stretch/>
        </p:blipFill>
        <p:spPr>
          <a:xfrm rot="5400000">
            <a:off x="9820340" y="2671063"/>
            <a:ext cx="1139239" cy="1354347"/>
          </a:xfrm>
          <a:prstGeom prst="rect">
            <a:avLst/>
          </a:prstGeom>
        </p:spPr>
      </p:pic>
      <p:pic>
        <p:nvPicPr>
          <p:cNvPr id="15" name="Picture 14">
            <a:extLst>
              <a:ext uri="{FF2B5EF4-FFF2-40B4-BE49-F238E27FC236}">
                <a16:creationId xmlns:a16="http://schemas.microsoft.com/office/drawing/2014/main" id="{0ADDA8F2-185D-4056-9210-8BA6AF3B9190}"/>
              </a:ext>
            </a:extLst>
          </p:cNvPr>
          <p:cNvPicPr>
            <a:picLocks noChangeAspect="1"/>
          </p:cNvPicPr>
          <p:nvPr/>
        </p:nvPicPr>
        <p:blipFill rotWithShape="1">
          <a:blip r:embed="rId6"/>
          <a:srcRect l="16695" r="12234"/>
          <a:stretch/>
        </p:blipFill>
        <p:spPr>
          <a:xfrm rot="5400000">
            <a:off x="9828384" y="1458005"/>
            <a:ext cx="1142737" cy="1355579"/>
          </a:xfrm>
          <a:prstGeom prst="rect">
            <a:avLst/>
          </a:prstGeom>
        </p:spPr>
      </p:pic>
      <p:sp>
        <p:nvSpPr>
          <p:cNvPr id="16" name="TextBox 15">
            <a:extLst>
              <a:ext uri="{FF2B5EF4-FFF2-40B4-BE49-F238E27FC236}">
                <a16:creationId xmlns:a16="http://schemas.microsoft.com/office/drawing/2014/main" id="{F037BE48-4D81-4097-A3DE-967F6875A9BC}"/>
              </a:ext>
            </a:extLst>
          </p:cNvPr>
          <p:cNvSpPr txBox="1"/>
          <p:nvPr/>
        </p:nvSpPr>
        <p:spPr>
          <a:xfrm>
            <a:off x="9374881" y="1806699"/>
            <a:ext cx="337905" cy="603371"/>
          </a:xfrm>
          <a:prstGeom prst="rect">
            <a:avLst/>
          </a:prstGeom>
          <a:noFill/>
        </p:spPr>
        <p:txBody>
          <a:bodyPr wrap="none" rtlCol="0">
            <a:spAutoFit/>
          </a:bodyPr>
          <a:lstStyle/>
          <a:p>
            <a:r>
              <a:rPr lang="en-US" sz="1200" dirty="0">
                <a:solidFill>
                  <a:srgbClr val="FF0000"/>
                </a:solidFill>
              </a:rPr>
              <a:t>D1</a:t>
            </a:r>
          </a:p>
          <a:p>
            <a:r>
              <a:rPr lang="en-US" sz="1200" dirty="0">
                <a:solidFill>
                  <a:srgbClr val="FF0000"/>
                </a:solidFill>
              </a:rPr>
              <a:t>D3</a:t>
            </a:r>
          </a:p>
          <a:p>
            <a:r>
              <a:rPr lang="en-US" sz="1200" dirty="0">
                <a:solidFill>
                  <a:srgbClr val="FF0000"/>
                </a:solidFill>
              </a:rPr>
              <a:t>D5</a:t>
            </a:r>
            <a:endParaRPr lang="en-029" sz="1200" dirty="0">
              <a:solidFill>
                <a:srgbClr val="FF0000"/>
              </a:solidFill>
            </a:endParaRPr>
          </a:p>
        </p:txBody>
      </p:sp>
      <p:sp>
        <p:nvSpPr>
          <p:cNvPr id="17" name="TextBox 16">
            <a:extLst>
              <a:ext uri="{FF2B5EF4-FFF2-40B4-BE49-F238E27FC236}">
                <a16:creationId xmlns:a16="http://schemas.microsoft.com/office/drawing/2014/main" id="{70EC1519-EEC4-4BBF-BCDC-9446D59F6DF3}"/>
              </a:ext>
            </a:extLst>
          </p:cNvPr>
          <p:cNvSpPr txBox="1"/>
          <p:nvPr/>
        </p:nvSpPr>
        <p:spPr>
          <a:xfrm>
            <a:off x="11027963" y="1897156"/>
            <a:ext cx="337905" cy="603371"/>
          </a:xfrm>
          <a:prstGeom prst="rect">
            <a:avLst/>
          </a:prstGeom>
          <a:noFill/>
        </p:spPr>
        <p:txBody>
          <a:bodyPr wrap="none" rtlCol="0">
            <a:spAutoFit/>
          </a:bodyPr>
          <a:lstStyle/>
          <a:p>
            <a:r>
              <a:rPr lang="en-US" sz="1200" dirty="0">
                <a:solidFill>
                  <a:srgbClr val="FF0000"/>
                </a:solidFill>
              </a:rPr>
              <a:t>D2</a:t>
            </a:r>
          </a:p>
          <a:p>
            <a:r>
              <a:rPr lang="en-US" sz="1200" dirty="0">
                <a:solidFill>
                  <a:srgbClr val="FF0000"/>
                </a:solidFill>
              </a:rPr>
              <a:t>D4</a:t>
            </a:r>
          </a:p>
          <a:p>
            <a:r>
              <a:rPr lang="en-US" sz="1200" dirty="0">
                <a:solidFill>
                  <a:srgbClr val="FF0000"/>
                </a:solidFill>
              </a:rPr>
              <a:t>D6</a:t>
            </a:r>
            <a:endParaRPr lang="en-029" sz="1200" dirty="0">
              <a:solidFill>
                <a:srgbClr val="FF0000"/>
              </a:solidFill>
            </a:endParaRPr>
          </a:p>
        </p:txBody>
      </p:sp>
      <p:sp>
        <p:nvSpPr>
          <p:cNvPr id="18" name="TextBox 17">
            <a:extLst>
              <a:ext uri="{FF2B5EF4-FFF2-40B4-BE49-F238E27FC236}">
                <a16:creationId xmlns:a16="http://schemas.microsoft.com/office/drawing/2014/main" id="{13149D38-A85E-47D9-89C9-B947DD1BC8AF}"/>
              </a:ext>
            </a:extLst>
          </p:cNvPr>
          <p:cNvSpPr txBox="1"/>
          <p:nvPr/>
        </p:nvSpPr>
        <p:spPr>
          <a:xfrm>
            <a:off x="10482507" y="1568873"/>
            <a:ext cx="595035" cy="338554"/>
          </a:xfrm>
          <a:prstGeom prst="rect">
            <a:avLst/>
          </a:prstGeom>
          <a:noFill/>
        </p:spPr>
        <p:txBody>
          <a:bodyPr wrap="none" rtlCol="0">
            <a:spAutoFit/>
          </a:bodyPr>
          <a:lstStyle/>
          <a:p>
            <a:r>
              <a:rPr lang="en-US" sz="1600" dirty="0">
                <a:solidFill>
                  <a:srgbClr val="FF0000"/>
                </a:solidFill>
              </a:rPr>
              <a:t>With</a:t>
            </a:r>
            <a:endParaRPr lang="en-029" sz="1600" dirty="0">
              <a:solidFill>
                <a:srgbClr val="FF0000"/>
              </a:solidFill>
            </a:endParaRPr>
          </a:p>
        </p:txBody>
      </p:sp>
      <p:sp>
        <p:nvSpPr>
          <p:cNvPr id="19" name="TextBox 18">
            <a:extLst>
              <a:ext uri="{FF2B5EF4-FFF2-40B4-BE49-F238E27FC236}">
                <a16:creationId xmlns:a16="http://schemas.microsoft.com/office/drawing/2014/main" id="{318CD907-A125-4978-9B34-36D6879752EB}"/>
              </a:ext>
            </a:extLst>
          </p:cNvPr>
          <p:cNvSpPr txBox="1"/>
          <p:nvPr/>
        </p:nvSpPr>
        <p:spPr>
          <a:xfrm>
            <a:off x="10508154" y="2803821"/>
            <a:ext cx="543739" cy="307777"/>
          </a:xfrm>
          <a:prstGeom prst="rect">
            <a:avLst/>
          </a:prstGeom>
          <a:noFill/>
        </p:spPr>
        <p:txBody>
          <a:bodyPr wrap="none" rtlCol="0">
            <a:spAutoFit/>
          </a:bodyPr>
          <a:lstStyle/>
          <a:p>
            <a:r>
              <a:rPr lang="en-US" sz="1400" dirty="0">
                <a:solidFill>
                  <a:srgbClr val="FF0000"/>
                </a:solidFill>
              </a:rPr>
              <a:t>W/O</a:t>
            </a:r>
            <a:endParaRPr lang="en-029" sz="1400" dirty="0">
              <a:solidFill>
                <a:srgbClr val="FF0000"/>
              </a:solidFill>
            </a:endParaRPr>
          </a:p>
        </p:txBody>
      </p:sp>
      <p:sp>
        <p:nvSpPr>
          <p:cNvPr id="20" name="TextBox 19">
            <a:extLst>
              <a:ext uri="{FF2B5EF4-FFF2-40B4-BE49-F238E27FC236}">
                <a16:creationId xmlns:a16="http://schemas.microsoft.com/office/drawing/2014/main" id="{DBDF5649-8E9E-4A93-A344-DC9A2C127245}"/>
              </a:ext>
            </a:extLst>
          </p:cNvPr>
          <p:cNvSpPr txBox="1"/>
          <p:nvPr/>
        </p:nvSpPr>
        <p:spPr>
          <a:xfrm>
            <a:off x="9197648" y="1098436"/>
            <a:ext cx="6097554" cy="369332"/>
          </a:xfrm>
          <a:prstGeom prst="rect">
            <a:avLst/>
          </a:prstGeom>
          <a:noFill/>
        </p:spPr>
        <p:txBody>
          <a:bodyPr wrap="square">
            <a:spAutoFit/>
          </a:bodyPr>
          <a:lstStyle/>
          <a:p>
            <a:r>
              <a:rPr lang="en-US" sz="1800" b="1" dirty="0"/>
              <a:t>D crystal </a:t>
            </a:r>
            <a:r>
              <a:rPr lang="el-GR" b="1" i="1" dirty="0"/>
              <a:t>φ </a:t>
            </a:r>
            <a:r>
              <a:rPr lang="en-US" sz="1800" b="1" dirty="0"/>
              <a:t>de-tuning</a:t>
            </a:r>
          </a:p>
        </p:txBody>
      </p:sp>
      <p:sp>
        <p:nvSpPr>
          <p:cNvPr id="21" name="Rectangle 20">
            <a:extLst>
              <a:ext uri="{FF2B5EF4-FFF2-40B4-BE49-F238E27FC236}">
                <a16:creationId xmlns:a16="http://schemas.microsoft.com/office/drawing/2014/main" id="{8A31A353-153C-4621-BEE5-D9D33A70DA30}"/>
              </a:ext>
            </a:extLst>
          </p:cNvPr>
          <p:cNvSpPr/>
          <p:nvPr/>
        </p:nvSpPr>
        <p:spPr>
          <a:xfrm>
            <a:off x="6872923" y="1001779"/>
            <a:ext cx="2213632" cy="3066368"/>
          </a:xfrm>
          <a:prstGeom prst="rect">
            <a:avLst/>
          </a:prstGeom>
          <a:solidFill>
            <a:schemeClr val="accent1">
              <a:lumMod val="75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2FC97B2-D700-42FB-93D3-FEB664767D2D}"/>
              </a:ext>
            </a:extLst>
          </p:cNvPr>
          <p:cNvSpPr/>
          <p:nvPr/>
        </p:nvSpPr>
        <p:spPr>
          <a:xfrm>
            <a:off x="9197649" y="1001779"/>
            <a:ext cx="2446956" cy="3066368"/>
          </a:xfrm>
          <a:prstGeom prst="rect">
            <a:avLst/>
          </a:prstGeom>
          <a:solidFill>
            <a:schemeClr val="accent1">
              <a:lumMod val="75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A picture containing indoor, oven&#10;&#10;Description automatically generated">
            <a:extLst>
              <a:ext uri="{FF2B5EF4-FFF2-40B4-BE49-F238E27FC236}">
                <a16:creationId xmlns:a16="http://schemas.microsoft.com/office/drawing/2014/main" id="{6E621D06-3129-46B0-8896-6F74E581B5FF}"/>
              </a:ext>
            </a:extLst>
          </p:cNvPr>
          <p:cNvPicPr>
            <a:picLocks noChangeAspect="1"/>
          </p:cNvPicPr>
          <p:nvPr/>
        </p:nvPicPr>
        <p:blipFill rotWithShape="1">
          <a:blip r:embed="rId7"/>
          <a:srcRect l="24217" t="27385" r="34083" b="34895"/>
          <a:stretch/>
        </p:blipFill>
        <p:spPr>
          <a:xfrm>
            <a:off x="7111041" y="2707163"/>
            <a:ext cx="1719442" cy="1166516"/>
          </a:xfrm>
          <a:prstGeom prst="rect">
            <a:avLst/>
          </a:prstGeom>
        </p:spPr>
      </p:pic>
      <p:pic>
        <p:nvPicPr>
          <p:cNvPr id="31" name="Picture 30" descr="Graphical user interface, text, application&#10;&#10;Description automatically generated">
            <a:extLst>
              <a:ext uri="{FF2B5EF4-FFF2-40B4-BE49-F238E27FC236}">
                <a16:creationId xmlns:a16="http://schemas.microsoft.com/office/drawing/2014/main" id="{43B20297-2EA1-B26E-90DC-EAD58C925817}"/>
              </a:ext>
            </a:extLst>
          </p:cNvPr>
          <p:cNvPicPr>
            <a:picLocks noChangeAspect="1"/>
          </p:cNvPicPr>
          <p:nvPr/>
        </p:nvPicPr>
        <p:blipFill>
          <a:blip r:embed="rId8"/>
          <a:stretch>
            <a:fillRect/>
          </a:stretch>
        </p:blipFill>
        <p:spPr>
          <a:xfrm>
            <a:off x="6612531" y="4235165"/>
            <a:ext cx="3500000" cy="2536151"/>
          </a:xfrm>
          <a:prstGeom prst="rect">
            <a:avLst/>
          </a:prstGeom>
        </p:spPr>
      </p:pic>
      <p:pic>
        <p:nvPicPr>
          <p:cNvPr id="32" name="Picture 31" descr="A close-up of a computer&#10;&#10;Description automatically generated with low confidence">
            <a:extLst>
              <a:ext uri="{FF2B5EF4-FFF2-40B4-BE49-F238E27FC236}">
                <a16:creationId xmlns:a16="http://schemas.microsoft.com/office/drawing/2014/main" id="{A9CD1C59-4E3D-30F4-65B0-2011A8F0807B}"/>
              </a:ext>
            </a:extLst>
          </p:cNvPr>
          <p:cNvPicPr>
            <a:picLocks noChangeAspect="1"/>
          </p:cNvPicPr>
          <p:nvPr/>
        </p:nvPicPr>
        <p:blipFill>
          <a:blip r:embed="rId9"/>
          <a:stretch>
            <a:fillRect/>
          </a:stretch>
        </p:blipFill>
        <p:spPr>
          <a:xfrm>
            <a:off x="358040" y="2213794"/>
            <a:ext cx="2728566" cy="2728566"/>
          </a:xfrm>
          <a:prstGeom prst="rect">
            <a:avLst/>
          </a:prstGeom>
        </p:spPr>
      </p:pic>
      <p:sp>
        <p:nvSpPr>
          <p:cNvPr id="33" name="TextBox 32">
            <a:extLst>
              <a:ext uri="{FF2B5EF4-FFF2-40B4-BE49-F238E27FC236}">
                <a16:creationId xmlns:a16="http://schemas.microsoft.com/office/drawing/2014/main" id="{993CFFB9-3BF6-BE8E-24E4-87FCB5C01E45}"/>
              </a:ext>
            </a:extLst>
          </p:cNvPr>
          <p:cNvSpPr txBox="1"/>
          <p:nvPr/>
        </p:nvSpPr>
        <p:spPr>
          <a:xfrm>
            <a:off x="4014120" y="3590690"/>
            <a:ext cx="1787733" cy="646331"/>
          </a:xfrm>
          <a:prstGeom prst="rect">
            <a:avLst/>
          </a:prstGeom>
          <a:noFill/>
        </p:spPr>
        <p:txBody>
          <a:bodyPr wrap="none" rtlCol="0">
            <a:spAutoFit/>
          </a:bodyPr>
          <a:lstStyle/>
          <a:p>
            <a:r>
              <a:rPr lang="en-US" dirty="0"/>
              <a:t>Keithley 3706A </a:t>
            </a:r>
          </a:p>
          <a:p>
            <a:r>
              <a:rPr lang="en-US" dirty="0"/>
              <a:t>seq </a:t>
            </a:r>
            <a:r>
              <a:rPr lang="en-US" dirty="0" err="1"/>
              <a:t>ioc</a:t>
            </a:r>
            <a:endParaRPr lang="en-US" dirty="0"/>
          </a:p>
        </p:txBody>
      </p:sp>
      <p:cxnSp>
        <p:nvCxnSpPr>
          <p:cNvPr id="34" name="Straight Arrow Connector 33">
            <a:extLst>
              <a:ext uri="{FF2B5EF4-FFF2-40B4-BE49-F238E27FC236}">
                <a16:creationId xmlns:a16="http://schemas.microsoft.com/office/drawing/2014/main" id="{0383EDE5-A8B3-B424-4975-2635021EBCA3}"/>
              </a:ext>
            </a:extLst>
          </p:cNvPr>
          <p:cNvCxnSpPr>
            <a:cxnSpLocks/>
          </p:cNvCxnSpPr>
          <p:nvPr/>
        </p:nvCxnSpPr>
        <p:spPr>
          <a:xfrm>
            <a:off x="3119055" y="3074224"/>
            <a:ext cx="665357" cy="0"/>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5F7F18C-9DB4-9FEA-89D4-E178B9A54502}"/>
              </a:ext>
            </a:extLst>
          </p:cNvPr>
          <p:cNvCxnSpPr>
            <a:cxnSpLocks/>
          </p:cNvCxnSpPr>
          <p:nvPr/>
        </p:nvCxnSpPr>
        <p:spPr>
          <a:xfrm>
            <a:off x="5810641" y="3392020"/>
            <a:ext cx="1144509" cy="1759201"/>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75E3A68-960F-D5FB-8F58-CAED4866643A}"/>
              </a:ext>
            </a:extLst>
          </p:cNvPr>
          <p:cNvSpPr txBox="1"/>
          <p:nvPr/>
        </p:nvSpPr>
        <p:spPr>
          <a:xfrm>
            <a:off x="5986655" y="4935127"/>
            <a:ext cx="697627" cy="369332"/>
          </a:xfrm>
          <a:prstGeom prst="rect">
            <a:avLst/>
          </a:prstGeom>
          <a:noFill/>
        </p:spPr>
        <p:txBody>
          <a:bodyPr wrap="none" rtlCol="0">
            <a:spAutoFit/>
          </a:bodyPr>
          <a:lstStyle/>
          <a:p>
            <a:r>
              <a:rPr lang="en-US" dirty="0" err="1"/>
              <a:t>ePID</a:t>
            </a:r>
            <a:endParaRPr lang="en-US" dirty="0"/>
          </a:p>
        </p:txBody>
      </p:sp>
      <p:cxnSp>
        <p:nvCxnSpPr>
          <p:cNvPr id="37" name="Straight Arrow Connector 36">
            <a:extLst>
              <a:ext uri="{FF2B5EF4-FFF2-40B4-BE49-F238E27FC236}">
                <a16:creationId xmlns:a16="http://schemas.microsoft.com/office/drawing/2014/main" id="{1B1D8CD0-85EF-D3E8-BC53-7C27EB4A7DBC}"/>
              </a:ext>
            </a:extLst>
          </p:cNvPr>
          <p:cNvCxnSpPr>
            <a:cxnSpLocks/>
          </p:cNvCxnSpPr>
          <p:nvPr/>
        </p:nvCxnSpPr>
        <p:spPr>
          <a:xfrm flipH="1" flipV="1">
            <a:off x="3095394" y="4123339"/>
            <a:ext cx="3435192" cy="2277461"/>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descr="Timeline&#10;&#10;Description automatically generated">
            <a:extLst>
              <a:ext uri="{FF2B5EF4-FFF2-40B4-BE49-F238E27FC236}">
                <a16:creationId xmlns:a16="http://schemas.microsoft.com/office/drawing/2014/main" id="{3CDEA857-4888-2CCB-D935-99A4531FB339}"/>
              </a:ext>
            </a:extLst>
          </p:cNvPr>
          <p:cNvPicPr>
            <a:picLocks noChangeAspect="1"/>
          </p:cNvPicPr>
          <p:nvPr/>
        </p:nvPicPr>
        <p:blipFill>
          <a:blip r:embed="rId10"/>
          <a:stretch>
            <a:fillRect/>
          </a:stretch>
        </p:blipFill>
        <p:spPr>
          <a:xfrm>
            <a:off x="3818359" y="2040339"/>
            <a:ext cx="1924531" cy="1537738"/>
          </a:xfrm>
          <a:prstGeom prst="rect">
            <a:avLst/>
          </a:prstGeom>
        </p:spPr>
      </p:pic>
      <p:pic>
        <p:nvPicPr>
          <p:cNvPr id="52" name="Picture 51" descr="Table&#10;&#10;Description automatically generated">
            <a:extLst>
              <a:ext uri="{FF2B5EF4-FFF2-40B4-BE49-F238E27FC236}">
                <a16:creationId xmlns:a16="http://schemas.microsoft.com/office/drawing/2014/main" id="{14BDCF4F-F3EB-36A1-6BB8-548DC7A1BFFE}"/>
              </a:ext>
            </a:extLst>
          </p:cNvPr>
          <p:cNvPicPr>
            <a:picLocks noChangeAspect="1"/>
          </p:cNvPicPr>
          <p:nvPr/>
        </p:nvPicPr>
        <p:blipFill>
          <a:blip r:embed="rId11"/>
          <a:stretch>
            <a:fillRect/>
          </a:stretch>
        </p:blipFill>
        <p:spPr>
          <a:xfrm>
            <a:off x="358040" y="5110615"/>
            <a:ext cx="4215982" cy="956023"/>
          </a:xfrm>
          <a:prstGeom prst="rect">
            <a:avLst/>
          </a:prstGeom>
        </p:spPr>
      </p:pic>
    </p:spTree>
    <p:extLst>
      <p:ext uri="{BB962C8B-B14F-4D97-AF65-F5344CB8AC3E}">
        <p14:creationId xmlns:p14="http://schemas.microsoft.com/office/powerpoint/2010/main" val="2126698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rrow: Right 34">
            <a:extLst>
              <a:ext uri="{FF2B5EF4-FFF2-40B4-BE49-F238E27FC236}">
                <a16:creationId xmlns:a16="http://schemas.microsoft.com/office/drawing/2014/main" id="{AD33496A-D25A-E376-31F0-744412D0FCA0}"/>
              </a:ext>
            </a:extLst>
          </p:cNvPr>
          <p:cNvSpPr/>
          <p:nvPr/>
        </p:nvSpPr>
        <p:spPr>
          <a:xfrm>
            <a:off x="7858559" y="3937592"/>
            <a:ext cx="1183712" cy="338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Diagram&#10;&#10;Description automatically generated with low confidence">
            <a:extLst>
              <a:ext uri="{FF2B5EF4-FFF2-40B4-BE49-F238E27FC236}">
                <a16:creationId xmlns:a16="http://schemas.microsoft.com/office/drawing/2014/main" id="{2C642CEB-782E-A853-5619-739F53287F6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756636" y="2559637"/>
            <a:ext cx="4531888" cy="3286028"/>
          </a:xfrm>
          <a:prstGeom prst="rect">
            <a:avLst/>
          </a:prstGeom>
        </p:spPr>
      </p:pic>
      <p:sp>
        <p:nvSpPr>
          <p:cNvPr id="13" name="Arrow: Right 12">
            <a:extLst>
              <a:ext uri="{FF2B5EF4-FFF2-40B4-BE49-F238E27FC236}">
                <a16:creationId xmlns:a16="http://schemas.microsoft.com/office/drawing/2014/main" id="{C7D8C734-BA35-4C05-B6CA-79982E05D5D9}"/>
              </a:ext>
            </a:extLst>
          </p:cNvPr>
          <p:cNvSpPr/>
          <p:nvPr/>
        </p:nvSpPr>
        <p:spPr>
          <a:xfrm>
            <a:off x="4025462" y="3942954"/>
            <a:ext cx="1183712" cy="3385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Diagram&#10;&#10;Description automatically generated with medium confidence">
            <a:extLst>
              <a:ext uri="{FF2B5EF4-FFF2-40B4-BE49-F238E27FC236}">
                <a16:creationId xmlns:a16="http://schemas.microsoft.com/office/drawing/2014/main" id="{DBFF37AA-53F0-9BB8-C19B-6DDDC933D0F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915418" y="2546661"/>
            <a:ext cx="4512523" cy="3311981"/>
          </a:xfrm>
          <a:prstGeom prst="rect">
            <a:avLst/>
          </a:prstGeom>
        </p:spPr>
      </p:pic>
      <p:pic>
        <p:nvPicPr>
          <p:cNvPr id="8" name="Picture 7" descr="A picture containing histogram&#10;&#10;Description automatically generated">
            <a:extLst>
              <a:ext uri="{FF2B5EF4-FFF2-40B4-BE49-F238E27FC236}">
                <a16:creationId xmlns:a16="http://schemas.microsoft.com/office/drawing/2014/main" id="{EC7E929D-5120-6E21-814C-45B5E22CCF0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4835" y="2549937"/>
            <a:ext cx="4505559" cy="3274925"/>
          </a:xfrm>
          <a:prstGeom prst="rect">
            <a:avLst/>
          </a:prstGeom>
        </p:spPr>
      </p:pic>
      <p:sp>
        <p:nvSpPr>
          <p:cNvPr id="2" name="Title 1">
            <a:extLst>
              <a:ext uri="{FF2B5EF4-FFF2-40B4-BE49-F238E27FC236}">
                <a16:creationId xmlns:a16="http://schemas.microsoft.com/office/drawing/2014/main" id="{F1B00740-20BA-4CD4-8314-6E8141AB8C33}"/>
              </a:ext>
            </a:extLst>
          </p:cNvPr>
          <p:cNvSpPr>
            <a:spLocks noGrp="1"/>
          </p:cNvSpPr>
          <p:nvPr>
            <p:ph type="title"/>
          </p:nvPr>
        </p:nvSpPr>
        <p:spPr>
          <a:xfrm>
            <a:off x="494092" y="308704"/>
            <a:ext cx="11213436" cy="692150"/>
          </a:xfrm>
        </p:spPr>
        <p:txBody>
          <a:bodyPr>
            <a:noAutofit/>
          </a:bodyPr>
          <a:lstStyle/>
          <a:p>
            <a:r>
              <a:rPr lang="en-US" sz="3600" dirty="0"/>
              <a:t>Improving D Crystal Support with T Control</a:t>
            </a:r>
          </a:p>
        </p:txBody>
      </p:sp>
      <p:sp>
        <p:nvSpPr>
          <p:cNvPr id="5" name="TextBox 4">
            <a:extLst>
              <a:ext uri="{FF2B5EF4-FFF2-40B4-BE49-F238E27FC236}">
                <a16:creationId xmlns:a16="http://schemas.microsoft.com/office/drawing/2014/main" id="{75C68210-54EF-43DB-8D0A-AFD42976B10C}"/>
              </a:ext>
            </a:extLst>
          </p:cNvPr>
          <p:cNvSpPr txBox="1"/>
          <p:nvPr/>
        </p:nvSpPr>
        <p:spPr>
          <a:xfrm>
            <a:off x="438290" y="1094520"/>
            <a:ext cx="8110371" cy="1354217"/>
          </a:xfrm>
          <a:prstGeom prst="rect">
            <a:avLst/>
          </a:prstGeom>
          <a:noFill/>
        </p:spPr>
        <p:txBody>
          <a:bodyPr wrap="square" rtlCol="0">
            <a:spAutoFit/>
          </a:bodyPr>
          <a:lstStyle/>
          <a:p>
            <a:pPr marL="285750" indent="-285750">
              <a:spcAft>
                <a:spcPts val="600"/>
              </a:spcAft>
              <a:buClr>
                <a:srgbClr val="FF0000"/>
              </a:buClr>
              <a:buFont typeface="Wingdings" panose="05000000000000000000" pitchFamily="2" charset="2"/>
              <a:buChar char="§"/>
            </a:pPr>
            <a:r>
              <a:rPr lang="en-US" dirty="0"/>
              <a:t>Supporting D crystals at their Airy points reduces lattice bending by gravity. </a:t>
            </a:r>
          </a:p>
          <a:p>
            <a:pPr marL="285750" indent="-285750">
              <a:spcAft>
                <a:spcPts val="600"/>
              </a:spcAft>
              <a:buClr>
                <a:srgbClr val="FF0000"/>
              </a:buClr>
              <a:buFont typeface="Wingdings" panose="05000000000000000000" pitchFamily="2" charset="2"/>
              <a:buChar char="§"/>
            </a:pPr>
            <a:r>
              <a:rPr lang="en-US" dirty="0"/>
              <a:t>EPICS-based temperature control achieving stability : </a:t>
            </a:r>
            <a:r>
              <a:rPr lang="en-US" dirty="0">
                <a:solidFill>
                  <a:srgbClr val="FF0000"/>
                </a:solidFill>
              </a:rPr>
              <a:t>± 1 </a:t>
            </a:r>
            <a:r>
              <a:rPr lang="en-US" dirty="0" err="1">
                <a:solidFill>
                  <a:srgbClr val="FF0000"/>
                </a:solidFill>
              </a:rPr>
              <a:t>mK</a:t>
            </a:r>
            <a:r>
              <a:rPr lang="en-US" dirty="0">
                <a:solidFill>
                  <a:srgbClr val="FF0000"/>
                </a:solidFill>
              </a:rPr>
              <a:t>/24hr</a:t>
            </a:r>
            <a:r>
              <a:rPr lang="en-US" dirty="0"/>
              <a:t>.</a:t>
            </a:r>
          </a:p>
          <a:p>
            <a:pPr marL="285750" indent="-285750">
              <a:spcAft>
                <a:spcPts val="600"/>
              </a:spcAft>
              <a:buClr>
                <a:srgbClr val="FF0000"/>
              </a:buClr>
              <a:buFont typeface="Wingdings" panose="05000000000000000000" pitchFamily="2" charset="2"/>
              <a:buChar char="§"/>
            </a:pPr>
            <a:r>
              <a:rPr lang="en-US" dirty="0"/>
              <a:t>Temperature of all D crystals adjusted to align and maintain diffraction energy and optimize reflectivity </a:t>
            </a:r>
          </a:p>
        </p:txBody>
      </p:sp>
      <p:sp>
        <p:nvSpPr>
          <p:cNvPr id="19" name="TextBox 18">
            <a:extLst>
              <a:ext uri="{FF2B5EF4-FFF2-40B4-BE49-F238E27FC236}">
                <a16:creationId xmlns:a16="http://schemas.microsoft.com/office/drawing/2014/main" id="{C67E08D6-FBF7-4A4D-8E9C-5E4D9DB3A827}"/>
              </a:ext>
            </a:extLst>
          </p:cNvPr>
          <p:cNvSpPr txBox="1"/>
          <p:nvPr/>
        </p:nvSpPr>
        <p:spPr>
          <a:xfrm>
            <a:off x="3343076" y="5125192"/>
            <a:ext cx="380232" cy="276999"/>
          </a:xfrm>
          <a:prstGeom prst="rect">
            <a:avLst/>
          </a:prstGeom>
          <a:noFill/>
        </p:spPr>
        <p:txBody>
          <a:bodyPr wrap="none" rtlCol="0">
            <a:spAutoFit/>
          </a:bodyPr>
          <a:lstStyle/>
          <a:p>
            <a:r>
              <a:rPr lang="en-US" sz="1200" dirty="0"/>
              <a:t>D1</a:t>
            </a:r>
          </a:p>
        </p:txBody>
      </p:sp>
      <p:sp>
        <p:nvSpPr>
          <p:cNvPr id="20" name="TextBox 19">
            <a:extLst>
              <a:ext uri="{FF2B5EF4-FFF2-40B4-BE49-F238E27FC236}">
                <a16:creationId xmlns:a16="http://schemas.microsoft.com/office/drawing/2014/main" id="{A36AFAFC-D8CA-4F11-991A-9F7E1A80E429}"/>
              </a:ext>
            </a:extLst>
          </p:cNvPr>
          <p:cNvSpPr txBox="1"/>
          <p:nvPr/>
        </p:nvSpPr>
        <p:spPr>
          <a:xfrm>
            <a:off x="3343076" y="4647457"/>
            <a:ext cx="380232" cy="276999"/>
          </a:xfrm>
          <a:prstGeom prst="rect">
            <a:avLst/>
          </a:prstGeom>
          <a:noFill/>
        </p:spPr>
        <p:txBody>
          <a:bodyPr wrap="none" rtlCol="0">
            <a:spAutoFit/>
          </a:bodyPr>
          <a:lstStyle/>
          <a:p>
            <a:r>
              <a:rPr lang="en-US" sz="1200" dirty="0"/>
              <a:t>D2</a:t>
            </a:r>
          </a:p>
        </p:txBody>
      </p:sp>
      <p:sp>
        <p:nvSpPr>
          <p:cNvPr id="21" name="TextBox 20">
            <a:extLst>
              <a:ext uri="{FF2B5EF4-FFF2-40B4-BE49-F238E27FC236}">
                <a16:creationId xmlns:a16="http://schemas.microsoft.com/office/drawing/2014/main" id="{DC4A39F0-71BA-4B69-B392-795480B293F4}"/>
              </a:ext>
            </a:extLst>
          </p:cNvPr>
          <p:cNvSpPr txBox="1"/>
          <p:nvPr/>
        </p:nvSpPr>
        <p:spPr>
          <a:xfrm>
            <a:off x="3343076" y="4169722"/>
            <a:ext cx="380232" cy="276999"/>
          </a:xfrm>
          <a:prstGeom prst="rect">
            <a:avLst/>
          </a:prstGeom>
          <a:noFill/>
        </p:spPr>
        <p:txBody>
          <a:bodyPr wrap="none" rtlCol="0">
            <a:spAutoFit/>
          </a:bodyPr>
          <a:lstStyle/>
          <a:p>
            <a:r>
              <a:rPr lang="en-US" sz="1200" dirty="0"/>
              <a:t>D3</a:t>
            </a:r>
          </a:p>
        </p:txBody>
      </p:sp>
      <p:sp>
        <p:nvSpPr>
          <p:cNvPr id="22" name="TextBox 21">
            <a:extLst>
              <a:ext uri="{FF2B5EF4-FFF2-40B4-BE49-F238E27FC236}">
                <a16:creationId xmlns:a16="http://schemas.microsoft.com/office/drawing/2014/main" id="{9C794922-E4F3-44AB-8415-22EA303DFBFB}"/>
              </a:ext>
            </a:extLst>
          </p:cNvPr>
          <p:cNvSpPr txBox="1"/>
          <p:nvPr/>
        </p:nvSpPr>
        <p:spPr>
          <a:xfrm>
            <a:off x="3343076" y="3699347"/>
            <a:ext cx="380232" cy="276999"/>
          </a:xfrm>
          <a:prstGeom prst="rect">
            <a:avLst/>
          </a:prstGeom>
          <a:noFill/>
        </p:spPr>
        <p:txBody>
          <a:bodyPr wrap="none" rtlCol="0">
            <a:spAutoFit/>
          </a:bodyPr>
          <a:lstStyle/>
          <a:p>
            <a:r>
              <a:rPr lang="en-US" sz="1200" dirty="0"/>
              <a:t>D4</a:t>
            </a:r>
          </a:p>
        </p:txBody>
      </p:sp>
      <p:sp>
        <p:nvSpPr>
          <p:cNvPr id="23" name="TextBox 22">
            <a:extLst>
              <a:ext uri="{FF2B5EF4-FFF2-40B4-BE49-F238E27FC236}">
                <a16:creationId xmlns:a16="http://schemas.microsoft.com/office/drawing/2014/main" id="{89D0EC43-3F85-4BDE-A5E6-9C68B1B2B727}"/>
              </a:ext>
            </a:extLst>
          </p:cNvPr>
          <p:cNvSpPr txBox="1"/>
          <p:nvPr/>
        </p:nvSpPr>
        <p:spPr>
          <a:xfrm>
            <a:off x="3343076" y="3308518"/>
            <a:ext cx="380232" cy="276999"/>
          </a:xfrm>
          <a:prstGeom prst="rect">
            <a:avLst/>
          </a:prstGeom>
          <a:noFill/>
        </p:spPr>
        <p:txBody>
          <a:bodyPr wrap="none" rtlCol="0">
            <a:spAutoFit/>
          </a:bodyPr>
          <a:lstStyle/>
          <a:p>
            <a:r>
              <a:rPr lang="en-US" sz="1200" dirty="0"/>
              <a:t>D5</a:t>
            </a:r>
          </a:p>
        </p:txBody>
      </p:sp>
      <p:sp>
        <p:nvSpPr>
          <p:cNvPr id="24" name="TextBox 23">
            <a:extLst>
              <a:ext uri="{FF2B5EF4-FFF2-40B4-BE49-F238E27FC236}">
                <a16:creationId xmlns:a16="http://schemas.microsoft.com/office/drawing/2014/main" id="{D756AA84-40D9-4755-A607-757108B3A774}"/>
              </a:ext>
            </a:extLst>
          </p:cNvPr>
          <p:cNvSpPr txBox="1"/>
          <p:nvPr/>
        </p:nvSpPr>
        <p:spPr>
          <a:xfrm>
            <a:off x="3343076" y="2927163"/>
            <a:ext cx="380232" cy="276999"/>
          </a:xfrm>
          <a:prstGeom prst="rect">
            <a:avLst/>
          </a:prstGeom>
          <a:noFill/>
        </p:spPr>
        <p:txBody>
          <a:bodyPr wrap="none" rtlCol="0">
            <a:spAutoFit/>
          </a:bodyPr>
          <a:lstStyle/>
          <a:p>
            <a:r>
              <a:rPr lang="en-US" sz="1200" dirty="0"/>
              <a:t>D6</a:t>
            </a:r>
          </a:p>
        </p:txBody>
      </p:sp>
      <p:sp>
        <p:nvSpPr>
          <p:cNvPr id="11" name="TextBox 10">
            <a:extLst>
              <a:ext uri="{FF2B5EF4-FFF2-40B4-BE49-F238E27FC236}">
                <a16:creationId xmlns:a16="http://schemas.microsoft.com/office/drawing/2014/main" id="{B35736C6-C04D-4DB0-B515-65BCDD434D69}"/>
              </a:ext>
            </a:extLst>
          </p:cNvPr>
          <p:cNvSpPr txBox="1"/>
          <p:nvPr/>
        </p:nvSpPr>
        <p:spPr>
          <a:xfrm flipH="1">
            <a:off x="751964" y="2917326"/>
            <a:ext cx="992991" cy="338554"/>
          </a:xfrm>
          <a:prstGeom prst="rect">
            <a:avLst/>
          </a:prstGeom>
          <a:noFill/>
        </p:spPr>
        <p:txBody>
          <a:bodyPr wrap="square" rtlCol="0">
            <a:spAutoFit/>
          </a:bodyPr>
          <a:lstStyle/>
          <a:p>
            <a:r>
              <a:rPr lang="en-US" sz="1600" dirty="0">
                <a:highlight>
                  <a:srgbClr val="00FFFF"/>
                </a:highlight>
              </a:rPr>
              <a:t>Before </a:t>
            </a:r>
          </a:p>
        </p:txBody>
      </p:sp>
      <p:sp>
        <p:nvSpPr>
          <p:cNvPr id="4" name="Rectangle 3">
            <a:extLst>
              <a:ext uri="{FF2B5EF4-FFF2-40B4-BE49-F238E27FC236}">
                <a16:creationId xmlns:a16="http://schemas.microsoft.com/office/drawing/2014/main" id="{1FABB63E-DC5A-40C3-BDDE-289BACE1F49C}"/>
              </a:ext>
            </a:extLst>
          </p:cNvPr>
          <p:cNvSpPr/>
          <p:nvPr/>
        </p:nvSpPr>
        <p:spPr>
          <a:xfrm>
            <a:off x="1632732" y="3577880"/>
            <a:ext cx="2160258" cy="10560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CC7C5121-0BD3-436B-9A79-2C19D4750840}"/>
              </a:ext>
            </a:extLst>
          </p:cNvPr>
          <p:cNvSpPr txBox="1"/>
          <p:nvPr/>
        </p:nvSpPr>
        <p:spPr>
          <a:xfrm>
            <a:off x="682498" y="4903277"/>
            <a:ext cx="1608133" cy="523220"/>
          </a:xfrm>
          <a:prstGeom prst="rect">
            <a:avLst/>
          </a:prstGeom>
          <a:noFill/>
        </p:spPr>
        <p:txBody>
          <a:bodyPr wrap="none" rtlCol="0">
            <a:spAutoFit/>
          </a:bodyPr>
          <a:lstStyle/>
          <a:p>
            <a:r>
              <a:rPr lang="en-US" sz="1400" dirty="0">
                <a:solidFill>
                  <a:srgbClr val="FF0000"/>
                </a:solidFill>
              </a:rPr>
              <a:t>Energy aligned</a:t>
            </a:r>
            <a:br>
              <a:rPr lang="en-US" sz="1400" dirty="0">
                <a:solidFill>
                  <a:srgbClr val="FF0000"/>
                </a:solidFill>
              </a:rPr>
            </a:br>
            <a:r>
              <a:rPr lang="en-US" sz="1400" dirty="0">
                <a:solidFill>
                  <a:srgbClr val="FF0000"/>
                </a:solidFill>
              </a:rPr>
              <a:t>by RC adjustment</a:t>
            </a:r>
          </a:p>
        </p:txBody>
      </p:sp>
      <p:pic>
        <p:nvPicPr>
          <p:cNvPr id="16" name="Picture 15">
            <a:extLst>
              <a:ext uri="{FF2B5EF4-FFF2-40B4-BE49-F238E27FC236}">
                <a16:creationId xmlns:a16="http://schemas.microsoft.com/office/drawing/2014/main" id="{4EBBDF7C-4EB6-4A7E-B9A6-B8F2EFDEEA0A}"/>
              </a:ext>
            </a:extLst>
          </p:cNvPr>
          <p:cNvPicPr>
            <a:picLocks noChangeAspect="1"/>
          </p:cNvPicPr>
          <p:nvPr/>
        </p:nvPicPr>
        <p:blipFill>
          <a:blip r:embed="rId5"/>
          <a:stretch>
            <a:fillRect/>
          </a:stretch>
        </p:blipFill>
        <p:spPr>
          <a:xfrm>
            <a:off x="5477968" y="2882522"/>
            <a:ext cx="820368" cy="1093824"/>
          </a:xfrm>
          <a:prstGeom prst="rect">
            <a:avLst/>
          </a:prstGeom>
        </p:spPr>
      </p:pic>
      <p:pic>
        <p:nvPicPr>
          <p:cNvPr id="30" name="Picture 29" descr="Shape, circle&#10;&#10;Description automatically generated">
            <a:extLst>
              <a:ext uri="{FF2B5EF4-FFF2-40B4-BE49-F238E27FC236}">
                <a16:creationId xmlns:a16="http://schemas.microsoft.com/office/drawing/2014/main" id="{924F9F43-0F19-4A4A-9436-F43012EDCD85}"/>
              </a:ext>
            </a:extLst>
          </p:cNvPr>
          <p:cNvPicPr>
            <a:picLocks noChangeAspect="1"/>
          </p:cNvPicPr>
          <p:nvPr/>
        </p:nvPicPr>
        <p:blipFill>
          <a:blip r:embed="rId6"/>
          <a:stretch>
            <a:fillRect/>
          </a:stretch>
        </p:blipFill>
        <p:spPr>
          <a:xfrm>
            <a:off x="5445171" y="4021504"/>
            <a:ext cx="885961" cy="221490"/>
          </a:xfrm>
          <a:prstGeom prst="rect">
            <a:avLst/>
          </a:prstGeom>
        </p:spPr>
      </p:pic>
      <p:sp>
        <p:nvSpPr>
          <p:cNvPr id="36" name="TextBox 35">
            <a:extLst>
              <a:ext uri="{FF2B5EF4-FFF2-40B4-BE49-F238E27FC236}">
                <a16:creationId xmlns:a16="http://schemas.microsoft.com/office/drawing/2014/main" id="{B1BD5B1F-9CB0-4CCF-ACE9-E54A14782BAC}"/>
              </a:ext>
            </a:extLst>
          </p:cNvPr>
          <p:cNvSpPr txBox="1"/>
          <p:nvPr/>
        </p:nvSpPr>
        <p:spPr>
          <a:xfrm>
            <a:off x="5254122" y="4234561"/>
            <a:ext cx="1349541" cy="246221"/>
          </a:xfrm>
          <a:prstGeom prst="rect">
            <a:avLst/>
          </a:prstGeom>
          <a:noFill/>
        </p:spPr>
        <p:txBody>
          <a:bodyPr wrap="square" rtlCol="0">
            <a:spAutoFit/>
          </a:bodyPr>
          <a:lstStyle/>
          <a:p>
            <a:r>
              <a:rPr lang="en-US" sz="1000" dirty="0">
                <a:solidFill>
                  <a:srgbClr val="FF0000"/>
                </a:solidFill>
              </a:rPr>
              <a:t>Airy Point Support</a:t>
            </a:r>
          </a:p>
        </p:txBody>
      </p:sp>
      <p:cxnSp>
        <p:nvCxnSpPr>
          <p:cNvPr id="14" name="Straight Connector 13">
            <a:extLst>
              <a:ext uri="{FF2B5EF4-FFF2-40B4-BE49-F238E27FC236}">
                <a16:creationId xmlns:a16="http://schemas.microsoft.com/office/drawing/2014/main" id="{968A87A7-73C0-320A-BCDC-58FFEA4BEEF2}"/>
              </a:ext>
            </a:extLst>
          </p:cNvPr>
          <p:cNvCxnSpPr>
            <a:cxnSpLocks/>
          </p:cNvCxnSpPr>
          <p:nvPr/>
        </p:nvCxnSpPr>
        <p:spPr>
          <a:xfrm flipH="1">
            <a:off x="10095975" y="2141927"/>
            <a:ext cx="12713" cy="3368092"/>
          </a:xfrm>
          <a:prstGeom prst="line">
            <a:avLst/>
          </a:prstGeom>
          <a:ln w="28575">
            <a:solidFill>
              <a:srgbClr val="DA3525">
                <a:alpha val="50196"/>
              </a:srgbClr>
            </a:solidFill>
            <a:prstDash val="dash"/>
          </a:ln>
        </p:spPr>
        <p:style>
          <a:lnRef idx="1">
            <a:schemeClr val="accent1"/>
          </a:lnRef>
          <a:fillRef idx="0">
            <a:schemeClr val="accent1"/>
          </a:fillRef>
          <a:effectRef idx="0">
            <a:schemeClr val="accent1"/>
          </a:effectRef>
          <a:fontRef idx="minor">
            <a:schemeClr val="tx1"/>
          </a:fontRef>
        </p:style>
      </p:cxnSp>
      <p:pic>
        <p:nvPicPr>
          <p:cNvPr id="26" name="Picture 25" descr="A picture containing circuit, electronics&#10;&#10;Description automatically generated">
            <a:extLst>
              <a:ext uri="{FF2B5EF4-FFF2-40B4-BE49-F238E27FC236}">
                <a16:creationId xmlns:a16="http://schemas.microsoft.com/office/drawing/2014/main" id="{48446213-3645-EC5B-C23C-FEEE794B89A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9059336" y="993517"/>
            <a:ext cx="2842944" cy="1614225"/>
          </a:xfrm>
          <a:prstGeom prst="rect">
            <a:avLst/>
          </a:prstGeom>
        </p:spPr>
      </p:pic>
      <p:sp>
        <p:nvSpPr>
          <p:cNvPr id="28" name="TextBox 27">
            <a:extLst>
              <a:ext uri="{FF2B5EF4-FFF2-40B4-BE49-F238E27FC236}">
                <a16:creationId xmlns:a16="http://schemas.microsoft.com/office/drawing/2014/main" id="{FAD44F4E-0B37-8290-DC47-5E9FA445E427}"/>
              </a:ext>
            </a:extLst>
          </p:cNvPr>
          <p:cNvSpPr txBox="1"/>
          <p:nvPr/>
        </p:nvSpPr>
        <p:spPr>
          <a:xfrm>
            <a:off x="10088963" y="2259089"/>
            <a:ext cx="1813317" cy="369332"/>
          </a:xfrm>
          <a:prstGeom prst="rect">
            <a:avLst/>
          </a:prstGeom>
          <a:noFill/>
        </p:spPr>
        <p:txBody>
          <a:bodyPr wrap="none" rtlCol="0">
            <a:spAutoFit/>
          </a:bodyPr>
          <a:lstStyle/>
          <a:p>
            <a:r>
              <a:rPr lang="en-US" dirty="0">
                <a:solidFill>
                  <a:srgbClr val="C00000"/>
                </a:solidFill>
              </a:rPr>
              <a:t>Attached heater</a:t>
            </a:r>
          </a:p>
        </p:txBody>
      </p:sp>
      <p:cxnSp>
        <p:nvCxnSpPr>
          <p:cNvPr id="31" name="Straight Arrow Connector 30">
            <a:extLst>
              <a:ext uri="{FF2B5EF4-FFF2-40B4-BE49-F238E27FC236}">
                <a16:creationId xmlns:a16="http://schemas.microsoft.com/office/drawing/2014/main" id="{4C65BF57-85E7-44E1-CC31-C2FF05C4B264}"/>
              </a:ext>
            </a:extLst>
          </p:cNvPr>
          <p:cNvCxnSpPr>
            <a:cxnSpLocks/>
          </p:cNvCxnSpPr>
          <p:nvPr/>
        </p:nvCxnSpPr>
        <p:spPr>
          <a:xfrm flipH="1" flipV="1">
            <a:off x="10692175" y="1929294"/>
            <a:ext cx="450413" cy="3860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BC1AC4A-1EA8-CBDC-A45C-172DD56BCC99}"/>
              </a:ext>
            </a:extLst>
          </p:cNvPr>
          <p:cNvSpPr txBox="1"/>
          <p:nvPr/>
        </p:nvSpPr>
        <p:spPr>
          <a:xfrm flipH="1">
            <a:off x="4604605" y="2927163"/>
            <a:ext cx="716824" cy="338554"/>
          </a:xfrm>
          <a:prstGeom prst="rect">
            <a:avLst/>
          </a:prstGeom>
          <a:noFill/>
        </p:spPr>
        <p:txBody>
          <a:bodyPr wrap="square" rtlCol="0">
            <a:spAutoFit/>
          </a:bodyPr>
          <a:lstStyle/>
          <a:p>
            <a:r>
              <a:rPr lang="en-US" sz="1600" dirty="0">
                <a:highlight>
                  <a:srgbClr val="00FFFF"/>
                </a:highlight>
              </a:rPr>
              <a:t>After   </a:t>
            </a:r>
          </a:p>
        </p:txBody>
      </p:sp>
      <p:sp>
        <p:nvSpPr>
          <p:cNvPr id="38" name="TextBox 37">
            <a:extLst>
              <a:ext uri="{FF2B5EF4-FFF2-40B4-BE49-F238E27FC236}">
                <a16:creationId xmlns:a16="http://schemas.microsoft.com/office/drawing/2014/main" id="{66BABBF4-BB64-FF72-2F29-461555DC2F20}"/>
              </a:ext>
            </a:extLst>
          </p:cNvPr>
          <p:cNvSpPr txBox="1"/>
          <p:nvPr/>
        </p:nvSpPr>
        <p:spPr>
          <a:xfrm>
            <a:off x="7826206" y="4255459"/>
            <a:ext cx="1248419" cy="307777"/>
          </a:xfrm>
          <a:prstGeom prst="rect">
            <a:avLst/>
          </a:prstGeom>
          <a:noFill/>
        </p:spPr>
        <p:txBody>
          <a:bodyPr wrap="none" rtlCol="0">
            <a:spAutoFit/>
          </a:bodyPr>
          <a:lstStyle/>
          <a:p>
            <a:r>
              <a:rPr lang="en-US" sz="1400" dirty="0">
                <a:solidFill>
                  <a:srgbClr val="FF0000"/>
                </a:solidFill>
              </a:rPr>
              <a:t>Temp Control</a:t>
            </a:r>
          </a:p>
        </p:txBody>
      </p:sp>
      <p:sp>
        <p:nvSpPr>
          <p:cNvPr id="40" name="TextBox 39">
            <a:extLst>
              <a:ext uri="{FF2B5EF4-FFF2-40B4-BE49-F238E27FC236}">
                <a16:creationId xmlns:a16="http://schemas.microsoft.com/office/drawing/2014/main" id="{D4E311D3-6265-09DA-7386-B96DFA2CA756}"/>
              </a:ext>
            </a:extLst>
          </p:cNvPr>
          <p:cNvSpPr txBox="1"/>
          <p:nvPr/>
        </p:nvSpPr>
        <p:spPr>
          <a:xfrm>
            <a:off x="494092" y="5861918"/>
            <a:ext cx="11546568" cy="369332"/>
          </a:xfrm>
          <a:prstGeom prst="rect">
            <a:avLst/>
          </a:prstGeom>
          <a:noFill/>
        </p:spPr>
        <p:txBody>
          <a:bodyPr wrap="square">
            <a:spAutoFit/>
          </a:bodyPr>
          <a:lstStyle/>
          <a:p>
            <a:pPr marL="285750" indent="-285750">
              <a:buClr>
                <a:srgbClr val="FF0000"/>
              </a:buClr>
              <a:buFont typeface="Wingdings" panose="05000000000000000000" pitchFamily="2" charset="2"/>
              <a:buChar char="§"/>
            </a:pPr>
            <a:r>
              <a:rPr lang="en-US" dirty="0"/>
              <a:t>Current performance limited by crystal quality of the long D crystals.</a:t>
            </a:r>
          </a:p>
        </p:txBody>
      </p:sp>
      <p:sp>
        <p:nvSpPr>
          <p:cNvPr id="29" name="TextBox 28">
            <a:extLst>
              <a:ext uri="{FF2B5EF4-FFF2-40B4-BE49-F238E27FC236}">
                <a16:creationId xmlns:a16="http://schemas.microsoft.com/office/drawing/2014/main" id="{D5071DA9-7934-40DA-9A76-F7761D0B38BC}"/>
              </a:ext>
            </a:extLst>
          </p:cNvPr>
          <p:cNvSpPr txBox="1"/>
          <p:nvPr/>
        </p:nvSpPr>
        <p:spPr>
          <a:xfrm>
            <a:off x="5449096" y="5141849"/>
            <a:ext cx="2653290" cy="307777"/>
          </a:xfrm>
          <a:prstGeom prst="rect">
            <a:avLst/>
          </a:prstGeom>
          <a:noFill/>
        </p:spPr>
        <p:txBody>
          <a:bodyPr wrap="none" rtlCol="0">
            <a:spAutoFit/>
          </a:bodyPr>
          <a:lstStyle/>
          <a:p>
            <a:r>
              <a:rPr lang="en-US" sz="1400" dirty="0">
                <a:solidFill>
                  <a:srgbClr val="FF0000"/>
                </a:solidFill>
              </a:rPr>
              <a:t>Energy positions at peak of RC</a:t>
            </a:r>
          </a:p>
        </p:txBody>
      </p:sp>
    </p:spTree>
    <p:extLst>
      <p:ext uri="{BB962C8B-B14F-4D97-AF65-F5344CB8AC3E}">
        <p14:creationId xmlns:p14="http://schemas.microsoft.com/office/powerpoint/2010/main" val="1533042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49C21-380D-47C4-8209-B2D3882283C3}"/>
              </a:ext>
            </a:extLst>
          </p:cNvPr>
          <p:cNvSpPr>
            <a:spLocks noGrp="1"/>
          </p:cNvSpPr>
          <p:nvPr>
            <p:ph type="title"/>
          </p:nvPr>
        </p:nvSpPr>
        <p:spPr>
          <a:xfrm>
            <a:off x="624068" y="365125"/>
            <a:ext cx="10515600" cy="690789"/>
          </a:xfrm>
        </p:spPr>
        <p:txBody>
          <a:bodyPr>
            <a:normAutofit/>
          </a:bodyPr>
          <a:lstStyle/>
          <a:p>
            <a:r>
              <a:rPr lang="en-US" sz="3600" dirty="0"/>
              <a:t>Temperature Response</a:t>
            </a:r>
          </a:p>
        </p:txBody>
      </p:sp>
      <p:pic>
        <p:nvPicPr>
          <p:cNvPr id="3" name="Picture 2" descr="Chart, line chart&#10;&#10;Description automatically generated">
            <a:extLst>
              <a:ext uri="{FF2B5EF4-FFF2-40B4-BE49-F238E27FC236}">
                <a16:creationId xmlns:a16="http://schemas.microsoft.com/office/drawing/2014/main" id="{9DE24D24-BEAC-AC61-BD37-588E479EF43C}"/>
              </a:ext>
            </a:extLst>
          </p:cNvPr>
          <p:cNvPicPr>
            <a:picLocks noChangeAspect="1"/>
          </p:cNvPicPr>
          <p:nvPr/>
        </p:nvPicPr>
        <p:blipFill>
          <a:blip r:embed="rId2"/>
          <a:stretch>
            <a:fillRect/>
          </a:stretch>
        </p:blipFill>
        <p:spPr>
          <a:xfrm>
            <a:off x="624068" y="3277442"/>
            <a:ext cx="4989284" cy="2654455"/>
          </a:xfrm>
          <a:prstGeom prst="rect">
            <a:avLst/>
          </a:prstGeom>
        </p:spPr>
      </p:pic>
      <p:pic>
        <p:nvPicPr>
          <p:cNvPr id="5" name="Picture 4" descr="Graphical user interface&#10;&#10;Description automatically generated with medium confidence">
            <a:extLst>
              <a:ext uri="{FF2B5EF4-FFF2-40B4-BE49-F238E27FC236}">
                <a16:creationId xmlns:a16="http://schemas.microsoft.com/office/drawing/2014/main" id="{8B214D5C-22BD-FA98-7A44-3E13A7B68C3D}"/>
              </a:ext>
            </a:extLst>
          </p:cNvPr>
          <p:cNvPicPr>
            <a:picLocks noChangeAspect="1"/>
          </p:cNvPicPr>
          <p:nvPr/>
        </p:nvPicPr>
        <p:blipFill>
          <a:blip r:embed="rId3"/>
          <a:stretch>
            <a:fillRect/>
          </a:stretch>
        </p:blipFill>
        <p:spPr>
          <a:xfrm>
            <a:off x="6353405" y="3452680"/>
            <a:ext cx="5335001" cy="3040195"/>
          </a:xfrm>
          <a:prstGeom prst="rect">
            <a:avLst/>
          </a:prstGeom>
        </p:spPr>
      </p:pic>
      <p:pic>
        <p:nvPicPr>
          <p:cNvPr id="6" name="Picture 5" descr="Graphical user interface, application, table, Excel&#10;&#10;Description automatically generated">
            <a:extLst>
              <a:ext uri="{FF2B5EF4-FFF2-40B4-BE49-F238E27FC236}">
                <a16:creationId xmlns:a16="http://schemas.microsoft.com/office/drawing/2014/main" id="{BD229047-B09D-D74E-F837-D2EE6B282DA0}"/>
              </a:ext>
            </a:extLst>
          </p:cNvPr>
          <p:cNvPicPr>
            <a:picLocks noChangeAspect="1"/>
          </p:cNvPicPr>
          <p:nvPr/>
        </p:nvPicPr>
        <p:blipFill>
          <a:blip r:embed="rId4"/>
          <a:stretch>
            <a:fillRect/>
          </a:stretch>
        </p:blipFill>
        <p:spPr>
          <a:xfrm>
            <a:off x="6354974" y="197023"/>
            <a:ext cx="5333432" cy="3080419"/>
          </a:xfrm>
          <a:prstGeom prst="rect">
            <a:avLst/>
          </a:prstGeom>
        </p:spPr>
      </p:pic>
      <p:sp>
        <p:nvSpPr>
          <p:cNvPr id="8" name="Rectangle 7">
            <a:extLst>
              <a:ext uri="{FF2B5EF4-FFF2-40B4-BE49-F238E27FC236}">
                <a16:creationId xmlns:a16="http://schemas.microsoft.com/office/drawing/2014/main" id="{EC616E29-EDAD-4A78-B0E5-C2E549B9A6F0}"/>
              </a:ext>
            </a:extLst>
          </p:cNvPr>
          <p:cNvSpPr/>
          <p:nvPr/>
        </p:nvSpPr>
        <p:spPr>
          <a:xfrm>
            <a:off x="390524" y="1293196"/>
            <a:ext cx="5705476" cy="1400383"/>
          </a:xfrm>
          <a:prstGeom prst="rect">
            <a:avLst/>
          </a:prstGeom>
        </p:spPr>
        <p:txBody>
          <a:bodyPr wrap="square">
            <a:spAutoFit/>
          </a:bodyPr>
          <a:lstStyle/>
          <a:p>
            <a:pPr marL="285750" indent="-285750">
              <a:spcAft>
                <a:spcPts val="600"/>
              </a:spcAft>
              <a:buClr>
                <a:srgbClr val="FF0000"/>
              </a:buClr>
              <a:buFont typeface="Wingdings" panose="05000000000000000000" pitchFamily="2" charset="2"/>
              <a:buChar char="§"/>
            </a:pPr>
            <a:r>
              <a:rPr lang="en-US" sz="2000" dirty="0"/>
              <a:t>Right: All 6 D-crystals control PT1000 sensors</a:t>
            </a:r>
          </a:p>
          <a:p>
            <a:pPr marL="285750" indent="-285750">
              <a:spcAft>
                <a:spcPts val="600"/>
              </a:spcAft>
              <a:buClr>
                <a:srgbClr val="FF0000"/>
              </a:buClr>
              <a:buFont typeface="Wingdings" panose="05000000000000000000" pitchFamily="2" charset="2"/>
              <a:buChar char="§"/>
            </a:pPr>
            <a:r>
              <a:rPr lang="en-US" sz="2000" dirty="0"/>
              <a:t>Below: One D3-crystal fitted with 3 PT1000 sensors: control PT1000 sensor, and two PT1000 sensors at the crystal ends.</a:t>
            </a:r>
          </a:p>
        </p:txBody>
      </p:sp>
    </p:spTree>
    <p:extLst>
      <p:ext uri="{BB962C8B-B14F-4D97-AF65-F5344CB8AC3E}">
        <p14:creationId xmlns:p14="http://schemas.microsoft.com/office/powerpoint/2010/main" val="1966227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49C21-380D-47C4-8209-B2D3882283C3}"/>
              </a:ext>
            </a:extLst>
          </p:cNvPr>
          <p:cNvSpPr>
            <a:spLocks noGrp="1"/>
          </p:cNvSpPr>
          <p:nvPr>
            <p:ph type="title"/>
          </p:nvPr>
        </p:nvSpPr>
        <p:spPr>
          <a:xfrm>
            <a:off x="624068" y="365125"/>
            <a:ext cx="10515600" cy="690789"/>
          </a:xfrm>
        </p:spPr>
        <p:txBody>
          <a:bodyPr>
            <a:normAutofit/>
          </a:bodyPr>
          <a:lstStyle/>
          <a:p>
            <a:r>
              <a:rPr lang="en-US" sz="3600" dirty="0"/>
              <a:t>Temperature stability</a:t>
            </a:r>
          </a:p>
        </p:txBody>
      </p:sp>
      <p:pic>
        <p:nvPicPr>
          <p:cNvPr id="5" name="Picture 4" descr="Chart&#10;&#10;Description automatically generated">
            <a:extLst>
              <a:ext uri="{FF2B5EF4-FFF2-40B4-BE49-F238E27FC236}">
                <a16:creationId xmlns:a16="http://schemas.microsoft.com/office/drawing/2014/main" id="{88E84CBB-E1D1-998D-134D-5CA596668254}"/>
              </a:ext>
            </a:extLst>
          </p:cNvPr>
          <p:cNvPicPr>
            <a:picLocks noChangeAspect="1"/>
          </p:cNvPicPr>
          <p:nvPr/>
        </p:nvPicPr>
        <p:blipFill>
          <a:blip r:embed="rId2"/>
          <a:stretch>
            <a:fillRect/>
          </a:stretch>
        </p:blipFill>
        <p:spPr>
          <a:xfrm>
            <a:off x="5532735" y="1645349"/>
            <a:ext cx="6083094" cy="3658172"/>
          </a:xfrm>
          <a:prstGeom prst="rect">
            <a:avLst/>
          </a:prstGeom>
        </p:spPr>
      </p:pic>
      <p:sp>
        <p:nvSpPr>
          <p:cNvPr id="6" name="TextBox 5">
            <a:extLst>
              <a:ext uri="{FF2B5EF4-FFF2-40B4-BE49-F238E27FC236}">
                <a16:creationId xmlns:a16="http://schemas.microsoft.com/office/drawing/2014/main" id="{E816D48D-2871-1203-3A56-304E351FF0B1}"/>
              </a:ext>
            </a:extLst>
          </p:cNvPr>
          <p:cNvSpPr txBox="1"/>
          <p:nvPr/>
        </p:nvSpPr>
        <p:spPr>
          <a:xfrm>
            <a:off x="757675" y="1183683"/>
            <a:ext cx="4669731" cy="1200329"/>
          </a:xfrm>
          <a:prstGeom prst="rect">
            <a:avLst/>
          </a:prstGeom>
          <a:noFill/>
        </p:spPr>
        <p:txBody>
          <a:bodyPr wrap="square" rtlCol="0">
            <a:spAutoFit/>
          </a:bodyPr>
          <a:lstStyle/>
          <a:p>
            <a:r>
              <a:rPr lang="en-US" dirty="0"/>
              <a:t>Required: &lt; 4 </a:t>
            </a:r>
            <a:r>
              <a:rPr lang="en-US" dirty="0" err="1"/>
              <a:t>mK</a:t>
            </a:r>
            <a:r>
              <a:rPr lang="en-US" dirty="0"/>
              <a:t> / 1-week measurement</a:t>
            </a:r>
          </a:p>
          <a:p>
            <a:r>
              <a:rPr lang="en-US" dirty="0"/>
              <a:t>Before: 100-500 </a:t>
            </a:r>
            <a:r>
              <a:rPr lang="en-US" dirty="0" err="1"/>
              <a:t>mK</a:t>
            </a:r>
            <a:endParaRPr lang="en-US" dirty="0"/>
          </a:p>
          <a:p>
            <a:r>
              <a:rPr lang="en-US" dirty="0"/>
              <a:t>After: ~0.1 </a:t>
            </a:r>
            <a:r>
              <a:rPr lang="en-US" dirty="0" err="1"/>
              <a:t>mK</a:t>
            </a:r>
            <a:endParaRPr lang="en-US" dirty="0"/>
          </a:p>
          <a:p>
            <a:r>
              <a:rPr lang="en-US" dirty="0"/>
              <a:t>Scan: 60 sec</a:t>
            </a:r>
          </a:p>
        </p:txBody>
      </p:sp>
      <p:graphicFrame>
        <p:nvGraphicFramePr>
          <p:cNvPr id="7" name="Table 3">
            <a:extLst>
              <a:ext uri="{FF2B5EF4-FFF2-40B4-BE49-F238E27FC236}">
                <a16:creationId xmlns:a16="http://schemas.microsoft.com/office/drawing/2014/main" id="{0EA7D63E-2ECE-EF6C-B3D7-566465E6B060}"/>
              </a:ext>
            </a:extLst>
          </p:cNvPr>
          <p:cNvGraphicFramePr>
            <a:graphicFrameLocks noGrp="1"/>
          </p:cNvGraphicFramePr>
          <p:nvPr>
            <p:extLst>
              <p:ext uri="{D42A27DB-BD31-4B8C-83A1-F6EECF244321}">
                <p14:modId xmlns:p14="http://schemas.microsoft.com/office/powerpoint/2010/main" val="1407146275"/>
              </p:ext>
            </p:extLst>
          </p:nvPr>
        </p:nvGraphicFramePr>
        <p:xfrm>
          <a:off x="804934" y="2891257"/>
          <a:ext cx="4227216" cy="2199640"/>
        </p:xfrm>
        <a:graphic>
          <a:graphicData uri="http://schemas.openxmlformats.org/drawingml/2006/table">
            <a:tbl>
              <a:tblPr firstRow="1" bandRow="1">
                <a:tableStyleId>{5C22544A-7EE6-4342-B048-85BDC9FD1C3A}</a:tableStyleId>
              </a:tblPr>
              <a:tblGrid>
                <a:gridCol w="936749">
                  <a:extLst>
                    <a:ext uri="{9D8B030D-6E8A-4147-A177-3AD203B41FA5}">
                      <a16:colId xmlns:a16="http://schemas.microsoft.com/office/drawing/2014/main" val="349227800"/>
                    </a:ext>
                  </a:extLst>
                </a:gridCol>
                <a:gridCol w="988036">
                  <a:extLst>
                    <a:ext uri="{9D8B030D-6E8A-4147-A177-3AD203B41FA5}">
                      <a16:colId xmlns:a16="http://schemas.microsoft.com/office/drawing/2014/main" val="4046187455"/>
                    </a:ext>
                  </a:extLst>
                </a:gridCol>
                <a:gridCol w="2302431">
                  <a:extLst>
                    <a:ext uri="{9D8B030D-6E8A-4147-A177-3AD203B41FA5}">
                      <a16:colId xmlns:a16="http://schemas.microsoft.com/office/drawing/2014/main" val="1172982223"/>
                    </a:ext>
                  </a:extLst>
                </a:gridCol>
              </a:tblGrid>
              <a:tr h="370840">
                <a:tc>
                  <a:txBody>
                    <a:bodyPr/>
                    <a:lstStyle/>
                    <a:p>
                      <a:r>
                        <a:rPr lang="en-US" sz="1200" dirty="0"/>
                        <a:t>Control sphere</a:t>
                      </a:r>
                    </a:p>
                  </a:txBody>
                  <a:tcPr/>
                </a:tc>
                <a:tc>
                  <a:txBody>
                    <a:bodyPr/>
                    <a:lstStyle/>
                    <a:p>
                      <a:r>
                        <a:rPr lang="en-US" sz="1200" dirty="0"/>
                        <a:t>Stability</a:t>
                      </a:r>
                    </a:p>
                  </a:txBody>
                  <a:tcPr/>
                </a:tc>
                <a:tc>
                  <a:txBody>
                    <a:bodyPr/>
                    <a:lstStyle/>
                    <a:p>
                      <a:r>
                        <a:rPr lang="en-US" sz="1200" dirty="0"/>
                        <a:t>Contribution</a:t>
                      </a:r>
                    </a:p>
                  </a:txBody>
                  <a:tcPr/>
                </a:tc>
                <a:extLst>
                  <a:ext uri="{0D108BD9-81ED-4DB2-BD59-A6C34878D82A}">
                    <a16:rowId xmlns:a16="http://schemas.microsoft.com/office/drawing/2014/main" val="4052551160"/>
                  </a:ext>
                </a:extLst>
              </a:tr>
              <a:tr h="370840">
                <a:tc>
                  <a:txBody>
                    <a:bodyPr/>
                    <a:lstStyle/>
                    <a:p>
                      <a:r>
                        <a:rPr lang="en-US" sz="1200" dirty="0"/>
                        <a:t>Experimental Hall</a:t>
                      </a:r>
                    </a:p>
                  </a:txBody>
                  <a:tcPr/>
                </a:tc>
                <a:tc>
                  <a:txBody>
                    <a:bodyPr/>
                    <a:lstStyle/>
                    <a:p>
                      <a:r>
                        <a:rPr lang="en-US" sz="1200" dirty="0"/>
                        <a:t>+/- 1 K</a:t>
                      </a:r>
                    </a:p>
                  </a:txBody>
                  <a:tcPr/>
                </a:tc>
                <a:tc>
                  <a:txBody>
                    <a:bodyPr/>
                    <a:lstStyle/>
                    <a:p>
                      <a:r>
                        <a:rPr lang="en-US" sz="1200" dirty="0"/>
                        <a:t>Day/night cycle; Season and weather cycle</a:t>
                      </a:r>
                    </a:p>
                  </a:txBody>
                  <a:tcPr/>
                </a:tc>
                <a:extLst>
                  <a:ext uri="{0D108BD9-81ED-4DB2-BD59-A6C34878D82A}">
                    <a16:rowId xmlns:a16="http://schemas.microsoft.com/office/drawing/2014/main" val="2493843097"/>
                  </a:ext>
                </a:extLst>
              </a:tr>
              <a:tr h="370840">
                <a:tc>
                  <a:txBody>
                    <a:bodyPr/>
                    <a:lstStyle/>
                    <a:p>
                      <a:r>
                        <a:rPr lang="en-US" sz="1200" dirty="0"/>
                        <a:t>Hutch</a:t>
                      </a:r>
                    </a:p>
                  </a:txBody>
                  <a:tcPr/>
                </a:tc>
                <a:tc>
                  <a:txBody>
                    <a:bodyPr/>
                    <a:lstStyle/>
                    <a:p>
                      <a:r>
                        <a:rPr lang="en-US" sz="1200" dirty="0"/>
                        <a:t>+/- 0.5 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Day/night cycle; Season and weather cycle</a:t>
                      </a:r>
                    </a:p>
                  </a:txBody>
                  <a:tcPr/>
                </a:tc>
                <a:extLst>
                  <a:ext uri="{0D108BD9-81ED-4DB2-BD59-A6C34878D82A}">
                    <a16:rowId xmlns:a16="http://schemas.microsoft.com/office/drawing/2014/main" val="2966051495"/>
                  </a:ext>
                </a:extLst>
              </a:tr>
              <a:tr h="370840">
                <a:tc>
                  <a:txBody>
                    <a:bodyPr/>
                    <a:lstStyle/>
                    <a:p>
                      <a:r>
                        <a:rPr lang="en-US" sz="1200" dirty="0"/>
                        <a:t>Chamber</a:t>
                      </a:r>
                    </a:p>
                  </a:txBody>
                  <a:tcPr/>
                </a:tc>
                <a:tc>
                  <a:txBody>
                    <a:bodyPr/>
                    <a:lstStyle/>
                    <a:p>
                      <a:r>
                        <a:rPr lang="en-US" sz="1200" dirty="0"/>
                        <a:t>+/- 0.2 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Day/night cycle; Season and weather cycle</a:t>
                      </a:r>
                    </a:p>
                  </a:txBody>
                  <a:tcPr/>
                </a:tc>
                <a:extLst>
                  <a:ext uri="{0D108BD9-81ED-4DB2-BD59-A6C34878D82A}">
                    <a16:rowId xmlns:a16="http://schemas.microsoft.com/office/drawing/2014/main" val="3341198614"/>
                  </a:ext>
                </a:extLst>
              </a:tr>
              <a:tr h="370840">
                <a:tc>
                  <a:txBody>
                    <a:bodyPr/>
                    <a:lstStyle/>
                    <a:p>
                      <a:r>
                        <a:rPr lang="en-US" sz="1200" dirty="0"/>
                        <a:t>Crystal</a:t>
                      </a:r>
                    </a:p>
                  </a:txBody>
                  <a:tcPr/>
                </a:tc>
                <a:tc>
                  <a:txBody>
                    <a:bodyPr/>
                    <a:lstStyle/>
                    <a:p>
                      <a:r>
                        <a:rPr lang="en-US" sz="1200" dirty="0"/>
                        <a:t>+/- 0.0005K</a:t>
                      </a:r>
                    </a:p>
                  </a:txBody>
                  <a:tcPr/>
                </a:tc>
                <a:tc>
                  <a:txBody>
                    <a:bodyPr/>
                    <a:lstStyle/>
                    <a:p>
                      <a:r>
                        <a:rPr lang="en-US" sz="1200" dirty="0"/>
                        <a:t> N/A</a:t>
                      </a:r>
                    </a:p>
                  </a:txBody>
                  <a:tcPr/>
                </a:tc>
                <a:extLst>
                  <a:ext uri="{0D108BD9-81ED-4DB2-BD59-A6C34878D82A}">
                    <a16:rowId xmlns:a16="http://schemas.microsoft.com/office/drawing/2014/main" val="3503042593"/>
                  </a:ext>
                </a:extLst>
              </a:tr>
            </a:tbl>
          </a:graphicData>
        </a:graphic>
      </p:graphicFrame>
    </p:spTree>
    <p:extLst>
      <p:ext uri="{BB962C8B-B14F-4D97-AF65-F5344CB8AC3E}">
        <p14:creationId xmlns:p14="http://schemas.microsoft.com/office/powerpoint/2010/main" val="2406652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49C21-380D-47C4-8209-B2D3882283C3}"/>
              </a:ext>
            </a:extLst>
          </p:cNvPr>
          <p:cNvSpPr>
            <a:spLocks noGrp="1"/>
          </p:cNvSpPr>
          <p:nvPr>
            <p:ph type="title"/>
          </p:nvPr>
        </p:nvSpPr>
        <p:spPr>
          <a:xfrm>
            <a:off x="624068" y="365125"/>
            <a:ext cx="10515600" cy="690789"/>
          </a:xfrm>
        </p:spPr>
        <p:txBody>
          <a:bodyPr>
            <a:normAutofit/>
          </a:bodyPr>
          <a:lstStyle/>
          <a:p>
            <a:r>
              <a:rPr lang="en-US" sz="3600" dirty="0"/>
              <a:t>Summary</a:t>
            </a:r>
          </a:p>
        </p:txBody>
      </p:sp>
      <p:sp>
        <p:nvSpPr>
          <p:cNvPr id="4" name="Rectangle 3">
            <a:extLst>
              <a:ext uri="{FF2B5EF4-FFF2-40B4-BE49-F238E27FC236}">
                <a16:creationId xmlns:a16="http://schemas.microsoft.com/office/drawing/2014/main" id="{AF14066D-2D0B-4012-9DB2-9066DB90886C}"/>
              </a:ext>
            </a:extLst>
          </p:cNvPr>
          <p:cNvSpPr/>
          <p:nvPr/>
        </p:nvSpPr>
        <p:spPr>
          <a:xfrm>
            <a:off x="390524" y="1095973"/>
            <a:ext cx="11355162" cy="2400657"/>
          </a:xfrm>
          <a:prstGeom prst="rect">
            <a:avLst/>
          </a:prstGeom>
        </p:spPr>
        <p:txBody>
          <a:bodyPr wrap="square">
            <a:spAutoFit/>
          </a:bodyPr>
          <a:lstStyle/>
          <a:p>
            <a:pPr marL="285750" indent="-285750">
              <a:spcAft>
                <a:spcPts val="600"/>
              </a:spcAft>
              <a:buClr>
                <a:srgbClr val="FF0000"/>
              </a:buClr>
              <a:buFont typeface="Wingdings" panose="05000000000000000000" pitchFamily="2" charset="2"/>
              <a:buChar char="§"/>
            </a:pPr>
            <a:r>
              <a:rPr lang="en-US" sz="2000" dirty="0"/>
              <a:t>We have improved the data rate of the meV-IXS spectrometer by more than 13 times and a routine energy resolution at 1.7 meV with sharp tails since 2019, allowing soft matter research to be performed with much enhanced count rate and contrast and enabling science previously impossible (notably, on hard condensed matter). </a:t>
            </a:r>
          </a:p>
          <a:p>
            <a:pPr marL="742950" lvl="1" indent="-285750">
              <a:spcAft>
                <a:spcPts val="600"/>
              </a:spcAft>
              <a:buClr>
                <a:srgbClr val="FF0000"/>
              </a:buClr>
              <a:buFont typeface="Wingdings" panose="05000000000000000000" pitchFamily="2" charset="2"/>
              <a:buChar char="§"/>
            </a:pPr>
            <a:r>
              <a:rPr lang="en-US" sz="2000" dirty="0"/>
              <a:t>Temperature stability of the crystal optics analyzer played important role in stability.</a:t>
            </a:r>
          </a:p>
          <a:p>
            <a:pPr marL="285750" indent="-285750">
              <a:spcAft>
                <a:spcPts val="600"/>
              </a:spcAft>
              <a:buClr>
                <a:srgbClr val="FF0000"/>
              </a:buClr>
              <a:buFont typeface="Wingdings" panose="05000000000000000000" pitchFamily="2" charset="2"/>
              <a:buChar char="§"/>
            </a:pPr>
            <a:r>
              <a:rPr lang="en-US" sz="2000" dirty="0"/>
              <a:t>Future: Stabilize temperature of crystals for High Resolution Monochromator, using identical system components.</a:t>
            </a:r>
          </a:p>
        </p:txBody>
      </p:sp>
    </p:spTree>
    <p:extLst>
      <p:ext uri="{BB962C8B-B14F-4D97-AF65-F5344CB8AC3E}">
        <p14:creationId xmlns:p14="http://schemas.microsoft.com/office/powerpoint/2010/main" val="1841831775"/>
      </p:ext>
    </p:extLst>
  </p:cSld>
  <p:clrMapOvr>
    <a:masterClrMapping/>
  </p:clrMapOvr>
</p:sld>
</file>

<file path=ppt/theme/theme1.xml><?xml version="1.0" encoding="utf-8"?>
<a:theme xmlns:a="http://schemas.openxmlformats.org/drawingml/2006/main" name="BNL">
  <a:themeElements>
    <a:clrScheme name="BNL_NSLS-II">
      <a:dk1>
        <a:srgbClr val="000000"/>
      </a:dk1>
      <a:lt1>
        <a:srgbClr val="FFFFFF"/>
      </a:lt1>
      <a:dk2>
        <a:srgbClr val="105B78"/>
      </a:dk2>
      <a:lt2>
        <a:srgbClr val="00ACDB"/>
      </a:lt2>
      <a:accent1>
        <a:srgbClr val="B2D33A"/>
      </a:accent1>
      <a:accent2>
        <a:srgbClr val="F68A1F"/>
      </a:accent2>
      <a:accent3>
        <a:srgbClr val="B62466"/>
      </a:accent3>
      <a:accent4>
        <a:srgbClr val="FFCC33"/>
      </a:accent4>
      <a:accent5>
        <a:srgbClr val="DA3525"/>
      </a:accent5>
      <a:accent6>
        <a:srgbClr val="50489D"/>
      </a:accent6>
      <a:hlink>
        <a:srgbClr val="4881C3"/>
      </a:hlink>
      <a:folHlink>
        <a:srgbClr val="24B57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SLS-II_PPT_Template_Widescreen_wFooter_new" id="{B29EAB64-E8F0-FF4B-A307-BB39ADC8A07F}" vid="{372C21F3-BA56-7F48-8A9C-8C3D97E3191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6FCA86DADC0047BF0C3706765F4DAB" ma:contentTypeVersion="11" ma:contentTypeDescription="Create a new document." ma:contentTypeScope="" ma:versionID="aeb27280b6348798dd97e3920e71cb78">
  <xsd:schema xmlns:xsd="http://www.w3.org/2001/XMLSchema" xmlns:xs="http://www.w3.org/2001/XMLSchema" xmlns:p="http://schemas.microsoft.com/office/2006/metadata/properties" xmlns:ns2="6b1171d7-0e31-4d9a-84fb-66bed1ac3224" xmlns:ns3="57d7a6d9-109f-45e5-90bb-5aad0c3196e4" targetNamespace="http://schemas.microsoft.com/office/2006/metadata/properties" ma:root="true" ma:fieldsID="d22492207aaf24dd1b05ad29fcf4781f" ns2:_="" ns3:_="">
    <xsd:import namespace="6b1171d7-0e31-4d9a-84fb-66bed1ac3224"/>
    <xsd:import namespace="57d7a6d9-109f-45e5-90bb-5aad0c3196e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1171d7-0e31-4d9a-84fb-66bed1ac322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7d7a6d9-109f-45e5-90bb-5aad0c3196e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CFB7C7A-85D3-4AC5-80A3-A3AC57554D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1171d7-0e31-4d9a-84fb-66bed1ac3224"/>
    <ds:schemaRef ds:uri="57d7a6d9-109f-45e5-90bb-5aad0c3196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D382C84-F57C-4651-904A-38F089CD6059}">
  <ds:schemaRefs>
    <ds:schemaRef ds:uri="http://schemas.microsoft.com/sharepoint/v3/contenttype/forms"/>
  </ds:schemaRefs>
</ds:datastoreItem>
</file>

<file path=customXml/itemProps3.xml><?xml version="1.0" encoding="utf-8"?>
<ds:datastoreItem xmlns:ds="http://schemas.openxmlformats.org/officeDocument/2006/customXml" ds:itemID="{426CE3EA-5883-4F17-BB4E-ADE318DA911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NSLS-II_PPT_Template_Widescreen_wFooter_new</Template>
  <TotalTime>62526</TotalTime>
  <Words>492</Words>
  <Application>Microsoft Office PowerPoint</Application>
  <PresentationFormat>Widescreen</PresentationFormat>
  <Paragraphs>92</Paragraphs>
  <Slides>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BNL</vt:lpstr>
      <vt:lpstr>Temperature Control of Crystal Optics  The meV-resolved Inelastic X-ray spectrometer at NSLS-II</vt:lpstr>
      <vt:lpstr>Inelastic X-ray Spectrometer (9.1keV)</vt:lpstr>
      <vt:lpstr>Optical Layout of Montel-CDW IXS Analyzer</vt:lpstr>
      <vt:lpstr>Inelastic X-ray beams from 6 D-crystals</vt:lpstr>
      <vt:lpstr>Improving D Crystal Support with T Control</vt:lpstr>
      <vt:lpstr>Temperature Response</vt:lpstr>
      <vt:lpstr>Temperature stability</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Laasch, Ricarda</dc:creator>
  <cp:keywords/>
  <dc:description/>
  <cp:lastModifiedBy>Gofron, Kazimierz</cp:lastModifiedBy>
  <cp:revision>227</cp:revision>
  <dcterms:created xsi:type="dcterms:W3CDTF">2022-01-24T21:38:03Z</dcterms:created>
  <dcterms:modified xsi:type="dcterms:W3CDTF">2022-09-21T10:00:50Z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0x010100016FCA86DADC0047BF0C3706765F4DAB</vt:lpwstr>
  </property>
</Properties>
</file>