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9" r:id="rId2"/>
    <p:sldId id="360" r:id="rId3"/>
    <p:sldId id="344" r:id="rId4"/>
    <p:sldId id="459" r:id="rId5"/>
    <p:sldId id="457" r:id="rId6"/>
    <p:sldId id="458" r:id="rId7"/>
    <p:sldId id="461" r:id="rId8"/>
    <p:sldId id="460" r:id="rId9"/>
    <p:sldId id="462" r:id="rId10"/>
    <p:sldId id="464" r:id="rId11"/>
    <p:sldId id="463" r:id="rId12"/>
    <p:sldId id="465" r:id="rId13"/>
    <p:sldId id="466" r:id="rId14"/>
    <p:sldId id="469" r:id="rId15"/>
    <p:sldId id="467" r:id="rId16"/>
    <p:sldId id="470" r:id="rId17"/>
    <p:sldId id="480" r:id="rId18"/>
    <p:sldId id="468" r:id="rId19"/>
    <p:sldId id="473" r:id="rId20"/>
    <p:sldId id="474" r:id="rId21"/>
    <p:sldId id="481" r:id="rId22"/>
    <p:sldId id="476" r:id="rId23"/>
    <p:sldId id="479" r:id="rId24"/>
    <p:sldId id="471" r:id="rId25"/>
    <p:sldId id="482" r:id="rId26"/>
    <p:sldId id="475" r:id="rId27"/>
    <p:sldId id="472" r:id="rId28"/>
  </p:sldIdLst>
  <p:sldSz cx="9144000" cy="5143500" type="screen16x9"/>
  <p:notesSz cx="6805613" cy="99441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FFFFCC"/>
    <a:srgbClr val="EFB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5" autoAdjust="0"/>
    <p:restoredTop sz="99833" autoAdjust="0"/>
  </p:normalViewPr>
  <p:slideViewPr>
    <p:cSldViewPr>
      <p:cViewPr varScale="1">
        <p:scale>
          <a:sx n="116" d="100"/>
          <a:sy n="116" d="100"/>
        </p:scale>
        <p:origin x="102" y="4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58" y="-90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696" tIns="45848" rIns="91696" bIns="4584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514" y="0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696" tIns="45848" rIns="91696" bIns="4584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896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696" tIns="45848" rIns="91696" bIns="4584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514" y="9446896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696" tIns="45848" rIns="91696" bIns="4584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5029E26-3CDE-4E2A-9243-F4CFA73F77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971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696" tIns="45848" rIns="91696" bIns="4584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514" y="0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696" tIns="45848" rIns="91696" bIns="4584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6125"/>
            <a:ext cx="662781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416" y="4723450"/>
            <a:ext cx="4990783" cy="447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696" tIns="45848" rIns="91696" bIns="458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896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696" tIns="45848" rIns="91696" bIns="4584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514" y="9446896"/>
            <a:ext cx="2949100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696" tIns="45848" rIns="91696" bIns="4584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D204273-9E39-4C9A-A251-EF1633DCAA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993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1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900" y="746125"/>
            <a:ext cx="6627813" cy="372903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31286"/>
          </a:xfrm>
        </p:spPr>
        <p:txBody>
          <a:bodyPr/>
          <a:lstStyle>
            <a:lvl1pPr marL="0" indent="0" algn="ctr">
              <a:buFontTx/>
              <a:buNone/>
              <a:defRPr sz="2000" baseline="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61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457200"/>
            <a:ext cx="200025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457200"/>
            <a:ext cx="584835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577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D955409-6689-C14E-BDFB-88E8EAC13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0407" y="4332841"/>
            <a:ext cx="938057" cy="47115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788CD06-A2B2-8D44-AA55-1B196685051B}"/>
              </a:ext>
            </a:extLst>
          </p:cNvPr>
          <p:cNvSpPr txBox="1"/>
          <p:nvPr userDrawn="1"/>
        </p:nvSpPr>
        <p:spPr>
          <a:xfrm>
            <a:off x="251520" y="4587974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B48FCF3-9B88-D546-A8FD-386FCFF7968E}" type="slidenum">
              <a:rPr lang="fr-FR" sz="1200" b="0" i="0" smtClean="0">
                <a:solidFill>
                  <a:schemeClr val="bg1">
                    <a:lumMod val="65000"/>
                  </a:schemeClr>
                </a:solidFill>
                <a:latin typeface="Nunito ExtraLight" pitchFamily="2" charset="77"/>
              </a:rPr>
              <a:t>‹#›</a:t>
            </a:fld>
            <a:endParaRPr lang="fr-FR" b="0" i="0">
              <a:solidFill>
                <a:schemeClr val="bg1">
                  <a:lumMod val="65000"/>
                </a:schemeClr>
              </a:solidFill>
              <a:latin typeface="Nunito ExtraLigh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13853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98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13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08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156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5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036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27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8135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-20538"/>
            <a:ext cx="8001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314450"/>
            <a:ext cx="8001000" cy="314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699542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2699793" y="4741833"/>
            <a:ext cx="46085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0" rIns="36000" bIns="0" anchor="ctr">
            <a:spAutoFit/>
          </a:bodyPr>
          <a:lstStyle/>
          <a:p>
            <a:pPr algn="ctr" defTabSz="914400" eaLnBrk="0" hangingPunct="0">
              <a:spcBef>
                <a:spcPct val="50000"/>
              </a:spcBef>
            </a:pPr>
            <a:r>
              <a:rPr lang="en-GB" sz="800" dirty="0" smtClean="0">
                <a:solidFill>
                  <a:schemeClr val="tx1"/>
                </a:solidFill>
                <a:latin typeface="+mj-lt"/>
              </a:rPr>
              <a:t>	</a:t>
            </a:r>
            <a:r>
              <a:rPr lang="en-US" sz="800" baseline="0" dirty="0" smtClean="0">
                <a:solidFill>
                  <a:srgbClr val="000000"/>
                </a:solidFill>
                <a:latin typeface="Arial"/>
                <a:ea typeface="+mn-ea"/>
              </a:rPr>
              <a:t> EPICS Collaboration Meeting, 21-23 September 2022, Ljubljana, Slovenia</a:t>
            </a:r>
            <a:endParaRPr lang="en-GB" sz="800" dirty="0" smtClean="0">
              <a:solidFill>
                <a:srgbClr val="000000"/>
              </a:solidFill>
              <a:latin typeface="Arial"/>
              <a:ea typeface="+mn-ea"/>
            </a:endParaRPr>
          </a:p>
          <a:p>
            <a:pPr algn="ctr" defTabSz="914400" eaLnBrk="0" hangingPunct="0">
              <a:spcBef>
                <a:spcPct val="50000"/>
              </a:spcBef>
            </a:pPr>
            <a:r>
              <a:rPr lang="en-GB" sz="800" dirty="0" smtClean="0">
                <a:solidFill>
                  <a:srgbClr val="000000"/>
                </a:solidFill>
                <a:latin typeface="Arial"/>
                <a:ea typeface="+mn-ea"/>
              </a:rPr>
              <a:t>© 2022, ITER Organization</a:t>
            </a:r>
            <a:endParaRPr lang="en-GB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58200" y="4788000"/>
            <a:ext cx="5857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dirty="0">
                <a:latin typeface="+mj-lt"/>
              </a:rPr>
              <a:t>Page </a:t>
            </a:r>
            <a:fld id="{47BA91C2-74BF-4480-8BF1-C44F20807924}" type="slidenum">
              <a:rPr lang="en-GB" sz="800" smtClean="0"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800" dirty="0"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-36512" y="4652037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388424" y="4731514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308304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2699792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4752000"/>
            <a:ext cx="592767" cy="293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00" y="4953600"/>
            <a:ext cx="2016224" cy="971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l" defTabSz="7953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l" defTabSz="7953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l" defTabSz="795338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l" defTabSz="795338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www.iter.org/jobs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681695" y="4454883"/>
            <a:ext cx="2448272" cy="720080"/>
          </a:xfrm>
        </p:spPr>
        <p:txBody>
          <a:bodyPr/>
          <a:lstStyle/>
          <a:p>
            <a:r>
              <a:rPr lang="en-US" sz="1200" dirty="0" smtClean="0">
                <a:solidFill>
                  <a:schemeClr val="bg1"/>
                </a:solidFill>
              </a:rPr>
              <a:t>Anders Wallander</a:t>
            </a:r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Head of Controls Division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ITER Organization Central Team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5"/>
            <a:ext cx="9144000" cy="5134570"/>
          </a:xfrm>
          <a:prstGeom prst="rect">
            <a:avLst/>
          </a:prstGeom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29182" y="0"/>
            <a:ext cx="2814625" cy="428625"/>
          </a:xfrm>
          <a:prstGeom prst="rect">
            <a:avLst/>
          </a:prstGeom>
          <a:noFill/>
        </p:spPr>
        <p:txBody>
          <a:bodyPr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defTabSz="914400"/>
            <a:r>
              <a:rPr lang="en-US" sz="3600" kern="0" dirty="0" smtClean="0">
                <a:solidFill>
                  <a:schemeClr val="bg1"/>
                </a:solidFill>
              </a:rPr>
              <a:t>ITER Status </a:t>
            </a:r>
            <a:endParaRPr lang="en-GB" sz="3600" kern="0" dirty="0">
              <a:solidFill>
                <a:schemeClr val="bg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7020272" y="4443958"/>
            <a:ext cx="1926077" cy="756326"/>
          </a:xfrm>
          <a:prstGeom prst="rect">
            <a:avLst/>
          </a:prstGeom>
          <a:effectLst>
            <a:outerShdw blurRad="50800" dist="38100" dir="8100000" algn="tr" rotWithShape="0">
              <a:schemeClr val="bg1">
                <a:alpha val="40000"/>
              </a:schemeClr>
            </a:outerShdw>
          </a:effectLst>
        </p:spPr>
        <p:txBody>
          <a:bodyPr/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600" kern="0" dirty="0" smtClean="0">
                <a:solidFill>
                  <a:srgbClr val="FFFFFF"/>
                </a:solidFill>
              </a:rPr>
              <a:t>Anders Wallander</a:t>
            </a:r>
            <a:r>
              <a:rPr lang="en-US" kern="0" dirty="0" smtClean="0">
                <a:solidFill>
                  <a:srgbClr val="FFFFFF"/>
                </a:solidFill>
              </a:rPr>
              <a:t/>
            </a:r>
            <a:br>
              <a:rPr lang="en-US" kern="0" dirty="0" smtClean="0">
                <a:solidFill>
                  <a:srgbClr val="FFFFFF"/>
                </a:solidFill>
              </a:rPr>
            </a:br>
            <a:r>
              <a:rPr lang="en-US" sz="1200" kern="0" dirty="0" smtClean="0">
                <a:solidFill>
                  <a:srgbClr val="FFFFFF"/>
                </a:solidFill>
              </a:rPr>
              <a:t>Controls Division</a:t>
            </a:r>
            <a:br>
              <a:rPr lang="en-US" sz="1200" kern="0" dirty="0" smtClean="0">
                <a:solidFill>
                  <a:srgbClr val="FFFFFF"/>
                </a:solidFill>
              </a:rPr>
            </a:br>
            <a:r>
              <a:rPr lang="en-US" sz="1200" kern="0" dirty="0" smtClean="0">
                <a:solidFill>
                  <a:srgbClr val="FFFFFF"/>
                </a:solidFill>
              </a:rPr>
              <a:t>ITER Organization</a:t>
            </a:r>
            <a:endParaRPr lang="en-GB" sz="1200" kern="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22"/>
            <a:ext cx="9144000" cy="503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5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22"/>
            <a:ext cx="9144000" cy="503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22"/>
            <a:ext cx="9144000" cy="503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24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22"/>
            <a:ext cx="9144000" cy="50394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20272" y="523966"/>
            <a:ext cx="2017103" cy="20171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684555"/>
            <a:ext cx="3645372" cy="242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48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864"/>
            <a:ext cx="9324528" cy="51389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96044"/>
            <a:ext cx="2516899" cy="18876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208" y="2531311"/>
            <a:ext cx="5148064" cy="258207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1187624" y="3219822"/>
            <a:ext cx="360040" cy="360040"/>
          </a:xfrm>
          <a:prstGeom prst="ellipse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187624" y="915566"/>
            <a:ext cx="360040" cy="360040"/>
          </a:xfrm>
          <a:prstGeom prst="ellipse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403648" y="1309422"/>
            <a:ext cx="360040" cy="360040"/>
          </a:xfrm>
          <a:prstGeom prst="ellipse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719064" y="3219822"/>
            <a:ext cx="360040" cy="360040"/>
          </a:xfrm>
          <a:prstGeom prst="ellipse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973162" y="3219822"/>
            <a:ext cx="360040" cy="360040"/>
          </a:xfrm>
          <a:prstGeom prst="ellipse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44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22"/>
            <a:ext cx="9144000" cy="5039455"/>
          </a:xfrm>
          <a:prstGeom prst="rect">
            <a:avLst/>
          </a:prstGeom>
        </p:spPr>
      </p:pic>
      <p:pic>
        <p:nvPicPr>
          <p:cNvPr id="3" name="1933D4FC-BD3E-496B-A803-87551AC11620" descr="1933D4FC-BD3E-496B-A803-87551AC116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58394" y="1150288"/>
            <a:ext cx="4554979" cy="3416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442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51471"/>
            <a:ext cx="9243636" cy="50943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467" y="1923678"/>
            <a:ext cx="6460533" cy="324036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19728" y="1491630"/>
            <a:ext cx="449796" cy="432048"/>
          </a:xfrm>
          <a:prstGeom prst="ellipse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9728" y="3435846"/>
            <a:ext cx="449796" cy="432048"/>
          </a:xfrm>
          <a:prstGeom prst="ellipse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891515" y="483518"/>
            <a:ext cx="449796" cy="432048"/>
          </a:xfrm>
          <a:prstGeom prst="ellipse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891515" y="1419622"/>
            <a:ext cx="449796" cy="432048"/>
          </a:xfrm>
          <a:prstGeom prst="ellipse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02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77"/>
            <a:ext cx="9144000" cy="51087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189" y="615669"/>
            <a:ext cx="3522333" cy="21721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777" y="41788"/>
            <a:ext cx="2179036" cy="14342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61994" y="2783706"/>
            <a:ext cx="4752528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Reactive Power Compensation is the first plant system using fast control (kHz) and high performance networks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Low voltage commissioning is almost complete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This is first part of the magnet power </a:t>
            </a:r>
            <a:r>
              <a:rPr lang="en-US" sz="1800" dirty="0" smtClean="0">
                <a:latin typeface="+mn-lt"/>
              </a:rPr>
              <a:t>supplies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166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7CCBA7AC-0404-204D-BDA0-E39590B903DB}"/>
              </a:ext>
            </a:extLst>
          </p:cNvPr>
          <p:cNvSpPr txBox="1">
            <a:spLocks/>
          </p:cNvSpPr>
          <p:nvPr/>
        </p:nvSpPr>
        <p:spPr>
          <a:xfrm>
            <a:off x="1835696" y="798982"/>
            <a:ext cx="3600400" cy="2937641"/>
          </a:xfrm>
          <a:prstGeom prst="rect">
            <a:avLst/>
          </a:prstGeom>
        </p:spPr>
        <p:txBody>
          <a:bodyPr>
            <a:noAutofit/>
          </a:bodyPr>
          <a:lstStyle>
            <a:lvl1pPr marL="287338" indent="-287338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/>
              <a:t>Magnet Power Supplies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800" kern="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/>
              <a:t>Electron cyclotron heating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/>
              <a:t>Vacuum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/>
              <a:t>Structures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/>
              <a:t>Magnets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/>
              <a:t>Fueling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/>
              <a:t>Diagnostics</a:t>
            </a:r>
          </a:p>
        </p:txBody>
      </p:sp>
      <p:pic>
        <p:nvPicPr>
          <p:cNvPr id="3" name="C7735603-D492-4D2D-A060-BAE7304B7AB3" descr="IMG_1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1768507"/>
            <a:ext cx="4499992" cy="3374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349141CC-D662-4347-BE3B-EE68DB6C8BD9}"/>
              </a:ext>
            </a:extLst>
          </p:cNvPr>
          <p:cNvSpPr txBox="1">
            <a:spLocks/>
          </p:cNvSpPr>
          <p:nvPr/>
        </p:nvSpPr>
        <p:spPr>
          <a:xfrm>
            <a:off x="107504" y="60288"/>
            <a:ext cx="8936371" cy="72008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kern="1200">
                <a:solidFill>
                  <a:srgbClr val="FDB52D"/>
                </a:solidFill>
                <a:latin typeface="Nunito Light" pitchFamily="2" charset="77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GB" b="1" dirty="0" smtClean="0">
                <a:solidFill>
                  <a:schemeClr val="tx1"/>
                </a:solidFill>
                <a:latin typeface="Nunito" pitchFamily="2" charset="77"/>
              </a:rPr>
              <a:t>Coming up…</a:t>
            </a:r>
            <a:endParaRPr lang="en-GB" b="1" dirty="0">
              <a:solidFill>
                <a:schemeClr val="tx1"/>
              </a:solidFill>
              <a:latin typeface="Nunito" pitchFamily="2" charset="77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4" y="60288"/>
            <a:ext cx="2195736" cy="268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66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036" y="699542"/>
            <a:ext cx="6725468" cy="44155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0287" y="3330845"/>
            <a:ext cx="1826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Nunito"/>
              </a:rPr>
              <a:t>13% of first plasma integration scope complete</a:t>
            </a:r>
            <a:endParaRPr lang="en-GB" sz="1200" dirty="0" err="1" smtClean="0">
              <a:latin typeface="Nunito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004048" y="4011910"/>
            <a:ext cx="576064" cy="462245"/>
            <a:chOff x="8244408" y="1779662"/>
            <a:chExt cx="576064" cy="462245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8534400" y="1779662"/>
              <a:ext cx="0" cy="21602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244408" y="1995686"/>
              <a:ext cx="5760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C00000"/>
                  </a:solidFill>
                  <a:latin typeface="+mn-lt"/>
                </a:rPr>
                <a:t>Today</a:t>
              </a:r>
              <a:endParaRPr lang="en-GB" sz="1000" b="1" dirty="0">
                <a:solidFill>
                  <a:srgbClr val="C00000"/>
                </a:solidFill>
                <a:latin typeface="+mn-lt"/>
              </a:endParaRPr>
            </a:p>
          </p:txBody>
        </p:sp>
      </p:grpSp>
      <p:sp>
        <p:nvSpPr>
          <p:cNvPr id="15" name="Subtitle 2">
            <a:extLst>
              <a:ext uri="{FF2B5EF4-FFF2-40B4-BE49-F238E27FC236}">
                <a16:creationId xmlns:a16="http://schemas.microsoft.com/office/drawing/2014/main" id="{349141CC-D662-4347-BE3B-EE68DB6C8BD9}"/>
              </a:ext>
            </a:extLst>
          </p:cNvPr>
          <p:cNvSpPr txBox="1">
            <a:spLocks/>
          </p:cNvSpPr>
          <p:nvPr/>
        </p:nvSpPr>
        <p:spPr>
          <a:xfrm>
            <a:off x="107504" y="60288"/>
            <a:ext cx="8936371" cy="72008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kern="1200">
                <a:solidFill>
                  <a:srgbClr val="FDB52D"/>
                </a:solidFill>
                <a:latin typeface="Nunito Light" pitchFamily="2" charset="77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GB" b="1" dirty="0" smtClean="0">
                <a:solidFill>
                  <a:schemeClr val="tx1"/>
                </a:solidFill>
                <a:latin typeface="Nunito" pitchFamily="2" charset="77"/>
              </a:rPr>
              <a:t>Metrics (hardware)</a:t>
            </a:r>
            <a:endParaRPr lang="en-GB" b="1" dirty="0">
              <a:solidFill>
                <a:schemeClr val="tx1"/>
              </a:solidFill>
              <a:latin typeface="Nunito" pitchFamily="2" charset="77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55776" y="4587974"/>
            <a:ext cx="6552728" cy="525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923038" y="4515966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</a:t>
            </a: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88485"/>
            <a:ext cx="2016223" cy="263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07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reminder what ITER is </a:t>
            </a:r>
            <a:r>
              <a:rPr lang="en-US" dirty="0" smtClean="0"/>
              <a:t>about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3238" y="784380"/>
            <a:ext cx="8607670" cy="3947610"/>
          </a:xfrm>
          <a:prstGeom prst="rect">
            <a:avLst/>
          </a:prstGeom>
        </p:spPr>
        <p:txBody>
          <a:bodyPr/>
          <a:lstStyle>
            <a:lvl1pPr marL="287338" indent="-287338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just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Demonstrate technical feasibility of nuclear fusion as energy source </a:t>
            </a:r>
          </a:p>
          <a:p>
            <a:endParaRPr lang="en-US" sz="2000" kern="0" dirty="0" smtClean="0"/>
          </a:p>
          <a:p>
            <a:endParaRPr lang="en-US" sz="2000" i="1" kern="0" dirty="0" smtClean="0"/>
          </a:p>
          <a:p>
            <a:endParaRPr lang="en-US" sz="2000" i="1" kern="0" dirty="0"/>
          </a:p>
          <a:p>
            <a:endParaRPr lang="en-US" sz="2000" i="1" kern="0" dirty="0" smtClean="0"/>
          </a:p>
          <a:p>
            <a:endParaRPr lang="en-US" sz="2000" i="1" kern="0" dirty="0"/>
          </a:p>
          <a:p>
            <a:endParaRPr lang="en-US" sz="2000" i="1" kern="0" dirty="0" smtClean="0"/>
          </a:p>
          <a:p>
            <a:r>
              <a:rPr lang="en-US" sz="2000" kern="0" dirty="0"/>
              <a:t>Lawson criterion: Temperature * Density * Time &gt; Big Number</a:t>
            </a:r>
          </a:p>
          <a:p>
            <a:endParaRPr lang="en-US" sz="2000" i="1" kern="0" dirty="0"/>
          </a:p>
          <a:p>
            <a:r>
              <a:rPr lang="en-US" sz="2000" kern="0" dirty="0" smtClean="0"/>
              <a:t>ITER is an international project based on in-kind contributions</a:t>
            </a:r>
          </a:p>
          <a:p>
            <a:pPr marL="0" indent="0">
              <a:buNone/>
            </a:pPr>
            <a:endParaRPr lang="en-US" sz="2000" i="1" kern="0" dirty="0" smtClean="0"/>
          </a:p>
          <a:p>
            <a:endParaRPr lang="en-US" i="1" kern="0" dirty="0" smtClean="0"/>
          </a:p>
        </p:txBody>
      </p:sp>
      <p:pic>
        <p:nvPicPr>
          <p:cNvPr id="6" name="Picture 5" descr="DT_Reac_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469" y="1310190"/>
            <a:ext cx="5083331" cy="19086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41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769362"/>
            <a:ext cx="6732240" cy="44199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0244" y="3293571"/>
            <a:ext cx="1915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Nunito"/>
              </a:rPr>
              <a:t>20% of first plasma integration scope complete</a:t>
            </a:r>
            <a:endParaRPr lang="en-GB" sz="1200" dirty="0" err="1" smtClean="0">
              <a:latin typeface="Nunito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860032" y="3878927"/>
            <a:ext cx="576064" cy="462245"/>
            <a:chOff x="8244408" y="1779662"/>
            <a:chExt cx="576064" cy="462245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8534400" y="1779662"/>
              <a:ext cx="0" cy="21602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8244408" y="1995686"/>
              <a:ext cx="5760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C00000"/>
                  </a:solidFill>
                  <a:latin typeface="+mn-lt"/>
                </a:rPr>
                <a:t>Today</a:t>
              </a:r>
              <a:endParaRPr lang="en-GB" sz="1000" b="1" dirty="0">
                <a:solidFill>
                  <a:srgbClr val="C00000"/>
                </a:solidFill>
                <a:latin typeface="+mn-lt"/>
              </a:endParaRPr>
            </a:p>
          </p:txBody>
        </p:sp>
      </p:grpSp>
      <p:sp>
        <p:nvSpPr>
          <p:cNvPr id="12" name="Subtitle 2">
            <a:extLst>
              <a:ext uri="{FF2B5EF4-FFF2-40B4-BE49-F238E27FC236}">
                <a16:creationId xmlns:a16="http://schemas.microsoft.com/office/drawing/2014/main" id="{349141CC-D662-4347-BE3B-EE68DB6C8BD9}"/>
              </a:ext>
            </a:extLst>
          </p:cNvPr>
          <p:cNvSpPr txBox="1">
            <a:spLocks/>
          </p:cNvSpPr>
          <p:nvPr/>
        </p:nvSpPr>
        <p:spPr>
          <a:xfrm>
            <a:off x="107504" y="60288"/>
            <a:ext cx="8856984" cy="72008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kern="1200">
                <a:solidFill>
                  <a:srgbClr val="FDB52D"/>
                </a:solidFill>
                <a:latin typeface="Nunito Light" pitchFamily="2" charset="77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GB" b="1" dirty="0" smtClean="0">
                <a:solidFill>
                  <a:schemeClr val="tx1"/>
                </a:solidFill>
                <a:latin typeface="Nunito" pitchFamily="2" charset="77"/>
              </a:rPr>
              <a:t>Metrics (software)</a:t>
            </a:r>
            <a:endParaRPr lang="en-GB" b="1" dirty="0">
              <a:solidFill>
                <a:schemeClr val="tx1"/>
              </a:solidFill>
              <a:latin typeface="Nunito" pitchFamily="2" charset="77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95735" y="4587974"/>
            <a:ext cx="6840761" cy="576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940152" y="4515966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</a:t>
            </a:r>
            <a:endParaRPr lang="en-GB" sz="10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42" y="51470"/>
            <a:ext cx="2118623" cy="92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52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7CCBA7AC-0404-204D-BDA0-E39590B903DB}"/>
              </a:ext>
            </a:extLst>
          </p:cNvPr>
          <p:cNvSpPr txBox="1">
            <a:spLocks/>
          </p:cNvSpPr>
          <p:nvPr/>
        </p:nvSpPr>
        <p:spPr>
          <a:xfrm>
            <a:off x="382266" y="987574"/>
            <a:ext cx="8294190" cy="3456384"/>
          </a:xfrm>
          <a:prstGeom prst="rect">
            <a:avLst/>
          </a:prstGeom>
        </p:spPr>
        <p:txBody>
          <a:bodyPr>
            <a:noAutofit/>
          </a:bodyPr>
          <a:lstStyle>
            <a:lvl1pPr marL="287338" indent="-287338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/>
              <a:t>I</a:t>
            </a:r>
            <a:r>
              <a:rPr lang="en-US" sz="1800" kern="0" dirty="0" smtClean="0"/>
              <a:t>ntegration of in-kind contributions is challenging as expected             (but actually worse than we thought)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/>
              <a:t>Delivered hardware and software is late and of poor quality (with exception of course)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/>
              <a:t>We need to do a lot of rework to be able to integrate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/>
              <a:t>Lately, we are doing more and more (software) scope transfer, meaning we take over the responsibility for (sometimes) design, manufacturing and testing (at a cost)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kern="0" dirty="0" smtClean="0"/>
              <a:t>This is technically a good solution, but we must balance available resources and total scope 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800" kern="0" dirty="0" smtClean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141CC-D662-4347-BE3B-EE68DB6C8BD9}"/>
              </a:ext>
            </a:extLst>
          </p:cNvPr>
          <p:cNvSpPr txBox="1">
            <a:spLocks/>
          </p:cNvSpPr>
          <p:nvPr/>
        </p:nvSpPr>
        <p:spPr>
          <a:xfrm>
            <a:off x="107504" y="60288"/>
            <a:ext cx="8856984" cy="72008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kern="1200">
                <a:solidFill>
                  <a:srgbClr val="FDB52D"/>
                </a:solidFill>
                <a:latin typeface="Nunito Light" pitchFamily="2" charset="77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GB" b="1" dirty="0" smtClean="0">
                <a:solidFill>
                  <a:schemeClr val="tx1"/>
                </a:solidFill>
                <a:latin typeface="Nunito" pitchFamily="2" charset="77"/>
              </a:rPr>
              <a:t>Integration Lessons Learned</a:t>
            </a:r>
            <a:endParaRPr lang="en-GB" b="1" dirty="0">
              <a:solidFill>
                <a:schemeClr val="tx1"/>
              </a:solidFill>
              <a:latin typeface="Nunit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1565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D0FF4CDF-2FBB-EC44-AE45-7BA038AE01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730" y="1991818"/>
            <a:ext cx="4156306" cy="311723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49141CC-D662-4347-BE3B-EE68DB6C8BD9}"/>
              </a:ext>
            </a:extLst>
          </p:cNvPr>
          <p:cNvSpPr txBox="1">
            <a:spLocks/>
          </p:cNvSpPr>
          <p:nvPr/>
        </p:nvSpPr>
        <p:spPr>
          <a:xfrm>
            <a:off x="107504" y="60288"/>
            <a:ext cx="8936371" cy="72008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kern="1200">
                <a:solidFill>
                  <a:srgbClr val="FDB52D"/>
                </a:solidFill>
                <a:latin typeface="Nunito Light" pitchFamily="2" charset="77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GB" b="1" dirty="0" smtClean="0">
                <a:solidFill>
                  <a:schemeClr val="tx1"/>
                </a:solidFill>
                <a:latin typeface="Nunito" pitchFamily="2" charset="77"/>
              </a:rPr>
              <a:t>Control Building construction </a:t>
            </a:r>
            <a:endParaRPr lang="en-GB" b="1" dirty="0">
              <a:solidFill>
                <a:schemeClr val="tx1"/>
              </a:solidFill>
              <a:latin typeface="Nunito" pitchFamily="2" charset="77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179511" y="802332"/>
            <a:ext cx="4020973" cy="2417490"/>
          </a:xfrm>
          <a:prstGeom prst="rect">
            <a:avLst/>
          </a:prstGeom>
        </p:spPr>
      </p:pic>
      <p:pic>
        <p:nvPicPr>
          <p:cNvPr id="5" name="Picture 2" descr="image2021-11-4_15-43-1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" y="3498143"/>
            <a:ext cx="4194900" cy="166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latshållare för innehåll 1">
            <a:extLst>
              <a:ext uri="{FF2B5EF4-FFF2-40B4-BE49-F238E27FC236}">
                <a16:creationId xmlns:a16="http://schemas.microsoft.com/office/drawing/2014/main" id="{7CCBA7AC-0404-204D-BDA0-E39590B903DB}"/>
              </a:ext>
            </a:extLst>
          </p:cNvPr>
          <p:cNvSpPr txBox="1">
            <a:spLocks/>
          </p:cNvSpPr>
          <p:nvPr/>
        </p:nvSpPr>
        <p:spPr>
          <a:xfrm>
            <a:off x="4270698" y="802332"/>
            <a:ext cx="4837806" cy="991718"/>
          </a:xfrm>
          <a:prstGeom prst="rect">
            <a:avLst/>
          </a:prstGeom>
        </p:spPr>
        <p:txBody>
          <a:bodyPr>
            <a:noAutofit/>
          </a:bodyPr>
          <a:lstStyle>
            <a:lvl1pPr marL="287338" indent="-287338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US" sz="1200" kern="0" dirty="0" smtClean="0"/>
              <a:t>Control building construction almost complete and installation of servers and networks starting next month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kern="0" dirty="0" smtClean="0"/>
              <a:t>Main Control room start of operation in 2024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kern="0" dirty="0" smtClean="0"/>
              <a:t>Final configuration of control room will have 80 seats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800" kern="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302" y="3800077"/>
            <a:ext cx="2133734" cy="1334759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6732240" y="1874537"/>
            <a:ext cx="144016" cy="1072206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065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349141CC-D662-4347-BE3B-EE68DB6C8BD9}"/>
              </a:ext>
            </a:extLst>
          </p:cNvPr>
          <p:cNvSpPr txBox="1">
            <a:spLocks/>
          </p:cNvSpPr>
          <p:nvPr/>
        </p:nvSpPr>
        <p:spPr>
          <a:xfrm>
            <a:off x="107504" y="60288"/>
            <a:ext cx="8936371" cy="72008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kern="1200">
                <a:solidFill>
                  <a:srgbClr val="FDB52D"/>
                </a:solidFill>
                <a:latin typeface="Nunito Light" pitchFamily="2" charset="77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GB" b="1" dirty="0" smtClean="0">
                <a:solidFill>
                  <a:schemeClr val="tx1"/>
                </a:solidFill>
                <a:latin typeface="Nunito" pitchFamily="2" charset="77"/>
              </a:rPr>
              <a:t>Network Infrastructure construction </a:t>
            </a:r>
            <a:endParaRPr lang="en-GB" b="1" dirty="0">
              <a:solidFill>
                <a:schemeClr val="tx1"/>
              </a:solidFill>
              <a:latin typeface="Nunito" pitchFamily="2" charset="77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04" y="719163"/>
            <a:ext cx="7380312" cy="38688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23188" y="3939902"/>
            <a:ext cx="138531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50000"/>
                  </a:schemeClr>
                </a:solidFill>
                <a:latin typeface="Nunito"/>
              </a:rPr>
              <a:t>174 cubicles</a:t>
            </a:r>
          </a:p>
          <a:p>
            <a:r>
              <a:rPr lang="en-US" sz="900" dirty="0" smtClean="0">
                <a:solidFill>
                  <a:schemeClr val="bg2">
                    <a:lumMod val="50000"/>
                  </a:schemeClr>
                </a:solidFill>
                <a:latin typeface="Nunito"/>
              </a:rPr>
              <a:t>159 connection panels</a:t>
            </a:r>
          </a:p>
          <a:p>
            <a:r>
              <a:rPr lang="en-US" sz="900" dirty="0" smtClean="0">
                <a:solidFill>
                  <a:schemeClr val="bg2">
                    <a:lumMod val="50000"/>
                  </a:schemeClr>
                </a:solidFill>
                <a:latin typeface="Nunito"/>
              </a:rPr>
              <a:t>812 cables</a:t>
            </a:r>
          </a:p>
          <a:p>
            <a:r>
              <a:rPr lang="en-US" sz="900" dirty="0" smtClean="0">
                <a:solidFill>
                  <a:schemeClr val="bg2">
                    <a:lumMod val="50000"/>
                  </a:schemeClr>
                </a:solidFill>
                <a:latin typeface="Nunito"/>
              </a:rPr>
              <a:t>2515 client connections</a:t>
            </a:r>
            <a:endParaRPr lang="en-GB" sz="900" dirty="0">
              <a:solidFill>
                <a:schemeClr val="bg2">
                  <a:lumMod val="50000"/>
                </a:schemeClr>
              </a:solidFill>
              <a:latin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341555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491427-5644-F442-ADC7-92C8B0FDF089}"/>
              </a:ext>
            </a:extLst>
          </p:cNvPr>
          <p:cNvSpPr txBox="1">
            <a:spLocks/>
          </p:cNvSpPr>
          <p:nvPr/>
        </p:nvSpPr>
        <p:spPr>
          <a:xfrm>
            <a:off x="573088" y="-20538"/>
            <a:ext cx="8001000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smtClean="0"/>
              <a:t>Operation (High-level) Applications</a:t>
            </a:r>
            <a:endParaRPr lang="en-US" kern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50DEF2A-E8C3-0942-97A1-1DDF664F80DC}"/>
              </a:ext>
            </a:extLst>
          </p:cNvPr>
          <p:cNvSpPr txBox="1">
            <a:spLocks/>
          </p:cNvSpPr>
          <p:nvPr/>
        </p:nvSpPr>
        <p:spPr>
          <a:xfrm>
            <a:off x="467544" y="949846"/>
            <a:ext cx="8001000" cy="3134072"/>
          </a:xfrm>
          <a:prstGeom prst="rect">
            <a:avLst/>
          </a:prstGeom>
        </p:spPr>
        <p:txBody>
          <a:bodyPr/>
          <a:lstStyle>
            <a:lvl1pPr marL="287338" indent="-287338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kern="0" dirty="0" smtClean="0"/>
              <a:t>Pulse Schedule Preparation System (PSPS)</a:t>
            </a:r>
          </a:p>
          <a:p>
            <a:pPr lvl="1"/>
            <a:r>
              <a:rPr lang="en-US" sz="1600" kern="0" dirty="0" smtClean="0"/>
              <a:t>Define parameters, lifecycle management, workflow </a:t>
            </a:r>
          </a:p>
          <a:p>
            <a:r>
              <a:rPr lang="en-US" sz="1600" kern="0" dirty="0"/>
              <a:t>Supervisory System (SUP</a:t>
            </a:r>
            <a:r>
              <a:rPr lang="en-US" sz="1600" kern="0" dirty="0" smtClean="0"/>
              <a:t>)</a:t>
            </a:r>
            <a:endParaRPr lang="en-US" sz="1600" kern="0" dirty="0"/>
          </a:p>
          <a:p>
            <a:pPr lvl="1"/>
            <a:r>
              <a:rPr lang="en-US" sz="1600" kern="0" dirty="0"/>
              <a:t>Global states, integration, sequencer, configuration</a:t>
            </a:r>
          </a:p>
          <a:p>
            <a:r>
              <a:rPr lang="en-US" sz="1600" kern="0" dirty="0" smtClean="0"/>
              <a:t>Plasma Control System (PCS) </a:t>
            </a:r>
            <a:endParaRPr lang="en-US" sz="1600" kern="0" dirty="0"/>
          </a:p>
          <a:p>
            <a:pPr lvl="1"/>
            <a:r>
              <a:rPr lang="en-US" sz="1600" kern="0" dirty="0" smtClean="0"/>
              <a:t>Real-time control of plasma during pulsing</a:t>
            </a:r>
            <a:endParaRPr lang="en-US" sz="1600" kern="0" dirty="0"/>
          </a:p>
          <a:p>
            <a:r>
              <a:rPr lang="en-US" sz="1600" kern="0" dirty="0"/>
              <a:t>Data </a:t>
            </a:r>
            <a:r>
              <a:rPr lang="en-US" sz="1600" kern="0" dirty="0" smtClean="0"/>
              <a:t>Handling</a:t>
            </a:r>
            <a:r>
              <a:rPr lang="en-US" sz="1600" kern="0" dirty="0"/>
              <a:t> </a:t>
            </a:r>
            <a:r>
              <a:rPr lang="en-US" sz="1600" kern="0" dirty="0" smtClean="0"/>
              <a:t>(DA)</a:t>
            </a:r>
            <a:endParaRPr lang="en-US" sz="1600" kern="0" dirty="0"/>
          </a:p>
          <a:p>
            <a:pPr lvl="1"/>
            <a:r>
              <a:rPr lang="en-US" sz="1600" kern="0" dirty="0" smtClean="0"/>
              <a:t>Acquire, archive, store and give access</a:t>
            </a:r>
            <a:endParaRPr lang="en-US" sz="1600" kern="0" dirty="0"/>
          </a:p>
          <a:p>
            <a:r>
              <a:rPr lang="en-US" sz="1600" kern="0" dirty="0"/>
              <a:t>Remote </a:t>
            </a:r>
            <a:r>
              <a:rPr lang="en-US" sz="1600" kern="0" dirty="0" smtClean="0"/>
              <a:t>Participation</a:t>
            </a:r>
            <a:r>
              <a:rPr lang="en-US" sz="1600" kern="0" dirty="0"/>
              <a:t> </a:t>
            </a:r>
            <a:r>
              <a:rPr lang="en-US" sz="1600" kern="0" dirty="0" smtClean="0"/>
              <a:t>(RP)</a:t>
            </a:r>
            <a:endParaRPr lang="en-US" sz="1600" kern="0" dirty="0"/>
          </a:p>
          <a:p>
            <a:pPr lvl="1"/>
            <a:r>
              <a:rPr lang="en-US" sz="1600" kern="0" dirty="0"/>
              <a:t>Data transmission, networking to remote sites, virtual collaboration </a:t>
            </a:r>
            <a:r>
              <a:rPr lang="en-US" sz="1600" kern="0" dirty="0" smtClean="0"/>
              <a:t>tools</a:t>
            </a:r>
          </a:p>
          <a:p>
            <a:pPr lvl="1"/>
            <a:endParaRPr lang="en-US" sz="1600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714" y="771550"/>
            <a:ext cx="2916781" cy="1800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3951" y="3939902"/>
            <a:ext cx="7136441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n-lt"/>
              </a:rPr>
              <a:t>Bob </a:t>
            </a:r>
            <a:r>
              <a:rPr lang="en-US" sz="1200" dirty="0" err="1" smtClean="0">
                <a:latin typeface="+mn-lt"/>
              </a:rPr>
              <a:t>Gunion</a:t>
            </a:r>
            <a:r>
              <a:rPr lang="en-US" sz="1200" dirty="0" smtClean="0">
                <a:latin typeface="+mn-lt"/>
              </a:rPr>
              <a:t> Wed 12:10 – ITER Operation Applications: Status and Future Development</a:t>
            </a:r>
          </a:p>
          <a:p>
            <a:r>
              <a:rPr lang="en-US" sz="1200" dirty="0" smtClean="0">
                <a:latin typeface="+mn-lt"/>
              </a:rPr>
              <a:t>Leonid Lobes Thu 09:35 – Study on EPICS Communication over Long Distance</a:t>
            </a:r>
          </a:p>
          <a:p>
            <a:r>
              <a:rPr lang="en-US" sz="1200" dirty="0" smtClean="0">
                <a:latin typeface="+mn-lt"/>
              </a:rPr>
              <a:t>Anze Zagar Thu 12:25 – EPICS (</a:t>
            </a:r>
            <a:r>
              <a:rPr lang="en-US" sz="1200" dirty="0" err="1" smtClean="0">
                <a:latin typeface="+mn-lt"/>
              </a:rPr>
              <a:t>pvAccess</a:t>
            </a:r>
            <a:r>
              <a:rPr lang="en-US" sz="1200" dirty="0" smtClean="0">
                <a:latin typeface="+mn-lt"/>
              </a:rPr>
              <a:t>) Transport Layer for the ITER Real-Time Framework (RTF)</a:t>
            </a:r>
            <a:endParaRPr lang="en-GB" sz="1200" dirty="0" err="1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48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/>
          <p:cNvCxnSpPr/>
          <p:nvPr/>
        </p:nvCxnSpPr>
        <p:spPr bwMode="auto">
          <a:xfrm>
            <a:off x="5241685" y="911052"/>
            <a:ext cx="0" cy="2015405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3" name="Rounded Rectangle 2"/>
          <p:cNvSpPr/>
          <p:nvPr/>
        </p:nvSpPr>
        <p:spPr bwMode="auto">
          <a:xfrm>
            <a:off x="1276349" y="4155926"/>
            <a:ext cx="7139781" cy="462557"/>
          </a:xfrm>
          <a:prstGeom prst="roundRect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unito Light"/>
              </a:rPr>
              <a:t>Plant Systems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unito Light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1276350" y="2926457"/>
            <a:ext cx="4234693" cy="518071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unito Light"/>
              </a:rPr>
              <a:t>CODAC incl. Plasma Control System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unito Light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419872" y="1798314"/>
            <a:ext cx="3633886" cy="485404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unito Light"/>
              </a:rPr>
              <a:t>Interlocks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unito Light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4788024" y="740395"/>
            <a:ext cx="3628108" cy="463203"/>
          </a:xfrm>
          <a:prstGeom prst="roundRect">
            <a:avLst/>
          </a:prstGeom>
          <a:solidFill>
            <a:srgbClr val="FF5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unito Light"/>
              </a:rPr>
              <a:t>Safety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unito Light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555776" y="3444528"/>
            <a:ext cx="0" cy="711398"/>
          </a:xfrm>
          <a:prstGeom prst="straightConnector1">
            <a:avLst/>
          </a:prstGeom>
          <a:noFill/>
          <a:ln w="38100" cap="flat" cmpd="sng" algn="ctr">
            <a:solidFill>
              <a:srgbClr val="00A84C"/>
            </a:solidFill>
            <a:prstDash val="solid"/>
            <a:headEnd type="arrow"/>
            <a:tailEnd type="non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8" name="Rounded Rectangle 7"/>
          <p:cNvSpPr/>
          <p:nvPr/>
        </p:nvSpPr>
        <p:spPr bwMode="auto">
          <a:xfrm>
            <a:off x="2847281" y="3457813"/>
            <a:ext cx="2300783" cy="65563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unito Light"/>
              </a:rPr>
              <a:t>Control &amp; Monitoring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unito Light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6360961" y="2270722"/>
            <a:ext cx="11239" cy="1885204"/>
          </a:xfrm>
          <a:prstGeom prst="straightConnector1">
            <a:avLst/>
          </a:prstGeom>
          <a:noFill/>
          <a:ln w="38100" cap="flat" cmpd="sng" algn="ctr">
            <a:solidFill>
              <a:srgbClr val="FFC000"/>
            </a:solidFill>
            <a:prstDash val="solid"/>
            <a:headEnd type="arrow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0" name="Straight Arrow Connector 9"/>
          <p:cNvCxnSpPr/>
          <p:nvPr/>
        </p:nvCxnSpPr>
        <p:spPr bwMode="auto">
          <a:xfrm>
            <a:off x="6646892" y="2270722"/>
            <a:ext cx="13340" cy="1885204"/>
          </a:xfrm>
          <a:prstGeom prst="straightConnector1">
            <a:avLst/>
          </a:prstGeom>
          <a:noFill/>
          <a:ln w="38100" cap="flat" cmpd="sng" algn="ctr">
            <a:solidFill>
              <a:srgbClr val="FFC000"/>
            </a:solidFill>
            <a:prstDash val="solid"/>
            <a:headEnd type="none" w="med" len="med"/>
            <a:tailEnd type="arrow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3923928" y="2283718"/>
            <a:ext cx="0" cy="642739"/>
          </a:xfrm>
          <a:prstGeom prst="straightConnector1">
            <a:avLst/>
          </a:prstGeom>
          <a:noFill/>
          <a:ln w="38100" cap="flat" cmpd="sng" algn="ctr">
            <a:solidFill>
              <a:srgbClr val="FFC000"/>
            </a:solidFill>
            <a:prstDash val="solid"/>
            <a:headEnd type="none" w="med" len="med"/>
            <a:tailEnd type="arrow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7740352" y="1186879"/>
            <a:ext cx="0" cy="2969047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arrow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8028384" y="1186879"/>
            <a:ext cx="1" cy="2969047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4" name="Rounded Rectangle 13"/>
          <p:cNvSpPr/>
          <p:nvPr/>
        </p:nvSpPr>
        <p:spPr bwMode="auto">
          <a:xfrm>
            <a:off x="6415220" y="3445041"/>
            <a:ext cx="1438275" cy="65563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unito Light"/>
              </a:rPr>
              <a:t>Interlock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unito Light"/>
              </a:rPr>
              <a:t>Functions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unito Light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7841787" y="3460169"/>
            <a:ext cx="1438275" cy="65563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unito Light"/>
              </a:rPr>
              <a:t>Safety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Nunito Light"/>
              </a:rPr>
              <a:t>Functions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unito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07" y="3031603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  <a:latin typeface="Nunito Light"/>
              </a:rPr>
              <a:t>OPERATION</a:t>
            </a:r>
            <a:endParaRPr lang="en-GB" sz="1400" b="1" dirty="0" err="1" smtClean="0">
              <a:solidFill>
                <a:schemeClr val="bg2">
                  <a:lumMod val="25000"/>
                </a:schemeClr>
              </a:solidFill>
              <a:latin typeface="Nunito 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853" y="1241958"/>
            <a:ext cx="1301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  <a:latin typeface="Nunito Light"/>
              </a:rPr>
              <a:t>PROTECTION</a:t>
            </a:r>
            <a:endParaRPr lang="en-GB" sz="1400" b="1" dirty="0" err="1" smtClean="0">
              <a:solidFill>
                <a:schemeClr val="bg2">
                  <a:lumMod val="25000"/>
                </a:schemeClr>
              </a:solidFill>
              <a:latin typeface="Nunito Light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5511043" y="1186879"/>
            <a:ext cx="10633" cy="611435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1" name="Subtitle 2">
            <a:extLst>
              <a:ext uri="{FF2B5EF4-FFF2-40B4-BE49-F238E27FC236}">
                <a16:creationId xmlns:a16="http://schemas.microsoft.com/office/drawing/2014/main" id="{349141CC-D662-4347-BE3B-EE68DB6C8BD9}"/>
              </a:ext>
            </a:extLst>
          </p:cNvPr>
          <p:cNvSpPr txBox="1">
            <a:spLocks/>
          </p:cNvSpPr>
          <p:nvPr/>
        </p:nvSpPr>
        <p:spPr>
          <a:xfrm>
            <a:off x="107504" y="60288"/>
            <a:ext cx="8936371" cy="72008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b="0" i="0" kern="1200">
                <a:solidFill>
                  <a:srgbClr val="FDB52D"/>
                </a:solidFill>
                <a:latin typeface="Nunito Light" pitchFamily="2" charset="77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GB" b="1" dirty="0" smtClean="0">
                <a:solidFill>
                  <a:schemeClr val="tx1"/>
                </a:solidFill>
                <a:latin typeface="Nunito" pitchFamily="2" charset="77"/>
              </a:rPr>
              <a:t>Defence in depth</a:t>
            </a:r>
            <a:endParaRPr lang="en-GB" b="1" dirty="0">
              <a:solidFill>
                <a:schemeClr val="tx1"/>
              </a:solidFill>
              <a:latin typeface="Nunito" pitchFamily="2" charset="77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2847281" y="3444528"/>
            <a:ext cx="0" cy="711398"/>
          </a:xfrm>
          <a:prstGeom prst="straightConnector1">
            <a:avLst/>
          </a:prstGeom>
          <a:noFill/>
          <a:ln w="38100" cap="flat" cmpd="sng" algn="ctr">
            <a:solidFill>
              <a:srgbClr val="00A84C"/>
            </a:solidFill>
            <a:prstDash val="solid"/>
            <a:headEnd type="none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2949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3088" y="-20538"/>
            <a:ext cx="8001000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dirty="0" smtClean="0"/>
              <a:t>Summary</a:t>
            </a:r>
            <a:endParaRPr lang="en-US" kern="0" dirty="0"/>
          </a:p>
        </p:txBody>
      </p:sp>
      <p:sp>
        <p:nvSpPr>
          <p:cNvPr id="3" name="Platshållare för innehåll 1">
            <a:extLst>
              <a:ext uri="{FF2B5EF4-FFF2-40B4-BE49-F238E27FC236}">
                <a16:creationId xmlns:a16="http://schemas.microsoft.com/office/drawing/2014/main" id="{7CCBA7AC-0404-204D-BDA0-E39590B903DB}"/>
              </a:ext>
            </a:extLst>
          </p:cNvPr>
          <p:cNvSpPr txBox="1">
            <a:spLocks/>
          </p:cNvSpPr>
          <p:nvPr/>
        </p:nvSpPr>
        <p:spPr>
          <a:xfrm>
            <a:off x="382266" y="987574"/>
            <a:ext cx="8191822" cy="3456384"/>
          </a:xfrm>
          <a:prstGeom prst="rect">
            <a:avLst/>
          </a:prstGeom>
        </p:spPr>
        <p:txBody>
          <a:bodyPr>
            <a:noAutofit/>
          </a:bodyPr>
          <a:lstStyle>
            <a:lvl1pPr marL="287338" indent="-287338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dirty="0"/>
              <a:t>ITER control system is in construction, commissioning and operation</a:t>
            </a:r>
          </a:p>
          <a:p>
            <a:r>
              <a:rPr lang="en-GB" sz="2000" dirty="0"/>
              <a:t>Integration of in-kind contributions is 15 % complete towards first plasma</a:t>
            </a:r>
          </a:p>
          <a:p>
            <a:r>
              <a:rPr lang="en-GB" sz="2000" dirty="0"/>
              <a:t>Mitigation actions to ease integration are continuously being explored</a:t>
            </a:r>
          </a:p>
          <a:p>
            <a:r>
              <a:rPr lang="en-GB" sz="2000" dirty="0"/>
              <a:t>Final </a:t>
            </a:r>
            <a:r>
              <a:rPr lang="en-GB" sz="2000" dirty="0" smtClean="0"/>
              <a:t>infrastructure construction, </a:t>
            </a:r>
            <a:r>
              <a:rPr lang="en-GB" sz="2000" dirty="0"/>
              <a:t>with </a:t>
            </a:r>
            <a:r>
              <a:rPr lang="en-GB" sz="2000" dirty="0" smtClean="0"/>
              <a:t>networks, servers </a:t>
            </a:r>
            <a:r>
              <a:rPr lang="en-GB" sz="2000" dirty="0"/>
              <a:t>and </a:t>
            </a:r>
            <a:r>
              <a:rPr lang="en-GB" sz="2000" dirty="0" smtClean="0"/>
              <a:t>control room, </a:t>
            </a:r>
            <a:r>
              <a:rPr lang="en-GB" sz="2000" dirty="0"/>
              <a:t>starts now</a:t>
            </a:r>
          </a:p>
          <a:p>
            <a:r>
              <a:rPr lang="en-GB" sz="2000" dirty="0"/>
              <a:t>More and more </a:t>
            </a:r>
            <a:r>
              <a:rPr lang="en-GB" sz="2000" dirty="0" smtClean="0"/>
              <a:t>effort is </a:t>
            </a:r>
            <a:r>
              <a:rPr lang="en-GB" sz="2000" dirty="0"/>
              <a:t>put in the development of high level operation </a:t>
            </a:r>
            <a:r>
              <a:rPr lang="en-GB" sz="2000" dirty="0" smtClean="0"/>
              <a:t>applications </a:t>
            </a:r>
            <a:r>
              <a:rPr lang="en-GB" sz="2000" dirty="0"/>
              <a:t>in close collaboration with science and operation</a:t>
            </a:r>
          </a:p>
        </p:txBody>
      </p:sp>
    </p:spTree>
    <p:extLst>
      <p:ext uri="{BB962C8B-B14F-4D97-AF65-F5344CB8AC3E}">
        <p14:creationId xmlns:p14="http://schemas.microsoft.com/office/powerpoint/2010/main" val="294036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1">
            <a:extLst>
              <a:ext uri="{FF2B5EF4-FFF2-40B4-BE49-F238E27FC236}">
                <a16:creationId xmlns:a16="http://schemas.microsoft.com/office/drawing/2014/main" id="{7CCBA7AC-0404-204D-BDA0-E39590B903DB}"/>
              </a:ext>
            </a:extLst>
          </p:cNvPr>
          <p:cNvSpPr txBox="1">
            <a:spLocks/>
          </p:cNvSpPr>
          <p:nvPr/>
        </p:nvSpPr>
        <p:spPr>
          <a:xfrm>
            <a:off x="382266" y="987574"/>
            <a:ext cx="4117726" cy="3456384"/>
          </a:xfrm>
          <a:prstGeom prst="rect">
            <a:avLst/>
          </a:prstGeom>
        </p:spPr>
        <p:txBody>
          <a:bodyPr>
            <a:noAutofit/>
          </a:bodyPr>
          <a:lstStyle>
            <a:lvl1pPr marL="287338" indent="-287338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kern="0" dirty="0" smtClean="0"/>
              <a:t>We are always looking for people to join our team to meet the challenges and reap the rewards in the coming years</a:t>
            </a:r>
          </a:p>
          <a:p>
            <a:pPr marL="0" indent="0">
              <a:buNone/>
            </a:pPr>
            <a:endParaRPr lang="en-US" sz="2000" kern="0" dirty="0" smtClean="0"/>
          </a:p>
          <a:p>
            <a:pPr marL="0" indent="0">
              <a:buNone/>
            </a:pPr>
            <a:endParaRPr lang="en-US" sz="2000" kern="0" dirty="0"/>
          </a:p>
          <a:p>
            <a:pPr marL="0" indent="0">
              <a:buNone/>
            </a:pPr>
            <a:endParaRPr lang="en-US" sz="2000" kern="0" dirty="0" smtClean="0"/>
          </a:p>
          <a:p>
            <a:pPr marL="0" indent="0">
              <a:buNone/>
            </a:pPr>
            <a:endParaRPr lang="en-US" sz="2000" kern="0" dirty="0" smtClean="0"/>
          </a:p>
          <a:p>
            <a:pPr marL="0" indent="0">
              <a:buNone/>
            </a:pPr>
            <a:r>
              <a:rPr lang="en-US" sz="2000" kern="0" dirty="0">
                <a:hlinkClick r:id="rId2"/>
              </a:rPr>
              <a:t>https://</a:t>
            </a:r>
            <a:r>
              <a:rPr lang="en-US" sz="2000" kern="0" dirty="0" smtClean="0">
                <a:hlinkClick r:id="rId2"/>
              </a:rPr>
              <a:t>www.iter.org/jobs</a:t>
            </a:r>
            <a:endParaRPr lang="en-US" sz="2000" kern="0" dirty="0" smtClean="0"/>
          </a:p>
          <a:p>
            <a:pPr marL="0" indent="0">
              <a:buNone/>
            </a:pPr>
            <a:endParaRPr lang="en-US" sz="2000" kern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9" y="987574"/>
            <a:ext cx="4824536" cy="342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6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050"/>
            <a:ext cx="8229600" cy="536971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ITER </a:t>
            </a:r>
            <a:r>
              <a:rPr lang="en-GB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Tokamak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90426" y="863349"/>
            <a:ext cx="388843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/>
                <a:cs typeface="Arial"/>
              </a:rPr>
              <a:t>An intense magnetic field, generated by powerful superconducting magnets, shapes, heats and confines the hot plasma, and keeps it away from the vacuum vessel wall.</a:t>
            </a:r>
          </a:p>
          <a:p>
            <a:endParaRPr lang="en-US" sz="16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Vacuum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Vessel: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8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000 t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. 850 m</a:t>
            </a:r>
            <a:r>
              <a:rPr lang="en-US" sz="1400" baseline="30000" dirty="0" smtClean="0">
                <a:solidFill>
                  <a:srgbClr val="000000"/>
                </a:solidFill>
                <a:latin typeface="Arial"/>
                <a:cs typeface="Arial"/>
              </a:rPr>
              <a:t>3</a:t>
            </a:r>
            <a:endParaRPr lang="en-US" sz="1400" baseline="30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18 TF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Coils: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360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. 17-m high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1 Central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olenoid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: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1 000 t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. 13-m high 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6 PF Coils: 200-400 t. 8 to 24 m diameter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Cryostat: 30 x 30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1800" dirty="0" smtClean="0">
                <a:solidFill>
                  <a:srgbClr val="000000"/>
                </a:solidFill>
                <a:latin typeface="Arial"/>
                <a:cs typeface="Arial"/>
              </a:rPr>
              <a:t>About 50 % of these components have been delivered on site</a:t>
            </a:r>
          </a:p>
        </p:txBody>
      </p:sp>
      <p:pic>
        <p:nvPicPr>
          <p:cNvPr id="5" name="Picture 2" descr="C:\Users\Bob\Desktop\Tok_Photo_book_black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30" y="411510"/>
            <a:ext cx="5190426" cy="4482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H="1" flipV="1">
            <a:off x="3419872" y="2859782"/>
            <a:ext cx="1770554" cy="7200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/>
          <p:nvPr/>
        </p:nvCxnSpPr>
        <p:spPr bwMode="auto">
          <a:xfrm flipH="1" flipV="1">
            <a:off x="2987824" y="2993648"/>
            <a:ext cx="2202602" cy="1541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2627784" y="3219822"/>
            <a:ext cx="2562642" cy="14401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1115616" y="3363838"/>
            <a:ext cx="4074810" cy="2160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827584" y="3795886"/>
            <a:ext cx="4373793" cy="1429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5190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69" y="0"/>
            <a:ext cx="7872861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08976" y="4838726"/>
            <a:ext cx="1274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n-lt"/>
              </a:rPr>
              <a:t>December 2021</a:t>
            </a:r>
            <a:endParaRPr lang="en-GB" sz="1200" dirty="0" err="1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432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15" y="0"/>
            <a:ext cx="7502769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08976" y="4838726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n-lt"/>
              </a:rPr>
              <a:t>January 2022</a:t>
            </a:r>
            <a:endParaRPr lang="en-GB" sz="1200" dirty="0" err="1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101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45" y="0"/>
            <a:ext cx="7449709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32240" y="4659982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n-lt"/>
              </a:rPr>
              <a:t>February 2022</a:t>
            </a:r>
            <a:endParaRPr lang="en-GB" sz="1200" dirty="0" err="1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463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80" y="0"/>
            <a:ext cx="798484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58489" y="4659982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n-lt"/>
              </a:rPr>
              <a:t>May 2022</a:t>
            </a:r>
            <a:endParaRPr lang="en-GB" sz="1200" dirty="0" err="1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656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 txBox="1">
            <a:spLocks noChangeArrowheads="1"/>
          </p:cNvSpPr>
          <p:nvPr/>
        </p:nvSpPr>
        <p:spPr>
          <a:xfrm>
            <a:off x="304800" y="57150"/>
            <a:ext cx="8229600" cy="5715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dirty="0" smtClean="0">
                <a:latin typeface="+mn-lt"/>
                <a:ea typeface="ＭＳ Ｐゴシック" charset="0"/>
                <a:cs typeface="ＭＳ Ｐゴシック" charset="0"/>
              </a:rPr>
              <a:t>The “Big Lift” May 11, 2022</a:t>
            </a:r>
            <a:endParaRPr lang="en-US" kern="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501" y="2377782"/>
            <a:ext cx="5508104" cy="27626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811" y="3123364"/>
            <a:ext cx="4162591" cy="20406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808122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First out of nine subsectors lifted and installed in the Tokamak Pit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A subsector consists of one 40</a:t>
            </a:r>
            <a:r>
              <a:rPr lang="en-US" baseline="30000" dirty="0" smtClean="0">
                <a:latin typeface="+mn-lt"/>
              </a:rPr>
              <a:t>o</a:t>
            </a:r>
            <a:r>
              <a:rPr lang="en-US" dirty="0" smtClean="0">
                <a:latin typeface="+mn-lt"/>
              </a:rPr>
              <a:t> vacuum vessel sector with thermal shield and two toroidal field coils weighting 1200 tons </a:t>
            </a:r>
            <a:endParaRPr lang="en-GB" dirty="0" err="1" smtClean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6882" y="2864093"/>
            <a:ext cx="15392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n-lt"/>
              </a:rPr>
              <a:t>3D real-time display</a:t>
            </a:r>
            <a:endParaRPr lang="en-GB" sz="1200" dirty="0" err="1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116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26"/>
          <p:cNvSpPr txBox="1">
            <a:spLocks noChangeArrowheads="1"/>
          </p:cNvSpPr>
          <p:nvPr/>
        </p:nvSpPr>
        <p:spPr>
          <a:xfrm>
            <a:off x="304800" y="57150"/>
            <a:ext cx="8229600" cy="5715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dirty="0" smtClean="0">
                <a:latin typeface="+mn-lt"/>
                <a:ea typeface="ＭＳ Ｐゴシック" charset="0"/>
                <a:cs typeface="ＭＳ Ｐゴシック" charset="0"/>
              </a:rPr>
              <a:t>ITER Control System Architecture</a:t>
            </a:r>
            <a:endParaRPr lang="en-US" kern="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771550"/>
            <a:ext cx="6073470" cy="430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0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ER2018_16x9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err="1" smtClean="0">
            <a:latin typeface="+mn-lt"/>
          </a:defRPr>
        </a:defPPr>
      </a:lstStyle>
    </a:tx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ITER2018_16x9.potx</Template>
  <TotalTime>54453</TotalTime>
  <Words>652</Words>
  <Application>Microsoft Office PowerPoint</Application>
  <PresentationFormat>On-screen Show (16:9)</PresentationFormat>
  <Paragraphs>110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ＭＳ Ｐゴシック</vt:lpstr>
      <vt:lpstr>Arial</vt:lpstr>
      <vt:lpstr>Calibri</vt:lpstr>
      <vt:lpstr>Century Gothic</vt:lpstr>
      <vt:lpstr>Nunito</vt:lpstr>
      <vt:lpstr>Nunito ExtraLight</vt:lpstr>
      <vt:lpstr>Nunito Light</vt:lpstr>
      <vt:lpstr>ITER2018_16x9</vt:lpstr>
      <vt:lpstr>PowerPoint Presentation</vt:lpstr>
      <vt:lpstr>Quick reminder what ITER is about</vt:lpstr>
      <vt:lpstr>The ITER Tokamak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Loving Matthew</dc:creator>
  <cp:lastModifiedBy>Wallander Anders</cp:lastModifiedBy>
  <cp:revision>496</cp:revision>
  <cp:lastPrinted>2022-09-14T15:56:32Z</cp:lastPrinted>
  <dcterms:created xsi:type="dcterms:W3CDTF">2016-02-03T09:22:23Z</dcterms:created>
  <dcterms:modified xsi:type="dcterms:W3CDTF">2022-09-19T11:29:54Z</dcterms:modified>
</cp:coreProperties>
</file>