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266" r:id="rId3"/>
    <p:sldId id="267" r:id="rId4"/>
    <p:sldId id="260" r:id="rId5"/>
    <p:sldId id="273" r:id="rId6"/>
    <p:sldId id="271" r:id="rId7"/>
    <p:sldId id="272" r:id="rId8"/>
    <p:sldId id="275" r:id="rId9"/>
    <p:sldId id="274" r:id="rId10"/>
    <p:sldId id="261" r:id="rId11"/>
    <p:sldId id="268" r:id="rId12"/>
    <p:sldId id="270" r:id="rId13"/>
    <p:sldId id="269" r:id="rId14"/>
    <p:sldId id="263" r:id="rId15"/>
    <p:sldId id="264" r:id="rId16"/>
    <p:sldId id="277" r:id="rId17"/>
    <p:sldId id="276" r:id="rId18"/>
    <p:sldId id="278" r:id="rId19"/>
    <p:sldId id="279" r:id="rId20"/>
  </p:sldIdLst>
  <p:sldSz cx="9144000" cy="5143500" type="screen16x9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2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>
      <p:cViewPr varScale="1">
        <p:scale>
          <a:sx n="134" d="100"/>
          <a:sy n="134" d="100"/>
        </p:scale>
        <p:origin x="132" y="3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58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5029E26-3CDE-4E2A-9243-F4CFA73F77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971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5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D204273-9E39-4C9A-A251-EF1633DCAA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93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1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31286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TextBox 9"/>
          <p:cNvSpPr txBox="1"/>
          <p:nvPr userDrawn="1"/>
        </p:nvSpPr>
        <p:spPr>
          <a:xfrm>
            <a:off x="539552" y="4470235"/>
            <a:ext cx="83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dirty="0" err="1" smtClean="0">
                <a:latin typeface="+mn-lt"/>
              </a:rPr>
              <a:t>Disclaimer</a:t>
            </a:r>
            <a:r>
              <a:rPr lang="fr-FR" sz="1100" i="1" dirty="0" smtClean="0">
                <a:latin typeface="+mn-lt"/>
              </a:rPr>
              <a:t>: The </a:t>
            </a:r>
            <a:r>
              <a:rPr lang="fr-FR" sz="1100" i="1" dirty="0" err="1" smtClean="0">
                <a:latin typeface="+mn-lt"/>
              </a:rPr>
              <a:t>views</a:t>
            </a:r>
            <a:r>
              <a:rPr lang="fr-FR" sz="1100" i="1" dirty="0" smtClean="0">
                <a:latin typeface="+mn-lt"/>
              </a:rPr>
              <a:t> and opinions </a:t>
            </a:r>
            <a:r>
              <a:rPr lang="fr-FR" sz="1100" i="1" dirty="0" err="1" smtClean="0">
                <a:latin typeface="+mn-lt"/>
              </a:rPr>
              <a:t>expressed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herein</a:t>
            </a:r>
            <a:r>
              <a:rPr lang="fr-FR" sz="1100" i="1" dirty="0" smtClean="0">
                <a:latin typeface="+mn-lt"/>
              </a:rPr>
              <a:t> do not </a:t>
            </a:r>
            <a:r>
              <a:rPr lang="fr-FR" sz="1100" i="1" dirty="0" err="1" smtClean="0">
                <a:latin typeface="+mn-lt"/>
              </a:rPr>
              <a:t>necessarily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reflect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those</a:t>
            </a:r>
            <a:r>
              <a:rPr lang="fr-FR" sz="1100" i="1" dirty="0" smtClean="0">
                <a:latin typeface="+mn-lt"/>
              </a:rPr>
              <a:t> of the ITER Organization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61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57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98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13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8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15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03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27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135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457200"/>
            <a:ext cx="8001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314450"/>
            <a:ext cx="8001000" cy="314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699792" y="4741833"/>
            <a:ext cx="46085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800" dirty="0" smtClean="0">
                <a:solidFill>
                  <a:schemeClr val="tx1"/>
                </a:solidFill>
                <a:latin typeface="+mj-lt"/>
              </a:rPr>
              <a:t>EPICS Collaboration</a:t>
            </a:r>
            <a:r>
              <a:rPr lang="en-GB" sz="800" baseline="0" dirty="0" smtClean="0">
                <a:solidFill>
                  <a:schemeClr val="tx1"/>
                </a:solidFill>
                <a:latin typeface="+mj-lt"/>
              </a:rPr>
              <a:t> Meeting September 2022, Ljubljana, Slovenia</a:t>
            </a:r>
            <a:endParaRPr lang="en-GB" sz="800" dirty="0" smtClean="0">
              <a:solidFill>
                <a:schemeClr val="tx1"/>
              </a:solidFill>
              <a:latin typeface="+mj-lt"/>
            </a:endParaRPr>
          </a:p>
          <a:p>
            <a:pPr algn="ctr">
              <a:spcBef>
                <a:spcPct val="50000"/>
              </a:spcBef>
            </a:pPr>
            <a:r>
              <a:rPr lang="en-GB" sz="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2022, ITER Organization</a:t>
            </a:r>
            <a:r>
              <a:rPr lang="en-GB" sz="800" dirty="0" smtClean="0">
                <a:solidFill>
                  <a:schemeClr val="tx1"/>
                </a:solidFill>
                <a:latin typeface="+mj-lt"/>
              </a:rPr>
              <a:t>	</a:t>
            </a:r>
            <a:endParaRPr lang="en-GB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788000"/>
            <a:ext cx="5857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dirty="0">
                <a:latin typeface="+mj-lt"/>
              </a:rPr>
              <a:t>Page </a:t>
            </a:r>
            <a:fld id="{47BA91C2-74BF-4480-8BF1-C44F20807924}" type="slidenum">
              <a:rPr lang="en-GB" sz="800" smtClean="0"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800" dirty="0">
              <a:latin typeface="+mj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08303" y="4788000"/>
            <a:ext cx="11167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+mj-lt"/>
              </a:rPr>
              <a:t>IDM</a:t>
            </a:r>
            <a:r>
              <a:rPr lang="en-US" sz="800" baseline="0" dirty="0" smtClean="0">
                <a:latin typeface="+mj-lt"/>
              </a:rPr>
              <a:t> UID: XXXXXX</a:t>
            </a:r>
            <a:endParaRPr lang="en-GB" sz="800" dirty="0"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4731514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388424" y="4731514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308304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2699792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52000"/>
            <a:ext cx="592767" cy="293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4953600"/>
            <a:ext cx="2016224" cy="971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just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just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just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just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just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685800" y="1714500"/>
            <a:ext cx="7772400" cy="857250"/>
          </a:xfrm>
        </p:spPr>
        <p:txBody>
          <a:bodyPr/>
          <a:lstStyle/>
          <a:p>
            <a:r>
              <a:rPr lang="en-GB" dirty="0"/>
              <a:t>EPICS (</a:t>
            </a:r>
            <a:r>
              <a:rPr lang="en-GB" dirty="0" err="1"/>
              <a:t>pvAccess</a:t>
            </a:r>
            <a:r>
              <a:rPr lang="en-GB" dirty="0"/>
              <a:t>) Transport Layer for the ITER Real-Time Framework (RTF)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Anze Zagar</a:t>
            </a:r>
            <a:endParaRPr lang="en-US" dirty="0"/>
          </a:p>
          <a:p>
            <a:r>
              <a:rPr lang="en-US" dirty="0" smtClean="0"/>
              <a:t>ITER Organization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RTF Application Deployment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9" y="1404622"/>
            <a:ext cx="8000998" cy="2967668"/>
          </a:xfrm>
        </p:spPr>
      </p:pic>
    </p:spTree>
    <p:extLst>
      <p:ext uri="{BB962C8B-B14F-4D97-AF65-F5344CB8AC3E}">
        <p14:creationId xmlns:p14="http://schemas.microsoft.com/office/powerpoint/2010/main" val="78597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RTF Application Deployment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9" y="1404622"/>
            <a:ext cx="8000998" cy="2967668"/>
          </a:xfrm>
        </p:spPr>
      </p:pic>
    </p:spTree>
    <p:extLst>
      <p:ext uri="{BB962C8B-B14F-4D97-AF65-F5344CB8AC3E}">
        <p14:creationId xmlns:p14="http://schemas.microsoft.com/office/powerpoint/2010/main" val="29539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Inter-Thread Gateways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9" y="1404622"/>
            <a:ext cx="8000998" cy="2967667"/>
          </a:xfrm>
        </p:spPr>
      </p:pic>
    </p:spTree>
    <p:extLst>
      <p:ext uri="{BB962C8B-B14F-4D97-AF65-F5344CB8AC3E}">
        <p14:creationId xmlns:p14="http://schemas.microsoft.com/office/powerpoint/2010/main" val="8763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Inter-Process/Node Gateways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9" y="1404622"/>
            <a:ext cx="8000998" cy="2967668"/>
          </a:xfrm>
        </p:spPr>
      </p:pic>
    </p:spTree>
    <p:extLst>
      <p:ext uri="{BB962C8B-B14F-4D97-AF65-F5344CB8AC3E}">
        <p14:creationId xmlns:p14="http://schemas.microsoft.com/office/powerpoint/2010/main" val="41591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Layers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sz="1800" dirty="0" smtClean="0"/>
              <a:t>Abstraction </a:t>
            </a:r>
            <a:r>
              <a:rPr lang="en-GB" sz="1800" dirty="0"/>
              <a:t>layer between </a:t>
            </a:r>
            <a:r>
              <a:rPr lang="en-GB" sz="1800" dirty="0" smtClean="0"/>
              <a:t>communication interface and the RTF</a:t>
            </a:r>
          </a:p>
          <a:p>
            <a:pPr algn="l"/>
            <a:r>
              <a:rPr lang="en-US" sz="1800" dirty="0" smtClean="0"/>
              <a:t>Supports normative and structured data types</a:t>
            </a:r>
          </a:p>
          <a:p>
            <a:pPr algn="l"/>
            <a:r>
              <a:rPr lang="en-US" sz="1800" dirty="0" smtClean="0"/>
              <a:t>Data types must support:</a:t>
            </a:r>
          </a:p>
          <a:p>
            <a:pPr lvl="1" algn="l"/>
            <a:r>
              <a:rPr lang="en-US" sz="1600" dirty="0"/>
              <a:t>I</a:t>
            </a:r>
            <a:r>
              <a:rPr lang="en-US" sz="1600" dirty="0" smtClean="0"/>
              <a:t>ntrospection to allow structure mapping to be performed at initialization time</a:t>
            </a:r>
          </a:p>
          <a:p>
            <a:pPr lvl="1" algn="l"/>
            <a:r>
              <a:rPr lang="en-US" sz="1600" dirty="0" smtClean="0"/>
              <a:t>Serialization to allow structure data to be serialized/</a:t>
            </a:r>
            <a:r>
              <a:rPr lang="en-US" sz="1600" dirty="0" err="1" smtClean="0"/>
              <a:t>deserialized</a:t>
            </a:r>
            <a:r>
              <a:rPr lang="en-US" sz="1600" dirty="0" smtClean="0"/>
              <a:t> at runtime</a:t>
            </a:r>
            <a:endParaRPr lang="en-GB" sz="1600" dirty="0" smtClean="0"/>
          </a:p>
          <a:p>
            <a:pPr algn="l"/>
            <a:r>
              <a:rPr lang="en-US" sz="1800" dirty="0" smtClean="0"/>
              <a:t>Available/foreseen implementations:</a:t>
            </a:r>
            <a:endParaRPr lang="en-GB" sz="1800" dirty="0" smtClean="0"/>
          </a:p>
          <a:p>
            <a:pPr lvl="1" algn="l"/>
            <a:r>
              <a:rPr lang="en-US" sz="1600" dirty="0" smtClean="0"/>
              <a:t>Ethernet based TLs: SDN, DAN (publish only), EPICS </a:t>
            </a:r>
            <a:r>
              <a:rPr lang="en-US" sz="1600" dirty="0" err="1" smtClean="0"/>
              <a:t>pvAccess</a:t>
            </a:r>
            <a:endParaRPr lang="en-US" sz="1600" dirty="0" smtClean="0"/>
          </a:p>
          <a:p>
            <a:pPr lvl="1" algn="l"/>
            <a:r>
              <a:rPr lang="en-US" sz="1600" dirty="0" smtClean="0"/>
              <a:t>Local data exchange TLs: Files, Pipes, Shared memory</a:t>
            </a:r>
          </a:p>
          <a:p>
            <a:pPr lvl="1" algn="l"/>
            <a:r>
              <a:rPr lang="en-US" sz="1600" dirty="0" smtClean="0"/>
              <a:t>Hardware/DAQ TLs: NDS</a:t>
            </a:r>
          </a:p>
          <a:p>
            <a:pPr lvl="1" algn="l"/>
            <a:r>
              <a:rPr lang="en-US" sz="1600" dirty="0" smtClean="0"/>
              <a:t>User interaction TLs: Console, GUI screens</a:t>
            </a:r>
          </a:p>
        </p:txBody>
      </p:sp>
    </p:spTree>
    <p:extLst>
      <p:ext uri="{BB962C8B-B14F-4D97-AF65-F5344CB8AC3E}">
        <p14:creationId xmlns:p14="http://schemas.microsoft.com/office/powerpoint/2010/main" val="359393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EPICS Transport Layer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Originally based on </a:t>
            </a:r>
            <a:r>
              <a:rPr lang="en-US" sz="1800" dirty="0" err="1" smtClean="0"/>
              <a:t>pvAccessCPP</a:t>
            </a:r>
            <a:r>
              <a:rPr lang="en-US" sz="1800" dirty="0" smtClean="0"/>
              <a:t> but migrated to PVXS in RTF 2.2.4 (March 2021)</a:t>
            </a:r>
          </a:p>
          <a:p>
            <a:pPr algn="l"/>
            <a:r>
              <a:rPr lang="en-US" sz="1800" dirty="0" smtClean="0"/>
              <a:t>Creates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EpicsPublisher</a:t>
            </a:r>
            <a:r>
              <a:rPr lang="en-US" sz="1800" dirty="0" smtClean="0"/>
              <a:t> and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EpicsSubscriber</a:t>
            </a:r>
            <a:r>
              <a:rPr lang="en-US" sz="1800" dirty="0" smtClean="0"/>
              <a:t> objects for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Sender</a:t>
            </a:r>
            <a:r>
              <a:rPr lang="en-US" sz="1800" dirty="0" smtClean="0"/>
              <a:t> and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Receiver</a:t>
            </a:r>
            <a:r>
              <a:rPr lang="en-US" sz="1800" dirty="0" smtClean="0"/>
              <a:t> FBs</a:t>
            </a:r>
          </a:p>
          <a:p>
            <a:pPr algn="l"/>
            <a:r>
              <a:rPr lang="en-US" sz="1800" dirty="0" smtClean="0"/>
              <a:t>Framework recursively climbs the data structure (through introspection) to invoke:</a:t>
            </a:r>
          </a:p>
          <a:p>
            <a:pPr lvl="1" algn="l"/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sz="1400" dirty="0"/>
              <a:t> </a:t>
            </a:r>
            <a:r>
              <a:rPr lang="en-US" sz="1400" dirty="0" smtClean="0"/>
              <a:t>function implemented by both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EpicsPublisher</a:t>
            </a:r>
            <a:r>
              <a:rPr lang="en-US" sz="1400" dirty="0" smtClean="0"/>
              <a:t> &amp;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EpicsSubscriber</a:t>
            </a:r>
            <a:r>
              <a:rPr lang="en-US" sz="1400" dirty="0" smtClean="0"/>
              <a:t> to declare/validate </a:t>
            </a:r>
            <a:r>
              <a:rPr lang="en-US" sz="1400" dirty="0" err="1" smtClean="0"/>
              <a:t>pvData</a:t>
            </a:r>
            <a:r>
              <a:rPr lang="en-US" sz="1400" dirty="0" smtClean="0"/>
              <a:t> structure (at initialization time)</a:t>
            </a:r>
          </a:p>
          <a:p>
            <a:pPr lvl="1" algn="l"/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read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sz="1400" dirty="0" smtClean="0"/>
              <a:t> function implemented </a:t>
            </a:r>
            <a:r>
              <a:rPr lang="en-US" sz="1400" dirty="0"/>
              <a:t>by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EpicsSubscriber</a:t>
            </a:r>
            <a:r>
              <a:rPr lang="en-US" sz="1400" dirty="0" smtClean="0"/>
              <a:t> to read structure data from </a:t>
            </a:r>
            <a:r>
              <a:rPr lang="en-US" sz="1400" dirty="0" err="1" smtClean="0"/>
              <a:t>pvData</a:t>
            </a:r>
            <a:r>
              <a:rPr lang="en-US" sz="1400" dirty="0" smtClean="0"/>
              <a:t> (at runtime)</a:t>
            </a:r>
          </a:p>
          <a:p>
            <a:pPr lvl="1" algn="l"/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write()</a:t>
            </a:r>
            <a:r>
              <a:rPr lang="en-US" sz="1400" dirty="0" smtClean="0"/>
              <a:t> </a:t>
            </a:r>
            <a:r>
              <a:rPr lang="en-US" sz="1400" dirty="0"/>
              <a:t>function implemented by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EpicsPublisher</a:t>
            </a:r>
            <a:r>
              <a:rPr lang="en-US" sz="1400" dirty="0" smtClean="0"/>
              <a:t> </a:t>
            </a:r>
            <a:r>
              <a:rPr lang="en-US" sz="1400" dirty="0"/>
              <a:t>to </a:t>
            </a:r>
            <a:r>
              <a:rPr lang="en-US" sz="1400" dirty="0" smtClean="0"/>
              <a:t>write structure </a:t>
            </a:r>
            <a:r>
              <a:rPr lang="en-US" sz="1400" dirty="0"/>
              <a:t>data </a:t>
            </a:r>
            <a:r>
              <a:rPr lang="en-US" sz="1400" dirty="0" smtClean="0"/>
              <a:t>to </a:t>
            </a:r>
            <a:r>
              <a:rPr lang="en-US" sz="1400" dirty="0" err="1"/>
              <a:t>pvData</a:t>
            </a:r>
            <a:r>
              <a:rPr lang="en-US" sz="1400" dirty="0"/>
              <a:t> </a:t>
            </a:r>
            <a:r>
              <a:rPr lang="en-US" sz="1400" dirty="0" smtClean="0"/>
              <a:t>and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send()</a:t>
            </a:r>
            <a:r>
              <a:rPr lang="en-US" sz="1400" dirty="0" smtClean="0"/>
              <a:t> to finally send it</a:t>
            </a:r>
            <a:r>
              <a:rPr lang="en-US" sz="1400" dirty="0"/>
              <a:t> </a:t>
            </a:r>
            <a:r>
              <a:rPr lang="en-US" sz="1400" dirty="0" smtClean="0"/>
              <a:t>(at runtime)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6826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Recursive Structure Type Declaration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struct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Sample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uint64_t time;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quality;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struct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float64_t x;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float64_t y;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} position;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uint64_t values[10];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Sample.time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+mj-lt"/>
                <a:cs typeface="Courier New" panose="02070309020205020404" pitchFamily="49" charset="0"/>
              </a:rPr>
              <a:t>=&gt; declares “time”, depth 1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Sample.quality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cs typeface="Courier New" panose="02070309020205020404" pitchFamily="49" charset="0"/>
              </a:rPr>
              <a:t>=&gt; declares </a:t>
            </a:r>
            <a:r>
              <a:rPr lang="en-US" sz="1800" dirty="0" smtClean="0">
                <a:cs typeface="Courier New" panose="02070309020205020404" pitchFamily="49" charset="0"/>
              </a:rPr>
              <a:t>“quality”, </a:t>
            </a:r>
            <a:r>
              <a:rPr lang="en-US" sz="1800" dirty="0">
                <a:cs typeface="Courier New" panose="02070309020205020404" pitchFamily="49" charset="0"/>
              </a:rPr>
              <a:t>depth </a:t>
            </a:r>
            <a:r>
              <a:rPr lang="en-US" sz="1800" dirty="0" smtClean="0">
                <a:cs typeface="Courier New" panose="02070309020205020404" pitchFamily="49" charset="0"/>
              </a:rPr>
              <a:t>1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Sample.position.x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cs typeface="Courier New" panose="02070309020205020404" pitchFamily="49" charset="0"/>
              </a:rPr>
              <a:t>=&gt; declares </a:t>
            </a:r>
            <a:r>
              <a:rPr lang="en-US" sz="1800" dirty="0" smtClean="0">
                <a:cs typeface="Courier New" panose="02070309020205020404" pitchFamily="49" charset="0"/>
              </a:rPr>
              <a:t>“x”, </a:t>
            </a:r>
            <a:r>
              <a:rPr lang="en-US" sz="1800" dirty="0">
                <a:cs typeface="Courier New" panose="02070309020205020404" pitchFamily="49" charset="0"/>
              </a:rPr>
              <a:t>depth </a:t>
            </a:r>
            <a:r>
              <a:rPr lang="en-US" sz="1800" dirty="0" smtClean="0">
                <a:cs typeface="Courier New" panose="02070309020205020404" pitchFamily="49" charset="0"/>
              </a:rPr>
              <a:t>2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Sample.position.y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cs typeface="Courier New" panose="02070309020205020404" pitchFamily="49" charset="0"/>
              </a:rPr>
              <a:t>=&gt; declares </a:t>
            </a:r>
            <a:r>
              <a:rPr lang="en-US" sz="1800" dirty="0" smtClean="0">
                <a:cs typeface="Courier New" panose="02070309020205020404" pitchFamily="49" charset="0"/>
              </a:rPr>
              <a:t>“y”, </a:t>
            </a:r>
            <a:r>
              <a:rPr lang="en-US" sz="1800" dirty="0">
                <a:cs typeface="Courier New" panose="02070309020205020404" pitchFamily="49" charset="0"/>
              </a:rPr>
              <a:t>depth </a:t>
            </a:r>
            <a:r>
              <a:rPr lang="en-US" sz="1800" dirty="0" smtClean="0">
                <a:cs typeface="Courier New" panose="02070309020205020404" pitchFamily="49" charset="0"/>
              </a:rPr>
              <a:t>2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Sample.values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[10]</a:t>
            </a:r>
          </a:p>
          <a:p>
            <a:pPr marL="0" indent="0">
              <a:buNone/>
            </a:pPr>
            <a:r>
              <a:rPr lang="en-US" sz="1800" dirty="0">
                <a:cs typeface="Courier New" panose="02070309020205020404" pitchFamily="49" charset="0"/>
              </a:rPr>
              <a:t>=&gt; declares </a:t>
            </a:r>
            <a:r>
              <a:rPr lang="en-US" sz="1800" dirty="0" smtClean="0">
                <a:cs typeface="Courier New" panose="02070309020205020404" pitchFamily="49" charset="0"/>
              </a:rPr>
              <a:t>“values”, </a:t>
            </a:r>
            <a:r>
              <a:rPr lang="en-US" sz="1800" dirty="0">
                <a:cs typeface="Courier New" panose="02070309020205020404" pitchFamily="49" charset="0"/>
              </a:rPr>
              <a:t>depth </a:t>
            </a:r>
            <a:r>
              <a:rPr lang="en-US" sz="1800" dirty="0" smtClean="0">
                <a:cs typeface="Courier New" panose="02070309020205020404" pitchFamily="49" charset="0"/>
              </a:rPr>
              <a:t>1</a:t>
            </a:r>
            <a:endParaRPr lang="en-US" sz="1800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63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Transport Layer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EpicsPublisher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EpicsSubscriber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::declare(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char* name,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depth,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type_index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data_type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size,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count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 algn="l"/>
            <a:r>
              <a:rPr lang="en-GB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child = </a:t>
            </a:r>
            <a:r>
              <a:rPr lang="en-GB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pvxs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::Member(</a:t>
            </a:r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pvxs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TypeCode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Struct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convert_name</a:t>
            </a:r>
            <a:r>
              <a:rPr lang="en-GB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(name))</a:t>
            </a:r>
          </a:p>
          <a:p>
            <a:pPr lvl="1" algn="l"/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child =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pvxs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::Member(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toTypeCode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data_type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arrayOf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(), </a:t>
            </a:r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convert_name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(name)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 algn="l"/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child =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pvxs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::Member(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toTypeCode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data_type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convert_name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(name)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 algn="l"/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parent.addChild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(child);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endParaRPr lang="en-GB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EpicsPublisher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::write(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position,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void* data,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count,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total_size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 algn="l"/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pvxs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::client::</a:t>
            </a:r>
            <a:r>
              <a:rPr lang="en-GB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PutBuilder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GB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set(field[position], *(</a:t>
            </a:r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static_cast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T*&gt;(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data)))</a:t>
            </a:r>
            <a:endParaRPr lang="en-GB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algn="l"/>
            <a:endParaRPr lang="en-GB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EpicsSubscriber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read(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position, void* data,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count,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&amp;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total_size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 algn="l"/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memcpy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(data, </a:t>
            </a:r>
            <a:r>
              <a:rPr lang="en-GB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field[position].as&lt;T&gt;().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data(), </a:t>
            </a:r>
            <a:r>
              <a:rPr lang="en-GB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total_size</a:t>
            </a:r>
            <a:r>
              <a:rPr lang="en-GB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7703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Transport layers are also used for events (through Event Distribution Service)</a:t>
            </a:r>
          </a:p>
          <a:p>
            <a:pPr algn="l"/>
            <a:r>
              <a:rPr lang="en-US" dirty="0" smtClean="0"/>
              <a:t>Besides for </a:t>
            </a:r>
            <a:r>
              <a:rPr lang="en-US" smtClean="0"/>
              <a:t>transport layers, </a:t>
            </a:r>
            <a:r>
              <a:rPr lang="en-US" dirty="0" err="1" smtClean="0"/>
              <a:t>pvAccess</a:t>
            </a:r>
            <a:r>
              <a:rPr lang="en-US" dirty="0" smtClean="0"/>
              <a:t> is also used for RTF process Life Cycle Management Service</a:t>
            </a:r>
          </a:p>
          <a:p>
            <a:pPr lvl="1" algn="l"/>
            <a:r>
              <a:rPr lang="en-US" dirty="0" smtClean="0"/>
              <a:t>LCMS could ultimately use TLs rather than its own implementation</a:t>
            </a:r>
          </a:p>
          <a:p>
            <a:pPr algn="l"/>
            <a:r>
              <a:rPr lang="en-US" dirty="0" smtClean="0"/>
              <a:t>Transport layers currently provide no configurability for the topic (PV) and structure (</a:t>
            </a:r>
            <a:r>
              <a:rPr lang="en-US" dirty="0" err="1" smtClean="0"/>
              <a:t>pvData</a:t>
            </a:r>
            <a:r>
              <a:rPr lang="en-US" dirty="0" smtClean="0"/>
              <a:t>) field names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8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75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Applications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Pulse Schedule Preparation System (PSPS)</a:t>
            </a:r>
          </a:p>
          <a:p>
            <a:pPr lvl="1"/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Definition of pulse schedules to describe automated operation, with or without </a:t>
            </a: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plasma*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Supervisory System (SUP)</a:t>
            </a:r>
          </a:p>
          <a:p>
            <a:pPr lvl="1"/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Coordinate system state across plant </a:t>
            </a: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systems*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600" dirty="0"/>
              <a:t>Plasma Control System (PCS)</a:t>
            </a:r>
          </a:p>
          <a:p>
            <a:pPr lvl="1"/>
            <a:r>
              <a:rPr lang="en-US" sz="1400" dirty="0"/>
              <a:t>Deterministic control during pulses using the Real Time Framework (RTF</a:t>
            </a:r>
            <a:r>
              <a:rPr lang="en-US" sz="1400" dirty="0" smtClean="0"/>
              <a:t>)</a:t>
            </a:r>
            <a:endParaRPr lang="en-US" sz="1400" dirty="0"/>
          </a:p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Data Handling (DA)</a:t>
            </a:r>
          </a:p>
          <a:p>
            <a:pPr lvl="1"/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Archiving of POS, SDN data; data visualization</a:t>
            </a:r>
          </a:p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Remote Participation (RP)</a:t>
            </a:r>
          </a:p>
          <a:p>
            <a:pPr lvl="1"/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Virtual Collaboration tools for ITER members to participate in experiments</a:t>
            </a: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**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7EEC48-BDD9-5847-BF82-050D895B4AB0}"/>
              </a:ext>
            </a:extLst>
          </p:cNvPr>
          <p:cNvSpPr txBox="1"/>
          <p:nvPr/>
        </p:nvSpPr>
        <p:spPr>
          <a:xfrm>
            <a:off x="1478830" y="4157748"/>
            <a:ext cx="6189515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n-lt"/>
              </a:rPr>
              <a:t>*Bob Gunion Wed 12:10 </a:t>
            </a:r>
            <a:r>
              <a:rPr lang="en-US" sz="1200" dirty="0">
                <a:latin typeface="+mn-lt"/>
              </a:rPr>
              <a:t>– </a:t>
            </a:r>
            <a:r>
              <a:rPr lang="en-GB" sz="1200" dirty="0">
                <a:latin typeface="+mn-lt"/>
              </a:rPr>
              <a:t>ITER Operation Applications: Status and Future Development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**Leonid Lobes Thu 09:35 – Study on EPICS Communication over Long Distance</a:t>
            </a:r>
            <a:endParaRPr lang="en-GB" sz="1200" dirty="0" err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519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Control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Final </a:t>
            </a:r>
            <a:r>
              <a:rPr lang="en-US" sz="1800" dirty="0"/>
              <a:t>d</a:t>
            </a:r>
            <a:r>
              <a:rPr lang="en-US" sz="1800" dirty="0" smtClean="0"/>
              <a:t>esign for first plasma completed in 2020</a:t>
            </a:r>
          </a:p>
          <a:p>
            <a:pPr algn="l"/>
            <a:r>
              <a:rPr lang="en-US" sz="1800" dirty="0" smtClean="0"/>
              <a:t>Prototype implementation in PCS simulation platform (PCSSP) in Simulink</a:t>
            </a:r>
            <a:r>
              <a:rPr lang="en-SI" sz="1800" dirty="0" smtClean="0"/>
              <a:t>®</a:t>
            </a:r>
            <a:endParaRPr lang="en-US" sz="1800" dirty="0" smtClean="0"/>
          </a:p>
          <a:p>
            <a:pPr algn="l"/>
            <a:r>
              <a:rPr lang="en-US" sz="1800" dirty="0" smtClean="0"/>
              <a:t>Now being implemented in RTF</a:t>
            </a:r>
          </a:p>
        </p:txBody>
      </p:sp>
      <p:pic>
        <p:nvPicPr>
          <p:cNvPr id="8" name="Picture 6" descr="image2022-3-3_9-37-47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826" y="1203598"/>
            <a:ext cx="4244042" cy="243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www.iter.org/doc/www/content/com/Lists/Stories/Attachments/3515/fpo_pit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71" y="3435846"/>
            <a:ext cx="4243134" cy="1231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08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Real-Time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sz="1800" dirty="0" smtClean="0"/>
              <a:t>Software </a:t>
            </a:r>
            <a:r>
              <a:rPr lang="en-GB" sz="1800" dirty="0"/>
              <a:t>framework for building real-time </a:t>
            </a:r>
            <a:r>
              <a:rPr lang="en-GB" sz="1800" dirty="0" smtClean="0"/>
              <a:t>applications</a:t>
            </a:r>
          </a:p>
          <a:p>
            <a:pPr algn="l"/>
            <a:r>
              <a:rPr lang="en-GB" sz="1800" dirty="0" smtClean="0"/>
              <a:t>Applications at ITER: PCS </a:t>
            </a:r>
            <a:r>
              <a:rPr lang="en-GB" sz="1800" dirty="0"/>
              <a:t>and plasma </a:t>
            </a:r>
            <a:r>
              <a:rPr lang="en-GB" sz="1800" dirty="0" smtClean="0"/>
              <a:t>diagnostics</a:t>
            </a:r>
          </a:p>
          <a:p>
            <a:pPr algn="l"/>
            <a:r>
              <a:rPr lang="en-US" sz="1800" dirty="0" smtClean="0"/>
              <a:t>C++14, RHEL MRG-R real-time kernel</a:t>
            </a:r>
          </a:p>
          <a:p>
            <a:pPr algn="l"/>
            <a:r>
              <a:rPr lang="en-US" sz="1800" dirty="0" smtClean="0"/>
              <a:t>Optimized for real-time performance (minimizing response time and jitter):</a:t>
            </a:r>
          </a:p>
          <a:p>
            <a:pPr lvl="1" algn="l"/>
            <a:r>
              <a:rPr lang="en-GB" sz="1600" dirty="0" smtClean="0"/>
              <a:t>each control loop in its own isolated CPU thread</a:t>
            </a:r>
          </a:p>
          <a:p>
            <a:pPr lvl="1" algn="l"/>
            <a:r>
              <a:rPr lang="en-GB" sz="1600" dirty="0" smtClean="0"/>
              <a:t>synchronization done using busy-wait and atomic operations (no </a:t>
            </a:r>
            <a:r>
              <a:rPr lang="en-GB" sz="1600" dirty="0" err="1" smtClean="0"/>
              <a:t>mutexes</a:t>
            </a:r>
            <a:r>
              <a:rPr lang="en-GB" sz="1600" dirty="0" smtClean="0"/>
              <a:t> or semaphores)</a:t>
            </a:r>
          </a:p>
          <a:p>
            <a:pPr lvl="1" algn="l"/>
            <a:r>
              <a:rPr lang="en-US" sz="1600" dirty="0"/>
              <a:t>n</a:t>
            </a:r>
            <a:r>
              <a:rPr lang="en-US" sz="1600" dirty="0" smtClean="0"/>
              <a:t>o runtime memory management (memory pre-allocated at initialization time)</a:t>
            </a:r>
          </a:p>
          <a:p>
            <a:pPr lvl="1" algn="l"/>
            <a:r>
              <a:rPr lang="en-US" sz="1600" dirty="0" smtClean="0"/>
              <a:t>logging and archiving delegated outside real-time threads using lambda expressions and lambda queues</a:t>
            </a:r>
          </a:p>
          <a:p>
            <a:pPr lvl="1" algn="l"/>
            <a:r>
              <a:rPr lang="en-US" sz="1600" dirty="0" smtClean="0"/>
              <a:t>no redundant memory copying (e.g. for in-thread communication)</a:t>
            </a:r>
          </a:p>
        </p:txBody>
      </p:sp>
    </p:spTree>
    <p:extLst>
      <p:ext uri="{BB962C8B-B14F-4D97-AF65-F5344CB8AC3E}">
        <p14:creationId xmlns:p14="http://schemas.microsoft.com/office/powerpoint/2010/main" val="249016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RTF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/>
              <a:t>I</a:t>
            </a:r>
            <a:r>
              <a:rPr lang="en-GB" dirty="0" smtClean="0"/>
              <a:t>nstantiated </a:t>
            </a:r>
            <a:r>
              <a:rPr lang="en-GB" dirty="0"/>
              <a:t>from XML-based configuration files at </a:t>
            </a:r>
            <a:r>
              <a:rPr lang="en-GB" dirty="0" smtClean="0"/>
              <a:t>the initialization time</a:t>
            </a:r>
          </a:p>
          <a:p>
            <a:pPr algn="l"/>
            <a:r>
              <a:rPr lang="en-GB" dirty="0" smtClean="0"/>
              <a:t>Consists </a:t>
            </a:r>
            <a:r>
              <a:rPr lang="en-GB" dirty="0"/>
              <a:t>of Function Blocks (FB) configurable through parameters and inter-connected with signals and </a:t>
            </a:r>
            <a:r>
              <a:rPr lang="en-GB" dirty="0" smtClean="0"/>
              <a:t>(asynchronous) events</a:t>
            </a:r>
          </a:p>
          <a:p>
            <a:pPr algn="l"/>
            <a:r>
              <a:rPr lang="en-GB" dirty="0" smtClean="0"/>
              <a:t>Allows nesting of </a:t>
            </a:r>
            <a:r>
              <a:rPr lang="en-GB" dirty="0"/>
              <a:t>FBs </a:t>
            </a:r>
            <a:r>
              <a:rPr lang="en-GB" dirty="0" smtClean="0"/>
              <a:t>in Composite FBs</a:t>
            </a:r>
          </a:p>
          <a:p>
            <a:pPr algn="l"/>
            <a:r>
              <a:rPr lang="en-US" dirty="0" smtClean="0"/>
              <a:t>Defines signals and signal groups (internal or external)</a:t>
            </a:r>
          </a:p>
        </p:txBody>
      </p:sp>
    </p:spTree>
    <p:extLst>
      <p:ext uri="{BB962C8B-B14F-4D97-AF65-F5344CB8AC3E}">
        <p14:creationId xmlns:p14="http://schemas.microsoft.com/office/powerpoint/2010/main" val="348116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RTF Application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8" y="1749659"/>
            <a:ext cx="8001000" cy="2277595"/>
          </a:xfrm>
        </p:spPr>
      </p:pic>
    </p:spTree>
    <p:extLst>
      <p:ext uri="{BB962C8B-B14F-4D97-AF65-F5344CB8AC3E}">
        <p14:creationId xmlns:p14="http://schemas.microsoft.com/office/powerpoint/2010/main" val="133401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RTF Application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8" y="1749659"/>
            <a:ext cx="8001000" cy="2277595"/>
          </a:xfrm>
        </p:spPr>
      </p:pic>
    </p:spTree>
    <p:extLst>
      <p:ext uri="{BB962C8B-B14F-4D97-AF65-F5344CB8AC3E}">
        <p14:creationId xmlns:p14="http://schemas.microsoft.com/office/powerpoint/2010/main" val="262166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Closed-Loop Transfer Function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Closed-loop transfer functions can be implemented by configuring an input port as “Required=False”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013" y="2787774"/>
            <a:ext cx="3105150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50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RTF Application Deployment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Configured separately from RTF Application in deployment configuration XMLs</a:t>
            </a:r>
          </a:p>
          <a:p>
            <a:pPr algn="l"/>
            <a:r>
              <a:rPr lang="en-US" sz="1800" dirty="0" smtClean="0"/>
              <a:t>Deployment can be local or distributed</a:t>
            </a:r>
          </a:p>
          <a:p>
            <a:pPr algn="l"/>
            <a:r>
              <a:rPr lang="en-GB" sz="1800" dirty="0" smtClean="0"/>
              <a:t>Within the same control loop/thread data is exchanged by </a:t>
            </a:r>
            <a:r>
              <a:rPr lang="en-GB" sz="1800" dirty="0"/>
              <a:t>sharing the same memory </a:t>
            </a:r>
            <a:r>
              <a:rPr lang="en-GB" sz="1800" dirty="0" smtClean="0"/>
              <a:t>allocation</a:t>
            </a:r>
          </a:p>
          <a:p>
            <a:pPr algn="l"/>
            <a:r>
              <a:rPr lang="en-GB" sz="1800" dirty="0"/>
              <a:t>I</a:t>
            </a:r>
            <a:r>
              <a:rPr lang="en-GB" sz="1800" dirty="0" smtClean="0"/>
              <a:t>nter-thread communication</a:t>
            </a:r>
            <a:r>
              <a:rPr lang="en-US" sz="1800" dirty="0" smtClean="0"/>
              <a:t> requires gateways implemented with SPMC real-time queues [Enqueuer/Dequeuer FBs]</a:t>
            </a:r>
          </a:p>
          <a:p>
            <a:pPr algn="l"/>
            <a:r>
              <a:rPr lang="en-US" sz="1800" dirty="0" smtClean="0"/>
              <a:t>Inter-process/node communication requires gateways implemented with transport layers [Sender/Receiver FBs]</a:t>
            </a:r>
          </a:p>
          <a:p>
            <a:pPr algn="l"/>
            <a:r>
              <a:rPr lang="en-US" sz="1800" dirty="0" smtClean="0"/>
              <a:t>Gateways are implicitly inserted by the framework</a:t>
            </a:r>
          </a:p>
          <a:p>
            <a:pPr algn="l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84681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ER_Scientific_and_General_Presentation_N4CUXK_v1_2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err="1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TER_Scientific_and_General_Presentation_N4CUXK_v1_8 (3).pptx" id="{84690348-23F2-4165-BCE0-733FB791AA1E}" vid="{99E8E174-E2F5-4CD3-9D90-FE22B1137E7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ITER_Scientific_and_General_Presentation_N4CUXK_v1_8 (3)</Template>
  <TotalTime>2754</TotalTime>
  <Words>847</Words>
  <Application>Microsoft Office PowerPoint</Application>
  <PresentationFormat>On-screen Show (16:9)</PresentationFormat>
  <Paragraphs>107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Courier New</vt:lpstr>
      <vt:lpstr>ITER_Scientific_and_General_Presentation_N4CUXK_v1_2</vt:lpstr>
      <vt:lpstr>EPICS (pvAccess) Transport Layer for the ITER Real-Time Framework (RTF)</vt:lpstr>
      <vt:lpstr>Operation Applications Overview</vt:lpstr>
      <vt:lpstr>Plasma Control System</vt:lpstr>
      <vt:lpstr>Real-Time Framework</vt:lpstr>
      <vt:lpstr>RTF Application</vt:lpstr>
      <vt:lpstr>RTF Application</vt:lpstr>
      <vt:lpstr>RTF Application</vt:lpstr>
      <vt:lpstr>Closed-Loop Transfer Function</vt:lpstr>
      <vt:lpstr>RTF Application Deployment</vt:lpstr>
      <vt:lpstr>RTF Application Deployment</vt:lpstr>
      <vt:lpstr>RTF Application Deployment</vt:lpstr>
      <vt:lpstr>Inter-Thread Gateways</vt:lpstr>
      <vt:lpstr>Inter-Process/Node Gateways</vt:lpstr>
      <vt:lpstr>Transport Layers</vt:lpstr>
      <vt:lpstr>EPICS Transport Layer</vt:lpstr>
      <vt:lpstr>Recursive Structure Type Declaration</vt:lpstr>
      <vt:lpstr>EPICS Transport Layer</vt:lpstr>
      <vt:lpstr>Conclusion</vt:lpstr>
      <vt:lpstr>QUESTIONS</vt:lpstr>
    </vt:vector>
  </TitlesOfParts>
  <Company>ITER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EPICS (pvAccess) Transport Layer for the ITER Real-Time Framework (RTF)</dc:title>
  <dc:creator>Anze Zagar</dc:creator>
  <cp:lastModifiedBy>Zagar Anze</cp:lastModifiedBy>
  <cp:revision>156</cp:revision>
  <cp:lastPrinted>2013-12-05T09:32:24Z</cp:lastPrinted>
  <dcterms:created xsi:type="dcterms:W3CDTF">2020-12-14T15:27:24Z</dcterms:created>
  <dcterms:modified xsi:type="dcterms:W3CDTF">2022-09-22T00:04:25Z</dcterms:modified>
</cp:coreProperties>
</file>