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7"/>
  </p:notesMasterIdLst>
  <p:sldIdLst>
    <p:sldId id="260" r:id="rId5"/>
    <p:sldId id="3451" r:id="rId6"/>
    <p:sldId id="3453" r:id="rId7"/>
    <p:sldId id="3454" r:id="rId8"/>
    <p:sldId id="3452" r:id="rId9"/>
    <p:sldId id="3458" r:id="rId10"/>
    <p:sldId id="3455" r:id="rId11"/>
    <p:sldId id="3456" r:id="rId12"/>
    <p:sldId id="3457" r:id="rId13"/>
    <p:sldId id="3459" r:id="rId14"/>
    <p:sldId id="351" r:id="rId15"/>
    <p:sldId id="343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BBE"/>
    <a:srgbClr val="FFFFFF"/>
    <a:srgbClr val="193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5214" autoAdjust="0"/>
  </p:normalViewPr>
  <p:slideViewPr>
    <p:cSldViewPr snapToGrid="0" snapToObjects="1">
      <p:cViewPr varScale="1">
        <p:scale>
          <a:sx n="95" d="100"/>
          <a:sy n="95" d="100"/>
        </p:scale>
        <p:origin x="195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02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EE635-5F34-4D25-A036-70B1964913D2}" type="slidenum">
              <a:rPr lang="en-029" smtClean="0"/>
              <a:t>11</a:t>
            </a:fld>
            <a:endParaRPr lang="en-029"/>
          </a:p>
        </p:txBody>
      </p:sp>
    </p:spTree>
    <p:extLst>
      <p:ext uri="{BB962C8B-B14F-4D97-AF65-F5344CB8AC3E}">
        <p14:creationId xmlns:p14="http://schemas.microsoft.com/office/powerpoint/2010/main" val="235710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98702-866B-9648-AA85-EEEF2E5B2C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6DA05-B9FB-4849-932B-5D37ADBD50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A4D18-E0B0-6B46-AB21-2CEC0F6FD3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/>
            </a:lvl1pPr>
          </a:lstStyle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382C0D-5204-7045-A2AB-55590861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BE3CA-8DD6-284C-BBED-86CA6717B1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B3BA31-3CEA-994C-B12D-F70C9C642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0CA32-A703-E640-88F5-E9708B377F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171C8C-692C-FE40-9B0A-D41DF89355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672A8-8843-674D-AB64-573500E942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6217C-D15A-D246-8736-B84972EF0E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ADA3F-441E-D240-804D-0EC6327EC5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z="1050"/>
              <a:t>Optional Footer line - Presenter - Talk title - Conference Name</a:t>
            </a:r>
            <a:endParaRPr lang="en-US" sz="10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8A15A-854F-D049-8A2C-6BAF2CFD5A9E}"/>
              </a:ext>
            </a:extLst>
          </p:cNvPr>
          <p:cNvSpPr txBox="1">
            <a:spLocks/>
          </p:cNvSpPr>
          <p:nvPr userDrawn="1"/>
        </p:nvSpPr>
        <p:spPr>
          <a:xfrm>
            <a:off x="11188014" y="622448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amscins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ibcpr/cpr" TargetMode="External"/><Relationship Id="rId2" Type="http://schemas.openxmlformats.org/officeDocument/2006/relationships/hyperlink" Target="https://www.amscins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kgofron/ADTimePix3" TargetMode="External"/><Relationship Id="rId4" Type="http://schemas.openxmlformats.org/officeDocument/2006/relationships/hyperlink" Target="https://github.com/nlohmann/jso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9CCF-B6E4-F848-8AF7-A07BBCF6E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5221" y="2541806"/>
            <a:ext cx="11204654" cy="194746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</a:rPr>
              <a:t>ADTimePix3 </a:t>
            </a:r>
            <a:r>
              <a:rPr lang="en-US" sz="3600" dirty="0" err="1">
                <a:latin typeface="Arial" panose="020B0604020202020204" pitchFamily="34" charset="0"/>
              </a:rPr>
              <a:t>areaDetector</a:t>
            </a:r>
            <a:r>
              <a:rPr lang="en-US" sz="3600" dirty="0">
                <a:latin typeface="Arial" panose="020B0604020202020204" pitchFamily="34" charset="0"/>
              </a:rPr>
              <a:t> driver</a:t>
            </a:r>
            <a:b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b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MiniPix</a:t>
            </a:r>
            <a:r>
              <a:rPr lang="en-US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TPX3</a:t>
            </a:r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22B2E-4C7F-5E4F-B80E-F0D418C0DF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5221" y="4501444"/>
            <a:ext cx="10334625" cy="603119"/>
          </a:xfrm>
        </p:spPr>
        <p:txBody>
          <a:bodyPr/>
          <a:lstStyle/>
          <a:p>
            <a:r>
              <a:rPr lang="en-US" dirty="0"/>
              <a:t>Kazimierz Gofron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BA7AC20-9AE4-3C57-34A9-C6A394C29690}"/>
              </a:ext>
            </a:extLst>
          </p:cNvPr>
          <p:cNvSpPr txBox="1">
            <a:spLocks/>
          </p:cNvSpPr>
          <p:nvPr/>
        </p:nvSpPr>
        <p:spPr>
          <a:xfrm>
            <a:off x="7613777" y="5452459"/>
            <a:ext cx="4435151" cy="1324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Collaboration Meeting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Ljubljana, Slovenia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September 21, 2022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121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disk data structure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Currently data written to NVME internal disk for performance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20BBE"/>
                </a:solidFill>
              </a:rPr>
              <a:t>NVME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20BBE"/>
                </a:solidFill>
              </a:rPr>
              <a:t>Raw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20BBE"/>
                </a:solidFill>
              </a:rPr>
              <a:t>Img</a:t>
            </a:r>
            <a:endParaRPr lang="en-US" sz="2000" dirty="0">
              <a:solidFill>
                <a:srgbClr val="020BBE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20BBE"/>
                </a:solidFill>
              </a:rPr>
              <a:t>Prv</a:t>
            </a:r>
          </a:p>
          <a:p>
            <a:pPr marL="1200150" lvl="2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20BBE"/>
                </a:solidFill>
              </a:rPr>
              <a:t>Img</a:t>
            </a:r>
            <a:endParaRPr lang="en-US" sz="2000" dirty="0">
              <a:solidFill>
                <a:srgbClr val="020BBE"/>
              </a:solidFill>
            </a:endParaRPr>
          </a:p>
          <a:p>
            <a:pPr marL="1200150" lvl="2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20BBE"/>
                </a:solidFill>
              </a:rPr>
              <a:t>Hst</a:t>
            </a:r>
            <a:r>
              <a:rPr lang="en-US" sz="2000" dirty="0">
                <a:solidFill>
                  <a:srgbClr val="020BBE"/>
                </a:solidFill>
              </a:rPr>
              <a:t> </a:t>
            </a:r>
            <a:r>
              <a:rPr lang="en-US" sz="2000" dirty="0"/>
              <a:t>{Serval experimental version support}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Data write rates (&gt;&gt; 1GB/s)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EPICS channel used for viewing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.tpx3 data format </a:t>
            </a:r>
          </a:p>
        </p:txBody>
      </p:sp>
    </p:spTree>
    <p:extLst>
      <p:ext uri="{BB962C8B-B14F-4D97-AF65-F5344CB8AC3E}">
        <p14:creationId xmlns:p14="http://schemas.microsoft.com/office/powerpoint/2010/main" val="3343011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5018" y="366224"/>
            <a:ext cx="9251888" cy="908050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Advacam</a:t>
            </a:r>
            <a:r>
              <a:rPr lang="en-US" sz="3600" dirty="0"/>
              <a:t> </a:t>
            </a:r>
            <a:r>
              <a:rPr lang="en-US" sz="3600" dirty="0" err="1"/>
              <a:t>MiniPix</a:t>
            </a:r>
            <a:r>
              <a:rPr lang="en-US" sz="3600" dirty="0"/>
              <a:t> TPX3 (IXS/10ID beamline)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075A3DE-871C-4AB5-8BAC-041A234F6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8651" y="838200"/>
            <a:ext cx="1485900" cy="609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2ABD79-26E2-4059-A9D0-4FF40CDD5A1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13881" y="303597"/>
            <a:ext cx="1947545" cy="466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718219-BA16-12E6-896B-DAB45D656B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69" y="3429000"/>
            <a:ext cx="4921187" cy="296128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57DFED-494B-B21F-E49C-2C207B817662}"/>
              </a:ext>
            </a:extLst>
          </p:cNvPr>
          <p:cNvCxnSpPr>
            <a:cxnSpLocks/>
          </p:cNvCxnSpPr>
          <p:nvPr/>
        </p:nvCxnSpPr>
        <p:spPr>
          <a:xfrm flipH="1">
            <a:off x="7532914" y="3203388"/>
            <a:ext cx="290286" cy="71546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A9A68F8-0CDB-1338-6113-2B7525B65684}"/>
              </a:ext>
            </a:extLst>
          </p:cNvPr>
          <p:cNvSpPr txBox="1"/>
          <p:nvPr/>
        </p:nvSpPr>
        <p:spPr>
          <a:xfrm flipH="1">
            <a:off x="9183817" y="2916920"/>
            <a:ext cx="1535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Montel Mirror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8AAB1F-53F2-BCAD-E4DA-0F600D748FDD}"/>
              </a:ext>
            </a:extLst>
          </p:cNvPr>
          <p:cNvCxnSpPr>
            <a:cxnSpLocks/>
          </p:cNvCxnSpPr>
          <p:nvPr/>
        </p:nvCxnSpPr>
        <p:spPr>
          <a:xfrm>
            <a:off x="10146023" y="3259723"/>
            <a:ext cx="19527" cy="96307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B1E777B-70ED-900E-D921-42DFBDD49B7B}"/>
              </a:ext>
            </a:extLst>
          </p:cNvPr>
          <p:cNvSpPr txBox="1"/>
          <p:nvPr/>
        </p:nvSpPr>
        <p:spPr>
          <a:xfrm flipH="1">
            <a:off x="7500772" y="2834258"/>
            <a:ext cx="890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CDW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42486B-E89C-0F24-AD3A-7128FC51B2CE}"/>
              </a:ext>
            </a:extLst>
          </p:cNvPr>
          <p:cNvCxnSpPr>
            <a:cxnSpLocks/>
          </p:cNvCxnSpPr>
          <p:nvPr/>
        </p:nvCxnSpPr>
        <p:spPr>
          <a:xfrm>
            <a:off x="10883166" y="2819367"/>
            <a:ext cx="0" cy="1347100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E187C90-9225-D0F5-7D10-943CA98493C3}"/>
              </a:ext>
            </a:extLst>
          </p:cNvPr>
          <p:cNvSpPr txBox="1"/>
          <p:nvPr/>
        </p:nvSpPr>
        <p:spPr>
          <a:xfrm flipH="1">
            <a:off x="10390096" y="2476564"/>
            <a:ext cx="1143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Sample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20E357-B2FD-6D43-2DD4-7AAE8D7D79E4}"/>
              </a:ext>
            </a:extLst>
          </p:cNvPr>
          <p:cNvSpPr txBox="1"/>
          <p:nvPr/>
        </p:nvSpPr>
        <p:spPr>
          <a:xfrm>
            <a:off x="7246722" y="2450974"/>
            <a:ext cx="2986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/>
              <a:t>Analyzer Optics</a:t>
            </a:r>
          </a:p>
        </p:txBody>
      </p:sp>
      <p:pic>
        <p:nvPicPr>
          <p:cNvPr id="25" name="Picture 2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6E1BD3F-43A2-9B34-F88E-39E45B1567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790" y="1274275"/>
            <a:ext cx="4012768" cy="3226934"/>
          </a:xfrm>
          <a:prstGeom prst="rect">
            <a:avLst/>
          </a:prstGeom>
        </p:spPr>
      </p:pic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E9ACF4E3-7130-C5C6-36B1-70E4AF303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8105" y="1230746"/>
            <a:ext cx="1285714" cy="1533333"/>
          </a:xfrm>
          <a:prstGeom prst="rect">
            <a:avLst/>
          </a:prstGeom>
        </p:spPr>
      </p:pic>
      <p:sp>
        <p:nvSpPr>
          <p:cNvPr id="27" name="TextBox 5">
            <a:extLst>
              <a:ext uri="{FF2B5EF4-FFF2-40B4-BE49-F238E27FC236}">
                <a16:creationId xmlns:a16="http://schemas.microsoft.com/office/drawing/2014/main" id="{437D9688-8FAD-B3D1-6C16-6208A68A24D7}"/>
              </a:ext>
            </a:extLst>
          </p:cNvPr>
          <p:cNvSpPr txBox="1"/>
          <p:nvPr/>
        </p:nvSpPr>
        <p:spPr>
          <a:xfrm>
            <a:off x="497790" y="4912012"/>
            <a:ext cx="4510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MiniPix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image of inelastic scattered 9.1 keV X-ray beam behind slits mounted in front of Montel Mirror.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CF89F62-408D-7A19-707E-35AA46BC2298}"/>
              </a:ext>
            </a:extLst>
          </p:cNvPr>
          <p:cNvCxnSpPr>
            <a:cxnSpLocks/>
          </p:cNvCxnSpPr>
          <p:nvPr/>
        </p:nvCxnSpPr>
        <p:spPr>
          <a:xfrm flipV="1">
            <a:off x="5053620" y="4336026"/>
            <a:ext cx="5465031" cy="806704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5076805-D87D-A7A0-5EAF-4D6627D65060}"/>
              </a:ext>
            </a:extLst>
          </p:cNvPr>
          <p:cNvSpPr txBox="1"/>
          <p:nvPr/>
        </p:nvSpPr>
        <p:spPr>
          <a:xfrm>
            <a:off x="497790" y="5787780"/>
            <a:ext cx="3636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Advacam</a:t>
            </a:r>
            <a:r>
              <a:rPr lang="en-US" dirty="0"/>
              <a:t>: https://advacam.com/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42F45A8-9C29-E320-A517-0F4214F6FC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0784" y="1211844"/>
            <a:ext cx="3684766" cy="109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907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An EPICS ADTimePix3 </a:t>
            </a:r>
            <a:r>
              <a:rPr lang="en-US" sz="2000" dirty="0" err="1"/>
              <a:t>areaDetector</a:t>
            </a:r>
            <a:r>
              <a:rPr lang="en-US" sz="2000" dirty="0"/>
              <a:t> driver for 2x2 ASC TimePix3 was developed. 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Uses Curl for human's library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Uses </a:t>
            </a:r>
            <a:r>
              <a:rPr lang="en-US" sz="2000" dirty="0" err="1"/>
              <a:t>json</a:t>
            </a:r>
            <a:r>
              <a:rPr lang="en-US" sz="2000" dirty="0"/>
              <a:t> library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Driver features are being added, as beamlines request their use.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Coordinate with ASC (Serval), and beamline scientists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 err="1"/>
              <a:t>Advacam</a:t>
            </a:r>
            <a:r>
              <a:rPr lang="en-US" sz="2000" dirty="0"/>
              <a:t> </a:t>
            </a:r>
            <a:r>
              <a:rPr lang="en-US" sz="2000" dirty="0" err="1"/>
              <a:t>MiniPix</a:t>
            </a:r>
            <a:r>
              <a:rPr lang="en-US" sz="2000" dirty="0"/>
              <a:t> TPX3 as replacement for ADP detector.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1831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71714" y="965345"/>
            <a:ext cx="113551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An EPICS </a:t>
            </a:r>
            <a:r>
              <a:rPr lang="en-US" sz="2000" dirty="0" err="1"/>
              <a:t>areaDetector</a:t>
            </a:r>
            <a:r>
              <a:rPr lang="en-US" sz="2000" dirty="0"/>
              <a:t> driver for TimePix3 quad 512 x 512 detector from 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ASC</a:t>
            </a:r>
            <a:r>
              <a:rPr lang="en-US" sz="2000" dirty="0"/>
              <a:t>.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ASC </a:t>
            </a:r>
            <a:r>
              <a:rPr lang="en-US" sz="2000" dirty="0">
                <a:hlinkClick r:id="rId2"/>
              </a:rPr>
              <a:t>https://www.amscins.com/</a:t>
            </a:r>
            <a:endParaRPr lang="en-US" sz="2000" dirty="0"/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NSLS2/CHX – Coherent Hard X-ray Scattering beamline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TDC – Timing from accelerator (260 </a:t>
            </a:r>
            <a:r>
              <a:rPr lang="en-US" sz="2000" dirty="0" err="1"/>
              <a:t>ps</a:t>
            </a:r>
            <a:r>
              <a:rPr lang="en-US" sz="2000" dirty="0"/>
              <a:t>); DIO: 2 x 3 (timing signals)</a:t>
            </a:r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A50561A5-2CCE-83B4-4A35-7F1D684BD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362630" y="2651302"/>
            <a:ext cx="3560753" cy="3560753"/>
          </a:xfrm>
          <a:prstGeom prst="rect">
            <a:avLst/>
          </a:prstGeom>
        </p:spPr>
      </p:pic>
      <p:pic>
        <p:nvPicPr>
          <p:cNvPr id="7" name="Picture 6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E3E6A9D8-95AD-3760-657B-366229221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12480" y="2651302"/>
            <a:ext cx="3560752" cy="3560752"/>
          </a:xfrm>
          <a:prstGeom prst="rect">
            <a:avLst/>
          </a:prstGeom>
        </p:spPr>
      </p:pic>
      <p:pic>
        <p:nvPicPr>
          <p:cNvPr id="9" name="Picture 8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DB08A5B2-2DF3-F43F-568A-9BCB56EB3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65124" y="2619290"/>
            <a:ext cx="3628479" cy="362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diffraction pattern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D228B8-4CC6-D362-C2F9-CBC570474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92" y="1274403"/>
            <a:ext cx="5486400" cy="365760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8B5BDCD6-A8CD-CEBA-9F51-3322A8A0D756}"/>
              </a:ext>
            </a:extLst>
          </p:cNvPr>
          <p:cNvSpPr txBox="1"/>
          <p:nvPr/>
        </p:nvSpPr>
        <p:spPr>
          <a:xfrm>
            <a:off x="6253129" y="1656571"/>
            <a:ext cx="42630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 pattern from a static ceramic sample on the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Timepix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single photon counting detector. Data was taken with 15 bunch mode with a ring current of 63 mA. Total exposure time = 3 seconds and the image is in log scale.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Chen,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Xiaoqian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0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timing pattern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B11985-5BDC-0B4A-1182-1AD8190F9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290" y="1182273"/>
            <a:ext cx="5251854" cy="3501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FCBE94-3C4A-95A9-017F-1776AF287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656" y="1225229"/>
            <a:ext cx="5251851" cy="3501234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2081450A-ED7A-B782-7A51-8D0FD0F2333A}"/>
              </a:ext>
            </a:extLst>
          </p:cNvPr>
          <p:cNvSpPr txBox="1"/>
          <p:nvPr/>
        </p:nvSpPr>
        <p:spPr>
          <a:xfrm>
            <a:off x="1733290" y="5087137"/>
            <a:ext cx="76751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Histograms of time stamps showing statistics of when photons arrive at detector pixels for data in Fig.1. (a) 15 bunch mode with a ring current of 63 mA. (b) Continuous filling mode with a ring current of 68 mA. Courtesy: Chen,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Xiaoqian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09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2800" dirty="0"/>
              <a:t>An </a:t>
            </a:r>
            <a:r>
              <a:rPr lang="en-US" sz="2800" dirty="0" err="1"/>
              <a:t>areaDetector</a:t>
            </a:r>
            <a:r>
              <a:rPr lang="en-US" sz="2800" dirty="0"/>
              <a:t> driver for TimePix3 detector from </a:t>
            </a: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ASC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Notes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Depends on the </a:t>
            </a:r>
            <a:r>
              <a:rPr lang="en-US" sz="20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3"/>
              </a:rPr>
              <a:t>CPR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US" sz="2000" b="0" i="0" dirty="0" err="1">
                <a:solidFill>
                  <a:srgbClr val="24292F"/>
                </a:solidFill>
                <a:effectLst/>
                <a:latin typeface="-apple-system"/>
              </a:rPr>
              <a:t>verson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 1.9.1.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Depends on the </a:t>
            </a:r>
            <a:r>
              <a:rPr lang="en-US" sz="2000" b="0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4"/>
              </a:rPr>
              <a:t>json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 version v3.11.2.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Developed with </a:t>
            </a:r>
            <a:r>
              <a:rPr lang="en-US" sz="2000" b="0" i="0" dirty="0" err="1">
                <a:solidFill>
                  <a:srgbClr val="24292F"/>
                </a:solidFill>
                <a:effectLst/>
                <a:latin typeface="-apple-system"/>
              </a:rPr>
              <a:t>ADCore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 R3-11 and </a:t>
            </a:r>
            <a:r>
              <a:rPr lang="en-US" sz="2000" b="0" i="0" dirty="0" err="1">
                <a:solidFill>
                  <a:srgbClr val="24292F"/>
                </a:solidFill>
                <a:effectLst/>
                <a:latin typeface="-apple-system"/>
              </a:rPr>
              <a:t>ADSupport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 R1-10 or newer.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This has only been tested on ubuntu 18.04 and 20.04 Linux 64-bit machines.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This has only been developed for 2 x 2 chips layout, since that is what I have access to now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This has only been tested with serval version 3.0.0.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Driver is specific to Serval version, since features differ.</a:t>
            </a:r>
            <a:endParaRPr lang="en-US" sz="2000" dirty="0"/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Dependencies (</a:t>
            </a:r>
            <a:r>
              <a:rPr lang="en-US" sz="20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ADTimePix3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/</a:t>
            </a:r>
            <a:r>
              <a:rPr lang="en-US" sz="2000" b="1" i="0" dirty="0">
                <a:solidFill>
                  <a:srgbClr val="24292F"/>
                </a:solidFill>
                <a:effectLst/>
                <a:latin typeface="-apple-system"/>
              </a:rPr>
              <a:t>tpx3Support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/)</a:t>
            </a:r>
            <a:endParaRPr lang="en-US" sz="2000" dirty="0"/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Compile </a:t>
            </a:r>
            <a:r>
              <a:rPr lang="en-US" sz="2000" b="0" i="0" dirty="0" err="1">
                <a:solidFill>
                  <a:srgbClr val="24292F"/>
                </a:solidFill>
                <a:effectLst/>
                <a:latin typeface="-apple-system"/>
              </a:rPr>
              <a:t>cpr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 (</a:t>
            </a:r>
            <a:r>
              <a:rPr lang="es-ES" sz="2000" b="0" i="0" dirty="0">
                <a:solidFill>
                  <a:srgbClr val="24292F"/>
                </a:solidFill>
                <a:effectLst/>
                <a:latin typeface="ui-monospace"/>
              </a:rPr>
              <a:t>https://github.com/libcpr/cpr)</a:t>
            </a:r>
            <a:endParaRPr lang="en-US" sz="2000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Clone </a:t>
            </a:r>
            <a:r>
              <a:rPr lang="en-US" sz="2000" b="0" i="0" dirty="0" err="1">
                <a:solidFill>
                  <a:srgbClr val="24292F"/>
                </a:solidFill>
                <a:effectLst/>
                <a:latin typeface="-apple-system"/>
              </a:rPr>
              <a:t>json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-apple-system"/>
              </a:rPr>
              <a:t> (</a:t>
            </a:r>
            <a:r>
              <a:rPr lang="en-US" sz="2000" b="0" i="0" dirty="0">
                <a:solidFill>
                  <a:srgbClr val="24292F"/>
                </a:solidFill>
                <a:effectLst/>
                <a:latin typeface="ui-monospace"/>
              </a:rPr>
              <a:t>https://github.com/nlohmann/json</a:t>
            </a:r>
            <a:r>
              <a:rPr lang="es-ES" sz="2000" b="0" i="0" dirty="0">
                <a:solidFill>
                  <a:srgbClr val="24292F"/>
                </a:solidFill>
                <a:effectLst/>
                <a:latin typeface="ui-monospace"/>
              </a:rPr>
              <a:t>)</a:t>
            </a:r>
            <a:endParaRPr lang="en-US" sz="2000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450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2800" dirty="0"/>
              <a:t>An </a:t>
            </a:r>
            <a:r>
              <a:rPr lang="en-US" sz="2800" dirty="0" err="1"/>
              <a:t>areaDetector</a:t>
            </a:r>
            <a:r>
              <a:rPr lang="en-US" sz="2800" dirty="0"/>
              <a:t> driver for ASC TimePix3 detector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 err="1"/>
              <a:t>Json</a:t>
            </a:r>
            <a:r>
              <a:rPr lang="en-US" sz="2000" dirty="0"/>
              <a:t> C++ library use</a:t>
            </a:r>
          </a:p>
          <a:p>
            <a:pPr marL="742950" lvl="1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66A39B-0840-9D81-B830-F8E812628600}"/>
              </a:ext>
            </a:extLst>
          </p:cNvPr>
          <p:cNvSpPr txBox="1"/>
          <p:nvPr/>
        </p:nvSpPr>
        <p:spPr>
          <a:xfrm>
            <a:off x="1050052" y="1833825"/>
            <a:ext cx="57024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std::string config;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config = this-&gt;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serverURL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+ std::string("/detector/config");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// Detector configuration file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r =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::Get(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Url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{config},</a:t>
            </a:r>
            <a:endParaRPr lang="en-US" sz="12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::Authentication{"user", "pass",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AuthMode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::BASIC},</a:t>
            </a:r>
            <a:endParaRPr lang="en-US" sz="12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FF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::Parameters{{"anon", "true"}, {"key", "value"}});   </a:t>
            </a:r>
            <a:endParaRPr lang="en-US" sz="12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json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=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json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::parse(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r.text.c_str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());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["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BiasVoltage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"] = 103;</a:t>
            </a:r>
            <a:endParaRPr lang="en-US" sz="1200" dirty="0">
              <a:effectLst/>
              <a:highlight>
                <a:srgbClr val="00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["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BiasEnabled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"] = true;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//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["Destination"]["Raw"][0]["Base"] = "file:///home/kgofron/Downloads";</a:t>
            </a:r>
            <a:endParaRPr lang="en-US" sz="1200" dirty="0">
              <a:effectLst/>
              <a:highlight>
                <a:srgbClr val="00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//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("Text JSON server: %s\n",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config_j.dump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(3,' ', true).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c_str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());  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r =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::Put(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Url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{config},</a:t>
            </a:r>
            <a:endParaRPr lang="en-US" sz="1200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::Body{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config_j.dump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().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c_str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()},                      </a:t>
            </a:r>
            <a:endParaRPr lang="en-US" sz="1200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</a:t>
            </a:r>
            <a:r>
              <a:rPr lang="en-US" sz="1200" dirty="0" err="1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cpr</a:t>
            </a:r>
            <a:r>
              <a:rPr lang="en-US" sz="1200" dirty="0">
                <a:solidFill>
                  <a:srgbClr val="172B4D"/>
                </a:solidFill>
                <a:effectLst/>
                <a:highlight>
                  <a:srgbClr val="00FF00"/>
                </a:highlight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::Header{{"Content-Type", "text/plain"}});</a:t>
            </a:r>
            <a:endParaRPr lang="en-US" sz="1200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("Status code: %li\n",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r.status_code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);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printf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("Text: %s\n", </a:t>
            </a:r>
            <a:r>
              <a:rPr lang="en-US" sz="1200" dirty="0" err="1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r.text.c_str</a:t>
            </a:r>
            <a:r>
              <a:rPr lang="en-US" sz="1200" dirty="0">
                <a:solidFill>
                  <a:srgbClr val="172B4D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());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038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ADTimPix3 </a:t>
            </a:r>
            <a:r>
              <a:rPr lang="en-US" sz="3600" dirty="0" err="1"/>
              <a:t>opi</a:t>
            </a:r>
            <a:endParaRPr lang="en-US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2CDF7-0EC9-9450-65E2-FF2EF61F8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14" y="1152102"/>
            <a:ext cx="6741854" cy="4781450"/>
          </a:xfrm>
          <a:prstGeom prst="rect">
            <a:avLst/>
          </a:prstGeom>
        </p:spPr>
      </p:pic>
      <p:pic>
        <p:nvPicPr>
          <p:cNvPr id="14" name="Picture 13" descr="Chart&#10;&#10;Description automatically generated with low confidence">
            <a:extLst>
              <a:ext uri="{FF2B5EF4-FFF2-40B4-BE49-F238E27FC236}">
                <a16:creationId xmlns:a16="http://schemas.microsoft.com/office/drawing/2014/main" id="{AA0C57DF-79F1-61A3-EAC3-299DC943D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018" y="1152102"/>
            <a:ext cx="4519737" cy="2983315"/>
          </a:xfrm>
          <a:prstGeom prst="rect">
            <a:avLst/>
          </a:prstGeom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id="{6AF8DF83-C1FF-664B-918E-00C0E2652F6E}"/>
              </a:ext>
            </a:extLst>
          </p:cNvPr>
          <p:cNvSpPr txBox="1"/>
          <p:nvPr/>
        </p:nvSpPr>
        <p:spPr>
          <a:xfrm>
            <a:off x="7421017" y="4353607"/>
            <a:ext cx="4456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requires hardware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confiuraiton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Binary Pixel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Configuraton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loading from CSS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DACS configuration files loading from CSS</a:t>
            </a:r>
          </a:p>
        </p:txBody>
      </p:sp>
    </p:spTree>
    <p:extLst>
      <p:ext uri="{BB962C8B-B14F-4D97-AF65-F5344CB8AC3E}">
        <p14:creationId xmlns:p14="http://schemas.microsoft.com/office/powerpoint/2010/main" val="2005680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</a:t>
            </a:r>
            <a:r>
              <a:rPr lang="en-US" sz="3600" dirty="0" err="1"/>
              <a:t>opi</a:t>
            </a:r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An EPICS ADTimePIx3 detector status, and </a:t>
            </a:r>
            <a:r>
              <a:rPr lang="en-US" sz="2000" dirty="0" err="1"/>
              <a:t>FileWriter</a:t>
            </a:r>
            <a:r>
              <a:rPr lang="en-US" sz="2000" dirty="0"/>
              <a:t>. </a:t>
            </a:r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8EAFD0E6-8092-ABE4-C1F2-0746CE503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640" y="1572376"/>
            <a:ext cx="6674103" cy="2841449"/>
          </a:xfrm>
          <a:prstGeom prst="rect">
            <a:avLst/>
          </a:prstGeom>
        </p:spPr>
      </p:pic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8D616E9-F679-E888-B3EB-EE5D2D01A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57" y="1536142"/>
            <a:ext cx="4559482" cy="34528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39188F-FE25-032A-A63E-B266C771B31D}"/>
              </a:ext>
            </a:extLst>
          </p:cNvPr>
          <p:cNvSpPr txBox="1"/>
          <p:nvPr/>
        </p:nvSpPr>
        <p:spPr>
          <a:xfrm>
            <a:off x="5386226" y="4700849"/>
            <a:ext cx="44561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FileWriter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configuration for channels </a:t>
            </a:r>
          </a:p>
          <a:p>
            <a:pPr marL="285750" indent="-285750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</a:t>
            </a:r>
          </a:p>
          <a:p>
            <a:pPr marL="285750" indent="-285750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</a:p>
          <a:p>
            <a:pPr marL="285750" indent="-285750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Preview</a:t>
            </a:r>
          </a:p>
          <a:p>
            <a:pPr marL="742950" lvl="1" indent="-285750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</a:p>
          <a:p>
            <a:pPr marL="742950" lvl="1" indent="-285750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Histogram</a:t>
            </a:r>
          </a:p>
        </p:txBody>
      </p:sp>
    </p:spTree>
    <p:extLst>
      <p:ext uri="{BB962C8B-B14F-4D97-AF65-F5344CB8AC3E}">
        <p14:creationId xmlns:p14="http://schemas.microsoft.com/office/powerpoint/2010/main" val="1330168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49C21-380D-47C4-8209-B2D38822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8" y="365125"/>
            <a:ext cx="10515600" cy="690789"/>
          </a:xfrm>
        </p:spPr>
        <p:txBody>
          <a:bodyPr>
            <a:normAutofit/>
          </a:bodyPr>
          <a:lstStyle/>
          <a:p>
            <a:r>
              <a:rPr lang="en-US" sz="3600" dirty="0"/>
              <a:t>ASC TimePix3 </a:t>
            </a:r>
            <a:r>
              <a:rPr lang="en-US" sz="3600" dirty="0" err="1"/>
              <a:t>opi</a:t>
            </a:r>
            <a:r>
              <a:rPr lang="en-US" sz="36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14066D-2D0B-4012-9DB2-9066DB90886C}"/>
              </a:ext>
            </a:extLst>
          </p:cNvPr>
          <p:cNvSpPr/>
          <p:nvPr/>
        </p:nvSpPr>
        <p:spPr>
          <a:xfrm>
            <a:off x="390524" y="1095973"/>
            <a:ext cx="1135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Detector configuration, and controls. </a:t>
            </a: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A4C83BC3-BFFA-60A2-2702-B32EE3EE8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67" y="1639081"/>
            <a:ext cx="4369471" cy="4384906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1D74B1-18BC-7985-2BEB-98AFBF4E2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922" y="1522269"/>
            <a:ext cx="5235321" cy="482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01371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LS-II_PPT_Template_Widescreen_wFooter_new" id="{B29EAB64-E8F0-FF4B-A307-BB39ADC8A07F}" vid="{372C21F3-BA56-7F48-8A9C-8C3D97E3191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6FCA86DADC0047BF0C3706765F4DAB" ma:contentTypeVersion="11" ma:contentTypeDescription="Create a new document." ma:contentTypeScope="" ma:versionID="aeb27280b6348798dd97e3920e71cb78">
  <xsd:schema xmlns:xsd="http://www.w3.org/2001/XMLSchema" xmlns:xs="http://www.w3.org/2001/XMLSchema" xmlns:p="http://schemas.microsoft.com/office/2006/metadata/properties" xmlns:ns2="6b1171d7-0e31-4d9a-84fb-66bed1ac3224" xmlns:ns3="57d7a6d9-109f-45e5-90bb-5aad0c3196e4" targetNamespace="http://schemas.microsoft.com/office/2006/metadata/properties" ma:root="true" ma:fieldsID="d22492207aaf24dd1b05ad29fcf4781f" ns2:_="" ns3:_="">
    <xsd:import namespace="6b1171d7-0e31-4d9a-84fb-66bed1ac3224"/>
    <xsd:import namespace="57d7a6d9-109f-45e5-90bb-5aad0c3196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171d7-0e31-4d9a-84fb-66bed1ac3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d7a6d9-109f-45e5-90bb-5aad0c3196e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382C84-F57C-4651-904A-38F089CD60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6CE3EA-5883-4F17-BB4E-ADE318DA91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FB7C7A-85D3-4AC5-80A3-A3AC57554D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1171d7-0e31-4d9a-84fb-66bed1ac3224"/>
    <ds:schemaRef ds:uri="57d7a6d9-109f-45e5-90bb-5aad0c3196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NSLS-II_PPT_Template_Widescreen_wFooter_new</Template>
  <TotalTime>62688</TotalTime>
  <Words>748</Words>
  <Application>Microsoft Office PowerPoint</Application>
  <PresentationFormat>Widescreen</PresentationFormat>
  <Paragraphs>92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-apple-system</vt:lpstr>
      <vt:lpstr>Arial</vt:lpstr>
      <vt:lpstr>Calibri</vt:lpstr>
      <vt:lpstr>inherit</vt:lpstr>
      <vt:lpstr>Times New Roman</vt:lpstr>
      <vt:lpstr>ui-monospace</vt:lpstr>
      <vt:lpstr>Wingdings</vt:lpstr>
      <vt:lpstr>BNL</vt:lpstr>
      <vt:lpstr>ADTimePix3 areaDetector driver  and MiniPix TPX3</vt:lpstr>
      <vt:lpstr>ASC TimePix3 </vt:lpstr>
      <vt:lpstr>ASC TimePix3 diffraction pattern</vt:lpstr>
      <vt:lpstr>ASC TimePix3 timing pattern</vt:lpstr>
      <vt:lpstr>An areaDetector driver for TimePix3 detector from ASC</vt:lpstr>
      <vt:lpstr>An areaDetector driver for ASC TimePix3 detector</vt:lpstr>
      <vt:lpstr>ASC ADTimPix3 opi</vt:lpstr>
      <vt:lpstr>ASC TimePix3 opi</vt:lpstr>
      <vt:lpstr>ASC TimePix3 opi </vt:lpstr>
      <vt:lpstr>ASC TimePix3 disk data structure </vt:lpstr>
      <vt:lpstr>Advacam MiniPix TPX3 (IXS/10ID beamline)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Laasch, Ricarda</dc:creator>
  <cp:keywords/>
  <dc:description/>
  <cp:lastModifiedBy>Gofron, Kazimierz</cp:lastModifiedBy>
  <cp:revision>265</cp:revision>
  <dcterms:created xsi:type="dcterms:W3CDTF">2022-01-24T21:38:03Z</dcterms:created>
  <dcterms:modified xsi:type="dcterms:W3CDTF">2022-09-21T10:27:21Z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0x010100016FCA86DADC0047BF0C3706765F4DAB</vt:lpwstr>
  </property>
</Properties>
</file>