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sldIdLst>
    <p:sldId id="256" r:id="rId5"/>
    <p:sldId id="257" r:id="rId6"/>
    <p:sldId id="258" r:id="rId7"/>
    <p:sldId id="266" r:id="rId8"/>
    <p:sldId id="265" r:id="rId9"/>
    <p:sldId id="264" r:id="rId10"/>
    <p:sldId id="268" r:id="rId11"/>
    <p:sldId id="259" r:id="rId12"/>
    <p:sldId id="273" r:id="rId13"/>
    <p:sldId id="269" r:id="rId14"/>
    <p:sldId id="270" r:id="rId15"/>
    <p:sldId id="271" r:id="rId16"/>
    <p:sldId id="261" r:id="rId17"/>
    <p:sldId id="262" r:id="rId18"/>
    <p:sldId id="274" r:id="rId19"/>
    <p:sldId id="276" r:id="rId20"/>
    <p:sldId id="277" r:id="rId21"/>
    <p:sldId id="275" r:id="rId22"/>
    <p:sldId id="278" r:id="rId23"/>
    <p:sldId id="280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by Tanner" initials="RT" lastIdx="0" clrIdx="0">
    <p:extLst>
      <p:ext uri="{19B8F6BF-5375-455C-9EA6-DF929625EA0E}">
        <p15:presenceInfo xmlns:p15="http://schemas.microsoft.com/office/powerpoint/2012/main" userId="S-1-5-21-2461452694-1550732142-1432349340-19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08" y="4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8ACDB3CC-F982-40F9-8DD6-BCC9AFBF44BD}" type="datetime1">
              <a:rPr lang="en-US" smtClean="0"/>
              <a:pPr/>
              <a:t>9/20/2022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A9E7B99-7C3F-4BC3-B7B8-7E1F8C620B24}" type="datetime1">
              <a:rPr lang="en-US" smtClean="0"/>
              <a:pPr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8C2560D-EC28-3B41-86E8-18F1CE0113B4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1"/>
            <a:ext cx="1097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95" y="6165004"/>
            <a:ext cx="2722880" cy="501650"/>
          </a:xfrm>
          <a:prstGeom prst="rect">
            <a:avLst/>
          </a:prstGeom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8" name="Picture 7"/>
          <p:cNvPicPr/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1" b="52748"/>
          <a:stretch/>
        </p:blipFill>
        <p:spPr bwMode="auto">
          <a:xfrm>
            <a:off x="2984500" y="6269654"/>
            <a:ext cx="6223000" cy="381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  <a:ext uri="{FAA26D3D-D897-4be2-8F04-BA451C77F1D7}">
              <ma14:placeholderFlag xmlns="" xmlns:ma14="http://schemas.microsoft.com/office/mac/drawingml/2011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30D4EE-D8E3-4FD8-BAAF-7B41004495AC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612794" y="6180372"/>
            <a:ext cx="2152759" cy="47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663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/>
              <a:t>Introduction to </a:t>
            </a:r>
            <a:r>
              <a:rPr lang="en-CA" sz="2800" b="1" dirty="0" err="1" smtClean="0"/>
              <a:t>pyProcserv</a:t>
            </a:r>
            <a:endParaRPr lang="en-CA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5" y="748643"/>
            <a:ext cx="10857186" cy="510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0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Jupyter</a:t>
            </a:r>
            <a:r>
              <a:rPr lang="en-CA" dirty="0" smtClean="0"/>
              <a:t>/</a:t>
            </a:r>
            <a:r>
              <a:rPr lang="en-CA" dirty="0" err="1" smtClean="0"/>
              <a:t>Terminado</a:t>
            </a:r>
            <a:r>
              <a:rPr lang="en-CA" dirty="0" smtClean="0"/>
              <a:t> (Win Terminal)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463" y="1447800"/>
            <a:ext cx="3628873" cy="4525963"/>
          </a:xfrm>
        </p:spPr>
      </p:pic>
    </p:spTree>
    <p:extLst>
      <p:ext uri="{BB962C8B-B14F-4D97-AF65-F5344CB8AC3E}">
        <p14:creationId xmlns:p14="http://schemas.microsoft.com/office/powerpoint/2010/main" val="41883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Jupyter</a:t>
            </a:r>
            <a:r>
              <a:rPr lang="en-CA" dirty="0" smtClean="0"/>
              <a:t>/</a:t>
            </a:r>
            <a:r>
              <a:rPr lang="en-CA" dirty="0" err="1" smtClean="0"/>
              <a:t>Terminado</a:t>
            </a:r>
            <a:r>
              <a:rPr lang="en-CA" dirty="0" smtClean="0"/>
              <a:t> (Python Console)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76" y="1731400"/>
            <a:ext cx="8219048" cy="3704762"/>
          </a:xfrm>
        </p:spPr>
      </p:pic>
    </p:spTree>
    <p:extLst>
      <p:ext uri="{BB962C8B-B14F-4D97-AF65-F5344CB8AC3E}">
        <p14:creationId xmlns:p14="http://schemas.microsoft.com/office/powerpoint/2010/main" val="41861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Jupyter</a:t>
            </a:r>
            <a:r>
              <a:rPr lang="en-CA" dirty="0" smtClean="0"/>
              <a:t>/</a:t>
            </a:r>
            <a:r>
              <a:rPr lang="en-CA" dirty="0" err="1" smtClean="0"/>
              <a:t>Terminado</a:t>
            </a:r>
            <a:r>
              <a:rPr lang="en-CA" dirty="0" smtClean="0"/>
              <a:t> (</a:t>
            </a:r>
            <a:r>
              <a:rPr lang="en-CA" dirty="0" err="1" smtClean="0"/>
              <a:t>iocApp</a:t>
            </a:r>
            <a:r>
              <a:rPr lang="en-CA" dirty="0"/>
              <a:t> </a:t>
            </a:r>
            <a:r>
              <a:rPr lang="en-CA" dirty="0" smtClean="0"/>
              <a:t>Console)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39" y="1417638"/>
            <a:ext cx="8507721" cy="4525963"/>
          </a:xfrm>
        </p:spPr>
      </p:pic>
    </p:spTree>
    <p:extLst>
      <p:ext uri="{BB962C8B-B14F-4D97-AF65-F5344CB8AC3E}">
        <p14:creationId xmlns:p14="http://schemas.microsoft.com/office/powerpoint/2010/main" val="4272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pyProcServ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Multiple options for wrapping a </a:t>
            </a:r>
            <a:r>
              <a:rPr lang="en-CA" dirty="0" err="1" smtClean="0"/>
              <a:t>subprocess</a:t>
            </a:r>
            <a:r>
              <a:rPr lang="en-CA" dirty="0" smtClean="0"/>
              <a:t> in Python:</a:t>
            </a:r>
          </a:p>
          <a:p>
            <a:pPr lvl="1"/>
            <a:r>
              <a:rPr lang="en-CA" dirty="0" err="1" smtClean="0"/>
              <a:t>subprocess</a:t>
            </a:r>
            <a:endParaRPr lang="en-CA" dirty="0" smtClean="0"/>
          </a:p>
          <a:p>
            <a:pPr lvl="1"/>
            <a:r>
              <a:rPr lang="en-CA" dirty="0"/>
              <a:t>m</a:t>
            </a:r>
            <a:r>
              <a:rPr lang="en-CA" dirty="0" smtClean="0"/>
              <a:t>ultiprocessing</a:t>
            </a:r>
          </a:p>
          <a:p>
            <a:pPr lvl="1"/>
            <a:r>
              <a:rPr lang="en-CA" dirty="0" err="1" smtClean="0"/>
              <a:t>pywinpty</a:t>
            </a:r>
            <a:endParaRPr lang="en-CA" dirty="0" smtClean="0"/>
          </a:p>
          <a:p>
            <a:pPr lvl="1"/>
            <a:r>
              <a:rPr lang="en-CA" dirty="0" err="1" smtClean="0"/>
              <a:t>Asyncio</a:t>
            </a:r>
            <a:r>
              <a:rPr lang="en-CA" dirty="0" smtClean="0"/>
              <a:t> </a:t>
            </a:r>
            <a:r>
              <a:rPr lang="en-CA" dirty="0" err="1" smtClean="0"/>
              <a:t>subprocess</a:t>
            </a:r>
            <a:r>
              <a:rPr lang="en-CA" dirty="0" smtClean="0"/>
              <a:t> functions</a:t>
            </a:r>
          </a:p>
          <a:p>
            <a:r>
              <a:rPr lang="en-CA" dirty="0" smtClean="0"/>
              <a:t>…as well as for networking</a:t>
            </a:r>
          </a:p>
          <a:p>
            <a:pPr lvl="1"/>
            <a:r>
              <a:rPr lang="en-CA" dirty="0" err="1"/>
              <a:t>s</a:t>
            </a:r>
            <a:r>
              <a:rPr lang="en-CA" dirty="0" err="1" smtClean="0"/>
              <a:t>ocketserver</a:t>
            </a:r>
            <a:endParaRPr lang="en-CA" dirty="0" smtClean="0"/>
          </a:p>
          <a:p>
            <a:pPr lvl="1"/>
            <a:r>
              <a:rPr lang="en-CA" dirty="0" err="1"/>
              <a:t>a</a:t>
            </a:r>
            <a:r>
              <a:rPr lang="en-CA" dirty="0" err="1" smtClean="0"/>
              <a:t>syncio</a:t>
            </a:r>
            <a:endParaRPr lang="en-CA" dirty="0" smtClean="0"/>
          </a:p>
          <a:p>
            <a:pPr lvl="1"/>
            <a:r>
              <a:rPr lang="en-CA" dirty="0" smtClean="0"/>
              <a:t>Telnetlib3 (</a:t>
            </a:r>
            <a:r>
              <a:rPr lang="en-CA" dirty="0" err="1" smtClean="0"/>
              <a:t>asyncio</a:t>
            </a:r>
            <a:r>
              <a:rPr lang="en-CA" dirty="0" smtClean="0"/>
              <a:t>-compatible)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44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Asyncio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Concurrency in a single thread</a:t>
            </a:r>
          </a:p>
          <a:p>
            <a:r>
              <a:rPr lang="en-CA" dirty="0" smtClean="0"/>
              <a:t>Cooperative</a:t>
            </a:r>
          </a:p>
          <a:p>
            <a:r>
              <a:rPr lang="en-CA" dirty="0" smtClean="0"/>
              <a:t>Used by </a:t>
            </a:r>
            <a:r>
              <a:rPr lang="en-CA" dirty="0" err="1" smtClean="0"/>
              <a:t>PythonIOC</a:t>
            </a:r>
            <a:endParaRPr lang="en-CA" dirty="0" smtClean="0"/>
          </a:p>
          <a:p>
            <a:r>
              <a:rPr lang="en-CA" dirty="0" smtClean="0"/>
              <a:t>Used by </a:t>
            </a:r>
            <a:r>
              <a:rPr lang="en-CA" dirty="0" err="1" smtClean="0"/>
              <a:t>Terminado</a:t>
            </a:r>
            <a:r>
              <a:rPr lang="en-CA" dirty="0" smtClean="0"/>
              <a:t> (Tornado loop v6 wraps </a:t>
            </a:r>
            <a:r>
              <a:rPr lang="en-CA" dirty="0" err="1" smtClean="0"/>
              <a:t>asyncio</a:t>
            </a:r>
            <a:r>
              <a:rPr lang="en-CA" dirty="0" smtClean="0"/>
              <a:t> loop)</a:t>
            </a:r>
          </a:p>
          <a:p>
            <a:r>
              <a:rPr lang="en-CA" dirty="0"/>
              <a:t>Telnetlib3 uses </a:t>
            </a:r>
            <a:r>
              <a:rPr lang="en-CA" dirty="0" err="1"/>
              <a:t>asyncio</a:t>
            </a:r>
            <a:endParaRPr lang="en-CA" dirty="0" smtClean="0"/>
          </a:p>
          <a:p>
            <a:r>
              <a:rPr lang="en-CA" dirty="0" smtClean="0"/>
              <a:t>Great separation between transport and protocol</a:t>
            </a:r>
          </a:p>
          <a:p>
            <a:r>
              <a:rPr lang="en-CA" dirty="0" smtClean="0"/>
              <a:t>There is an </a:t>
            </a:r>
            <a:r>
              <a:rPr lang="en-CA" dirty="0" err="1" smtClean="0"/>
              <a:t>asyncSSH</a:t>
            </a:r>
            <a:r>
              <a:rPr lang="en-CA" dirty="0" smtClean="0"/>
              <a:t> module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78286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Basic Layout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800100" y="2235200"/>
            <a:ext cx="7480300" cy="3721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pyProcServ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7100" y="2628899"/>
            <a:ext cx="2984500" cy="269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PtyProcess</a:t>
            </a:r>
            <a:r>
              <a:rPr lang="en-CA" b="1" dirty="0" smtClean="0">
                <a:solidFill>
                  <a:schemeClr val="tx1"/>
                </a:solidFill>
              </a:rPr>
              <a:t> (Windows)</a:t>
            </a:r>
          </a:p>
          <a:p>
            <a:pPr algn="ctr"/>
            <a:r>
              <a:rPr lang="en-CA" b="1" dirty="0" smtClean="0">
                <a:solidFill>
                  <a:schemeClr val="tx1"/>
                </a:solidFill>
              </a:rPr>
              <a:t> </a:t>
            </a:r>
            <a:r>
              <a:rPr lang="en-CA" b="1" dirty="0" err="1" smtClean="0">
                <a:solidFill>
                  <a:schemeClr val="tx1"/>
                </a:solidFill>
              </a:rPr>
              <a:t>PtyProcessUnicode</a:t>
            </a:r>
            <a:r>
              <a:rPr lang="en-CA" b="1" dirty="0" smtClean="0">
                <a:solidFill>
                  <a:schemeClr val="tx1"/>
                </a:solidFill>
              </a:rPr>
              <a:t> (Linux)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000" y="3543299"/>
            <a:ext cx="1803400" cy="1435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Subprocess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29400" y="5029199"/>
            <a:ext cx="15367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 Reader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29400" y="3175000"/>
            <a:ext cx="15367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 Writer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62500" y="3213097"/>
            <a:ext cx="10160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Asyncio</a:t>
            </a:r>
            <a:r>
              <a:rPr lang="en-CA" b="1" dirty="0" smtClean="0">
                <a:solidFill>
                  <a:schemeClr val="tx1"/>
                </a:solidFill>
              </a:rPr>
              <a:t> Queue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629400" y="4102100"/>
            <a:ext cx="15367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 Reader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911600" y="3486449"/>
            <a:ext cx="8509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778500" y="3479100"/>
            <a:ext cx="8509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43250" y="3277083"/>
            <a:ext cx="88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stdout</a:t>
            </a:r>
            <a:endParaRPr lang="en-CA" dirty="0"/>
          </a:p>
        </p:txBody>
      </p:sp>
      <p:sp>
        <p:nvSpPr>
          <p:cNvPr id="21" name="TextBox 20"/>
          <p:cNvSpPr txBox="1"/>
          <p:nvPr/>
        </p:nvSpPr>
        <p:spPr>
          <a:xfrm>
            <a:off x="3295650" y="4486830"/>
            <a:ext cx="88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stdin</a:t>
            </a:r>
            <a:endParaRPr lang="en-CA" dirty="0"/>
          </a:p>
        </p:txBody>
      </p:sp>
      <p:cxnSp>
        <p:nvCxnSpPr>
          <p:cNvPr id="23" name="Straight Arrow Connector 22"/>
          <p:cNvCxnSpPr>
            <a:stCxn id="15" idx="1"/>
          </p:cNvCxnSpPr>
          <p:nvPr/>
        </p:nvCxnSpPr>
        <p:spPr>
          <a:xfrm flipH="1">
            <a:off x="3937000" y="4394200"/>
            <a:ext cx="2692400" cy="29210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1"/>
          </p:cNvCxnSpPr>
          <p:nvPr/>
        </p:nvCxnSpPr>
        <p:spPr>
          <a:xfrm flipH="1" flipV="1">
            <a:off x="3937000" y="4745832"/>
            <a:ext cx="2692400" cy="575467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9499600" y="5029199"/>
            <a:ext cx="15367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 Writer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8293100" y="4465160"/>
            <a:ext cx="12065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9436100" y="4102100"/>
            <a:ext cx="1536700" cy="584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 Writer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8280400" y="5321299"/>
            <a:ext cx="1206500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280400" y="3461749"/>
            <a:ext cx="1206500" cy="168968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8293100" y="3486449"/>
            <a:ext cx="1143000" cy="907751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41900" y="2525569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Emulates VT100 (apparently)</a:t>
            </a:r>
            <a:endParaRPr lang="en-CA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937000" y="2729980"/>
            <a:ext cx="1130300" cy="164921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30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Telnet Output (Sockets)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Microsoft Windows [Version 10.0.18363.1556]</a:t>
            </a:r>
          </a:p>
          <a:p>
            <a:pPr marL="0" indent="0">
              <a:buNone/>
            </a:pPr>
            <a:r>
              <a:rPr lang="en-US" dirty="0"/>
              <a:t>(c) 2019 Microsoft Corporation. All rights reserved.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D:\sandbox\epics\pyProcServ\area_51&gt;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9866872" cy="412432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915275" y="1600202"/>
            <a:ext cx="936625" cy="8429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6718300" y="2443163"/>
            <a:ext cx="1016000" cy="7572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508000" y="2162771"/>
            <a:ext cx="927100" cy="7957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465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Telnet Output (Socket)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CA" dirty="0"/>
              <a:t>Microsoft Windows [Version 10.0.18363.1556][9C</a:t>
            </a:r>
          </a:p>
          <a:p>
            <a:pPr marL="0" indent="0">
              <a:buNone/>
            </a:pPr>
            <a:r>
              <a:rPr lang="en-CA" dirty="0"/>
              <a:t>(c) 2019 Microsoft Corporation. All rights reserved.</a:t>
            </a:r>
          </a:p>
          <a:p>
            <a:pPr marL="0" indent="0">
              <a:buNone/>
            </a:pPr>
            <a:r>
              <a:rPr lang="en-CA" dirty="0"/>
              <a:t>[52C</a:t>
            </a:r>
          </a:p>
          <a:p>
            <a:pPr marL="0" indent="0">
              <a:buNone/>
            </a:pPr>
            <a:r>
              <a:rPr lang="en-CA" dirty="0"/>
              <a:t>D:\sandbox\epics\pyProcServ\area_51&gt;[16C</a:t>
            </a:r>
          </a:p>
          <a:p>
            <a:pPr marL="0" indent="0">
              <a:buNone/>
            </a:pPr>
            <a:r>
              <a:rPr lang="en-CA" dirty="0" err="1"/>
              <a:t>didrir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 Volume in drive D is DATA[35C</a:t>
            </a:r>
          </a:p>
          <a:p>
            <a:pPr marL="0" indent="0">
              <a:buNone/>
            </a:pPr>
            <a:r>
              <a:rPr lang="en-CA" dirty="0"/>
              <a:t> Volume Serial Number is DCBD-282A[27C</a:t>
            </a:r>
          </a:p>
          <a:p>
            <a:pPr marL="0" indent="0">
              <a:buNone/>
            </a:pPr>
            <a:r>
              <a:rPr lang="en-CA" dirty="0"/>
              <a:t>[61C</a:t>
            </a:r>
          </a:p>
          <a:p>
            <a:pPr marL="0" indent="0">
              <a:buNone/>
            </a:pPr>
            <a:r>
              <a:rPr lang="en-CA" dirty="0"/>
              <a:t> Directory of D:\sandbox\epics\pyProcServ\area_51[12C</a:t>
            </a:r>
          </a:p>
          <a:p>
            <a:pPr marL="0" indent="0">
              <a:buNone/>
            </a:pPr>
            <a:r>
              <a:rPr lang="en-CA" dirty="0"/>
              <a:t>[61C</a:t>
            </a:r>
          </a:p>
          <a:p>
            <a:pPr marL="0" indent="0">
              <a:buNone/>
            </a:pPr>
            <a:r>
              <a:rPr lang="en-CA" dirty="0"/>
              <a:t>2022-09-13  04:13 PM    &lt;DIR&gt;          .[21C</a:t>
            </a:r>
          </a:p>
          <a:p>
            <a:pPr marL="0" indent="0">
              <a:buNone/>
            </a:pPr>
            <a:r>
              <a:rPr lang="en-CA" dirty="0"/>
              <a:t>2022-09-13  04:13 PM    &lt;DIR&gt;          ..[20C</a:t>
            </a:r>
          </a:p>
          <a:p>
            <a:pPr marL="0" indent="0">
              <a:buNone/>
            </a:pPr>
            <a:r>
              <a:rPr lang="en-CA" dirty="0"/>
              <a:t>2022-09-13  11:51 AM            10,091 pass_through.py[26C</a:t>
            </a:r>
          </a:p>
          <a:p>
            <a:pPr marL="0" indent="0">
              <a:buNone/>
            </a:pPr>
            <a:r>
              <a:rPr lang="en-CA" dirty="0"/>
              <a:t>2022-08-30  07:24 PM            22,964 testing_telnet.py[24C</a:t>
            </a:r>
          </a:p>
          <a:p>
            <a:pPr marL="0" indent="0">
              <a:buNone/>
            </a:pPr>
            <a:r>
              <a:rPr lang="en-CA" dirty="0"/>
              <a:t>2022-01-27  08:09 PM            11,979 test_subprocess.py[23C</a:t>
            </a:r>
          </a:p>
          <a:p>
            <a:pPr marL="0" indent="0">
              <a:buNone/>
            </a:pPr>
            <a:r>
              <a:rPr lang="en-CA" dirty="0"/>
              <a:t>2022-01-13  08:52 PM             2,498 web_term.py[30C</a:t>
            </a:r>
          </a:p>
          <a:p>
            <a:pPr marL="0" indent="0">
              <a:buNone/>
            </a:pPr>
            <a:r>
              <a:rPr lang="en-CA" dirty="0"/>
              <a:t>2022-08-10  05:12 PM             4,538 winpsuedoterm.py[25C</a:t>
            </a:r>
          </a:p>
          <a:p>
            <a:pPr marL="0" indent="0">
              <a:buNone/>
            </a:pPr>
            <a:r>
              <a:rPr lang="en-CA" dirty="0"/>
              <a:t>2022-08-15  10:07 AM    &lt;DIR&gt;          __</a:t>
            </a:r>
            <a:r>
              <a:rPr lang="en-CA" dirty="0" err="1"/>
              <a:t>pycache</a:t>
            </a:r>
            <a:r>
              <a:rPr lang="en-CA" dirty="0"/>
              <a:t>__[30C</a:t>
            </a:r>
          </a:p>
          <a:p>
            <a:pPr marL="0" indent="0">
              <a:buNone/>
            </a:pPr>
            <a:r>
              <a:rPr lang="en-CA" dirty="0"/>
              <a:t>              36 File(s)        211,074 bytes[35C</a:t>
            </a:r>
          </a:p>
          <a:p>
            <a:pPr marL="0" indent="0">
              <a:buNone/>
            </a:pPr>
            <a:r>
              <a:rPr lang="en-CA" dirty="0"/>
              <a:t>               4 Dir(s)  1,687,143,002,112 bytes free[27C</a:t>
            </a:r>
          </a:p>
          <a:p>
            <a:pPr marL="0" indent="0">
              <a:buNone/>
            </a:pPr>
            <a:r>
              <a:rPr lang="en-CA" dirty="0"/>
              <a:t>0;C:\Windows\System32\cmd.exe</a:t>
            </a:r>
          </a:p>
          <a:p>
            <a:pPr marL="0" indent="0">
              <a:buNone/>
            </a:pPr>
            <a:r>
              <a:rPr lang="en-CA" dirty="0"/>
              <a:t>                             D:\sandbox\epics\pyProcServ\area_51&gt;[44C</a:t>
            </a:r>
          </a:p>
        </p:txBody>
      </p:sp>
    </p:spTree>
    <p:extLst>
      <p:ext uri="{BB962C8B-B14F-4D97-AF65-F5344CB8AC3E}">
        <p14:creationId xmlns:p14="http://schemas.microsoft.com/office/powerpoint/2010/main" val="2135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Telnet Output (Telnetlib3)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Using </a:t>
            </a:r>
            <a:r>
              <a:rPr lang="en-CA" dirty="0" smtClean="0"/>
              <a:t>telnetlib3</a:t>
            </a:r>
          </a:p>
          <a:p>
            <a:r>
              <a:rPr lang="en-CA" dirty="0" smtClean="0"/>
              <a:t>Same output</a:t>
            </a:r>
          </a:p>
          <a:p>
            <a:r>
              <a:rPr lang="en-CA" dirty="0" smtClean="0"/>
              <a:t>Noticed </a:t>
            </a:r>
            <a:r>
              <a:rPr lang="en-CA" dirty="0"/>
              <a:t>a lot more going back and forth (IAC</a:t>
            </a:r>
            <a:r>
              <a:rPr lang="en-CA" dirty="0" smtClean="0"/>
              <a:t>) 0xFF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9644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Under the Hood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 smtClean="0"/>
              <a:t>x1b</a:t>
            </a:r>
            <a:r>
              <a:rPr lang="en-CA" dirty="0"/>
              <a:t>[?25lMicrosoft Windows [Version 10.0.18363.1556</a:t>
            </a:r>
            <a:r>
              <a:rPr lang="en-CA" dirty="0" smtClean="0"/>
              <a:t>]</a:t>
            </a:r>
          </a:p>
          <a:p>
            <a:pPr marL="0" indent="0">
              <a:buNone/>
            </a:pPr>
            <a:r>
              <a:rPr lang="en-CA" dirty="0" smtClean="0"/>
              <a:t>\x1b[9X\x1b[9C\r\n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(</a:t>
            </a:r>
            <a:r>
              <a:rPr lang="en-CA" dirty="0"/>
              <a:t>c) 2019 Microsoft Corporation. All rights reserved.\</a:t>
            </a:r>
            <a:r>
              <a:rPr lang="en-CA" dirty="0" smtClean="0"/>
              <a:t>r\n</a:t>
            </a:r>
          </a:p>
          <a:p>
            <a:pPr marL="0" indent="0">
              <a:buNone/>
            </a:pPr>
            <a:r>
              <a:rPr lang="en-CA" dirty="0" smtClean="0"/>
              <a:t>\x1b[52X\x1b[52C\r\n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D</a:t>
            </a:r>
            <a:r>
              <a:rPr lang="en-CA" dirty="0"/>
              <a:t>:\\sandbox\\epics\\pyProcServ\\area_51&gt;\x1b[16X\x1b[16C\x1b[4;37H\x1b[?</a:t>
            </a:r>
            <a:r>
              <a:rPr lang="en-CA" dirty="0" smtClean="0"/>
              <a:t>25h</a:t>
            </a:r>
            <a:endParaRPr lang="en-CA" dirty="0"/>
          </a:p>
        </p:txBody>
      </p:sp>
      <p:sp>
        <p:nvSpPr>
          <p:cNvPr id="4" name="Oval 3"/>
          <p:cNvSpPr/>
          <p:nvPr/>
        </p:nvSpPr>
        <p:spPr>
          <a:xfrm>
            <a:off x="1943100" y="2034382"/>
            <a:ext cx="1587500" cy="9144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2127250" y="3484564"/>
            <a:ext cx="1720850" cy="1062036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9398000" y="4546600"/>
            <a:ext cx="1727200" cy="1020764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632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pyProcServ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Python-based</a:t>
            </a:r>
          </a:p>
          <a:p>
            <a:r>
              <a:rPr lang="en-CA" dirty="0" smtClean="0"/>
              <a:t>Platform-Independent</a:t>
            </a:r>
          </a:p>
          <a:p>
            <a:r>
              <a:rPr lang="en-CA" dirty="0" smtClean="0"/>
              <a:t>Plug-in replacement for existing </a:t>
            </a:r>
            <a:r>
              <a:rPr lang="en-CA" dirty="0" err="1" smtClean="0"/>
              <a:t>procServ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0241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Pass-Through Test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1399848" y="3192953"/>
            <a:ext cx="1675524" cy="6888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procServ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29420" y="2142952"/>
            <a:ext cx="4377559" cy="27852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Pass Through App (Python)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84298" y="3189326"/>
            <a:ext cx="1624724" cy="6888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procServ</a:t>
            </a:r>
            <a:r>
              <a:rPr lang="en-CA" b="1" dirty="0" smtClean="0">
                <a:solidFill>
                  <a:schemeClr val="tx1"/>
                </a:solidFill>
              </a:rPr>
              <a:t> 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63070" y="3189326"/>
            <a:ext cx="1541517" cy="6924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Server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90590" y="2146577"/>
            <a:ext cx="1675524" cy="6888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790590" y="4239328"/>
            <a:ext cx="1675524" cy="6888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90590" y="3192952"/>
            <a:ext cx="1675524" cy="6888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>
            <a:endCxn id="5" idx="1"/>
          </p:cNvCxnSpPr>
          <p:nvPr/>
        </p:nvCxnSpPr>
        <p:spPr>
          <a:xfrm>
            <a:off x="3075372" y="3533758"/>
            <a:ext cx="654048" cy="181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088809" y="2530735"/>
            <a:ext cx="654048" cy="181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110162" y="3554168"/>
            <a:ext cx="654048" cy="181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110162" y="4581946"/>
            <a:ext cx="654048" cy="181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09022" y="3556248"/>
            <a:ext cx="654048" cy="181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04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Any help GREATLY </a:t>
            </a:r>
            <a:r>
              <a:rPr lang="en-CA" dirty="0" smtClean="0"/>
              <a:t>appreciated</a:t>
            </a:r>
          </a:p>
          <a:p>
            <a:pPr lvl="1"/>
            <a:r>
              <a:rPr lang="en-CA" dirty="0" smtClean="0"/>
              <a:t>Further reading</a:t>
            </a:r>
          </a:p>
          <a:p>
            <a:pPr lvl="1"/>
            <a:r>
              <a:rPr lang="en-CA" dirty="0" smtClean="0"/>
              <a:t>Links</a:t>
            </a:r>
          </a:p>
          <a:p>
            <a:pPr lvl="1"/>
            <a:r>
              <a:rPr lang="en-CA" dirty="0" smtClean="0"/>
              <a:t>Other resources</a:t>
            </a:r>
          </a:p>
          <a:p>
            <a:pPr lvl="1"/>
            <a:r>
              <a:rPr lang="en-CA" dirty="0" smtClean="0"/>
              <a:t>Guidance</a:t>
            </a:r>
            <a:endParaRPr lang="en-CA" dirty="0" smtClean="0"/>
          </a:p>
          <a:p>
            <a:r>
              <a:rPr lang="en-CA" dirty="0" smtClean="0"/>
              <a:t>All is not lost:</a:t>
            </a:r>
          </a:p>
          <a:p>
            <a:pPr lvl="1"/>
            <a:r>
              <a:rPr lang="en-CA" dirty="0" smtClean="0"/>
              <a:t>Concentrator proof-of-concept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736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procServ</a:t>
            </a:r>
            <a:r>
              <a:rPr lang="en-CA" dirty="0" smtClean="0"/>
              <a:t> (Recap)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Wraps around a console application, redirects </a:t>
            </a:r>
            <a:r>
              <a:rPr lang="en-CA" dirty="0" err="1" smtClean="0"/>
              <a:t>stdio</a:t>
            </a:r>
            <a:endParaRPr lang="en-CA" dirty="0" smtClean="0"/>
          </a:p>
          <a:p>
            <a:r>
              <a:rPr lang="en-CA" dirty="0" smtClean="0"/>
              <a:t>Pipes </a:t>
            </a:r>
            <a:r>
              <a:rPr lang="en-CA" dirty="0" err="1" smtClean="0"/>
              <a:t>stdio</a:t>
            </a:r>
            <a:r>
              <a:rPr lang="en-CA" dirty="0" smtClean="0"/>
              <a:t> through telnet</a:t>
            </a:r>
          </a:p>
          <a:p>
            <a:r>
              <a:rPr lang="en-CA" dirty="0" smtClean="0"/>
              <a:t>Handles special keys (arrows, backspace, delete, </a:t>
            </a:r>
            <a:r>
              <a:rPr lang="en-CA" dirty="0" err="1" smtClean="0"/>
              <a:t>etc</a:t>
            </a:r>
            <a:r>
              <a:rPr lang="en-CA" dirty="0" smtClean="0"/>
              <a:t>)</a:t>
            </a:r>
          </a:p>
          <a:p>
            <a:pPr lvl="1"/>
            <a:r>
              <a:rPr lang="en-CA" dirty="0" smtClean="0"/>
              <a:t>Keypresses at one client are echoed to all</a:t>
            </a:r>
            <a:endParaRPr lang="en-CA" dirty="0" smtClean="0"/>
          </a:p>
          <a:p>
            <a:r>
              <a:rPr lang="en-CA" dirty="0" smtClean="0"/>
              <a:t>Used extensively at CLS!</a:t>
            </a:r>
          </a:p>
          <a:p>
            <a:r>
              <a:rPr lang="en-CA" dirty="0" smtClean="0"/>
              <a:t>VERY </a:t>
            </a:r>
            <a:r>
              <a:rPr lang="en-CA" dirty="0"/>
              <a:t>convenient</a:t>
            </a:r>
          </a:p>
          <a:p>
            <a:r>
              <a:rPr lang="en-CA" dirty="0"/>
              <a:t>Elegant</a:t>
            </a:r>
          </a:p>
          <a:p>
            <a:endParaRPr lang="en-CA" dirty="0"/>
          </a:p>
        </p:txBody>
      </p:sp>
      <p:grpSp>
        <p:nvGrpSpPr>
          <p:cNvPr id="4" name="Group 3"/>
          <p:cNvGrpSpPr/>
          <p:nvPr/>
        </p:nvGrpSpPr>
        <p:grpSpPr>
          <a:xfrm>
            <a:off x="311150" y="1282717"/>
            <a:ext cx="11569700" cy="4660900"/>
            <a:chOff x="311150" y="1289053"/>
            <a:chExt cx="11569700" cy="4660900"/>
          </a:xfrm>
        </p:grpSpPr>
        <p:sp>
          <p:nvSpPr>
            <p:cNvPr id="18" name="Rectangle 17"/>
            <p:cNvSpPr/>
            <p:nvPr/>
          </p:nvSpPr>
          <p:spPr>
            <a:xfrm>
              <a:off x="311150" y="1289053"/>
              <a:ext cx="11569700" cy="46609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82700" y="2374903"/>
              <a:ext cx="5613400" cy="2336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CA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procServ</a:t>
              </a:r>
              <a:endParaRPr lang="en-CA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>
              <a:endCxn id="21" idx="1"/>
            </p:cNvCxnSpPr>
            <p:nvPr/>
          </p:nvCxnSpPr>
          <p:spPr>
            <a:xfrm>
              <a:off x="3162300" y="3594103"/>
              <a:ext cx="1479550" cy="127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4641850" y="3009903"/>
              <a:ext cx="1574800" cy="1193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telnet server</a:t>
              </a:r>
              <a:endParaRPr lang="en-CA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699500" y="4419603"/>
              <a:ext cx="1562100" cy="1041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Telnet Client</a:t>
              </a:r>
              <a:endParaRPr lang="en-CA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216650" y="3494885"/>
              <a:ext cx="2482850" cy="14327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571875" y="3187187"/>
              <a:ext cx="6858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dirty="0" err="1" smtClean="0">
                  <a:ln>
                    <a:solidFill>
                      <a:schemeClr val="tx1"/>
                    </a:solidFill>
                  </a:ln>
                </a:rPr>
                <a:t>stdio</a:t>
              </a:r>
              <a:endParaRPr lang="en-CA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587500" y="3009903"/>
              <a:ext cx="1574800" cy="1193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err="1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iocApp</a:t>
              </a:r>
              <a:endParaRPr lang="en-CA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737600" y="1638308"/>
              <a:ext cx="1562100" cy="1041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Telnet Client</a:t>
              </a:r>
              <a:endParaRPr lang="en-CA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737600" y="3092457"/>
              <a:ext cx="1562100" cy="1041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rPr>
                <a:t>Telnet Client</a:t>
              </a:r>
              <a:endParaRPr lang="en-CA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6254750" y="2159008"/>
              <a:ext cx="2482850" cy="13295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254750" y="3488539"/>
              <a:ext cx="2482850" cy="103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633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Opportunities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Auto-discover (respond to broadcasts)</a:t>
            </a:r>
            <a:endParaRPr lang="en-CA" dirty="0"/>
          </a:p>
          <a:p>
            <a:r>
              <a:rPr lang="en-CA" dirty="0"/>
              <a:t>Broadcast </a:t>
            </a:r>
            <a:r>
              <a:rPr lang="en-CA" dirty="0" smtClean="0"/>
              <a:t>server presence </a:t>
            </a:r>
            <a:r>
              <a:rPr lang="en-CA" dirty="0"/>
              <a:t>(beacons</a:t>
            </a:r>
            <a:r>
              <a:rPr lang="en-CA" dirty="0" smtClean="0"/>
              <a:t>)</a:t>
            </a:r>
          </a:p>
          <a:p>
            <a:r>
              <a:rPr lang="en-CA" dirty="0" smtClean="0"/>
              <a:t>Authentication</a:t>
            </a:r>
            <a:endParaRPr lang="en-CA" dirty="0"/>
          </a:p>
          <a:p>
            <a:r>
              <a:rPr lang="en-CA" dirty="0" smtClean="0"/>
              <a:t>Different protocols</a:t>
            </a:r>
          </a:p>
          <a:p>
            <a:pPr lvl="1"/>
            <a:r>
              <a:rPr lang="en-CA" dirty="0" smtClean="0"/>
              <a:t>SSH</a:t>
            </a:r>
          </a:p>
          <a:p>
            <a:pPr lvl="1"/>
            <a:r>
              <a:rPr lang="en-CA" dirty="0" smtClean="0"/>
              <a:t>SSL/TLS</a:t>
            </a:r>
          </a:p>
          <a:p>
            <a:pPr lvl="1"/>
            <a:r>
              <a:rPr lang="en-CA" dirty="0" err="1" smtClean="0"/>
              <a:t>Websockets</a:t>
            </a:r>
            <a:r>
              <a:rPr lang="en-CA" dirty="0" smtClean="0"/>
              <a:t> (a la </a:t>
            </a:r>
            <a:r>
              <a:rPr lang="en-CA" dirty="0" err="1" smtClean="0"/>
              <a:t>Jupyterlab</a:t>
            </a:r>
            <a:r>
              <a:rPr lang="en-CA" dirty="0" smtClean="0"/>
              <a:t>/</a:t>
            </a:r>
            <a:r>
              <a:rPr lang="en-CA" dirty="0" err="1" smtClean="0"/>
              <a:t>Terminado</a:t>
            </a:r>
            <a:r>
              <a:rPr lang="en-CA" dirty="0" smtClean="0"/>
              <a:t>)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510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Opportunities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procServ</a:t>
            </a:r>
            <a:r>
              <a:rPr lang="en-CA" dirty="0" smtClean="0"/>
              <a:t> “concentrator”</a:t>
            </a:r>
          </a:p>
          <a:p>
            <a:pPr lvl="1"/>
            <a:r>
              <a:rPr lang="en-CA" dirty="0" smtClean="0"/>
              <a:t>Task to watch for existing </a:t>
            </a:r>
            <a:r>
              <a:rPr lang="en-CA" dirty="0" err="1" smtClean="0"/>
              <a:t>procServ</a:t>
            </a:r>
            <a:r>
              <a:rPr lang="en-CA" dirty="0" smtClean="0"/>
              <a:t> installations</a:t>
            </a:r>
          </a:p>
          <a:p>
            <a:pPr lvl="1"/>
            <a:r>
              <a:rPr lang="en-CA" dirty="0" smtClean="0"/>
              <a:t>Connect to them via a telnet client</a:t>
            </a:r>
          </a:p>
          <a:p>
            <a:pPr lvl="1"/>
            <a:r>
              <a:rPr lang="en-CA" dirty="0" smtClean="0"/>
              <a:t>Serve those through a single port via ZMQ or other means</a:t>
            </a:r>
          </a:p>
          <a:p>
            <a:pPr lvl="1"/>
            <a:r>
              <a:rPr lang="en-CA" dirty="0" smtClean="0"/>
              <a:t>High-level menu:</a:t>
            </a:r>
          </a:p>
          <a:p>
            <a:pPr lvl="2"/>
            <a:r>
              <a:rPr lang="en-CA" dirty="0" smtClean="0"/>
              <a:t>Allow client to select one or more </a:t>
            </a:r>
            <a:r>
              <a:rPr lang="en-CA" dirty="0" err="1" smtClean="0"/>
              <a:t>procServs</a:t>
            </a:r>
            <a:endParaRPr lang="en-CA" dirty="0" smtClean="0"/>
          </a:p>
          <a:p>
            <a:pPr lvl="2"/>
            <a:r>
              <a:rPr lang="en-CA" dirty="0" smtClean="0"/>
              <a:t>Dynamically add/delete </a:t>
            </a:r>
            <a:r>
              <a:rPr lang="en-CA" dirty="0" err="1" smtClean="0"/>
              <a:t>subprocesses</a:t>
            </a:r>
            <a:r>
              <a:rPr lang="en-CA" dirty="0" smtClean="0"/>
              <a:t> to serve (remotely)</a:t>
            </a:r>
          </a:p>
        </p:txBody>
      </p:sp>
    </p:spTree>
    <p:extLst>
      <p:ext uri="{BB962C8B-B14F-4D97-AF65-F5344CB8AC3E}">
        <p14:creationId xmlns:p14="http://schemas.microsoft.com/office/powerpoint/2010/main" val="10878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procServ</a:t>
            </a:r>
            <a:r>
              <a:rPr lang="en-CA" dirty="0" smtClean="0"/>
              <a:t> Concentrator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972207" y="2238704"/>
            <a:ext cx="1608083" cy="67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procServ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2207" y="3042403"/>
            <a:ext cx="1608083" cy="67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procServ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2207" y="3846103"/>
            <a:ext cx="1608083" cy="67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procServ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77863" y="1844251"/>
            <a:ext cx="3312065" cy="30833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CA" b="1" dirty="0" err="1" smtClean="0">
                <a:solidFill>
                  <a:schemeClr val="tx1"/>
                </a:solidFill>
              </a:rPr>
              <a:t>pyProcserv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4" idx="3"/>
          </p:cNvCxnSpPr>
          <p:nvPr/>
        </p:nvCxnSpPr>
        <p:spPr>
          <a:xfrm>
            <a:off x="2580290" y="2575035"/>
            <a:ext cx="1597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585545" y="3378734"/>
            <a:ext cx="1597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85545" y="4150903"/>
            <a:ext cx="1597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94371" y="2242161"/>
            <a:ext cx="1369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Port 10100</a:t>
            </a:r>
            <a:endParaRPr lang="en-CA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694371" y="3017005"/>
            <a:ext cx="1369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Port 10200</a:t>
            </a:r>
            <a:endParaRPr lang="en-CA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94371" y="3810132"/>
            <a:ext cx="1369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Port 10300</a:t>
            </a:r>
            <a:endParaRPr lang="en-CA" b="1" dirty="0"/>
          </a:p>
        </p:txBody>
      </p:sp>
      <p:sp>
        <p:nvSpPr>
          <p:cNvPr id="20" name="Rectangle 19"/>
          <p:cNvSpPr/>
          <p:nvPr/>
        </p:nvSpPr>
        <p:spPr>
          <a:xfrm>
            <a:off x="9678380" y="2238704"/>
            <a:ext cx="1608083" cy="67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678382" y="3042403"/>
            <a:ext cx="1608083" cy="67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678381" y="3843133"/>
            <a:ext cx="1608083" cy="67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Client</a:t>
            </a:r>
          </a:p>
        </p:txBody>
      </p:sp>
      <p:cxnSp>
        <p:nvCxnSpPr>
          <p:cNvPr id="24" name="Straight Connector 23"/>
          <p:cNvCxnSpPr>
            <a:endCxn id="20" idx="1"/>
          </p:cNvCxnSpPr>
          <p:nvPr/>
        </p:nvCxnSpPr>
        <p:spPr>
          <a:xfrm flipV="1">
            <a:off x="7489930" y="2575035"/>
            <a:ext cx="2188450" cy="81089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1" idx="1"/>
          </p:cNvCxnSpPr>
          <p:nvPr/>
        </p:nvCxnSpPr>
        <p:spPr>
          <a:xfrm flipH="1">
            <a:off x="7489930" y="3378734"/>
            <a:ext cx="2188452" cy="719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1"/>
          </p:cNvCxnSpPr>
          <p:nvPr/>
        </p:nvCxnSpPr>
        <p:spPr>
          <a:xfrm flipH="1" flipV="1">
            <a:off x="7489930" y="3385926"/>
            <a:ext cx="2188451" cy="7935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08970" y="3042403"/>
            <a:ext cx="1369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Port 14000</a:t>
            </a:r>
            <a:endParaRPr lang="en-CA" b="1" dirty="0"/>
          </a:p>
        </p:txBody>
      </p:sp>
      <p:sp>
        <p:nvSpPr>
          <p:cNvPr id="30" name="Rectangle 29"/>
          <p:cNvSpPr/>
          <p:nvPr/>
        </p:nvSpPr>
        <p:spPr>
          <a:xfrm>
            <a:off x="6577280" y="2238703"/>
            <a:ext cx="881447" cy="227709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ZMQ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192643" y="2407549"/>
            <a:ext cx="1380578" cy="407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184925" y="3915083"/>
            <a:ext cx="1380578" cy="407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192643" y="3161316"/>
            <a:ext cx="1380578" cy="4078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>
                <a:solidFill>
                  <a:schemeClr val="tx1"/>
                </a:solidFill>
              </a:rPr>
              <a:t>Telnet Client</a:t>
            </a:r>
            <a:endParaRPr lang="en-CA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27" idx="3"/>
          </p:cNvCxnSpPr>
          <p:nvPr/>
        </p:nvCxnSpPr>
        <p:spPr>
          <a:xfrm flipV="1">
            <a:off x="5573221" y="2602038"/>
            <a:ext cx="1004057" cy="945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613069" y="3411735"/>
            <a:ext cx="1004057" cy="945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613069" y="4109571"/>
            <a:ext cx="1004057" cy="9455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663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/>
              <a:t>Introduction to </a:t>
            </a:r>
            <a:r>
              <a:rPr lang="en-CA" sz="2800" b="1" dirty="0" err="1" smtClean="0"/>
              <a:t>pyProcserv</a:t>
            </a:r>
            <a:endParaRPr lang="en-CA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5" y="748643"/>
            <a:ext cx="10857186" cy="510950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4088524" y="399394"/>
            <a:ext cx="226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64524" y="129629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 smtClean="0"/>
              <a:t>Status of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285209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Jupyter</a:t>
            </a:r>
            <a:r>
              <a:rPr lang="en-CA" dirty="0" smtClean="0"/>
              <a:t>/</a:t>
            </a:r>
            <a:r>
              <a:rPr lang="en-CA" dirty="0" err="1" smtClean="0"/>
              <a:t>Terminado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Terminado</a:t>
            </a:r>
            <a:r>
              <a:rPr lang="en-CA" dirty="0" smtClean="0"/>
              <a:t> does exactly what I want (and more) over </a:t>
            </a:r>
            <a:r>
              <a:rPr lang="en-CA" dirty="0" err="1" smtClean="0"/>
              <a:t>websockets</a:t>
            </a:r>
            <a:r>
              <a:rPr lang="en-CA" dirty="0" smtClean="0"/>
              <a:t>.</a:t>
            </a:r>
          </a:p>
          <a:p>
            <a:pPr lvl="1"/>
            <a:r>
              <a:rPr lang="en-CA" dirty="0" smtClean="0"/>
              <a:t>Uses Tornado/</a:t>
            </a:r>
            <a:r>
              <a:rPr lang="en-CA" dirty="0" err="1" smtClean="0"/>
              <a:t>Asyncio</a:t>
            </a:r>
            <a:r>
              <a:rPr lang="en-CA" dirty="0" smtClean="0"/>
              <a:t> (Server)</a:t>
            </a:r>
          </a:p>
          <a:p>
            <a:pPr lvl="2"/>
            <a:r>
              <a:rPr lang="en-CA" dirty="0" smtClean="0"/>
              <a:t>The Tornado 6.0 event loop is now a wrapper around </a:t>
            </a:r>
            <a:r>
              <a:rPr lang="en-CA" dirty="0" err="1" smtClean="0"/>
              <a:t>asyncio’s</a:t>
            </a:r>
            <a:endParaRPr lang="en-CA" dirty="0" smtClean="0"/>
          </a:p>
          <a:p>
            <a:pPr lvl="1"/>
            <a:r>
              <a:rPr lang="en-CA" dirty="0" smtClean="0"/>
              <a:t>Xterm.js  (client)</a:t>
            </a:r>
          </a:p>
          <a:p>
            <a:pPr lvl="1"/>
            <a:r>
              <a:rPr lang="en-CA" dirty="0" smtClean="0"/>
              <a:t>Seemed a good fit</a:t>
            </a:r>
          </a:p>
          <a:p>
            <a:pPr lvl="2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927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Jupyter</a:t>
            </a:r>
            <a:r>
              <a:rPr lang="en-CA" dirty="0" smtClean="0"/>
              <a:t>/</a:t>
            </a:r>
            <a:r>
              <a:rPr lang="en-CA" dirty="0" err="1" smtClean="0"/>
              <a:t>Terminado</a:t>
            </a:r>
            <a:r>
              <a:rPr lang="en-CA" dirty="0" smtClean="0"/>
              <a:t> (Main Screen)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00" y="1270000"/>
            <a:ext cx="6753400" cy="4525963"/>
          </a:xfrm>
        </p:spPr>
      </p:pic>
      <p:sp>
        <p:nvSpPr>
          <p:cNvPr id="3" name="Oval 2"/>
          <p:cNvSpPr/>
          <p:nvPr/>
        </p:nvSpPr>
        <p:spPr>
          <a:xfrm>
            <a:off x="3543301" y="4871982"/>
            <a:ext cx="899072" cy="877122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404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sharepoint/v3/field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1817</TotalTime>
  <Words>573</Words>
  <Application>Microsoft Office PowerPoint</Application>
  <PresentationFormat>Widescreen</PresentationFormat>
  <Paragraphs>153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pyProcServ</vt:lpstr>
      <vt:lpstr>procServ (Recap)</vt:lpstr>
      <vt:lpstr>Opportunities</vt:lpstr>
      <vt:lpstr>Opportunities</vt:lpstr>
      <vt:lpstr>procServ Concentrator</vt:lpstr>
      <vt:lpstr>PowerPoint Presentation</vt:lpstr>
      <vt:lpstr>Jupyter/Terminado</vt:lpstr>
      <vt:lpstr>Jupyter/Terminado (Main Screen)</vt:lpstr>
      <vt:lpstr>Jupyter/Terminado (Win Terminal)</vt:lpstr>
      <vt:lpstr>Jupyter/Terminado (Python Console)</vt:lpstr>
      <vt:lpstr>Jupyter/Terminado (iocApp Console)</vt:lpstr>
      <vt:lpstr>pyProcServ</vt:lpstr>
      <vt:lpstr>Asyncio</vt:lpstr>
      <vt:lpstr>Basic Layout</vt:lpstr>
      <vt:lpstr>Telnet Output (Sockets)</vt:lpstr>
      <vt:lpstr>Telnet Output (Socket)</vt:lpstr>
      <vt:lpstr>Telnet Output (Telnetlib3)</vt:lpstr>
      <vt:lpstr>Under the Hood</vt:lpstr>
      <vt:lpstr>Pass-Through Test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Sandra Ribeiro</dc:creator>
  <cp:lastModifiedBy>Robby Tanner</cp:lastModifiedBy>
  <cp:revision>76</cp:revision>
  <dcterms:created xsi:type="dcterms:W3CDTF">2010-04-12T23:12:02Z</dcterms:created>
  <dcterms:modified xsi:type="dcterms:W3CDTF">2022-09-20T11:03:36Z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