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8" r:id="rId6"/>
    <p:sldId id="269" r:id="rId7"/>
    <p:sldId id="272" r:id="rId8"/>
    <p:sldId id="271" r:id="rId9"/>
    <p:sldId id="261" r:id="rId10"/>
    <p:sldId id="273" r:id="rId11"/>
    <p:sldId id="267" r:id="rId12"/>
    <p:sldId id="268" r:id="rId13"/>
    <p:sldId id="270" r:id="rId14"/>
    <p:sldId id="264" r:id="rId15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BACB"/>
    <a:srgbClr val="9A9B9D"/>
    <a:srgbClr val="AEB0AF"/>
    <a:srgbClr val="CEC7C1"/>
    <a:srgbClr val="8C8D90"/>
    <a:srgbClr val="D25350"/>
    <a:srgbClr val="808184"/>
    <a:srgbClr val="75767A"/>
    <a:srgbClr val="4E4F54"/>
    <a:srgbClr val="8488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23" autoAdjust="0"/>
    <p:restoredTop sz="95161" autoAdjust="0"/>
  </p:normalViewPr>
  <p:slideViewPr>
    <p:cSldViewPr snapToGrid="0" showGuides="1">
      <p:cViewPr varScale="1">
        <p:scale>
          <a:sx n="135" d="100"/>
          <a:sy n="135" d="100"/>
        </p:scale>
        <p:origin x="192" y="3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howGuides="1">
      <p:cViewPr>
        <p:scale>
          <a:sx n="50" d="100"/>
          <a:sy n="50" d="100"/>
        </p:scale>
        <p:origin x="5664" y="167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8533024-10F1-4BC3-BAA5-CB28D8F9B61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338" y="8810624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74A39D-78C5-4FF5-94A2-BCBFAF602A34}" type="datetimeFigureOut">
              <a:rPr lang="en-US" smtClean="0">
                <a:latin typeface="+mn-lt"/>
              </a:rPr>
              <a:t>9/21/22</a:t>
            </a:fld>
            <a:endParaRPr lang="en-US" dirty="0">
              <a:latin typeface="+mn-lt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D2005F-34EB-4228-A469-9DA7EF685E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0" y="8810626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l"/>
            <a:fld id="{C75DCF9F-B5D2-4E17-BF72-5579017E6EA3}" type="slidenum">
              <a:rPr lang="en-US" smtClean="0">
                <a:latin typeface="+mn-lt"/>
              </a:rPr>
              <a:pPr algn="l"/>
              <a:t>‹#›</a:t>
            </a:fld>
            <a:endParaRPr lang="en-US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57578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4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+mn-lt"/>
              </a:defRPr>
            </a:lvl1pPr>
          </a:lstStyle>
          <a:p>
            <a:fld id="{D7992059-949A-4D84-A84D-82EB5F97947B}" type="datetimeFigureOut">
              <a:rPr lang="en-US" smtClean="0"/>
              <a:pPr/>
              <a:t>9/21/22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7"/>
            <a:ext cx="5607050" cy="36607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" y="8801100"/>
            <a:ext cx="3038475" cy="4667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+mn-lt"/>
              </a:defRPr>
            </a:lvl1pPr>
          </a:lstStyle>
          <a:p>
            <a:fld id="{DBFF095A-F86B-4B29-8A9F-DF3D3D1F3E2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70899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lnSpc>
        <a:spcPct val="90000"/>
      </a:lnSpc>
      <a:spcBef>
        <a:spcPts val="300"/>
      </a:spcBef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6337BA4A-B024-42C0-AEE3-721B228F8259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29E6EA7-E7F1-42F0-95B8-1B1A5A465AF6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A5D040-4FD6-4BA1-AC81-B5CFF26CC67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4321" y="1074420"/>
            <a:ext cx="11334582" cy="4233245"/>
          </a:xfrm>
          <a:prstGeom prst="rect">
            <a:avLst/>
          </a:prstGeom>
        </p:spPr>
      </p:pic>
      <p:sp>
        <p:nvSpPr>
          <p:cNvPr id="10" name="TextBox 9"/>
          <p:cNvSpPr txBox="1"/>
          <p:nvPr userDrawn="1"/>
        </p:nvSpPr>
        <p:spPr>
          <a:xfrm>
            <a:off x="267160" y="5343835"/>
            <a:ext cx="53848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  <a:latin typeface="Century Gothic" panose="020B0502020202020204" pitchFamily="34" charset="0"/>
              </a:rPr>
              <a:t>ORNL is managed by UT-Battelle, LLC for the US Department of Energy</a:t>
            </a:r>
          </a:p>
        </p:txBody>
      </p:sp>
      <p:sp>
        <p:nvSpPr>
          <p:cNvPr id="2" name="Title 1"/>
          <p:cNvSpPr>
            <a:spLocks noGrp="1"/>
          </p:cNvSpPr>
          <p:nvPr userDrawn="1">
            <p:ph type="ctrTitle" hasCustomPrompt="1"/>
          </p:nvPr>
        </p:nvSpPr>
        <p:spPr>
          <a:xfrm>
            <a:off x="428736" y="1388962"/>
            <a:ext cx="8678194" cy="978729"/>
          </a:xfrm>
        </p:spPr>
        <p:txBody>
          <a:bodyPr/>
          <a:lstStyle>
            <a:lvl1pPr algn="l">
              <a:defRPr sz="3200" b="0" baseline="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447481" y="3013455"/>
            <a:ext cx="5440514" cy="2028101"/>
          </a:xfrm>
        </p:spPr>
        <p:txBody>
          <a:bodyPr/>
          <a:lstStyle>
            <a:lvl1pPr marL="0" indent="0" algn="l">
              <a:buNone/>
              <a:defRPr sz="2000" baseline="0">
                <a:solidFill>
                  <a:schemeClr val="bg1"/>
                </a:solidFill>
                <a:latin typeface="Century Gothic" panose="020B0502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5E99884-2636-4794-A093-0F9256951E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5" name="Freeform 7">
            <a:extLst>
              <a:ext uri="{FF2B5EF4-FFF2-40B4-BE49-F238E27FC236}">
                <a16:creationId xmlns:a16="http://schemas.microsoft.com/office/drawing/2014/main" id="{454A96CC-B6D3-471D-892D-1DBFEFBD0D12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27030A5-C7D7-48D4-B261-45DC936EE5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576" y="5409488"/>
            <a:ext cx="1603756" cy="388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0824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7" y="1083755"/>
            <a:ext cx="5486764" cy="4219290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4221671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83439C5-4231-ED43-91B8-86779195C116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5C7DBBE-95AC-E843-979A-A1A45836011E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7" name="Rectangle 6">
            <a:extLst>
              <a:ext uri="{FF2B5EF4-FFF2-40B4-BE49-F238E27FC236}">
                <a16:creationId xmlns:a16="http://schemas.microsoft.com/office/drawing/2014/main" id="{29C1BABE-6AB9-4F04-A1D6-C28E4287362E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325F85-B4F1-4C5D-855D-1BE9D9C179D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0" name="Line 5">
            <a:extLst>
              <a:ext uri="{FF2B5EF4-FFF2-40B4-BE49-F238E27FC236}">
                <a16:creationId xmlns:a16="http://schemas.microsoft.com/office/drawing/2014/main" id="{1F888CF4-3F65-4925-A47B-614AFCDC0550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Line 6">
            <a:extLst>
              <a:ext uri="{FF2B5EF4-FFF2-40B4-BE49-F238E27FC236}">
                <a16:creationId xmlns:a16="http://schemas.microsoft.com/office/drawing/2014/main" id="{4CFFE01C-81C8-4437-B6F5-7BAAEE5FC29F}"/>
              </a:ext>
            </a:extLst>
          </p:cNvPr>
          <p:cNvSpPr>
            <a:spLocks noChangeShapeType="1"/>
          </p:cNvSpPr>
          <p:nvPr userDrawn="1"/>
        </p:nvSpPr>
        <p:spPr bwMode="auto">
          <a:xfrm>
            <a:off x="8004175" y="822325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24" name="Freeform 7">
            <a:extLst>
              <a:ext uri="{FF2B5EF4-FFF2-40B4-BE49-F238E27FC236}">
                <a16:creationId xmlns:a16="http://schemas.microsoft.com/office/drawing/2014/main" id="{1B955FFA-B6F5-4CDD-940A-DB05FD68B7CA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5" name="Content Placeholder 5">
            <a:extLst>
              <a:ext uri="{FF2B5EF4-FFF2-40B4-BE49-F238E27FC236}">
                <a16:creationId xmlns:a16="http://schemas.microsoft.com/office/drawing/2014/main" id="{CA5F7EA9-E5C6-4376-AC5D-CA0B1DA0A25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88079" y="2453317"/>
            <a:ext cx="5512904" cy="2690184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0414993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k green picture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5636" y="1078992"/>
            <a:ext cx="5487073" cy="4224052"/>
          </a:xfrm>
          <a:noFill/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0" y="1078992"/>
            <a:ext cx="5821680" cy="5779008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8079" y="1275788"/>
            <a:ext cx="5537405" cy="978729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453316"/>
            <a:ext cx="5512904" cy="4163291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6" name="Freeform 7">
            <a:extLst>
              <a:ext uri="{FF2B5EF4-FFF2-40B4-BE49-F238E27FC236}">
                <a16:creationId xmlns:a16="http://schemas.microsoft.com/office/drawing/2014/main" id="{2A500EEB-73EC-4C16-8273-4ED5425DD64C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3024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k green picture layout w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20595" y="1078989"/>
            <a:ext cx="7464186" cy="4226003"/>
          </a:xfrm>
          <a:noFill/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72F0CA-07C0-447D-AD25-74BF79400D69}"/>
              </a:ext>
            </a:extLst>
          </p:cNvPr>
          <p:cNvSpPr/>
          <p:nvPr userDrawn="1"/>
        </p:nvSpPr>
        <p:spPr>
          <a:xfrm>
            <a:off x="274321" y="1078991"/>
            <a:ext cx="3846274" cy="5779007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079" y="1275788"/>
            <a:ext cx="3576228" cy="97969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8079" y="2800350"/>
            <a:ext cx="3541945" cy="3816258"/>
          </a:xfrm>
        </p:spPr>
        <p:txBody>
          <a:bodyPr/>
          <a:lstStyle>
            <a:lvl1pPr marL="287338" indent="-2873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–"/>
              <a:defRPr lang="en-US" sz="1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688975" lvl="1" indent="-285750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DB01C-0316-7441-9D7D-F96D7A49FEAC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F70CC82-0B8B-1D4B-9F0D-823E1CAB4A9C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Rectangle 6">
            <a:extLst>
              <a:ext uri="{FF2B5EF4-FFF2-40B4-BE49-F238E27FC236}">
                <a16:creationId xmlns:a16="http://schemas.microsoft.com/office/drawing/2014/main" id="{732E67AB-06CD-417E-82A6-C485A480337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E8EB24F-FBB3-41E8-90F7-B4AA493C6F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8" name="Freeform 5">
            <a:extLst>
              <a:ext uri="{FF2B5EF4-FFF2-40B4-BE49-F238E27FC236}">
                <a16:creationId xmlns:a16="http://schemas.microsoft.com/office/drawing/2014/main" id="{E0FFF716-AFC7-4054-A1F8-2C39C30731D0}"/>
              </a:ext>
            </a:extLst>
          </p:cNvPr>
          <p:cNvSpPr>
            <a:spLocks/>
          </p:cNvSpPr>
          <p:nvPr userDrawn="1"/>
        </p:nvSpPr>
        <p:spPr bwMode="auto">
          <a:xfrm>
            <a:off x="4120595" y="1"/>
            <a:ext cx="8071405" cy="6857998"/>
          </a:xfrm>
          <a:custGeom>
            <a:avLst/>
            <a:gdLst>
              <a:gd name="T0" fmla="*/ 4151 w 4490"/>
              <a:gd name="T1" fmla="*/ 0 h 3815"/>
              <a:gd name="T2" fmla="*/ 4151 w 4490"/>
              <a:gd name="T3" fmla="*/ 2951 h 3815"/>
              <a:gd name="T4" fmla="*/ 0 w 4490"/>
              <a:gd name="T5" fmla="*/ 2951 h 3815"/>
              <a:gd name="T6" fmla="*/ 0 w 4490"/>
              <a:gd name="T7" fmla="*/ 3815 h 3815"/>
              <a:gd name="T8" fmla="*/ 4490 w 4490"/>
              <a:gd name="T9" fmla="*/ 3815 h 3815"/>
              <a:gd name="T10" fmla="*/ 4490 w 4490"/>
              <a:gd name="T11" fmla="*/ 2969 h 3815"/>
              <a:gd name="T12" fmla="*/ 4490 w 4490"/>
              <a:gd name="T13" fmla="*/ 2951 h 3815"/>
              <a:gd name="T14" fmla="*/ 4490 w 4490"/>
              <a:gd name="T15" fmla="*/ 0 h 3815"/>
              <a:gd name="T16" fmla="*/ 4151 w 4490"/>
              <a:gd name="T17" fmla="*/ 0 h 3815"/>
              <a:gd name="T18" fmla="*/ 4151 w 4490"/>
              <a:gd name="T19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490" h="3815">
                <a:moveTo>
                  <a:pt x="4151" y="0"/>
                </a:moveTo>
                <a:lnTo>
                  <a:pt x="4151" y="2951"/>
                </a:lnTo>
                <a:lnTo>
                  <a:pt x="0" y="2951"/>
                </a:lnTo>
                <a:lnTo>
                  <a:pt x="0" y="3815"/>
                </a:lnTo>
                <a:lnTo>
                  <a:pt x="4490" y="3815"/>
                </a:lnTo>
                <a:lnTo>
                  <a:pt x="4490" y="2969"/>
                </a:lnTo>
                <a:lnTo>
                  <a:pt x="4490" y="2951"/>
                </a:lnTo>
                <a:lnTo>
                  <a:pt x="4490" y="0"/>
                </a:lnTo>
                <a:lnTo>
                  <a:pt x="4151" y="0"/>
                </a:lnTo>
                <a:lnTo>
                  <a:pt x="4151" y="0"/>
                </a:lnTo>
                <a:close/>
              </a:path>
            </a:pathLst>
          </a:custGeom>
          <a:solidFill>
            <a:srgbClr val="4C886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3220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icture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D81066A-C24A-4E74-9351-F12B6561E2D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4320" y="2381"/>
            <a:ext cx="11312843" cy="6342021"/>
          </a:xfrm>
          <a:noFill/>
          <a:ln>
            <a:noFill/>
          </a:ln>
        </p:spPr>
        <p:txBody>
          <a:bodyPr/>
          <a:lstStyle>
            <a:lvl1pPr marL="0" indent="0">
              <a:buFont typeface="Century Gothic" panose="020B0502020202020204" pitchFamily="34" charset="0"/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9" y="274320"/>
            <a:ext cx="11000232" cy="535531"/>
          </a:xfrm>
        </p:spPr>
        <p:txBody>
          <a:bodyPr/>
          <a:lstStyle>
            <a:lvl1pPr>
              <a:lnSpc>
                <a:spcPct val="90000"/>
              </a:lnSpc>
              <a:defRPr sz="3200" b="0">
                <a:solidFill>
                  <a:schemeClr val="tx1"/>
                </a:solidFill>
                <a:effectLst/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Rectangle 256">
            <a:extLst>
              <a:ext uri="{FF2B5EF4-FFF2-40B4-BE49-F238E27FC236}">
                <a16:creationId xmlns:a16="http://schemas.microsoft.com/office/drawing/2014/main" id="{50787286-CD5D-43D9-B8DA-70C3358DC82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3" y="647700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chemeClr val="bg1"/>
                </a:solidFill>
                <a:latin typeface="Century Gothic" panose="020B0502020202020204" pitchFamily="34" charset="0"/>
                <a:cs typeface="Arial" pitchFamily="34" charset="0"/>
              </a:rPr>
              <a:t> </a:t>
            </a:r>
          </a:p>
        </p:txBody>
      </p:sp>
      <p:sp>
        <p:nvSpPr>
          <p:cNvPr id="16" name="Freeform 9">
            <a:extLst>
              <a:ext uri="{FF2B5EF4-FFF2-40B4-BE49-F238E27FC236}">
                <a16:creationId xmlns:a16="http://schemas.microsoft.com/office/drawing/2014/main" id="{D938724D-E109-43B4-9560-1552E26DB04A}"/>
              </a:ext>
            </a:extLst>
          </p:cNvPr>
          <p:cNvSpPr>
            <a:spLocks/>
          </p:cNvSpPr>
          <p:nvPr userDrawn="1"/>
        </p:nvSpPr>
        <p:spPr bwMode="auto">
          <a:xfrm>
            <a:off x="6026150" y="0"/>
            <a:ext cx="6165850" cy="6858000"/>
          </a:xfrm>
          <a:custGeom>
            <a:avLst/>
            <a:gdLst>
              <a:gd name="T0" fmla="*/ 3502 w 3884"/>
              <a:gd name="T1" fmla="*/ 0 h 4320"/>
              <a:gd name="T2" fmla="*/ 3502 w 3884"/>
              <a:gd name="T3" fmla="*/ 3998 h 4320"/>
              <a:gd name="T4" fmla="*/ 0 w 3884"/>
              <a:gd name="T5" fmla="*/ 3998 h 4320"/>
              <a:gd name="T6" fmla="*/ 0 w 3884"/>
              <a:gd name="T7" fmla="*/ 4320 h 4320"/>
              <a:gd name="T8" fmla="*/ 3502 w 3884"/>
              <a:gd name="T9" fmla="*/ 4320 h 4320"/>
              <a:gd name="T10" fmla="*/ 3884 w 3884"/>
              <a:gd name="T11" fmla="*/ 4320 h 4320"/>
              <a:gd name="T12" fmla="*/ 3884 w 3884"/>
              <a:gd name="T13" fmla="*/ 3998 h 4320"/>
              <a:gd name="T14" fmla="*/ 3884 w 3884"/>
              <a:gd name="T15" fmla="*/ 0 h 4320"/>
              <a:gd name="T16" fmla="*/ 3502 w 3884"/>
              <a:gd name="T17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84" h="4320">
                <a:moveTo>
                  <a:pt x="3502" y="0"/>
                </a:moveTo>
                <a:lnTo>
                  <a:pt x="3502" y="3998"/>
                </a:lnTo>
                <a:lnTo>
                  <a:pt x="0" y="3998"/>
                </a:lnTo>
                <a:lnTo>
                  <a:pt x="0" y="4320"/>
                </a:lnTo>
                <a:lnTo>
                  <a:pt x="3502" y="4320"/>
                </a:lnTo>
                <a:lnTo>
                  <a:pt x="3884" y="4320"/>
                </a:lnTo>
                <a:lnTo>
                  <a:pt x="3884" y="3998"/>
                </a:lnTo>
                <a:lnTo>
                  <a:pt x="3884" y="0"/>
                </a:lnTo>
                <a:lnTo>
                  <a:pt x="3502" y="0"/>
                </a:lnTo>
                <a:close/>
              </a:path>
            </a:pathLst>
          </a:custGeom>
          <a:solidFill>
            <a:srgbClr val="40875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900E375-D0D6-466C-A383-E914B5C8AE5A}"/>
              </a:ext>
            </a:extLst>
          </p:cNvPr>
          <p:cNvSpPr/>
          <p:nvPr userDrawn="1"/>
        </p:nvSpPr>
        <p:spPr>
          <a:xfrm>
            <a:off x="0" y="6344402"/>
            <a:ext cx="274320" cy="510909"/>
          </a:xfrm>
          <a:prstGeom prst="rect">
            <a:avLst/>
          </a:prstGeom>
          <a:solidFill>
            <a:srgbClr val="397D5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D090841D-81E2-4E83-8067-E18C5C3AF8FF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95A329E-A9A2-E149-9CDD-03DAF92C079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607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7" y="274320"/>
            <a:ext cx="11430000" cy="539496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055" y="1653735"/>
            <a:ext cx="11430000" cy="4047778"/>
          </a:xfrm>
        </p:spPr>
        <p:txBody>
          <a:bodyPr/>
          <a:lstStyle>
            <a:lvl1pPr marL="288925" indent="-288925">
              <a:spcBef>
                <a:spcPts val="1800"/>
              </a:spcBef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>
                <a:latin typeface="+mn-lt"/>
                <a:cs typeface="Arial" panose="020B0604020202020204" pitchFamily="34" charset="0"/>
              </a:defRPr>
            </a:lvl2pPr>
            <a:lvl3pPr marL="1031875" indent="-288925"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latin typeface="+mn-lt"/>
                <a:cs typeface="Arial" panose="020B0604020202020204" pitchFamily="34" charset="0"/>
              </a:defRPr>
            </a:lvl4pPr>
            <a:lvl5pPr marL="1482725" indent="-22225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Rectangle 256">
            <a:extLst>
              <a:ext uri="{FF2B5EF4-FFF2-40B4-BE49-F238E27FC236}">
                <a16:creationId xmlns:a16="http://schemas.microsoft.com/office/drawing/2014/main" id="{6349825E-C749-4CDB-BDE4-DDAFE00D2BF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E7B1543-14D8-A941-AF62-9CE3736655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32191" b="-8052"/>
          <a:stretch/>
        </p:blipFill>
        <p:spPr>
          <a:xfrm>
            <a:off x="405644" y="6452482"/>
            <a:ext cx="1102645" cy="32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745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07DAB3A-4154-42CC-B73A-07DD412DD1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401" b="-1"/>
          <a:stretch/>
        </p:blipFill>
        <p:spPr>
          <a:xfrm>
            <a:off x="6095998" y="1078992"/>
            <a:ext cx="5535025" cy="422867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679D6E9-7CB6-4816-BA71-A98C108727C8}"/>
              </a:ext>
            </a:extLst>
          </p:cNvPr>
          <p:cNvSpPr/>
          <p:nvPr userDrawn="1"/>
        </p:nvSpPr>
        <p:spPr>
          <a:xfrm>
            <a:off x="274320" y="1078992"/>
            <a:ext cx="5821680" cy="4228673"/>
          </a:xfrm>
          <a:prstGeom prst="rect">
            <a:avLst/>
          </a:prstGeom>
          <a:solidFill>
            <a:srgbClr val="CFCFCF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2F2F47A-E421-4CE0-A746-76A8C436B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68" y="1352479"/>
            <a:ext cx="5413469" cy="11007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Content Placeholder 5">
            <a:extLst>
              <a:ext uri="{FF2B5EF4-FFF2-40B4-BE49-F238E27FC236}">
                <a16:creationId xmlns:a16="http://schemas.microsoft.com/office/drawing/2014/main" id="{6068FB31-3CF5-496E-BC0D-61D682234A2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12217" y="2891883"/>
            <a:ext cx="5431021" cy="2252546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>
                <a:latin typeface="Century Gothic" panose="020B0502020202020204" pitchFamily="34" charset="0"/>
              </a:defRPr>
            </a:lvl1pPr>
            <a:lvl2pPr marL="688975" indent="-285750">
              <a:buClr>
                <a:schemeClr val="tx1"/>
              </a:buClr>
              <a:buFont typeface="Century Gothic" panose="020B0502020202020204" pitchFamily="34" charset="0"/>
              <a:buChar char="–"/>
              <a:defRPr sz="1800">
                <a:latin typeface="Century Gothic" panose="020B0502020202020204" pitchFamily="34" charset="0"/>
              </a:defRPr>
            </a:lvl2pPr>
            <a:lvl3pPr>
              <a:defRPr sz="1600"/>
            </a:lvl3pPr>
            <a:lvl4pPr>
              <a:defRPr sz="1400"/>
            </a:lvl4pPr>
            <a:lvl5pPr marL="1482725" indent="-222250"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CC93F-6123-3F49-8C15-4A811AF8B7BB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7756F41-5AD0-C346-AE90-A0206E07D1B9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CE79036-1F33-40EB-AB47-F9529E5C3C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12" name="Freeform 7">
            <a:extLst>
              <a:ext uri="{FF2B5EF4-FFF2-40B4-BE49-F238E27FC236}">
                <a16:creationId xmlns:a16="http://schemas.microsoft.com/office/drawing/2014/main" id="{3E861E90-11A2-4A0B-85EB-1A2865C9A48F}"/>
              </a:ext>
            </a:extLst>
          </p:cNvPr>
          <p:cNvSpPr>
            <a:spLocks/>
          </p:cNvSpPr>
          <p:nvPr userDrawn="1"/>
        </p:nvSpPr>
        <p:spPr bwMode="auto">
          <a:xfrm>
            <a:off x="6096000" y="0"/>
            <a:ext cx="6096000" cy="6858000"/>
          </a:xfrm>
          <a:custGeom>
            <a:avLst/>
            <a:gdLst>
              <a:gd name="T0" fmla="*/ 3049 w 3388"/>
              <a:gd name="T1" fmla="*/ 0 h 3815"/>
              <a:gd name="T2" fmla="*/ 3049 w 3388"/>
              <a:gd name="T3" fmla="*/ 2951 h 3815"/>
              <a:gd name="T4" fmla="*/ 0 w 3388"/>
              <a:gd name="T5" fmla="*/ 2951 h 3815"/>
              <a:gd name="T6" fmla="*/ 0 w 3388"/>
              <a:gd name="T7" fmla="*/ 3815 h 3815"/>
              <a:gd name="T8" fmla="*/ 3388 w 3388"/>
              <a:gd name="T9" fmla="*/ 3815 h 3815"/>
              <a:gd name="T10" fmla="*/ 3388 w 3388"/>
              <a:gd name="T11" fmla="*/ 2969 h 3815"/>
              <a:gd name="T12" fmla="*/ 3388 w 3388"/>
              <a:gd name="T13" fmla="*/ 2951 h 3815"/>
              <a:gd name="T14" fmla="*/ 3388 w 3388"/>
              <a:gd name="T15" fmla="*/ 0 h 3815"/>
              <a:gd name="T16" fmla="*/ 3049 w 3388"/>
              <a:gd name="T17" fmla="*/ 0 h 38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88" h="3815">
                <a:moveTo>
                  <a:pt x="3049" y="0"/>
                </a:moveTo>
                <a:lnTo>
                  <a:pt x="3049" y="2951"/>
                </a:lnTo>
                <a:lnTo>
                  <a:pt x="0" y="2951"/>
                </a:lnTo>
                <a:lnTo>
                  <a:pt x="0" y="3815"/>
                </a:lnTo>
                <a:lnTo>
                  <a:pt x="3388" y="3815"/>
                </a:lnTo>
                <a:lnTo>
                  <a:pt x="3388" y="2969"/>
                </a:lnTo>
                <a:lnTo>
                  <a:pt x="3388" y="2951"/>
                </a:lnTo>
                <a:lnTo>
                  <a:pt x="3388" y="0"/>
                </a:lnTo>
                <a:lnTo>
                  <a:pt x="3049" y="0"/>
                </a:lnTo>
                <a:close/>
              </a:path>
            </a:pathLst>
          </a:custGeom>
          <a:solidFill>
            <a:srgbClr val="CBCBC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671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885FFDA-509C-4548-B17D-5409853CA42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425236" cy="535531"/>
          </a:xfrm>
        </p:spPr>
        <p:txBody>
          <a:bodyPr/>
          <a:lstStyle>
            <a:lvl1pPr>
              <a:lnSpc>
                <a:spcPct val="90000"/>
              </a:lnSpc>
              <a:defRPr sz="3200" baseline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D9F2534-297B-446C-B822-74E3C23864F7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7" name="Rectangle 256">
            <a:extLst>
              <a:ext uri="{FF2B5EF4-FFF2-40B4-BE49-F238E27FC236}">
                <a16:creationId xmlns:a16="http://schemas.microsoft.com/office/drawing/2014/main" id="{BF6A1C92-1EE6-4390-85D8-ACD208CF9DB8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22567238-4D22-9C4C-863E-90B8E166BB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582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9D6DB211-F94D-644A-8C58-020193A03AAA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010" y="1444752"/>
            <a:ext cx="5507832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010" y="2275467"/>
            <a:ext cx="5507832" cy="3373229"/>
          </a:xfrm>
        </p:spPr>
        <p:txBody>
          <a:bodyPr/>
          <a:lstStyle>
            <a:lvl1pPr marL="230188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>
                <a:latin typeface="+mn-lt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 baseline="0">
                <a:latin typeface="Century Gothic" panose="020B0502020202020204" pitchFamily="34" charset="0"/>
              </a:defRPr>
            </a:lvl3pPr>
            <a:lvl4pPr marL="971550" indent="0">
              <a:buClr>
                <a:schemeClr val="tx1"/>
              </a:buClr>
              <a:buFont typeface="Century Gothic" panose="020B0502020202020204" pitchFamily="34" charset="0"/>
              <a:buNone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444752"/>
            <a:ext cx="5504688" cy="821190"/>
          </a:xfrm>
        </p:spPr>
        <p:txBody>
          <a:bodyPr anchor="b"/>
          <a:lstStyle>
            <a:lvl1pPr marL="0" indent="0">
              <a:buNone/>
              <a:defRPr sz="2400" b="0" baseline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75467"/>
            <a:ext cx="5504688" cy="3373229"/>
          </a:xfrm>
        </p:spPr>
        <p:txBody>
          <a:bodyPr/>
          <a:lstStyle>
            <a:lvl1pPr marL="287338" indent="-287338">
              <a:buClr>
                <a:schemeClr val="tx1"/>
              </a:buClr>
              <a:buFont typeface="Century Gothic" panose="020B0502020202020204" pitchFamily="34" charset="0"/>
              <a:buChar char="•"/>
              <a:defRPr sz="2000" baseline="0">
                <a:latin typeface="Century Gothic" panose="020B0502020202020204" pitchFamily="34" charset="0"/>
              </a:defRPr>
            </a:lvl1pPr>
            <a:lvl2pPr marL="625475" indent="-279400"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800" baseline="0">
                <a:latin typeface="Century Gothic" panose="020B0502020202020204" pitchFamily="34" charset="0"/>
              </a:defRPr>
            </a:lvl2pPr>
            <a:lvl3pPr marL="914400" indent="-230188">
              <a:buClr>
                <a:schemeClr val="tx1"/>
              </a:buClr>
              <a:buFont typeface="Century Gothic" panose="020B0502020202020204" pitchFamily="34" charset="0"/>
              <a:buChar char="•"/>
              <a:defRPr sz="1600">
                <a:latin typeface="+mn-lt"/>
              </a:defRPr>
            </a:lvl3pPr>
            <a:lvl4pPr marL="1144588" indent="-173038">
              <a:buClr>
                <a:schemeClr val="tx1"/>
              </a:buClr>
              <a:buFont typeface="Century Gothic" panose="020B0502020202020204" pitchFamily="34" charset="0"/>
              <a:buChar char="•"/>
              <a:defRPr sz="1400">
                <a:latin typeface="+mn-lt"/>
              </a:defRPr>
            </a:lvl4pPr>
            <a:lvl5pPr marL="1482725" indent="-222250">
              <a:buClr>
                <a:schemeClr val="tx1"/>
              </a:buClr>
              <a:defRPr lang="en-US" sz="16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0C0632-ACDA-4D24-A2CC-14539B91BC55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256">
            <a:extLst>
              <a:ext uri="{FF2B5EF4-FFF2-40B4-BE49-F238E27FC236}">
                <a16:creationId xmlns:a16="http://schemas.microsoft.com/office/drawing/2014/main" id="{0ED8B866-A29F-4437-842E-6B7908B2FB7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4B06D67-5A3B-714E-90C1-66A7825D677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05782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3 content boxes with reverse head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77FC5867-1737-E84C-B42D-608A49EBBAA6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274320"/>
            <a:ext cx="11504904" cy="535531"/>
          </a:xfrm>
        </p:spPr>
        <p:txBody>
          <a:bodyPr/>
          <a:lstStyle>
            <a:lvl1pPr>
              <a:lnSpc>
                <a:spcPct val="90000"/>
              </a:lnSpc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696" y="1387602"/>
            <a:ext cx="361047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696" y="2208792"/>
            <a:ext cx="361047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 baseline="0"/>
            </a:lvl1pPr>
            <a:lvl2pPr marL="514350" indent="-225425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600" baseline="0"/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3659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3659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49D91D4C-0C90-4594-94C2-E939B6EF57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48562" y="1387602"/>
            <a:ext cx="3608418" cy="821190"/>
          </a:xfrm>
          <a:solidFill>
            <a:schemeClr val="tx2"/>
          </a:solidFill>
          <a:ln w="12700">
            <a:solidFill>
              <a:schemeClr val="tx2"/>
            </a:solidFill>
          </a:ln>
        </p:spPr>
        <p:txBody>
          <a:bodyPr tIns="91440" bIns="91440" anchor="b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E1A87D9D-30BD-4BC1-AB79-1F900F87185B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248562" y="2213184"/>
            <a:ext cx="3608418" cy="3813071"/>
          </a:xfrm>
          <a:ln w="12700">
            <a:gradFill flip="none" rotWithShape="1">
              <a:gsLst>
                <a:gs pos="0">
                  <a:schemeClr val="bg1">
                    <a:alpha val="0"/>
                  </a:schemeClr>
                </a:gs>
                <a:gs pos="100000">
                  <a:schemeClr val="tx2"/>
                </a:gs>
              </a:gsLst>
              <a:lin ang="16200000" scaled="1"/>
              <a:tileRect/>
            </a:gradFill>
          </a:ln>
        </p:spPr>
        <p:txBody>
          <a:bodyPr tIns="91440" bIns="91440"/>
          <a:lstStyle>
            <a:lvl1pPr marL="227013" indent="-227013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800"/>
            </a:lvl1pPr>
            <a:lvl2pPr marL="460375" indent="-171450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lang="en-US" sz="1600" kern="1200" baseline="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742950" indent="-173038">
              <a:lnSpc>
                <a:spcPct val="90000"/>
              </a:lnSpc>
              <a:buClr>
                <a:schemeClr val="tx1"/>
              </a:buClr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Clr>
                <a:schemeClr val="tx1"/>
              </a:buClr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14350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4B83B09-CF3A-4A36-84C0-D32086A13DE2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4" name="Rectangle 256">
            <a:extLst>
              <a:ext uri="{FF2B5EF4-FFF2-40B4-BE49-F238E27FC236}">
                <a16:creationId xmlns:a16="http://schemas.microsoft.com/office/drawing/2014/main" id="{B764CAE0-734A-4D16-BDA1-3E43A810370F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EE01FD-138D-4943-8801-4849D54F7C0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005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5840756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6351585" y="1435551"/>
            <a:ext cx="5840415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583867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6351584" y="948037"/>
            <a:ext cx="584041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80804" y="966165"/>
            <a:ext cx="5815195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0804" y="1517523"/>
            <a:ext cx="5815195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6357344" y="966165"/>
            <a:ext cx="5811876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6357344" y="1517523"/>
            <a:ext cx="5811876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2737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31714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2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4299090" y="1435551"/>
            <a:ext cx="3867912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8323860" y="1435551"/>
            <a:ext cx="3868138" cy="5224413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3866758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4299089" y="948037"/>
            <a:ext cx="3867912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8323860" y="948037"/>
            <a:ext cx="3885931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000" y="966165"/>
            <a:ext cx="3833880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3833880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4312016" y="966165"/>
            <a:ext cx="3831692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4319831" y="1517904"/>
            <a:ext cx="3831692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8337939" y="966165"/>
            <a:ext cx="3797323" cy="457200"/>
          </a:xfrm>
          <a:noFill/>
          <a:ln w="12700">
            <a:noFill/>
          </a:ln>
        </p:spPr>
        <p:txBody>
          <a:bodyPr tIns="91440" bIns="9144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8345754" y="1517904"/>
            <a:ext cx="3797323" cy="411035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860425" indent="-173038">
              <a:lnSpc>
                <a:spcPct val="90000"/>
              </a:lnSpc>
              <a:buFont typeface="Century Gothic" panose="020B0502020202020204" pitchFamily="34" charset="0"/>
              <a:buChar char="•"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936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6" name="Rectangle 256">
            <a:extLst>
              <a:ext uri="{FF2B5EF4-FFF2-40B4-BE49-F238E27FC236}">
                <a16:creationId xmlns:a16="http://schemas.microsoft.com/office/drawing/2014/main" id="{7312AC61-61BF-4F96-99DC-555BD73A05FA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1069" y="65460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>
              <a:lnSpc>
                <a:spcPct val="90000"/>
              </a:lnSpc>
            </a:pPr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8521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3 section science high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DD431D86-B4F2-4178-9479-C223044E67E1}"/>
              </a:ext>
            </a:extLst>
          </p:cNvPr>
          <p:cNvSpPr/>
          <p:nvPr userDrawn="1"/>
        </p:nvSpPr>
        <p:spPr>
          <a:xfrm>
            <a:off x="274320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A568B759-9EAF-4F57-B09C-A71D9D5B516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>
          <a:xfrm>
            <a:off x="278816" y="966459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DC80716-D7F2-40BD-B894-87B7C5521D93}"/>
              </a:ext>
            </a:extLst>
          </p:cNvPr>
          <p:cNvSpPr/>
          <p:nvPr userDrawn="1"/>
        </p:nvSpPr>
        <p:spPr>
          <a:xfrm>
            <a:off x="274319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772E6C0-3363-4678-BD7B-839981CFEC1B}"/>
              </a:ext>
            </a:extLst>
          </p:cNvPr>
          <p:cNvSpPr/>
          <p:nvPr userDrawn="1"/>
        </p:nvSpPr>
        <p:spPr>
          <a:xfrm>
            <a:off x="328861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881C044-83B1-4BEC-A2A0-51CA4BF72CE4}"/>
              </a:ext>
            </a:extLst>
          </p:cNvPr>
          <p:cNvSpPr/>
          <p:nvPr userDrawn="1"/>
        </p:nvSpPr>
        <p:spPr>
          <a:xfrm>
            <a:off x="3288610" y="948037"/>
            <a:ext cx="2874805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104C995C-9C57-406C-A69D-7613F8F47165}"/>
              </a:ext>
            </a:extLst>
          </p:cNvPr>
          <p:cNvSpPr/>
          <p:nvPr userDrawn="1"/>
        </p:nvSpPr>
        <p:spPr>
          <a:xfrm>
            <a:off x="6302900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26A7F5-6E08-49A4-A894-85B35B49A075}"/>
              </a:ext>
            </a:extLst>
          </p:cNvPr>
          <p:cNvSpPr/>
          <p:nvPr userDrawn="1"/>
        </p:nvSpPr>
        <p:spPr>
          <a:xfrm>
            <a:off x="6302901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25F09E4-91A6-437A-BED4-ED7995D473E7}"/>
              </a:ext>
            </a:extLst>
          </p:cNvPr>
          <p:cNvSpPr/>
          <p:nvPr userDrawn="1"/>
        </p:nvSpPr>
        <p:spPr>
          <a:xfrm>
            <a:off x="9317192" y="1434925"/>
            <a:ext cx="2874807" cy="5201594"/>
          </a:xfrm>
          <a:prstGeom prst="rect">
            <a:avLst/>
          </a:prstGeom>
          <a:gradFill flip="none" rotWithShape="1">
            <a:gsLst>
              <a:gs pos="52000">
                <a:schemeClr val="bg1">
                  <a:lumMod val="95000"/>
                </a:schemeClr>
              </a:gs>
              <a:gs pos="0">
                <a:schemeClr val="bg2">
                  <a:alpha val="0"/>
                </a:schemeClr>
              </a:gs>
              <a:gs pos="100000">
                <a:srgbClr val="CFCFCF"/>
              </a:gs>
            </a:gsLst>
            <a:lin ang="16200000" scaled="1"/>
            <a:tileRect/>
          </a:gra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192D3D3-2A2D-4482-B3F5-B0CBCD39D93A}"/>
              </a:ext>
            </a:extLst>
          </p:cNvPr>
          <p:cNvSpPr/>
          <p:nvPr userDrawn="1"/>
        </p:nvSpPr>
        <p:spPr>
          <a:xfrm>
            <a:off x="9317193" y="948037"/>
            <a:ext cx="2874807" cy="48688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D586E-7375-402D-9BA8-7C07EB8240E8}"/>
              </a:ext>
            </a:extLst>
          </p:cNvPr>
          <p:cNvSpPr>
            <a:spLocks noGrp="1"/>
          </p:cNvSpPr>
          <p:nvPr userDrawn="1">
            <p:ph sz="half" idx="2"/>
          </p:nvPr>
        </p:nvSpPr>
        <p:spPr>
          <a:xfrm>
            <a:off x="283464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569913" indent="-225425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600"/>
            </a:lvl2pPr>
            <a:lvl3pPr marL="914400" indent="-227013">
              <a:lnSpc>
                <a:spcPct val="90000"/>
              </a:lnSpc>
              <a:buFont typeface="Century Gothic" panose="020B0502020202020204" pitchFamily="34" charset="0"/>
              <a:buChar char="•"/>
              <a:tabLst/>
              <a:defRPr sz="1400"/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buFont typeface="Arial" panose="020B0604020202020204" pitchFamily="34" charset="0"/>
              <a:buChar char="•"/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7" name="Text Placeholder 4">
            <a:extLst>
              <a:ext uri="{FF2B5EF4-FFF2-40B4-BE49-F238E27FC236}">
                <a16:creationId xmlns:a16="http://schemas.microsoft.com/office/drawing/2014/main" id="{2A49DFE2-905F-42AB-9CE1-CCCD2BB9576B}"/>
              </a:ext>
            </a:extLst>
          </p:cNvPr>
          <p:cNvSpPr>
            <a:spLocks noGrp="1"/>
          </p:cNvSpPr>
          <p:nvPr userDrawn="1">
            <p:ph type="body" sz="quarter" idx="3"/>
          </p:nvPr>
        </p:nvSpPr>
        <p:spPr>
          <a:xfrm>
            <a:off x="3283916" y="969264"/>
            <a:ext cx="2881524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8" name="Content Placeholder 5">
            <a:extLst>
              <a:ext uri="{FF2B5EF4-FFF2-40B4-BE49-F238E27FC236}">
                <a16:creationId xmlns:a16="http://schemas.microsoft.com/office/drawing/2014/main" id="{AF1555CB-15BC-4181-B741-965A19E6BA91}"/>
              </a:ext>
            </a:extLst>
          </p:cNvPr>
          <p:cNvSpPr>
            <a:spLocks noGrp="1"/>
          </p:cNvSpPr>
          <p:nvPr userDrawn="1">
            <p:ph sz="quarter" idx="4"/>
          </p:nvPr>
        </p:nvSpPr>
        <p:spPr>
          <a:xfrm>
            <a:off x="330537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>
              <a:lnSpc>
                <a:spcPct val="90000"/>
              </a:lnSpc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19" name="Text Placeholder 4">
            <a:extLst>
              <a:ext uri="{FF2B5EF4-FFF2-40B4-BE49-F238E27FC236}">
                <a16:creationId xmlns:a16="http://schemas.microsoft.com/office/drawing/2014/main" id="{21FF3A3E-474D-4F1F-9B01-4428215B857D}"/>
              </a:ext>
            </a:extLst>
          </p:cNvPr>
          <p:cNvSpPr>
            <a:spLocks noGrp="1"/>
          </p:cNvSpPr>
          <p:nvPr userDrawn="1">
            <p:ph type="body" sz="quarter" idx="10"/>
          </p:nvPr>
        </p:nvSpPr>
        <p:spPr>
          <a:xfrm>
            <a:off x="6304922" y="969264"/>
            <a:ext cx="2868091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0" name="Content Placeholder 5">
            <a:extLst>
              <a:ext uri="{FF2B5EF4-FFF2-40B4-BE49-F238E27FC236}">
                <a16:creationId xmlns:a16="http://schemas.microsoft.com/office/drawing/2014/main" id="{EDB166DE-69D8-4E82-A304-FF11CEBD23D7}"/>
              </a:ext>
            </a:extLst>
          </p:cNvPr>
          <p:cNvSpPr>
            <a:spLocks noGrp="1"/>
          </p:cNvSpPr>
          <p:nvPr userDrawn="1">
            <p:ph sz="quarter" idx="11"/>
          </p:nvPr>
        </p:nvSpPr>
        <p:spPr>
          <a:xfrm>
            <a:off x="6312952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4A1CB721-FBCB-4DC7-9C2A-15C90E984F90}"/>
              </a:ext>
            </a:extLst>
          </p:cNvPr>
          <p:cNvSpPr/>
          <p:nvPr userDrawn="1"/>
        </p:nvSpPr>
        <p:spPr>
          <a:xfrm>
            <a:off x="1773669" y="320040"/>
            <a:ext cx="10418331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FDFB4D2-95C3-44FB-85E0-FB87B96D0DC8}"/>
              </a:ext>
            </a:extLst>
          </p:cNvPr>
          <p:cNvSpPr>
            <a:spLocks noGrp="1"/>
          </p:cNvSpPr>
          <p:nvPr userDrawn="1">
            <p:ph type="title"/>
          </p:nvPr>
        </p:nvSpPr>
        <p:spPr>
          <a:xfrm>
            <a:off x="1773669" y="347472"/>
            <a:ext cx="10332720" cy="457200"/>
          </a:xfrm>
        </p:spPr>
        <p:txBody>
          <a:bodyPr anchor="ctr"/>
          <a:lstStyle>
            <a:lvl1pPr>
              <a:lnSpc>
                <a:spcPct val="90000"/>
              </a:lnSpc>
              <a:defRPr sz="2400" b="0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E38BD24-68BF-4642-BFC4-180B70D413B8}"/>
              </a:ext>
            </a:extLst>
          </p:cNvPr>
          <p:cNvSpPr/>
          <p:nvPr userDrawn="1"/>
        </p:nvSpPr>
        <p:spPr>
          <a:xfrm>
            <a:off x="0" y="320040"/>
            <a:ext cx="274320" cy="51090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CDDBDFD-39A6-0043-BAD4-065FAFF6A9DA}"/>
              </a:ext>
            </a:extLst>
          </p:cNvPr>
          <p:cNvSpPr/>
          <p:nvPr userDrawn="1"/>
        </p:nvSpPr>
        <p:spPr>
          <a:xfrm>
            <a:off x="274320" y="320040"/>
            <a:ext cx="1412673" cy="510909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F20E070A-FF02-490F-91F7-767E82133AD8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03BD6692-283A-4A7F-AE4C-0175D48F7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3129" y="456244"/>
            <a:ext cx="1088136" cy="26186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757D323C-D2DD-42C4-81D6-6224EE035EE4}"/>
              </a:ext>
            </a:extLst>
          </p:cNvPr>
          <p:cNvSpPr>
            <a:spLocks noGrp="1"/>
          </p:cNvSpPr>
          <p:nvPr userDrawn="1">
            <p:ph type="body" sz="quarter" idx="12"/>
          </p:nvPr>
        </p:nvSpPr>
        <p:spPr>
          <a:xfrm>
            <a:off x="9312498" y="969264"/>
            <a:ext cx="2879502" cy="457200"/>
          </a:xfrm>
          <a:noFill/>
          <a:ln w="12700">
            <a:noFill/>
          </a:ln>
        </p:spPr>
        <p:txBody>
          <a:bodyPr lIns="91440" tIns="45720" rIns="91440" bIns="45720" anchor="ctr"/>
          <a:lstStyle>
            <a:lvl1pPr marL="0" indent="0">
              <a:lnSpc>
                <a:spcPct val="90000"/>
              </a:lnSpc>
              <a:buNone/>
              <a:defRPr sz="20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30" name="Content Placeholder 5">
            <a:extLst>
              <a:ext uri="{FF2B5EF4-FFF2-40B4-BE49-F238E27FC236}">
                <a16:creationId xmlns:a16="http://schemas.microsoft.com/office/drawing/2014/main" id="{6D6262AB-5413-4C3B-B769-39B07A6E5626}"/>
              </a:ext>
            </a:extLst>
          </p:cNvPr>
          <p:cNvSpPr>
            <a:spLocks noGrp="1"/>
          </p:cNvSpPr>
          <p:nvPr userDrawn="1">
            <p:ph sz="quarter" idx="13"/>
          </p:nvPr>
        </p:nvSpPr>
        <p:spPr>
          <a:xfrm>
            <a:off x="9331938" y="1517904"/>
            <a:ext cx="2843784" cy="5010912"/>
          </a:xfrm>
          <a:ln w="12700">
            <a:noFill/>
          </a:ln>
        </p:spPr>
        <p:txBody>
          <a:bodyPr tIns="45720" bIns="91440"/>
          <a:lstStyle>
            <a:lvl1pPr marL="227013" indent="-227013">
              <a:lnSpc>
                <a:spcPct val="90000"/>
              </a:lnSpc>
              <a:buFont typeface="Century Gothic" panose="020B0502020202020204" pitchFamily="34" charset="0"/>
              <a:buChar char="•"/>
              <a:defRPr sz="1800"/>
            </a:lvl1pPr>
            <a:lvl2pPr marL="630238" indent="-285750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lang="en-US" sz="16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973137" indent="-285750">
              <a:lnSpc>
                <a:spcPct val="90000"/>
              </a:lnSpc>
              <a:buFont typeface="Century Gothic" panose="020B0502020202020204" pitchFamily="34" charset="0"/>
              <a:buChar char="•"/>
              <a:defRPr lang="en-US" sz="14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144588" indent="-173038">
              <a:lnSpc>
                <a:spcPct val="90000"/>
              </a:lnSpc>
              <a:buSzPct val="90000"/>
              <a:buFont typeface="Century Gothic" panose="020B0502020202020204" pitchFamily="34" charset="0"/>
              <a:buChar char="–"/>
              <a:defRPr sz="1200"/>
            </a:lvl4pPr>
            <a:lvl5pPr marL="1482725" indent="-222250">
              <a:lnSpc>
                <a:spcPct val="90000"/>
              </a:lnSpc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marL="569913" lvl="1" indent="-2254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</a:pPr>
            <a:r>
              <a:rPr lang="en-US" dirty="0"/>
              <a:t>Second level</a:t>
            </a:r>
          </a:p>
          <a:p>
            <a:pPr marL="914400" lvl="2" indent="-227013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tabLst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6977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5B76B085-C104-2A42-8A31-4445D0F28471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405644" y="6452482"/>
            <a:ext cx="1626108" cy="301752"/>
          </a:xfrm>
          <a:prstGeom prst="rect">
            <a:avLst/>
          </a:prstGeom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29768" y="274320"/>
            <a:ext cx="11430000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1614" y="1650029"/>
            <a:ext cx="11419468" cy="4040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8" name="Rectangle 6"/>
          <p:cNvSpPr>
            <a:spLocks noChangeArrowheads="1"/>
          </p:cNvSpPr>
          <p:nvPr/>
        </p:nvSpPr>
        <p:spPr bwMode="auto">
          <a:xfrm flipH="1">
            <a:off x="-4391" y="6626132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D3B0D07-6BED-A646-84B4-4749F06D6579}"/>
              </a:ext>
            </a:extLst>
          </p:cNvPr>
          <p:cNvSpPr/>
          <p:nvPr userDrawn="1"/>
        </p:nvSpPr>
        <p:spPr>
          <a:xfrm>
            <a:off x="0" y="320040"/>
            <a:ext cx="274320" cy="653795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5720" tIns="45720" rIns="4572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Rectangle 6">
            <a:extLst>
              <a:ext uri="{FF2B5EF4-FFF2-40B4-BE49-F238E27FC236}">
                <a16:creationId xmlns:a16="http://schemas.microsoft.com/office/drawing/2014/main" id="{5832D77F-AA48-5846-ACCE-C0EB6A92350A}"/>
              </a:ext>
            </a:extLst>
          </p:cNvPr>
          <p:cNvSpPr>
            <a:spLocks noChangeArrowheads="1"/>
          </p:cNvSpPr>
          <p:nvPr userDrawn="1"/>
        </p:nvSpPr>
        <p:spPr bwMode="auto">
          <a:xfrm flipH="1">
            <a:off x="-4391" y="6616607"/>
            <a:ext cx="280401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ctr" defTabSz="173038">
              <a:lnSpc>
                <a:spcPct val="90000"/>
              </a:lnSpc>
              <a:tabLst>
                <a:tab pos="230188" algn="l"/>
              </a:tabLst>
              <a:defRPr/>
            </a:pPr>
            <a:fld id="{040BB257-551A-4736-B50F-DCF1BA034C06}" type="slidenum">
              <a:rPr lang="en-US" sz="900" smtClean="0">
                <a:solidFill>
                  <a:schemeClr val="tx1"/>
                </a:solidFill>
                <a:latin typeface="+mn-lt"/>
                <a:cs typeface="Times New Roman" panose="02020603050405020304" pitchFamily="18" charset="0"/>
              </a:rPr>
              <a:pPr algn="ctr" defTabSz="173038">
                <a:lnSpc>
                  <a:spcPct val="90000"/>
                </a:lnSpc>
                <a:tabLst>
                  <a:tab pos="230188" algn="l"/>
                </a:tabLst>
                <a:defRPr/>
              </a:pPr>
              <a:t>‹#›</a:t>
            </a:fld>
            <a:endParaRPr lang="en-US" sz="900" dirty="0">
              <a:solidFill>
                <a:schemeClr val="tx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10" name="Rectangle 256">
            <a:extLst>
              <a:ext uri="{FF2B5EF4-FFF2-40B4-BE49-F238E27FC236}">
                <a16:creationId xmlns:a16="http://schemas.microsoft.com/office/drawing/2014/main" id="{323F2AC7-81B7-4181-8965-07F2D3F8B684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8010282" y="6583680"/>
            <a:ext cx="3860800" cy="182562"/>
          </a:xfrm>
          <a:prstGeom prst="rect">
            <a:avLst/>
          </a:prstGeom>
          <a:ln/>
        </p:spPr>
        <p:txBody>
          <a:bodyPr anchor="ctr"/>
          <a:lstStyle/>
          <a:p>
            <a:pPr algn="r"/>
            <a:r>
              <a:rPr lang="en-US" sz="1000" dirty="0">
                <a:solidFill>
                  <a:srgbClr val="BFBFBF"/>
                </a:solidFill>
                <a:latin typeface="+mn-lt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575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732" r:id="rId2"/>
    <p:sldLayoutId id="2147483716" r:id="rId3"/>
    <p:sldLayoutId id="2147483736" r:id="rId4"/>
    <p:sldLayoutId id="2147483663" r:id="rId5"/>
    <p:sldLayoutId id="2147483685" r:id="rId6"/>
    <p:sldLayoutId id="2147483750" r:id="rId7"/>
    <p:sldLayoutId id="2147483755" r:id="rId8"/>
    <p:sldLayoutId id="2147483754" r:id="rId9"/>
    <p:sldLayoutId id="2147483667" r:id="rId10"/>
    <p:sldLayoutId id="2147483725" r:id="rId11"/>
    <p:sldLayoutId id="2147483756" r:id="rId12"/>
    <p:sldLayoutId id="2147483678" r:id="rId13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 b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  <a:lvl2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2pPr>
      <a:lvl3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3pPr>
      <a:lvl4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4pPr>
      <a:lvl5pPr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5pPr>
      <a:lvl6pPr marL="4572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6pPr>
      <a:lvl7pPr marL="9144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7pPr>
      <a:lvl8pPr marL="13716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8pPr>
      <a:lvl9pPr marL="1828800" algn="l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3000">
          <a:solidFill>
            <a:srgbClr val="006C3A"/>
          </a:solidFill>
          <a:latin typeface="Arial Black" pitchFamily="34" charset="0"/>
        </a:defRPr>
      </a:lvl9pPr>
    </p:titleStyle>
    <p:bodyStyle>
      <a:lvl1pPr marL="287338" indent="-287338" algn="l" rtl="0" eaLnBrk="1" fontAlgn="base" hangingPunct="1">
        <a:lnSpc>
          <a:spcPct val="90000"/>
        </a:lnSpc>
        <a:spcBef>
          <a:spcPts val="14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8975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–"/>
        <a:defRPr sz="2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030288" indent="-285750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SzPct val="90000"/>
        <a:buFont typeface="Century Gothic" panose="020B0502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144588" indent="-173038" algn="l" rtl="0" eaLnBrk="1" fontAlgn="base" hangingPunct="1">
        <a:lnSpc>
          <a:spcPct val="90000"/>
        </a:lnSpc>
        <a:spcBef>
          <a:spcPts val="800"/>
        </a:spcBef>
        <a:spcAft>
          <a:spcPct val="0"/>
        </a:spcAft>
        <a:buClr>
          <a:schemeClr val="tx1"/>
        </a:buClr>
        <a:buFont typeface="Arial" charset="0"/>
        <a:buChar char="–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1482725" indent="-222250" algn="l" rtl="0" eaLnBrk="1" fontAlgn="base" hangingPunct="1">
        <a:lnSpc>
          <a:spcPct val="90000"/>
        </a:lnSpc>
        <a:spcBef>
          <a:spcPts val="600"/>
        </a:spcBef>
        <a:spcAft>
          <a:spcPct val="0"/>
        </a:spcAft>
        <a:buClr>
          <a:schemeClr val="tx1"/>
        </a:buClr>
        <a:buFont typeface="Arial" charset="0"/>
        <a:buChar char="»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timescale.com/blog/timescaledb-vs-influxdb-for-time-series-data-timescale-influx-sql-nosql-36489299877" TargetMode="External"/><Relationship Id="rId2" Type="http://schemas.openxmlformats.org/officeDocument/2006/relationships/hyperlink" Target="https://github.com/influxdata/influxdb-java/issues/276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timescale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github.com/ControlSystemStudio/phoebus/tree/master/app/databrowser-timescale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ControlSystemStudio/phoebus/tree/master/app/databrowser-timescale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800C1-4BD0-4441-9F02-CABA00D22C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28736" y="1388962"/>
            <a:ext cx="8678194" cy="535531"/>
          </a:xfrm>
        </p:spPr>
        <p:txBody>
          <a:bodyPr/>
          <a:lstStyle/>
          <a:p>
            <a:r>
              <a:rPr lang="en-US" dirty="0" err="1"/>
              <a:t>TimescaleDB</a:t>
            </a:r>
            <a:r>
              <a:rPr lang="en-US" dirty="0"/>
              <a:t> for Archived Data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4112E8D-8CA8-4596-914D-BD6FE69564F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EPICS Collaboration Meeting</a:t>
            </a:r>
          </a:p>
          <a:p>
            <a:r>
              <a:rPr lang="en-US" dirty="0"/>
              <a:t>Slovenia, Sept. 2022</a:t>
            </a:r>
          </a:p>
          <a:p>
            <a:endParaRPr lang="en-US" dirty="0"/>
          </a:p>
          <a:p>
            <a:r>
              <a:rPr lang="en-US"/>
              <a:t>Kay Kasemir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1821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86288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560262-DFCF-B642-99EB-DAD2E0903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about </a:t>
            </a:r>
            <a:r>
              <a:rPr lang="en-US" dirty="0" err="1"/>
              <a:t>InfluxDB</a:t>
            </a:r>
            <a:r>
              <a:rPr lang="en-US" dirty="0"/>
              <a:t> for archived data?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F4C48-630A-4E4E-9A8A-85BAEA14EC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67016"/>
            <a:ext cx="11430000" cy="491255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Built for time series data</a:t>
            </a:r>
          </a:p>
          <a:p>
            <a:pPr lvl="1"/>
            <a:r>
              <a:rPr lang="en-US" dirty="0"/>
              <a:t>Implemented in ‘go’</a:t>
            </a:r>
          </a:p>
          <a:p>
            <a:pPr lvl="1"/>
            <a:r>
              <a:rPr lang="en-US" dirty="0"/>
              <a:t>Since 2013</a:t>
            </a:r>
          </a:p>
          <a:p>
            <a:pPr lvl="1"/>
            <a:r>
              <a:rPr lang="en-US" dirty="0"/>
              <a:t>Started support in CS-Studio Archive Engine and Data Browser, but..</a:t>
            </a:r>
          </a:p>
          <a:p>
            <a:pPr lvl="2"/>
            <a:r>
              <a:rPr lang="en-US" dirty="0"/>
              <a:t>‘NoSQL’, yet we do have fixed data types suitable for schema…</a:t>
            </a:r>
          </a:p>
          <a:p>
            <a:pPr lvl="2"/>
            <a:r>
              <a:rPr lang="en-US"/>
              <a:t>Issue with </a:t>
            </a:r>
            <a:r>
              <a:rPr lang="en-US" dirty="0"/>
              <a:t>‘long’ vs. ‘double’ distinction because of JSON serialization</a:t>
            </a:r>
            <a:br>
              <a:rPr lang="en-US" dirty="0"/>
            </a:br>
            <a:r>
              <a:rPr lang="en-US" sz="1800" dirty="0">
                <a:hlinkClick r:id="rId2"/>
              </a:rPr>
              <a:t>https://github.com/influxdata/influxdb-java/issues/276</a:t>
            </a:r>
            <a:endParaRPr lang="en-US" sz="1800" dirty="0"/>
          </a:p>
          <a:p>
            <a:pPr lvl="2"/>
            <a:r>
              <a:rPr lang="en-US" dirty="0"/>
              <a:t>Retention (aging) means different names for current vs. old data</a:t>
            </a:r>
          </a:p>
          <a:p>
            <a:pPr lvl="2"/>
            <a:r>
              <a:rPr lang="en-US" dirty="0"/>
              <a:t>Clustering is closed-source</a:t>
            </a:r>
          </a:p>
          <a:p>
            <a:pPr marL="0" indent="0">
              <a:buNone/>
            </a:pPr>
            <a:r>
              <a:rPr lang="en-US" dirty="0"/>
              <a:t>Comparison with </a:t>
            </a:r>
            <a:r>
              <a:rPr lang="en-US" dirty="0" err="1"/>
              <a:t>TimescaleDB</a:t>
            </a:r>
            <a:r>
              <a:rPr lang="en-US" dirty="0"/>
              <a:t>:</a:t>
            </a:r>
            <a:br>
              <a:rPr lang="en-US" dirty="0"/>
            </a:br>
            <a:r>
              <a:rPr lang="en-US" sz="2600" dirty="0">
                <a:hlinkClick r:id="rId3"/>
              </a:rPr>
              <a:t>https://blog.timescale.com/blog/timescaledb-vs-influxdb-for-time-series-data-timescale-influx-sql-nosql-36489299877</a:t>
            </a:r>
            <a:endParaRPr lang="en-US" sz="2600" dirty="0"/>
          </a:p>
          <a:p>
            <a:pPr lvl="2"/>
            <a:endParaRPr lang="en-US" sz="1800" dirty="0"/>
          </a:p>
          <a:p>
            <a:pPr lvl="1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3C5A39-992B-A84E-9DA7-CA7C37CA9D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767" y="727519"/>
            <a:ext cx="6381135" cy="2370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80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D3F197-62EA-634B-81CE-F41CA64FA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Archive System</a:t>
            </a:r>
          </a:p>
        </p:txBody>
      </p:sp>
      <p:sp>
        <p:nvSpPr>
          <p:cNvPr id="14" name="Can 13">
            <a:extLst>
              <a:ext uri="{FF2B5EF4-FFF2-40B4-BE49-F238E27FC236}">
                <a16:creationId xmlns:a16="http://schemas.microsoft.com/office/drawing/2014/main" id="{F8CA8B00-BABB-964D-A8A1-125397D3BB03}"/>
              </a:ext>
            </a:extLst>
          </p:cNvPr>
          <p:cNvSpPr/>
          <p:nvPr/>
        </p:nvSpPr>
        <p:spPr>
          <a:xfrm>
            <a:off x="7331192" y="2485575"/>
            <a:ext cx="4327408" cy="3881347"/>
          </a:xfrm>
          <a:prstGeom prst="can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</a:pPr>
            <a:r>
              <a:rPr lang="en-US" u="sng" dirty="0">
                <a:solidFill>
                  <a:schemeClr val="tx1"/>
                </a:solidFill>
              </a:rPr>
              <a:t>Storage</a:t>
            </a:r>
            <a:br>
              <a:rPr lang="en-US" u="sng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Vast and fast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B9129AA6-A23A-0B4B-95FF-BEE1A8C8913D}"/>
              </a:ext>
            </a:extLst>
          </p:cNvPr>
          <p:cNvSpPr/>
          <p:nvPr/>
        </p:nvSpPr>
        <p:spPr>
          <a:xfrm>
            <a:off x="2176040" y="3828636"/>
            <a:ext cx="3379808" cy="1180618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u="sng" dirty="0">
                <a:solidFill>
                  <a:schemeClr val="tx1"/>
                </a:solidFill>
              </a:rPr>
              <a:t>Sample Engine </a:t>
            </a:r>
            <a:r>
              <a:rPr lang="en-US" dirty="0">
                <a:solidFill>
                  <a:schemeClr val="tx1"/>
                </a:solidFill>
              </a:rPr>
              <a:t>(Service)</a:t>
            </a:r>
          </a:p>
          <a:p>
            <a:pPr algn="l">
              <a:lnSpc>
                <a:spcPct val="90000"/>
              </a:lnSpc>
            </a:pP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Read PVs,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write to storage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3BDB9F-C1D0-AE4D-AEC4-FC5626F7D33F}"/>
              </a:ext>
            </a:extLst>
          </p:cNvPr>
          <p:cNvCxnSpPr>
            <a:cxnSpLocks/>
          </p:cNvCxnSpPr>
          <p:nvPr/>
        </p:nvCxnSpPr>
        <p:spPr>
          <a:xfrm flipV="1">
            <a:off x="3704863" y="5009254"/>
            <a:ext cx="13986" cy="1745847"/>
          </a:xfrm>
          <a:prstGeom prst="straightConnector1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690FB02-1052-E74C-9B07-3298DA7131ED}"/>
              </a:ext>
            </a:extLst>
          </p:cNvPr>
          <p:cNvSpPr txBox="1"/>
          <p:nvPr/>
        </p:nvSpPr>
        <p:spPr>
          <a:xfrm>
            <a:off x="3704863" y="5540545"/>
            <a:ext cx="1141659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CA, PVA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B4982E6-26AF-3D4D-BDF7-DDC10DF7A38E}"/>
              </a:ext>
            </a:extLst>
          </p:cNvPr>
          <p:cNvCxnSpPr>
            <a:cxnSpLocks/>
            <a:stCxn id="15" idx="3"/>
            <a:endCxn id="14" idx="2"/>
          </p:cNvCxnSpPr>
          <p:nvPr/>
        </p:nvCxnSpPr>
        <p:spPr>
          <a:xfrm>
            <a:off x="5555848" y="4418945"/>
            <a:ext cx="1775344" cy="7304"/>
          </a:xfrm>
          <a:prstGeom prst="straightConnector1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Snip Single Corner Rectangle 20">
            <a:extLst>
              <a:ext uri="{FF2B5EF4-FFF2-40B4-BE49-F238E27FC236}">
                <a16:creationId xmlns:a16="http://schemas.microsoft.com/office/drawing/2014/main" id="{F6CCB94F-D6E5-2045-BE0F-7EF7DB055C1B}"/>
              </a:ext>
            </a:extLst>
          </p:cNvPr>
          <p:cNvSpPr/>
          <p:nvPr/>
        </p:nvSpPr>
        <p:spPr>
          <a:xfrm>
            <a:off x="2600283" y="1493135"/>
            <a:ext cx="2527302" cy="1661218"/>
          </a:xfrm>
          <a:prstGeom prst="snip1Rect">
            <a:avLst/>
          </a:prstGeom>
          <a:solidFill>
            <a:schemeClr val="bg1">
              <a:lumMod val="85000"/>
            </a:schemeClr>
          </a:solidFill>
          <a:ln w="38100">
            <a:solidFill>
              <a:schemeClr val="bg2"/>
            </a:solidFill>
            <a:miter lim="800000"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u="sng" dirty="0">
                <a:solidFill>
                  <a:schemeClr val="tx1"/>
                </a:solidFill>
              </a:rPr>
              <a:t>Configuration</a:t>
            </a:r>
            <a:r>
              <a:rPr lang="en-US" dirty="0">
                <a:solidFill>
                  <a:schemeClr val="tx1"/>
                </a:solidFill>
              </a:rPr>
              <a:t>:</a:t>
            </a:r>
            <a:br>
              <a:rPr lang="en-US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Which channels?</a:t>
            </a: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How to sample?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8A89EC1-29D9-D44F-AA74-E0D84377569C}"/>
              </a:ext>
            </a:extLst>
          </p:cNvPr>
          <p:cNvCxnSpPr>
            <a:cxnSpLocks/>
            <a:stCxn id="21" idx="1"/>
            <a:endCxn id="15" idx="0"/>
          </p:cNvCxnSpPr>
          <p:nvPr/>
        </p:nvCxnSpPr>
        <p:spPr>
          <a:xfrm>
            <a:off x="3863934" y="3154353"/>
            <a:ext cx="2010" cy="674283"/>
          </a:xfrm>
          <a:prstGeom prst="straightConnector1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E65005E-8013-7549-97FF-CFA0978E5BC1}"/>
              </a:ext>
            </a:extLst>
          </p:cNvPr>
          <p:cNvCxnSpPr>
            <a:cxnSpLocks/>
            <a:stCxn id="14" idx="1"/>
            <a:endCxn id="28" idx="2"/>
          </p:cNvCxnSpPr>
          <p:nvPr/>
        </p:nvCxnSpPr>
        <p:spPr>
          <a:xfrm flipH="1" flipV="1">
            <a:off x="9494476" y="2028825"/>
            <a:ext cx="420" cy="456750"/>
          </a:xfrm>
          <a:prstGeom prst="straightConnector1">
            <a:avLst/>
          </a:prstGeom>
          <a:ln w="57150" cap="flat" cmpd="sng" algn="ctr">
            <a:solidFill>
              <a:schemeClr val="accent3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pic>
        <p:nvPicPr>
          <p:cNvPr id="28" name="Picture 27" descr="heater_plot.png">
            <a:extLst>
              <a:ext uri="{FF2B5EF4-FFF2-40B4-BE49-F238E27FC236}">
                <a16:creationId xmlns:a16="http://schemas.microsoft.com/office/drawing/2014/main" id="{3480A06D-2DF7-8040-B4D6-EF5821CA53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3418" y="73079"/>
            <a:ext cx="4682115" cy="195574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rotWithShape="0">
              <a:srgbClr val="808080">
                <a:alpha val="42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B653CB3B-2008-7943-915D-BE87DA1C77DA}"/>
              </a:ext>
            </a:extLst>
          </p:cNvPr>
          <p:cNvSpPr/>
          <p:nvPr/>
        </p:nvSpPr>
        <p:spPr>
          <a:xfrm>
            <a:off x="3193513" y="6424074"/>
            <a:ext cx="893662" cy="432273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IOC</a:t>
            </a:r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BA3D7092-6123-62BA-0C88-D0A473680162}"/>
              </a:ext>
            </a:extLst>
          </p:cNvPr>
          <p:cNvSpPr/>
          <p:nvPr/>
        </p:nvSpPr>
        <p:spPr>
          <a:xfrm>
            <a:off x="3053683" y="6322828"/>
            <a:ext cx="893662" cy="432273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IOC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BF11507A-854B-F9C2-0B48-17ACB8F71D8C}"/>
              </a:ext>
            </a:extLst>
          </p:cNvPr>
          <p:cNvSpPr/>
          <p:nvPr/>
        </p:nvSpPr>
        <p:spPr>
          <a:xfrm>
            <a:off x="2922223" y="6207937"/>
            <a:ext cx="893662" cy="432273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200" dirty="0">
                <a:solidFill>
                  <a:schemeClr val="tx1"/>
                </a:solidFill>
              </a:rPr>
              <a:t>IOC</a:t>
            </a:r>
          </a:p>
        </p:txBody>
      </p:sp>
    </p:spTree>
    <p:extLst>
      <p:ext uri="{BB962C8B-B14F-4D97-AF65-F5344CB8AC3E}">
        <p14:creationId xmlns:p14="http://schemas.microsoft.com/office/powerpoint/2010/main" val="4279528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eft-Right Arrow 3">
            <a:extLst>
              <a:ext uri="{FF2B5EF4-FFF2-40B4-BE49-F238E27FC236}">
                <a16:creationId xmlns:a16="http://schemas.microsoft.com/office/drawing/2014/main" id="{0950BA62-8305-8D26-16EC-BD73B1533A72}"/>
              </a:ext>
            </a:extLst>
          </p:cNvPr>
          <p:cNvSpPr/>
          <p:nvPr/>
        </p:nvSpPr>
        <p:spPr>
          <a:xfrm>
            <a:off x="2979234" y="73360"/>
            <a:ext cx="6233531" cy="948077"/>
          </a:xfrm>
          <a:prstGeom prst="leftRightArrow">
            <a:avLst/>
          </a:prstGeom>
          <a:gradFill flip="none" rotWithShape="1">
            <a:gsLst>
              <a:gs pos="0">
                <a:srgbClr val="43BACB"/>
              </a:gs>
              <a:gs pos="100000">
                <a:srgbClr val="0070C0"/>
              </a:gs>
            </a:gsLst>
            <a:lin ang="0" scaled="1"/>
            <a:tileRect/>
          </a:gradFill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D7199FC9-0049-8840-E62F-C16D466DF4DD}"/>
              </a:ext>
            </a:extLst>
          </p:cNvPr>
          <p:cNvSpPr/>
          <p:nvPr/>
        </p:nvSpPr>
        <p:spPr>
          <a:xfrm>
            <a:off x="680225" y="73360"/>
            <a:ext cx="1817648" cy="886438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Custom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Files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B47AE9C-C2D4-2879-A7C1-06BEFF125B6D}"/>
              </a:ext>
            </a:extLst>
          </p:cNvPr>
          <p:cNvSpPr/>
          <p:nvPr/>
        </p:nvSpPr>
        <p:spPr>
          <a:xfrm>
            <a:off x="9594376" y="78365"/>
            <a:ext cx="1817648" cy="88643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Relational Database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55710F-2DC2-06B1-7248-CDB244BF8D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Storage Options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8A0822-C5A1-32F4-0644-50EDE62DDC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6" y="2154265"/>
            <a:ext cx="5647944" cy="3177152"/>
          </a:xfrm>
        </p:spPr>
        <p:txBody>
          <a:bodyPr/>
          <a:lstStyle/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dirty="0">
                <a:solidFill>
                  <a:srgbClr val="00B050"/>
                </a:solidFill>
              </a:rPr>
              <a:t>Faster</a:t>
            </a:r>
          </a:p>
          <a:p>
            <a:pPr marL="0" indent="0">
              <a:buNone/>
            </a:pPr>
            <a:r>
              <a:rPr lang="en-US" dirty="0"/>
              <a:t>Depends on implementation: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Long-term track record?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What queries are supported?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Patch selected samples?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1EE1E50D-E304-6A93-C0F9-517227A58A14}"/>
              </a:ext>
            </a:extLst>
          </p:cNvPr>
          <p:cNvSpPr txBox="1">
            <a:spLocks/>
          </p:cNvSpPr>
          <p:nvPr/>
        </p:nvSpPr>
        <p:spPr bwMode="auto">
          <a:xfrm>
            <a:off x="7981628" y="2154264"/>
            <a:ext cx="4210372" cy="442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lvl1pPr marL="288925" indent="-288925" algn="l" rtl="0" eaLnBrk="1" fontAlgn="base" hangingPunct="1">
              <a:lnSpc>
                <a:spcPct val="90000"/>
              </a:lnSpc>
              <a:spcBef>
                <a:spcPts val="1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lang="en-US" sz="2800" kern="1200" dirty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7388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031875" indent="-288925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SzPct val="90000"/>
              <a:buFont typeface="Century Gothic" panose="020B0502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3pPr>
            <a:lvl4pPr marL="1144588" indent="-173038" algn="l" rtl="0" eaLnBrk="1" fontAlgn="base" hangingPunct="1">
              <a:lnSpc>
                <a:spcPct val="90000"/>
              </a:lnSpc>
              <a:spcBef>
                <a:spcPts val="800"/>
              </a:spcBef>
              <a:spcAft>
                <a:spcPct val="0"/>
              </a:spcAft>
              <a:buClr>
                <a:schemeClr val="tx1"/>
              </a:buClr>
              <a:buFont typeface="Arial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4pPr>
            <a:lvl5pPr marL="1482725" indent="-222250" algn="l" rtl="0" eaLnBrk="1" fontAlgn="base" hangingPunct="1">
              <a:lnSpc>
                <a:spcPct val="90000"/>
              </a:lnSpc>
              <a:spcBef>
                <a:spcPts val="600"/>
              </a:spcBef>
              <a:spcAft>
                <a:spcPct val="0"/>
              </a:spcAft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F0000"/>
              </a:buClr>
              <a:buFont typeface="System Font Regular"/>
              <a:buChar char="-"/>
            </a:pPr>
            <a:r>
              <a:rPr lang="en-US" dirty="0">
                <a:solidFill>
                  <a:srgbClr val="FF0000"/>
                </a:solidFill>
              </a:rPr>
              <a:t>Slower</a:t>
            </a:r>
          </a:p>
          <a:p>
            <a:pPr marL="0" indent="0">
              <a:buNone/>
            </a:pPr>
            <a:r>
              <a:rPr lang="en-US" dirty="0">
                <a:solidFill>
                  <a:srgbClr val="00B050"/>
                </a:solidFill>
              </a:rPr>
              <a:t>Convenient: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Robust for decades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Arbitrary queries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Data management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Pre-aggregation for</a:t>
            </a:r>
            <a:br>
              <a:rPr lang="en-US" dirty="0"/>
            </a:br>
            <a:r>
              <a:rPr lang="en-US" dirty="0"/>
              <a:t>long-term reports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662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78D708-32DE-01A7-7151-32FE17BD87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CS-Studio RDB Archive Engine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712C25-83D1-37F9-063F-A36678DEC5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317356"/>
            <a:ext cx="11430000" cy="5266323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en-US" dirty="0"/>
              <a:t>Supports Oracle, PostgreSQL, MySQL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Simple to start with one “sample” table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Data maintenance looks easy, but operations like these can be slow, or fail to recover actual disk space:</a:t>
            </a:r>
          </a:p>
          <a:p>
            <a:pPr lvl="1"/>
            <a:r>
              <a:rPr lang="en-US" dirty="0"/>
              <a:t>DELETE FROM sample WHERE </a:t>
            </a:r>
            <a:r>
              <a:rPr lang="en-US" dirty="0" err="1"/>
              <a:t>channel_id</a:t>
            </a:r>
            <a:r>
              <a:rPr lang="en-US" dirty="0"/>
              <a:t> = 42;</a:t>
            </a:r>
          </a:p>
          <a:p>
            <a:pPr lvl="1"/>
            <a:r>
              <a:rPr lang="en-US" dirty="0"/>
              <a:t>DELETE FROM sample WHERE timestamp BETWEEN … AND …;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E574386-D5F4-D6DC-5E73-224AEA8DC62B}"/>
              </a:ext>
            </a:extLst>
          </p:cNvPr>
          <p:cNvSpPr/>
          <p:nvPr/>
        </p:nvSpPr>
        <p:spPr>
          <a:xfrm>
            <a:off x="815746" y="2452226"/>
            <a:ext cx="6840048" cy="1763316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C24DB20F-43C8-FA11-60E1-31DB68AE9713}"/>
              </a:ext>
            </a:extLst>
          </p:cNvPr>
          <p:cNvSpPr/>
          <p:nvPr/>
        </p:nvSpPr>
        <p:spPr>
          <a:xfrm>
            <a:off x="985664" y="2542396"/>
            <a:ext cx="6503692" cy="1533660"/>
          </a:xfrm>
          <a:prstGeom prst="roundRect">
            <a:avLst>
              <a:gd name="adj" fmla="val 353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solidFill>
                  <a:schemeClr val="tx1"/>
                </a:solidFill>
              </a:rPr>
              <a:t>Channels 1-19999</a:t>
            </a:r>
            <a:br>
              <a:rPr lang="en-US" dirty="0">
                <a:solidFill>
                  <a:schemeClr val="tx1"/>
                </a:solidFill>
              </a:rPr>
            </a:br>
            <a:br>
              <a:rPr lang="en-US" dirty="0">
                <a:solidFill>
                  <a:schemeClr val="tx1"/>
                </a:solidFill>
              </a:rPr>
            </a:br>
            <a:r>
              <a:rPr lang="en-US" dirty="0">
                <a:solidFill>
                  <a:schemeClr val="tx1"/>
                </a:solidFill>
              </a:rPr>
              <a:t>This month, last month, last year, …</a:t>
            </a:r>
          </a:p>
        </p:txBody>
      </p:sp>
    </p:spTree>
    <p:extLst>
      <p:ext uri="{BB962C8B-B14F-4D97-AF65-F5344CB8AC3E}">
        <p14:creationId xmlns:p14="http://schemas.microsoft.com/office/powerpoint/2010/main" val="3380676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extLst>
              <a:ext uri="{FF2B5EF4-FFF2-40B4-BE49-F238E27FC236}">
                <a16:creationId xmlns:a16="http://schemas.microsoft.com/office/drawing/2014/main" id="{ACFC2643-A429-8E49-A6BF-FC3F3B0ED128}"/>
              </a:ext>
            </a:extLst>
          </p:cNvPr>
          <p:cNvSpPr/>
          <p:nvPr/>
        </p:nvSpPr>
        <p:spPr>
          <a:xfrm>
            <a:off x="2144926" y="3636767"/>
            <a:ext cx="6840048" cy="1205689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6DF822A-1EE2-BC49-9ED0-A5437EA4B355}"/>
              </a:ext>
            </a:extLst>
          </p:cNvPr>
          <p:cNvSpPr/>
          <p:nvPr/>
        </p:nvSpPr>
        <p:spPr>
          <a:xfrm>
            <a:off x="2144926" y="2634412"/>
            <a:ext cx="6840048" cy="99176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5E22FCA-1F41-9949-B514-1E3A3A383C59}"/>
              </a:ext>
            </a:extLst>
          </p:cNvPr>
          <p:cNvSpPr/>
          <p:nvPr/>
        </p:nvSpPr>
        <p:spPr>
          <a:xfrm>
            <a:off x="2144926" y="1940779"/>
            <a:ext cx="6840048" cy="681689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BC8EF47-95A6-5643-A8F4-21AF5153E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Oracle @ SNS, PostgreSQL @ ITER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17C20-AC9C-D646-9AF7-46FCF3F891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2370" y="1091461"/>
            <a:ext cx="9097236" cy="518397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Partitioned “sample” table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</a:rPr>
              <a:t>DIY set of scripts to automate partitioning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dirty="0">
                <a:solidFill>
                  <a:srgbClr val="0070C0"/>
                </a:solidFill>
              </a:rPr>
              <a:t>and support optimized read-out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EDFA272-B72B-4745-8C1A-61DCEF7521DA}"/>
              </a:ext>
            </a:extLst>
          </p:cNvPr>
          <p:cNvSpPr/>
          <p:nvPr/>
        </p:nvSpPr>
        <p:spPr>
          <a:xfrm>
            <a:off x="2246244" y="2084625"/>
            <a:ext cx="1825488" cy="4121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1-9999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2FF2D4BA-DA98-D144-986B-92A9AA74CAF4}"/>
              </a:ext>
            </a:extLst>
          </p:cNvPr>
          <p:cNvSpPr/>
          <p:nvPr/>
        </p:nvSpPr>
        <p:spPr>
          <a:xfrm>
            <a:off x="4146274" y="2084625"/>
            <a:ext cx="1825488" cy="4121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10000-19999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ACEAB374-EE70-704A-ACA7-998144F35245}"/>
              </a:ext>
            </a:extLst>
          </p:cNvPr>
          <p:cNvSpPr/>
          <p:nvPr/>
        </p:nvSpPr>
        <p:spPr>
          <a:xfrm>
            <a:off x="6046304" y="2084625"/>
            <a:ext cx="1825488" cy="4121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20000-29999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FF7B546-F246-D546-83A6-7532578AE636}"/>
              </a:ext>
            </a:extLst>
          </p:cNvPr>
          <p:cNvSpPr txBox="1"/>
          <p:nvPr/>
        </p:nvSpPr>
        <p:spPr>
          <a:xfrm>
            <a:off x="8189845" y="2106971"/>
            <a:ext cx="4154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0E3C0D-246B-5645-A5A8-23ACD623446A}"/>
              </a:ext>
            </a:extLst>
          </p:cNvPr>
          <p:cNvSpPr txBox="1"/>
          <p:nvPr/>
        </p:nvSpPr>
        <p:spPr>
          <a:xfrm>
            <a:off x="735566" y="2189258"/>
            <a:ext cx="135165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This month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3FFAB8-3772-4B4F-B892-46E0AAC609D6}"/>
              </a:ext>
            </a:extLst>
          </p:cNvPr>
          <p:cNvSpPr txBox="1"/>
          <p:nvPr/>
        </p:nvSpPr>
        <p:spPr>
          <a:xfrm>
            <a:off x="735566" y="2767603"/>
            <a:ext cx="1409360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Last month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42D4838-A60E-4F4F-BE55-F3C1755DB108}"/>
              </a:ext>
            </a:extLst>
          </p:cNvPr>
          <p:cNvSpPr/>
          <p:nvPr/>
        </p:nvSpPr>
        <p:spPr>
          <a:xfrm>
            <a:off x="2246244" y="2700179"/>
            <a:ext cx="1825488" cy="41219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1-9999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C846AF4D-BFC9-7746-8C91-31A9DFAF2319}"/>
              </a:ext>
            </a:extLst>
          </p:cNvPr>
          <p:cNvSpPr/>
          <p:nvPr/>
        </p:nvSpPr>
        <p:spPr>
          <a:xfrm>
            <a:off x="4146274" y="2700179"/>
            <a:ext cx="1825488" cy="41219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10000-19999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A811D2F4-74C8-7D4C-B519-D8774DD927BC}"/>
              </a:ext>
            </a:extLst>
          </p:cNvPr>
          <p:cNvSpPr/>
          <p:nvPr/>
        </p:nvSpPr>
        <p:spPr>
          <a:xfrm>
            <a:off x="6046304" y="2700179"/>
            <a:ext cx="1825488" cy="412198"/>
          </a:xfrm>
          <a:prstGeom prst="round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20000-29999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281B11-A4BA-4644-896D-61932F655889}"/>
              </a:ext>
            </a:extLst>
          </p:cNvPr>
          <p:cNvSpPr txBox="1"/>
          <p:nvPr/>
        </p:nvSpPr>
        <p:spPr>
          <a:xfrm>
            <a:off x="8189845" y="2722525"/>
            <a:ext cx="4154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F2CA38B-044D-DA4A-ADBC-347894A3EDB4}"/>
              </a:ext>
            </a:extLst>
          </p:cNvPr>
          <p:cNvSpPr txBox="1"/>
          <p:nvPr/>
        </p:nvSpPr>
        <p:spPr>
          <a:xfrm>
            <a:off x="735566" y="3790628"/>
            <a:ext cx="1181734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Last year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10E29949-ADB4-2949-9475-CACB1792BBCD}"/>
              </a:ext>
            </a:extLst>
          </p:cNvPr>
          <p:cNvSpPr/>
          <p:nvPr/>
        </p:nvSpPr>
        <p:spPr>
          <a:xfrm>
            <a:off x="2246244" y="3760564"/>
            <a:ext cx="1825488" cy="41219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1-9999</a:t>
            </a: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119CD607-A992-824A-9CA7-8B7779D09034}"/>
              </a:ext>
            </a:extLst>
          </p:cNvPr>
          <p:cNvSpPr/>
          <p:nvPr/>
        </p:nvSpPr>
        <p:spPr>
          <a:xfrm>
            <a:off x="4146274" y="3760564"/>
            <a:ext cx="1825488" cy="41219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10000-19999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D36D87A3-0F58-5442-BB6D-DF7AA91ED8BD}"/>
              </a:ext>
            </a:extLst>
          </p:cNvPr>
          <p:cNvSpPr/>
          <p:nvPr/>
        </p:nvSpPr>
        <p:spPr>
          <a:xfrm>
            <a:off x="6046304" y="3760564"/>
            <a:ext cx="1825488" cy="412198"/>
          </a:xfrm>
          <a:prstGeom prst="round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r>
              <a:rPr lang="en-US" sz="1000" dirty="0">
                <a:solidFill>
                  <a:schemeClr val="tx1"/>
                </a:solidFill>
              </a:rPr>
              <a:t>Channels 20000-29999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F6262A5-DBEE-5945-BBFB-4FFEDE2FEF34}"/>
              </a:ext>
            </a:extLst>
          </p:cNvPr>
          <p:cNvSpPr txBox="1"/>
          <p:nvPr/>
        </p:nvSpPr>
        <p:spPr>
          <a:xfrm>
            <a:off x="8189845" y="3803509"/>
            <a:ext cx="4154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F1E9F66-5567-6E48-B6E7-01ACA5DBBCCD}"/>
              </a:ext>
            </a:extLst>
          </p:cNvPr>
          <p:cNvSpPr txBox="1"/>
          <p:nvPr/>
        </p:nvSpPr>
        <p:spPr>
          <a:xfrm>
            <a:off x="4851269" y="3140588"/>
            <a:ext cx="4154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E063A52-992C-5F4F-B2CD-3990398EDC44}"/>
              </a:ext>
            </a:extLst>
          </p:cNvPr>
          <p:cNvSpPr txBox="1"/>
          <p:nvPr/>
        </p:nvSpPr>
        <p:spPr>
          <a:xfrm>
            <a:off x="4851269" y="4283608"/>
            <a:ext cx="415498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…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2CD98C7-9DF9-174B-920D-08F7037A2318}"/>
              </a:ext>
            </a:extLst>
          </p:cNvPr>
          <p:cNvSpPr txBox="1"/>
          <p:nvPr/>
        </p:nvSpPr>
        <p:spPr>
          <a:xfrm>
            <a:off x="9102699" y="2139431"/>
            <a:ext cx="1096775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Fast disk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04CEDF7-EC4A-434A-B46D-28E7B5D5276B}"/>
              </a:ext>
            </a:extLst>
          </p:cNvPr>
          <p:cNvSpPr txBox="1"/>
          <p:nvPr/>
        </p:nvSpPr>
        <p:spPr>
          <a:xfrm>
            <a:off x="9086292" y="2997110"/>
            <a:ext cx="1383712" cy="3416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Slower disk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F4F7EF9F-945C-A14A-848E-1FE158591F56}"/>
              </a:ext>
            </a:extLst>
          </p:cNvPr>
          <p:cNvSpPr txBox="1"/>
          <p:nvPr/>
        </p:nvSpPr>
        <p:spPr>
          <a:xfrm>
            <a:off x="9086292" y="3994604"/>
            <a:ext cx="1733167" cy="5909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Compressed,</a:t>
            </a:r>
          </a:p>
          <a:p>
            <a:pPr algn="l">
              <a:lnSpc>
                <a:spcPct val="90000"/>
              </a:lnSpc>
            </a:pPr>
            <a:r>
              <a:rPr lang="en-US" dirty="0">
                <a:latin typeface="+mn-lt"/>
              </a:rPr>
              <a:t>read-only disk</a:t>
            </a:r>
          </a:p>
        </p:txBody>
      </p:sp>
    </p:spTree>
    <p:extLst>
      <p:ext uri="{BB962C8B-B14F-4D97-AF65-F5344CB8AC3E}">
        <p14:creationId xmlns:p14="http://schemas.microsoft.com/office/powerpoint/2010/main" val="41508851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312DD-0C6B-E747-9605-51E07E187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TimescaleDB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344FA9-6D27-0A49-8E30-856BEAD6C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767" y="967331"/>
            <a:ext cx="11658599" cy="5868546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/>
              <a:t>Free, open-source PostgreSQL extension</a:t>
            </a:r>
          </a:p>
          <a:p>
            <a:pPr marL="0" indent="0">
              <a:buNone/>
            </a:pPr>
            <a:r>
              <a:rPr lang="en-US" sz="2400" dirty="0"/>
              <a:t>+ automated partitioning into ‘chunks’</a:t>
            </a:r>
          </a:p>
          <a:p>
            <a:pPr marL="0" indent="0">
              <a:buNone/>
            </a:pPr>
            <a:r>
              <a:rPr lang="en-US" sz="2400" dirty="0"/>
              <a:t>+ additional time-based queries</a:t>
            </a:r>
          </a:p>
          <a:p>
            <a:endParaRPr lang="en-US" sz="2400" dirty="0"/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400" dirty="0"/>
              <a:t>Chunk by time and channel name/ID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400" dirty="0"/>
              <a:t>Automated indexing by time, fast access based on chunks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400" dirty="0"/>
              <a:t>‘</a:t>
            </a:r>
            <a:r>
              <a:rPr lang="en-US" sz="2400" dirty="0" err="1"/>
              <a:t>time_bucket</a:t>
            </a:r>
            <a:r>
              <a:rPr lang="en-US" sz="2400" dirty="0"/>
              <a:t>’ query for retrieval of min/max/average</a:t>
            </a:r>
          </a:p>
          <a:p>
            <a:pPr>
              <a:buClr>
                <a:srgbClr val="00B050"/>
              </a:buClr>
              <a:buFont typeface="Wingdings" pitchFamily="2" charset="2"/>
              <a:buChar char="ü"/>
            </a:pPr>
            <a:r>
              <a:rPr lang="en-US" sz="2400" dirty="0"/>
              <a:t>Compression of older chunks</a:t>
            </a:r>
          </a:p>
          <a:p>
            <a:pPr lvl="2"/>
            <a:r>
              <a:rPr lang="en-US" dirty="0"/>
              <a:t>Size reduced to ~10%</a:t>
            </a:r>
          </a:p>
          <a:p>
            <a:pPr lvl="2"/>
            <a:r>
              <a:rPr lang="en-US" dirty="0"/>
              <a:t>Read-only</a:t>
            </a:r>
          </a:p>
          <a:p>
            <a:pPr lvl="2"/>
            <a:r>
              <a:rPr lang="en-US" dirty="0"/>
              <a:t>Re-arranged by channel for fast access to time slice for channel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D27125-CF99-344F-AD51-EEA8C48C443D}"/>
              </a:ext>
            </a:extLst>
          </p:cNvPr>
          <p:cNvSpPr txBox="1"/>
          <p:nvPr/>
        </p:nvSpPr>
        <p:spPr>
          <a:xfrm>
            <a:off x="9129252" y="22123"/>
            <a:ext cx="3146470" cy="11726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>
                <a:hlinkClick r:id="rId2"/>
              </a:rPr>
              <a:t>https://www.timescale.com</a:t>
            </a:r>
            <a:endParaRPr lang="en-US" dirty="0"/>
          </a:p>
          <a:p>
            <a:endParaRPr lang="en-US" dirty="0"/>
          </a:p>
          <a:p>
            <a:pPr algn="l">
              <a:lnSpc>
                <a:spcPct val="90000"/>
              </a:lnSpc>
            </a:pPr>
            <a:endParaRPr lang="en-US" dirty="0">
              <a:latin typeface="+mn-lt"/>
            </a:endParaRPr>
          </a:p>
        </p:txBody>
      </p:sp>
      <p:pic>
        <p:nvPicPr>
          <p:cNvPr id="7" name="Picture 6" descr="A picture containing text, shoji, building, window&#10;&#10;Description automatically generated">
            <a:extLst>
              <a:ext uri="{FF2B5EF4-FFF2-40B4-BE49-F238E27FC236}">
                <a16:creationId xmlns:a16="http://schemas.microsoft.com/office/drawing/2014/main" id="{9AEA1AB5-E23D-7643-9D10-0DFCFE49C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3342" y="640572"/>
            <a:ext cx="4615024" cy="1850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539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977B4-DB8E-13F1-8DC0-3BE6652D2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use that?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E06922-2C56-4369-6D68-21AA3FFF5F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981307"/>
            <a:ext cx="11430000" cy="2167251"/>
          </a:xfrm>
        </p:spPr>
        <p:txBody>
          <a:bodyPr/>
          <a:lstStyle/>
          <a:p>
            <a:r>
              <a:rPr lang="en-US" sz="2400" dirty="0"/>
              <a:t>RDB Archive Engine can write to </a:t>
            </a:r>
            <a:r>
              <a:rPr lang="en-US" sz="2400" dirty="0" err="1"/>
              <a:t>TimescaleDB</a:t>
            </a:r>
            <a:r>
              <a:rPr lang="en-US" sz="2400" dirty="0"/>
              <a:t> without any changes!</a:t>
            </a:r>
          </a:p>
          <a:p>
            <a:r>
              <a:rPr lang="en-US" sz="2400" dirty="0"/>
              <a:t>CS-Studio Data Browser can read via stored procedure that takes advantage of </a:t>
            </a:r>
            <a:r>
              <a:rPr lang="en-US" sz="2400" dirty="0" err="1"/>
              <a:t>TimescaleDB</a:t>
            </a:r>
            <a:r>
              <a:rPr lang="en-US" sz="2400" dirty="0"/>
              <a:t> chunking</a:t>
            </a:r>
          </a:p>
          <a:p>
            <a:r>
              <a:rPr lang="en-US" sz="2400" dirty="0"/>
              <a:t>See </a:t>
            </a:r>
            <a:r>
              <a:rPr lang="en-US" sz="1800" dirty="0">
                <a:hlinkClick r:id="rId2"/>
              </a:rPr>
              <a:t>https://github.com/ControlSystemStudio/phoebus/tree/master/app/databrowser-timescale</a:t>
            </a:r>
            <a:endParaRPr lang="en-US" sz="1800" dirty="0"/>
          </a:p>
          <a:p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DBF4BE-CAFE-FAE3-53ED-29F0EE681B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595" y="2977105"/>
            <a:ext cx="6996113" cy="1132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A147767-AE0F-C5A7-BD34-26F7C098C7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4279720"/>
            <a:ext cx="4191000" cy="226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43FAA48-EFB1-9117-D03A-2EF205E82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6966" y="4058736"/>
            <a:ext cx="4466337" cy="24849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02040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99E4D-6C5C-7948-82B0-B8445CBE0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55" y="132918"/>
            <a:ext cx="11430000" cy="539496"/>
          </a:xfrm>
        </p:spPr>
        <p:txBody>
          <a:bodyPr/>
          <a:lstStyle/>
          <a:p>
            <a:r>
              <a:rPr lang="en-US" dirty="0"/>
              <a:t>Initial Experience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18DE9A2-EE70-B445-87DA-2D5D389E53E3}"/>
              </a:ext>
            </a:extLst>
          </p:cNvPr>
          <p:cNvSpPr txBox="1"/>
          <p:nvPr/>
        </p:nvSpPr>
        <p:spPr>
          <a:xfrm>
            <a:off x="421955" y="672414"/>
            <a:ext cx="10627497" cy="60755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>
                <a:solidFill>
                  <a:srgbClr val="00B050"/>
                </a:solidFill>
                <a:latin typeface="+mn-lt"/>
              </a:rPr>
              <a:t>Everything worked as described</a:t>
            </a:r>
            <a:br>
              <a:rPr lang="en-US" sz="2400" dirty="0">
                <a:solidFill>
                  <a:srgbClr val="00B050"/>
                </a:solidFill>
                <a:latin typeface="+mn-lt"/>
              </a:rPr>
            </a:br>
            <a:endParaRPr lang="en-US" sz="2400" dirty="0">
              <a:solidFill>
                <a:srgbClr val="00B050"/>
              </a:solidFill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>
                <a:latin typeface="+mn-lt"/>
              </a:rPr>
              <a:t>Hard to compare with SNS Oracle cluster (different networks, hardware and amount of available data), but </a:t>
            </a:r>
            <a:r>
              <a:rPr lang="en-US" sz="2400" dirty="0">
                <a:solidFill>
                  <a:srgbClr val="00B050"/>
                </a:solidFill>
                <a:latin typeface="+mn-lt"/>
              </a:rPr>
              <a:t>performance seems at least as good as our custom partitioning setup</a:t>
            </a:r>
            <a:br>
              <a:rPr lang="en-US" sz="2400" dirty="0">
                <a:latin typeface="+mn-lt"/>
              </a:rPr>
            </a:br>
            <a:endParaRPr lang="en-US" sz="2400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 err="1">
                <a:solidFill>
                  <a:srgbClr val="00B050"/>
                </a:solidFill>
                <a:latin typeface="+mn-lt"/>
              </a:rPr>
              <a:t>TimescaleDB</a:t>
            </a:r>
            <a:r>
              <a:rPr lang="en-US" sz="2400" dirty="0">
                <a:solidFill>
                  <a:srgbClr val="00B050"/>
                </a:solidFill>
                <a:latin typeface="+mn-lt"/>
              </a:rPr>
              <a:t> can be configured to ‘chunk’ by time range and channel ID</a:t>
            </a:r>
          </a:p>
          <a:p>
            <a:pPr marL="800100" lvl="1" indent="-34290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>
                <a:latin typeface="+mn-lt"/>
              </a:rPr>
              <a:t>but unclear what the “best” configuration would be</a:t>
            </a:r>
          </a:p>
          <a:p>
            <a:pPr marL="742950" lvl="1" indent="-285750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>
                <a:solidFill>
                  <a:srgbClr val="00B050"/>
                </a:solidFill>
                <a:latin typeface="+mn-lt"/>
              </a:rPr>
              <a:t>Time range easy to adjusted at runtime for new data</a:t>
            </a:r>
          </a:p>
          <a:p>
            <a:pPr marL="742950" lvl="1" indent="-28575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>
                <a:latin typeface="+mn-lt"/>
              </a:rPr>
              <a:t>Chunking by channel ID cannot easily be changed at runtime</a:t>
            </a:r>
            <a:br>
              <a:rPr lang="en-US" sz="2400" dirty="0">
                <a:latin typeface="+mn-lt"/>
              </a:rPr>
            </a:br>
            <a:endParaRPr lang="en-US" sz="2400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>
                <a:solidFill>
                  <a:srgbClr val="00B050"/>
                </a:solidFill>
                <a:latin typeface="+mn-lt"/>
              </a:rPr>
              <a:t>Compression works well, quite easy to automate</a:t>
            </a: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endParaRPr lang="en-US" sz="2400" dirty="0">
              <a:latin typeface="+mn-lt"/>
            </a:endParaRPr>
          </a:p>
          <a:p>
            <a:pPr marL="285750" indent="-285750" algn="l">
              <a:lnSpc>
                <a:spcPct val="90000"/>
              </a:lnSpc>
              <a:buFont typeface="Wingdings" pitchFamily="2" charset="2"/>
              <a:buChar char="ü"/>
            </a:pPr>
            <a:r>
              <a:rPr lang="en-US" sz="2400" dirty="0">
                <a:latin typeface="+mn-lt"/>
              </a:rPr>
              <a:t>Chunks can be placed in dedicated Table Space (disk)</a:t>
            </a:r>
          </a:p>
          <a:p>
            <a:pPr marL="742950" lvl="1" indent="-285750">
              <a:lnSpc>
                <a:spcPct val="90000"/>
              </a:lnSpc>
              <a:buFont typeface="Wingdings" pitchFamily="2" charset="2"/>
              <a:buChar char="q"/>
            </a:pPr>
            <a:r>
              <a:rPr lang="en-US" sz="2400" dirty="0">
                <a:solidFill>
                  <a:srgbClr val="FFC000"/>
                </a:solidFill>
                <a:latin typeface="+mn-lt"/>
              </a:rPr>
              <a:t>But lacks Oracle BIGFILE approach where tablespace is a file of up to 128 TB which can be unlinked, backed up, restored, and linked back into database</a:t>
            </a:r>
            <a:r>
              <a:rPr lang="en-US" sz="2400" dirty="0"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1691937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A008F-0259-EF34-F080-61E3B66DA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TimescaleDB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2F9CE1-5827-23F1-0A33-95CDCCB06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8055" y="1271588"/>
            <a:ext cx="11430000" cy="5025517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If you’re about to start an RDB-archive, consider </a:t>
            </a:r>
            <a:r>
              <a:rPr lang="en-US" b="1" dirty="0" err="1">
                <a:solidFill>
                  <a:srgbClr val="0070C0"/>
                </a:solidFill>
              </a:rPr>
              <a:t>TimescaleDB</a:t>
            </a:r>
            <a:r>
              <a:rPr lang="en-US" b="1" dirty="0">
                <a:solidFill>
                  <a:srgbClr val="0070C0"/>
                </a:solidFill>
              </a:rPr>
              <a:t> instead of creating your own partitioning scheme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RDB Archive Engine can write to it just like Oracle, MySQL, plain PostgreSQL</a:t>
            </a:r>
          </a:p>
          <a:p>
            <a:pPr>
              <a:buFont typeface="Wingdings" pitchFamily="2" charset="2"/>
              <a:buChar char="ü"/>
            </a:pPr>
            <a:r>
              <a:rPr lang="en-US" dirty="0"/>
              <a:t>CS-Studio Data Browser can benefit from stored procedure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400" dirty="0"/>
              <a:t>Details: </a:t>
            </a:r>
            <a:r>
              <a:rPr lang="en-US" sz="1800" dirty="0">
                <a:hlinkClick r:id="rId2"/>
              </a:rPr>
              <a:t>https://github.com/ControlSystemStudio/phoebus/tree/master/app/databrowser-timescale</a:t>
            </a:r>
            <a:endParaRPr lang="en-US" sz="1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0761449"/>
      </p:ext>
    </p:extLst>
  </p:cSld>
  <p:clrMapOvr>
    <a:masterClrMapping/>
  </p:clrMapOvr>
</p:sld>
</file>

<file path=ppt/theme/theme1.xml><?xml version="1.0" encoding="utf-8"?>
<a:theme xmlns:a="http://schemas.openxmlformats.org/drawingml/2006/main" name="ORNL">
  <a:themeElements>
    <a:clrScheme name="ORNL theme colors 180717 final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3BA2AD"/>
      </a:accent1>
      <a:accent2>
        <a:srgbClr val="8FBB55"/>
      </a:accent2>
      <a:accent3>
        <a:srgbClr val="5785B7"/>
      </a:accent3>
      <a:accent4>
        <a:srgbClr val="E5A940"/>
      </a:accent4>
      <a:accent5>
        <a:srgbClr val="919785"/>
      </a:accent5>
      <a:accent6>
        <a:srgbClr val="CB4D3D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btle Solids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38100">
          <a:solidFill>
            <a:schemeClr val="bg2"/>
          </a:solidFill>
          <a:miter lim="800000"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rot="0" spcFirstLastPara="0" vertOverflow="overflow" horzOverflow="overflow" vert="horz" wrap="square" lIns="182880" tIns="182880" rIns="182880" bIns="182880" numCol="1" spcCol="0" rtlCol="0" fromWordArt="0" anchor="ctr" anchorCtr="0" forceAA="0" compatLnSpc="1">
        <a:prstTxWarp prst="textNoShape">
          <a:avLst/>
        </a:prstTxWarp>
        <a:noAutofit/>
      </a:bodyPr>
      <a:lstStyle>
        <a:defPPr algn="l">
          <a:lnSpc>
            <a:spcPct val="90000"/>
          </a:lnSpc>
          <a:defRPr dirty="0" smtClean="0">
            <a:solidFill>
              <a:schemeClr val="tx1"/>
            </a:solidFill>
          </a:defRPr>
        </a:defPPr>
      </a:lstStyle>
      <a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a:style>
    </a:spDef>
    <a:lnDef>
      <a:spPr>
        <a:ln w="28575">
          <a:solidFill>
            <a:schemeClr val="bg1">
              <a:lumMod val="50000"/>
            </a:schemeClr>
          </a:solidFill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l">
          <a:lnSpc>
            <a:spcPct val="90000"/>
          </a:lnSpc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RNL 16x9 template 180719" id="{91F5A9DE-0FF5-42D2-8B71-414341298470}" vid="{19B61368-BE15-4FF9-B836-7A1A3976FBB8}"/>
    </a:ext>
  </a:extLst>
</a:theme>
</file>

<file path=ppt/theme/theme2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RNL presentation palette 180710">
      <a:dk1>
        <a:sysClr val="windowText" lastClr="000000"/>
      </a:dk1>
      <a:lt1>
        <a:sysClr val="window" lastClr="FFFFFF"/>
      </a:lt1>
      <a:dk2>
        <a:srgbClr val="447E59"/>
      </a:dk2>
      <a:lt2>
        <a:srgbClr val="FFFFFF"/>
      </a:lt2>
      <a:accent1>
        <a:srgbClr val="17A6B6"/>
      </a:accent1>
      <a:accent2>
        <a:srgbClr val="98BA6A"/>
      </a:accent2>
      <a:accent3>
        <a:srgbClr val="5085C0"/>
      </a:accent3>
      <a:accent4>
        <a:srgbClr val="EC855C"/>
      </a:accent4>
      <a:accent5>
        <a:srgbClr val="8E7B6C"/>
      </a:accent5>
      <a:accent6>
        <a:srgbClr val="C75653"/>
      </a:accent6>
      <a:hlink>
        <a:srgbClr val="397D52"/>
      </a:hlink>
      <a:folHlink>
        <a:srgbClr val="000000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975B17BC858B94FAA5409F11FF9B884" ma:contentTypeVersion="0" ma:contentTypeDescription="Create a new document." ma:contentTypeScope="" ma:versionID="ba30602e445ba7bd833ef2f532e4a59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22F5672A-8E48-4F2B-AFFD-06832CDC34F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1B16D9-2895-4E60-B926-D3761C9FEA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D1ABC137-F478-48AF-94F1-527234D6D2C9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651</Words>
  <Application>Microsoft Macintosh PowerPoint</Application>
  <PresentationFormat>Widescreen</PresentationFormat>
  <Paragraphs>115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Arial Black</vt:lpstr>
      <vt:lpstr>Century Gothic</vt:lpstr>
      <vt:lpstr>System Font Regular</vt:lpstr>
      <vt:lpstr>Wingdings</vt:lpstr>
      <vt:lpstr>ORNL</vt:lpstr>
      <vt:lpstr>TimescaleDB for Archived Data</vt:lpstr>
      <vt:lpstr>Archive System</vt:lpstr>
      <vt:lpstr>Storage Options</vt:lpstr>
      <vt:lpstr>CS-Studio RDB Archive Engine</vt:lpstr>
      <vt:lpstr>Oracle @ SNS, PostgreSQL @ ITER</vt:lpstr>
      <vt:lpstr>TimescaleDB</vt:lpstr>
      <vt:lpstr>How do I use that?</vt:lpstr>
      <vt:lpstr>Initial Experience</vt:lpstr>
      <vt:lpstr>TimescaleDB</vt:lpstr>
      <vt:lpstr>PowerPoint Presentation</vt:lpstr>
      <vt:lpstr>What about InfluxDB for archived data?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/>
  <cp:keywords/>
  <dc:description/>
  <cp:lastModifiedBy/>
  <cp:revision>1</cp:revision>
  <dcterms:created xsi:type="dcterms:W3CDTF">2018-07-12T19:30:01Z</dcterms:created>
  <dcterms:modified xsi:type="dcterms:W3CDTF">2022-09-21T10:16:41Z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0x0101003975B17BC858B94FAA5409F11FF9B884</vt:lpwstr>
  </property>
</Properties>
</file>