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6"/>
  </p:notesMasterIdLst>
  <p:handoutMasterIdLst>
    <p:handoutMasterId r:id="rId27"/>
  </p:handoutMasterIdLst>
  <p:sldIdLst>
    <p:sldId id="259" r:id="rId2"/>
    <p:sldId id="277" r:id="rId3"/>
    <p:sldId id="278" r:id="rId4"/>
    <p:sldId id="282" r:id="rId5"/>
    <p:sldId id="285" r:id="rId6"/>
    <p:sldId id="288" r:id="rId7"/>
    <p:sldId id="280" r:id="rId8"/>
    <p:sldId id="279" r:id="rId9"/>
    <p:sldId id="281" r:id="rId10"/>
    <p:sldId id="283" r:id="rId11"/>
    <p:sldId id="284" r:id="rId12"/>
    <p:sldId id="286" r:id="rId13"/>
    <p:sldId id="287" r:id="rId14"/>
    <p:sldId id="289" r:id="rId15"/>
    <p:sldId id="290" r:id="rId16"/>
    <p:sldId id="293" r:id="rId17"/>
    <p:sldId id="291" r:id="rId18"/>
    <p:sldId id="299" r:id="rId19"/>
    <p:sldId id="294" r:id="rId20"/>
    <p:sldId id="295" r:id="rId21"/>
    <p:sldId id="297" r:id="rId22"/>
    <p:sldId id="296" r:id="rId23"/>
    <p:sldId id="298" r:id="rId24"/>
    <p:sldId id="292" r:id="rId25"/>
  </p:sldIdLst>
  <p:sldSz cx="9144000" cy="5143500" type="screen16x9"/>
  <p:notesSz cx="6797675" cy="9926638"/>
  <p:defaultTextStyle>
    <a:defPPr>
      <a:defRPr lang="en-GB"/>
    </a:defPPr>
    <a:lvl1pPr algn="l" rtl="0" eaLnBrk="0" fontAlgn="base" hangingPunct="0">
      <a:spcBef>
        <a:spcPct val="0"/>
      </a:spcBef>
      <a:spcAft>
        <a:spcPct val="0"/>
      </a:spcAft>
      <a:defRPr sz="2400" kern="1200">
        <a:solidFill>
          <a:schemeClr val="tx1"/>
        </a:solidFill>
        <a:latin typeface="Century Gothic" pitchFamily="34" charset="0"/>
        <a:ea typeface="+mn-ea"/>
        <a:cs typeface="+mn-cs"/>
      </a:defRPr>
    </a:lvl1pPr>
    <a:lvl2pPr marL="457200" algn="l" rtl="0" eaLnBrk="0" fontAlgn="base" hangingPunct="0">
      <a:spcBef>
        <a:spcPct val="0"/>
      </a:spcBef>
      <a:spcAft>
        <a:spcPct val="0"/>
      </a:spcAft>
      <a:defRPr sz="2400" kern="1200">
        <a:solidFill>
          <a:schemeClr val="tx1"/>
        </a:solidFill>
        <a:latin typeface="Century Gothic" pitchFamily="34" charset="0"/>
        <a:ea typeface="+mn-ea"/>
        <a:cs typeface="+mn-cs"/>
      </a:defRPr>
    </a:lvl2pPr>
    <a:lvl3pPr marL="914400" algn="l" rtl="0" eaLnBrk="0" fontAlgn="base" hangingPunct="0">
      <a:spcBef>
        <a:spcPct val="0"/>
      </a:spcBef>
      <a:spcAft>
        <a:spcPct val="0"/>
      </a:spcAft>
      <a:defRPr sz="2400" kern="1200">
        <a:solidFill>
          <a:schemeClr val="tx1"/>
        </a:solidFill>
        <a:latin typeface="Century Gothic" pitchFamily="34" charset="0"/>
        <a:ea typeface="+mn-ea"/>
        <a:cs typeface="+mn-cs"/>
      </a:defRPr>
    </a:lvl3pPr>
    <a:lvl4pPr marL="1371600" algn="l" rtl="0" eaLnBrk="0" fontAlgn="base" hangingPunct="0">
      <a:spcBef>
        <a:spcPct val="0"/>
      </a:spcBef>
      <a:spcAft>
        <a:spcPct val="0"/>
      </a:spcAft>
      <a:defRPr sz="2400" kern="1200">
        <a:solidFill>
          <a:schemeClr val="tx1"/>
        </a:solidFill>
        <a:latin typeface="Century Gothic" pitchFamily="34" charset="0"/>
        <a:ea typeface="+mn-ea"/>
        <a:cs typeface="+mn-cs"/>
      </a:defRPr>
    </a:lvl4pPr>
    <a:lvl5pPr marL="1828800" algn="l" rtl="0" eaLnBrk="0" fontAlgn="base" hangingPunct="0">
      <a:spcBef>
        <a:spcPct val="0"/>
      </a:spcBef>
      <a:spcAft>
        <a:spcPct val="0"/>
      </a:spcAft>
      <a:defRPr sz="2400" kern="1200">
        <a:solidFill>
          <a:schemeClr val="tx1"/>
        </a:solidFill>
        <a:latin typeface="Century Gothic" pitchFamily="34" charset="0"/>
        <a:ea typeface="+mn-ea"/>
        <a:cs typeface="+mn-cs"/>
      </a:defRPr>
    </a:lvl5pPr>
    <a:lvl6pPr marL="2286000" algn="l" defTabSz="914400" rtl="0" eaLnBrk="1" latinLnBrk="0" hangingPunct="1">
      <a:defRPr sz="2400" kern="1200">
        <a:solidFill>
          <a:schemeClr val="tx1"/>
        </a:solidFill>
        <a:latin typeface="Century Gothic" pitchFamily="34" charset="0"/>
        <a:ea typeface="+mn-ea"/>
        <a:cs typeface="+mn-cs"/>
      </a:defRPr>
    </a:lvl6pPr>
    <a:lvl7pPr marL="2743200" algn="l" defTabSz="914400" rtl="0" eaLnBrk="1" latinLnBrk="0" hangingPunct="1">
      <a:defRPr sz="2400" kern="1200">
        <a:solidFill>
          <a:schemeClr val="tx1"/>
        </a:solidFill>
        <a:latin typeface="Century Gothic" pitchFamily="34" charset="0"/>
        <a:ea typeface="+mn-ea"/>
        <a:cs typeface="+mn-cs"/>
      </a:defRPr>
    </a:lvl7pPr>
    <a:lvl8pPr marL="3200400" algn="l" defTabSz="914400" rtl="0" eaLnBrk="1" latinLnBrk="0" hangingPunct="1">
      <a:defRPr sz="2400" kern="1200">
        <a:solidFill>
          <a:schemeClr val="tx1"/>
        </a:solidFill>
        <a:latin typeface="Century Gothic" pitchFamily="34" charset="0"/>
        <a:ea typeface="+mn-ea"/>
        <a:cs typeface="+mn-cs"/>
      </a:defRPr>
    </a:lvl8pPr>
    <a:lvl9pPr marL="3657600" algn="l" defTabSz="914400" rtl="0" eaLnBrk="1" latinLnBrk="0" hangingPunct="1">
      <a:defRPr sz="2400" kern="1200">
        <a:solidFill>
          <a:schemeClr val="tx1"/>
        </a:solidFill>
        <a:latin typeface="Century Gothic"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99"/>
    <a:srgbClr val="EFB942"/>
    <a:srgbClr val="5F5F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4" autoAdjust="0"/>
    <p:restoredTop sz="94660"/>
  </p:normalViewPr>
  <p:slideViewPr>
    <p:cSldViewPr>
      <p:cViewPr>
        <p:scale>
          <a:sx n="125" d="100"/>
          <a:sy n="125" d="100"/>
        </p:scale>
        <p:origin x="2784" y="1638"/>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77" d="100"/>
          <a:sy n="77" d="100"/>
        </p:scale>
        <p:origin x="-3258" y="-90"/>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5660" cy="49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559" tIns="45779" rIns="91559" bIns="45779" numCol="1" anchor="t" anchorCtr="0" compatLnSpc="1">
            <a:prstTxWarp prst="textNoShape">
              <a:avLst/>
            </a:prstTxWarp>
          </a:bodyPr>
          <a:lstStyle>
            <a:lvl1pPr>
              <a:defRPr sz="1200">
                <a:latin typeface="Arial" charset="0"/>
              </a:defRPr>
            </a:lvl1pPr>
          </a:lstStyle>
          <a:p>
            <a:endParaRPr lang="en-GB"/>
          </a:p>
        </p:txBody>
      </p:sp>
      <p:sp>
        <p:nvSpPr>
          <p:cNvPr id="9219" name="Rectangle 3"/>
          <p:cNvSpPr>
            <a:spLocks noGrp="1" noChangeArrowheads="1"/>
          </p:cNvSpPr>
          <p:nvPr>
            <p:ph type="dt" sz="quarter" idx="1"/>
          </p:nvPr>
        </p:nvSpPr>
        <p:spPr bwMode="auto">
          <a:xfrm>
            <a:off x="3852016" y="0"/>
            <a:ext cx="2945660" cy="49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559" tIns="45779" rIns="91559" bIns="45779" numCol="1" anchor="t" anchorCtr="0" compatLnSpc="1">
            <a:prstTxWarp prst="textNoShape">
              <a:avLst/>
            </a:prstTxWarp>
          </a:bodyPr>
          <a:lstStyle>
            <a:lvl1pPr algn="r">
              <a:defRPr sz="1200">
                <a:latin typeface="Arial" charset="0"/>
              </a:defRPr>
            </a:lvl1pPr>
          </a:lstStyle>
          <a:p>
            <a:endParaRPr lang="en-GB"/>
          </a:p>
        </p:txBody>
      </p:sp>
      <p:sp>
        <p:nvSpPr>
          <p:cNvPr id="9220" name="Rectangle 4"/>
          <p:cNvSpPr>
            <a:spLocks noGrp="1" noChangeArrowheads="1"/>
          </p:cNvSpPr>
          <p:nvPr>
            <p:ph type="ftr" sz="quarter" idx="2"/>
          </p:nvPr>
        </p:nvSpPr>
        <p:spPr bwMode="auto">
          <a:xfrm>
            <a:off x="0" y="9430307"/>
            <a:ext cx="2945660" cy="49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559" tIns="45779" rIns="91559" bIns="45779" numCol="1" anchor="b" anchorCtr="0" compatLnSpc="1">
            <a:prstTxWarp prst="textNoShape">
              <a:avLst/>
            </a:prstTxWarp>
          </a:bodyPr>
          <a:lstStyle>
            <a:lvl1pPr>
              <a:defRPr sz="1200">
                <a:latin typeface="Arial" charset="0"/>
              </a:defRPr>
            </a:lvl1pPr>
          </a:lstStyle>
          <a:p>
            <a:endParaRPr lang="en-GB"/>
          </a:p>
        </p:txBody>
      </p:sp>
      <p:sp>
        <p:nvSpPr>
          <p:cNvPr id="9221" name="Rectangle 5"/>
          <p:cNvSpPr>
            <a:spLocks noGrp="1" noChangeArrowheads="1"/>
          </p:cNvSpPr>
          <p:nvPr>
            <p:ph type="sldNum" sz="quarter" idx="3"/>
          </p:nvPr>
        </p:nvSpPr>
        <p:spPr bwMode="auto">
          <a:xfrm>
            <a:off x="3852016" y="9430307"/>
            <a:ext cx="2945660" cy="49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559" tIns="45779" rIns="91559" bIns="45779" numCol="1" anchor="b" anchorCtr="0" compatLnSpc="1">
            <a:prstTxWarp prst="textNoShape">
              <a:avLst/>
            </a:prstTxWarp>
          </a:bodyPr>
          <a:lstStyle>
            <a:lvl1pPr algn="r">
              <a:defRPr sz="1200">
                <a:latin typeface="Arial" charset="0"/>
              </a:defRPr>
            </a:lvl1pPr>
          </a:lstStyle>
          <a:p>
            <a:fld id="{C5029E26-3CDE-4E2A-9243-F4CFA73F77C0}" type="slidenum">
              <a:rPr lang="en-GB"/>
              <a:pPr/>
              <a:t>‹#›</a:t>
            </a:fld>
            <a:endParaRPr lang="en-GB"/>
          </a:p>
        </p:txBody>
      </p:sp>
    </p:spTree>
    <p:extLst>
      <p:ext uri="{BB962C8B-B14F-4D97-AF65-F5344CB8AC3E}">
        <p14:creationId xmlns:p14="http://schemas.microsoft.com/office/powerpoint/2010/main" val="5819711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45660" cy="49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559" tIns="45779" rIns="91559" bIns="45779" numCol="1" anchor="t" anchorCtr="0" compatLnSpc="1">
            <a:prstTxWarp prst="textNoShape">
              <a:avLst/>
            </a:prstTxWarp>
          </a:bodyPr>
          <a:lstStyle>
            <a:lvl1pPr>
              <a:defRPr sz="1200">
                <a:latin typeface="Arial" charset="0"/>
              </a:defRPr>
            </a:lvl1pPr>
          </a:lstStyle>
          <a:p>
            <a:endParaRPr lang="en-GB"/>
          </a:p>
        </p:txBody>
      </p:sp>
      <p:sp>
        <p:nvSpPr>
          <p:cNvPr id="4099" name="Rectangle 3"/>
          <p:cNvSpPr>
            <a:spLocks noGrp="1" noChangeArrowheads="1"/>
          </p:cNvSpPr>
          <p:nvPr>
            <p:ph type="dt" idx="1"/>
          </p:nvPr>
        </p:nvSpPr>
        <p:spPr bwMode="auto">
          <a:xfrm>
            <a:off x="3852016" y="0"/>
            <a:ext cx="2945660" cy="49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559" tIns="45779" rIns="91559" bIns="45779" numCol="1" anchor="t" anchorCtr="0" compatLnSpc="1">
            <a:prstTxWarp prst="textNoShape">
              <a:avLst/>
            </a:prstTxWarp>
          </a:bodyPr>
          <a:lstStyle>
            <a:lvl1pPr algn="r">
              <a:defRPr sz="1200">
                <a:latin typeface="Arial" charset="0"/>
              </a:defRPr>
            </a:lvl1pPr>
          </a:lstStyle>
          <a:p>
            <a:endParaRPr lang="en-GB"/>
          </a:p>
        </p:txBody>
      </p:sp>
      <p:sp>
        <p:nvSpPr>
          <p:cNvPr id="4100" name="Rectangle 4"/>
          <p:cNvSpPr>
            <a:spLocks noGrp="1" noRot="1" noChangeAspect="1" noChangeArrowheads="1" noTextEdit="1"/>
          </p:cNvSpPr>
          <p:nvPr>
            <p:ph type="sldImg" idx="2"/>
          </p:nvPr>
        </p:nvSpPr>
        <p:spPr bwMode="auto">
          <a:xfrm>
            <a:off x="90488" y="744538"/>
            <a:ext cx="6616700"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06357" y="4715155"/>
            <a:ext cx="4984962" cy="4466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559" tIns="45779" rIns="91559" bIns="45779"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4102" name="Rectangle 6"/>
          <p:cNvSpPr>
            <a:spLocks noGrp="1" noChangeArrowheads="1"/>
          </p:cNvSpPr>
          <p:nvPr>
            <p:ph type="ftr" sz="quarter" idx="4"/>
          </p:nvPr>
        </p:nvSpPr>
        <p:spPr bwMode="auto">
          <a:xfrm>
            <a:off x="0" y="9430307"/>
            <a:ext cx="2945660" cy="49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559" tIns="45779" rIns="91559" bIns="45779" numCol="1" anchor="b" anchorCtr="0" compatLnSpc="1">
            <a:prstTxWarp prst="textNoShape">
              <a:avLst/>
            </a:prstTxWarp>
          </a:bodyPr>
          <a:lstStyle>
            <a:lvl1pPr>
              <a:defRPr sz="1200">
                <a:latin typeface="Arial" charset="0"/>
              </a:defRPr>
            </a:lvl1pPr>
          </a:lstStyle>
          <a:p>
            <a:endParaRPr lang="en-GB"/>
          </a:p>
        </p:txBody>
      </p:sp>
      <p:sp>
        <p:nvSpPr>
          <p:cNvPr id="4103" name="Rectangle 7"/>
          <p:cNvSpPr>
            <a:spLocks noGrp="1" noChangeArrowheads="1"/>
          </p:cNvSpPr>
          <p:nvPr>
            <p:ph type="sldNum" sz="quarter" idx="5"/>
          </p:nvPr>
        </p:nvSpPr>
        <p:spPr bwMode="auto">
          <a:xfrm>
            <a:off x="3852016" y="9430307"/>
            <a:ext cx="2945660" cy="4963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559" tIns="45779" rIns="91559" bIns="45779" numCol="1" anchor="b" anchorCtr="0" compatLnSpc="1">
            <a:prstTxWarp prst="textNoShape">
              <a:avLst/>
            </a:prstTxWarp>
          </a:bodyPr>
          <a:lstStyle>
            <a:lvl1pPr algn="r">
              <a:defRPr sz="1200">
                <a:latin typeface="Arial" charset="0"/>
              </a:defRPr>
            </a:lvl1pPr>
          </a:lstStyle>
          <a:p>
            <a:fld id="{4D204273-9E39-4C9A-A251-EF1633DCAA43}" type="slidenum">
              <a:rPr lang="en-GB"/>
              <a:pPr/>
              <a:t>‹#›</a:t>
            </a:fld>
            <a:endParaRPr lang="en-GB"/>
          </a:p>
        </p:txBody>
      </p:sp>
    </p:spTree>
    <p:extLst>
      <p:ext uri="{BB962C8B-B14F-4D97-AF65-F5344CB8AC3E}">
        <p14:creationId xmlns:p14="http://schemas.microsoft.com/office/powerpoint/2010/main" val="294399327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6745F3C-3CEB-4A25-85B6-CDCC4A5FEFE4}" type="slidenum">
              <a:rPr lang="en-GB"/>
              <a:pPr/>
              <a:t>1</a:t>
            </a:fld>
            <a:endParaRPr lang="en-GB"/>
          </a:p>
        </p:txBody>
      </p:sp>
      <p:sp>
        <p:nvSpPr>
          <p:cNvPr id="18434" name="Rectangle 2"/>
          <p:cNvSpPr>
            <a:spLocks noGrp="1" noRot="1" noChangeAspect="1" noChangeArrowheads="1" noTextEdit="1"/>
          </p:cNvSpPr>
          <p:nvPr>
            <p:ph type="sldImg"/>
          </p:nvPr>
        </p:nvSpPr>
        <p:spPr>
          <a:xfrm>
            <a:off x="90488" y="744538"/>
            <a:ext cx="6616700" cy="3722687"/>
          </a:xfrm>
          <a:ln/>
        </p:spPr>
      </p:sp>
      <p:sp>
        <p:nvSpPr>
          <p:cNvPr id="1843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2291" name="Rectangle 3"/>
          <p:cNvSpPr>
            <a:spLocks noGrp="1" noChangeArrowheads="1"/>
          </p:cNvSpPr>
          <p:nvPr>
            <p:ph type="subTitle" idx="1"/>
          </p:nvPr>
        </p:nvSpPr>
        <p:spPr>
          <a:xfrm>
            <a:off x="1371600" y="2914650"/>
            <a:ext cx="6400800" cy="1331286"/>
          </a:xfrm>
        </p:spPr>
        <p:txBody>
          <a:bodyPr/>
          <a:lstStyle>
            <a:lvl1pPr marL="0" indent="0" algn="ctr">
              <a:buFontTx/>
              <a:buNone/>
              <a:defRPr sz="2000" baseline="0"/>
            </a:lvl1pPr>
          </a:lstStyle>
          <a:p>
            <a:pPr lvl="0"/>
            <a:r>
              <a:rPr lang="en-US" noProof="0" smtClean="0"/>
              <a:t>Click to edit Master subtitle style</a:t>
            </a:r>
            <a:endParaRPr lang="en-US" noProof="0" dirty="0" smtClean="0"/>
          </a:p>
        </p:txBody>
      </p:sp>
      <p:sp>
        <p:nvSpPr>
          <p:cNvPr id="12292" name="Line 4"/>
          <p:cNvSpPr>
            <a:spLocks noChangeShapeType="1"/>
          </p:cNvSpPr>
          <p:nvPr/>
        </p:nvSpPr>
        <p:spPr bwMode="auto">
          <a:xfrm>
            <a:off x="0" y="357188"/>
            <a:ext cx="9144000" cy="0"/>
          </a:xfrm>
          <a:prstGeom prst="line">
            <a:avLst/>
          </a:prstGeom>
          <a:noFill/>
          <a:ln w="15875">
            <a:solidFill>
              <a:srgbClr val="96969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 name="TextBox 9"/>
          <p:cNvSpPr txBox="1"/>
          <p:nvPr userDrawn="1"/>
        </p:nvSpPr>
        <p:spPr>
          <a:xfrm>
            <a:off x="539552" y="4470235"/>
            <a:ext cx="8352928" cy="261610"/>
          </a:xfrm>
          <a:prstGeom prst="rect">
            <a:avLst/>
          </a:prstGeom>
          <a:noFill/>
        </p:spPr>
        <p:txBody>
          <a:bodyPr wrap="square" rtlCol="0">
            <a:spAutoFit/>
          </a:bodyPr>
          <a:lstStyle/>
          <a:p>
            <a:pPr algn="ctr"/>
            <a:r>
              <a:rPr lang="fr-FR" sz="1100" i="1" dirty="0" err="1" smtClean="0">
                <a:latin typeface="+mn-lt"/>
              </a:rPr>
              <a:t>Disclaimer</a:t>
            </a:r>
            <a:r>
              <a:rPr lang="fr-FR" sz="1100" i="1" dirty="0" smtClean="0">
                <a:latin typeface="+mn-lt"/>
              </a:rPr>
              <a:t>: The </a:t>
            </a:r>
            <a:r>
              <a:rPr lang="fr-FR" sz="1100" i="1" dirty="0" err="1" smtClean="0">
                <a:latin typeface="+mn-lt"/>
              </a:rPr>
              <a:t>views</a:t>
            </a:r>
            <a:r>
              <a:rPr lang="fr-FR" sz="1100" i="1" dirty="0" smtClean="0">
                <a:latin typeface="+mn-lt"/>
              </a:rPr>
              <a:t> and opinions </a:t>
            </a:r>
            <a:r>
              <a:rPr lang="fr-FR" sz="1100" i="1" dirty="0" err="1" smtClean="0">
                <a:latin typeface="+mn-lt"/>
              </a:rPr>
              <a:t>expressed</a:t>
            </a:r>
            <a:r>
              <a:rPr lang="fr-FR" sz="1100" i="1" dirty="0" smtClean="0">
                <a:latin typeface="+mn-lt"/>
              </a:rPr>
              <a:t> </a:t>
            </a:r>
            <a:r>
              <a:rPr lang="fr-FR" sz="1100" i="1" dirty="0" err="1" smtClean="0">
                <a:latin typeface="+mn-lt"/>
              </a:rPr>
              <a:t>herein</a:t>
            </a:r>
            <a:r>
              <a:rPr lang="fr-FR" sz="1100" i="1" dirty="0" smtClean="0">
                <a:latin typeface="+mn-lt"/>
              </a:rPr>
              <a:t> do not </a:t>
            </a:r>
            <a:r>
              <a:rPr lang="fr-FR" sz="1100" i="1" dirty="0" err="1" smtClean="0">
                <a:latin typeface="+mn-lt"/>
              </a:rPr>
              <a:t>necessarily</a:t>
            </a:r>
            <a:r>
              <a:rPr lang="fr-FR" sz="1100" i="1" dirty="0" smtClean="0">
                <a:latin typeface="+mn-lt"/>
              </a:rPr>
              <a:t> </a:t>
            </a:r>
            <a:r>
              <a:rPr lang="fr-FR" sz="1100" i="1" dirty="0" err="1" smtClean="0">
                <a:latin typeface="+mn-lt"/>
              </a:rPr>
              <a:t>reflect</a:t>
            </a:r>
            <a:r>
              <a:rPr lang="fr-FR" sz="1100" i="1" dirty="0" smtClean="0">
                <a:latin typeface="+mn-lt"/>
              </a:rPr>
              <a:t> </a:t>
            </a:r>
            <a:r>
              <a:rPr lang="fr-FR" sz="1100" i="1" dirty="0" err="1" smtClean="0">
                <a:latin typeface="+mn-lt"/>
              </a:rPr>
              <a:t>those</a:t>
            </a:r>
            <a:r>
              <a:rPr lang="fr-FR" sz="1100" i="1" dirty="0" smtClean="0">
                <a:latin typeface="+mn-lt"/>
              </a:rPr>
              <a:t> of the ITER Organization</a:t>
            </a:r>
          </a:p>
        </p:txBody>
      </p:sp>
      <p:sp>
        <p:nvSpPr>
          <p:cNvPr id="2" name="Title 1"/>
          <p:cNvSpPr>
            <a:spLocks noGrp="1"/>
          </p:cNvSpPr>
          <p:nvPr>
            <p:ph type="title"/>
          </p:nvPr>
        </p:nvSpPr>
        <p:spPr/>
        <p:txBody>
          <a:bodyPr/>
          <a:lstStyle/>
          <a:p>
            <a:r>
              <a:rPr lang="en-US" smtClean="0"/>
              <a:t>Click to edit Master title style</a:t>
            </a:r>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5216168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3838" y="457200"/>
            <a:ext cx="2000250" cy="4114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73088" y="457200"/>
            <a:ext cx="5848350" cy="41148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357794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Tree>
    <p:extLst>
      <p:ext uri="{BB962C8B-B14F-4D97-AF65-F5344CB8AC3E}">
        <p14:creationId xmlns:p14="http://schemas.microsoft.com/office/powerpoint/2010/main" val="23559839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Tree>
    <p:extLst>
      <p:ext uri="{BB962C8B-B14F-4D97-AF65-F5344CB8AC3E}">
        <p14:creationId xmlns:p14="http://schemas.microsoft.com/office/powerpoint/2010/main" val="27281348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73088" y="1314450"/>
            <a:ext cx="3924300"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9788" y="1314450"/>
            <a:ext cx="3924300"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1537082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36331564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1999558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3036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Tree>
    <p:extLst>
      <p:ext uri="{BB962C8B-B14F-4D97-AF65-F5344CB8AC3E}">
        <p14:creationId xmlns:p14="http://schemas.microsoft.com/office/powerpoint/2010/main" val="239271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Tree>
    <p:extLst>
      <p:ext uri="{BB962C8B-B14F-4D97-AF65-F5344CB8AC3E}">
        <p14:creationId xmlns:p14="http://schemas.microsoft.com/office/powerpoint/2010/main" val="22581352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spect="1" noChangeArrowheads="1"/>
          </p:cNvSpPr>
          <p:nvPr>
            <p:ph type="title"/>
          </p:nvPr>
        </p:nvSpPr>
        <p:spPr bwMode="auto">
          <a:xfrm>
            <a:off x="573088" y="457200"/>
            <a:ext cx="8001000"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dirty="0" smtClean="0"/>
          </a:p>
        </p:txBody>
      </p:sp>
      <p:sp>
        <p:nvSpPr>
          <p:cNvPr id="1027" name="Rectangle 3"/>
          <p:cNvSpPr>
            <a:spLocks noGrp="1" noChangeArrowheads="1"/>
          </p:cNvSpPr>
          <p:nvPr>
            <p:ph type="body" idx="1"/>
          </p:nvPr>
        </p:nvSpPr>
        <p:spPr bwMode="auto">
          <a:xfrm>
            <a:off x="573088" y="1314450"/>
            <a:ext cx="8001000" cy="31475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smtClean="0"/>
          </a:p>
        </p:txBody>
      </p:sp>
      <p:sp>
        <p:nvSpPr>
          <p:cNvPr id="1037" name="Line 13"/>
          <p:cNvSpPr>
            <a:spLocks noChangeShapeType="1"/>
          </p:cNvSpPr>
          <p:nvPr/>
        </p:nvSpPr>
        <p:spPr bwMode="auto">
          <a:xfrm>
            <a:off x="0" y="357188"/>
            <a:ext cx="9144000" cy="0"/>
          </a:xfrm>
          <a:prstGeom prst="line">
            <a:avLst/>
          </a:prstGeom>
          <a:noFill/>
          <a:ln w="15875">
            <a:solidFill>
              <a:srgbClr val="96969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9" name="Text Box 15"/>
          <p:cNvSpPr txBox="1">
            <a:spLocks noChangeArrowheads="1"/>
          </p:cNvSpPr>
          <p:nvPr/>
        </p:nvSpPr>
        <p:spPr bwMode="auto">
          <a:xfrm>
            <a:off x="2699792" y="4803384"/>
            <a:ext cx="4608511" cy="184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36000" tIns="0" rIns="36000" bIns="0" anchor="ctr">
            <a:spAutoFit/>
          </a:bodyPr>
          <a:lstStyle/>
          <a:p>
            <a:r>
              <a:rPr lang="en-GB" sz="600" b="1" kern="1200" dirty="0" smtClean="0">
                <a:solidFill>
                  <a:schemeClr val="tx1"/>
                </a:solidFill>
                <a:effectLst/>
                <a:latin typeface="+mn-lt"/>
                <a:ea typeface="+mn-ea"/>
                <a:cs typeface="+mn-cs"/>
              </a:rPr>
              <a:t>EPICS Collaboration Meeting September 2022 </a:t>
            </a:r>
            <a:endParaRPr lang="en-US" sz="600" b="1" kern="1200" dirty="0" smtClean="0">
              <a:solidFill>
                <a:schemeClr val="tx1"/>
              </a:solidFill>
              <a:effectLst/>
              <a:latin typeface="+mn-lt"/>
              <a:ea typeface="+mn-ea"/>
              <a:cs typeface="+mn-cs"/>
            </a:endParaRPr>
          </a:p>
          <a:p>
            <a:r>
              <a:rPr lang="fr-FR" sz="600" b="0" kern="1200" dirty="0" smtClean="0">
                <a:solidFill>
                  <a:schemeClr val="tx1"/>
                </a:solidFill>
                <a:effectLst/>
                <a:latin typeface="+mn-lt"/>
                <a:ea typeface="+mn-ea"/>
                <a:cs typeface="+mn-cs"/>
              </a:rPr>
              <a:t>19 Sept 2022</a:t>
            </a:r>
            <a:r>
              <a:rPr lang="fr-FR" sz="600" b="0" kern="1200" baseline="0" dirty="0" smtClean="0">
                <a:solidFill>
                  <a:schemeClr val="tx1"/>
                </a:solidFill>
                <a:effectLst/>
                <a:latin typeface="+mn-lt"/>
                <a:ea typeface="+mn-ea"/>
                <a:cs typeface="+mn-cs"/>
              </a:rPr>
              <a:t> </a:t>
            </a:r>
            <a:r>
              <a:rPr lang="fr-FR" sz="600" b="0" kern="1200" dirty="0" smtClean="0">
                <a:solidFill>
                  <a:schemeClr val="tx1"/>
                </a:solidFill>
                <a:effectLst/>
                <a:latin typeface="+mn-lt"/>
                <a:ea typeface="+mn-ea"/>
                <a:cs typeface="+mn-cs"/>
              </a:rPr>
              <a:t>- 23 Sept 2022, Ljubljana, </a:t>
            </a:r>
            <a:r>
              <a:rPr lang="fr-FR" sz="600" b="0" kern="1200" dirty="0" err="1" smtClean="0">
                <a:solidFill>
                  <a:schemeClr val="tx1"/>
                </a:solidFill>
                <a:effectLst/>
                <a:latin typeface="+mn-lt"/>
                <a:ea typeface="+mn-ea"/>
                <a:cs typeface="+mn-cs"/>
              </a:rPr>
              <a:t>Slovenia</a:t>
            </a:r>
            <a:r>
              <a:rPr lang="fr-FR" sz="600" b="0" kern="1200" dirty="0" smtClean="0">
                <a:solidFill>
                  <a:schemeClr val="tx1"/>
                </a:solidFill>
                <a:effectLst/>
                <a:latin typeface="+mn-lt"/>
                <a:ea typeface="+mn-ea"/>
                <a:cs typeface="+mn-cs"/>
              </a:rPr>
              <a:t>.		                                       </a:t>
            </a:r>
            <a:r>
              <a:rPr lang="en-GB" sz="600" b="0" kern="1200" dirty="0" smtClean="0">
                <a:solidFill>
                  <a:schemeClr val="tx1"/>
                </a:solidFill>
                <a:effectLst/>
                <a:latin typeface="+mn-lt"/>
                <a:ea typeface="+mn-ea"/>
                <a:cs typeface="+mn-cs"/>
              </a:rPr>
              <a:t> </a:t>
            </a:r>
            <a:r>
              <a:rPr lang="en-GB" sz="600" b="0" kern="1200" dirty="0" smtClean="0">
                <a:solidFill>
                  <a:schemeClr val="tx1"/>
                </a:solidFill>
                <a:latin typeface="+mn-lt"/>
                <a:ea typeface="+mn-ea"/>
                <a:cs typeface="+mn-cs"/>
              </a:rPr>
              <a:t>© 2022, ITER Organization</a:t>
            </a:r>
            <a:endParaRPr lang="en-GB" sz="600" b="0" dirty="0">
              <a:solidFill>
                <a:schemeClr val="tx1"/>
              </a:solidFill>
              <a:latin typeface="+mn-lt"/>
            </a:endParaRPr>
          </a:p>
        </p:txBody>
      </p:sp>
      <p:sp>
        <p:nvSpPr>
          <p:cNvPr id="1040" name="Text Box 16"/>
          <p:cNvSpPr txBox="1">
            <a:spLocks noChangeArrowheads="1"/>
          </p:cNvSpPr>
          <p:nvPr/>
        </p:nvSpPr>
        <p:spPr bwMode="auto">
          <a:xfrm>
            <a:off x="8458200" y="4788000"/>
            <a:ext cx="585788"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50000"/>
              </a:spcBef>
            </a:pPr>
            <a:r>
              <a:rPr lang="en-GB" sz="800" dirty="0">
                <a:latin typeface="+mj-lt"/>
              </a:rPr>
              <a:t>Page </a:t>
            </a:r>
            <a:fld id="{47BA91C2-74BF-4480-8BF1-C44F20807924}" type="slidenum">
              <a:rPr lang="en-GB" sz="800" smtClean="0">
                <a:latin typeface="+mj-lt"/>
              </a:rPr>
              <a:pPr>
                <a:spcBef>
                  <a:spcPct val="50000"/>
                </a:spcBef>
              </a:pPr>
              <a:t>‹#›</a:t>
            </a:fld>
            <a:endParaRPr lang="en-GB" sz="800" dirty="0">
              <a:latin typeface="+mj-lt"/>
            </a:endParaRPr>
          </a:p>
        </p:txBody>
      </p:sp>
      <p:sp>
        <p:nvSpPr>
          <p:cNvPr id="9" name="Text Box 6"/>
          <p:cNvSpPr txBox="1">
            <a:spLocks noChangeArrowheads="1"/>
          </p:cNvSpPr>
          <p:nvPr/>
        </p:nvSpPr>
        <p:spPr bwMode="auto">
          <a:xfrm>
            <a:off x="7308303" y="4788000"/>
            <a:ext cx="1116723"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spcBef>
                <a:spcPct val="50000"/>
              </a:spcBef>
            </a:pPr>
            <a:endParaRPr lang="en-GB" sz="800" dirty="0">
              <a:latin typeface="+mj-lt"/>
            </a:endParaRPr>
          </a:p>
        </p:txBody>
      </p:sp>
      <p:cxnSp>
        <p:nvCxnSpPr>
          <p:cNvPr id="4" name="Straight Connector 3"/>
          <p:cNvCxnSpPr/>
          <p:nvPr/>
        </p:nvCxnSpPr>
        <p:spPr bwMode="auto">
          <a:xfrm>
            <a:off x="0" y="4731514"/>
            <a:ext cx="9144000" cy="0"/>
          </a:xfrm>
          <a:prstGeom prst="line">
            <a:avLst/>
          </a:prstGeom>
          <a:noFill/>
          <a:ln w="6350">
            <a:solidFill>
              <a:srgbClr val="96969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a:off x="8388424" y="4731514"/>
            <a:ext cx="0" cy="324000"/>
          </a:xfrm>
          <a:prstGeom prst="line">
            <a:avLst/>
          </a:prstGeom>
          <a:noFill/>
          <a:ln w="6350">
            <a:solidFill>
              <a:srgbClr val="96969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Straight Connector 18"/>
          <p:cNvCxnSpPr/>
          <p:nvPr/>
        </p:nvCxnSpPr>
        <p:spPr bwMode="auto">
          <a:xfrm>
            <a:off x="7308304" y="4731990"/>
            <a:ext cx="0" cy="324000"/>
          </a:xfrm>
          <a:prstGeom prst="line">
            <a:avLst/>
          </a:prstGeom>
          <a:noFill/>
          <a:ln w="6350">
            <a:solidFill>
              <a:srgbClr val="96969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Straight Connector 19"/>
          <p:cNvCxnSpPr/>
          <p:nvPr/>
        </p:nvCxnSpPr>
        <p:spPr bwMode="auto">
          <a:xfrm>
            <a:off x="2699792" y="4731990"/>
            <a:ext cx="0" cy="324000"/>
          </a:xfrm>
          <a:prstGeom prst="line">
            <a:avLst/>
          </a:prstGeom>
          <a:noFill/>
          <a:ln w="6350">
            <a:solidFill>
              <a:srgbClr val="96969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 name="Picture 1"/>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35496" y="4752000"/>
            <a:ext cx="592767" cy="293493"/>
          </a:xfrm>
          <a:prstGeom prst="rect">
            <a:avLst/>
          </a:prstGeom>
        </p:spPr>
      </p:pic>
      <p:pic>
        <p:nvPicPr>
          <p:cNvPr id="5" name="Picture 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648000" y="4953600"/>
            <a:ext cx="2016224" cy="97106"/>
          </a:xfrm>
          <a:prstGeom prst="rect">
            <a:avLst/>
          </a:prstGeom>
        </p:spPr>
      </p:pic>
      <p:pic>
        <p:nvPicPr>
          <p:cNvPr id="6" name="Picture 5"/>
          <p:cNvPicPr>
            <a:picLocks noChangeAspect="1"/>
          </p:cNvPicPr>
          <p:nvPr userDrawn="1"/>
        </p:nvPicPr>
        <p:blipFill>
          <a:blip r:embed="rId15"/>
          <a:stretch>
            <a:fillRect/>
          </a:stretch>
        </p:blipFill>
        <p:spPr>
          <a:xfrm>
            <a:off x="7354002" y="4768129"/>
            <a:ext cx="1010347" cy="32772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1" fontAlgn="base" hangingPunct="1">
        <a:spcBef>
          <a:spcPct val="0"/>
        </a:spcBef>
        <a:spcAft>
          <a:spcPct val="0"/>
        </a:spcAft>
        <a:defRPr sz="3200" b="1">
          <a:solidFill>
            <a:schemeClr val="tx2"/>
          </a:solidFill>
          <a:latin typeface="+mj-lt"/>
          <a:ea typeface="+mj-ea"/>
          <a:cs typeface="+mj-cs"/>
        </a:defRPr>
      </a:lvl1pPr>
      <a:lvl2pPr algn="ctr" rtl="0" eaLnBrk="1" fontAlgn="base" hangingPunct="1">
        <a:spcBef>
          <a:spcPct val="0"/>
        </a:spcBef>
        <a:spcAft>
          <a:spcPct val="0"/>
        </a:spcAft>
        <a:defRPr sz="3200" b="1">
          <a:solidFill>
            <a:schemeClr val="tx2"/>
          </a:solidFill>
          <a:latin typeface="Arial" charset="0"/>
        </a:defRPr>
      </a:lvl2pPr>
      <a:lvl3pPr algn="ctr" rtl="0" eaLnBrk="1" fontAlgn="base" hangingPunct="1">
        <a:spcBef>
          <a:spcPct val="0"/>
        </a:spcBef>
        <a:spcAft>
          <a:spcPct val="0"/>
        </a:spcAft>
        <a:defRPr sz="3200" b="1">
          <a:solidFill>
            <a:schemeClr val="tx2"/>
          </a:solidFill>
          <a:latin typeface="Arial" charset="0"/>
        </a:defRPr>
      </a:lvl3pPr>
      <a:lvl4pPr algn="ctr" rtl="0" eaLnBrk="1" fontAlgn="base" hangingPunct="1">
        <a:spcBef>
          <a:spcPct val="0"/>
        </a:spcBef>
        <a:spcAft>
          <a:spcPct val="0"/>
        </a:spcAft>
        <a:defRPr sz="3200" b="1">
          <a:solidFill>
            <a:schemeClr val="tx2"/>
          </a:solidFill>
          <a:latin typeface="Arial" charset="0"/>
        </a:defRPr>
      </a:lvl4pPr>
      <a:lvl5pPr algn="ctr" rtl="0" eaLnBrk="1" fontAlgn="base" hangingPunct="1">
        <a:spcBef>
          <a:spcPct val="0"/>
        </a:spcBef>
        <a:spcAft>
          <a:spcPct val="0"/>
        </a:spcAft>
        <a:defRPr sz="3200" b="1">
          <a:solidFill>
            <a:schemeClr val="tx2"/>
          </a:solidFill>
          <a:latin typeface="Arial" charset="0"/>
        </a:defRPr>
      </a:lvl5pPr>
      <a:lvl6pPr marL="457200" algn="ctr" rtl="0" eaLnBrk="1" fontAlgn="base" hangingPunct="1">
        <a:spcBef>
          <a:spcPct val="0"/>
        </a:spcBef>
        <a:spcAft>
          <a:spcPct val="0"/>
        </a:spcAft>
        <a:defRPr sz="3200" b="1">
          <a:solidFill>
            <a:schemeClr val="tx2"/>
          </a:solidFill>
          <a:latin typeface="Arial" charset="0"/>
        </a:defRPr>
      </a:lvl6pPr>
      <a:lvl7pPr marL="914400" algn="ctr" rtl="0" eaLnBrk="1" fontAlgn="base" hangingPunct="1">
        <a:spcBef>
          <a:spcPct val="0"/>
        </a:spcBef>
        <a:spcAft>
          <a:spcPct val="0"/>
        </a:spcAft>
        <a:defRPr sz="3200" b="1">
          <a:solidFill>
            <a:schemeClr val="tx2"/>
          </a:solidFill>
          <a:latin typeface="Arial" charset="0"/>
        </a:defRPr>
      </a:lvl7pPr>
      <a:lvl8pPr marL="1371600" algn="ctr" rtl="0" eaLnBrk="1" fontAlgn="base" hangingPunct="1">
        <a:spcBef>
          <a:spcPct val="0"/>
        </a:spcBef>
        <a:spcAft>
          <a:spcPct val="0"/>
        </a:spcAft>
        <a:defRPr sz="3200" b="1">
          <a:solidFill>
            <a:schemeClr val="tx2"/>
          </a:solidFill>
          <a:latin typeface="Arial" charset="0"/>
        </a:defRPr>
      </a:lvl8pPr>
      <a:lvl9pPr marL="1828800" algn="ctr" rtl="0" eaLnBrk="1" fontAlgn="base" hangingPunct="1">
        <a:spcBef>
          <a:spcPct val="0"/>
        </a:spcBef>
        <a:spcAft>
          <a:spcPct val="0"/>
        </a:spcAft>
        <a:defRPr sz="3200" b="1">
          <a:solidFill>
            <a:schemeClr val="tx2"/>
          </a:solidFill>
          <a:latin typeface="Arial" charset="0"/>
        </a:defRPr>
      </a:lvl9pPr>
    </p:titleStyle>
    <p:bodyStyle>
      <a:lvl1pPr marL="287338" indent="-287338" algn="just" defTabSz="795338" rtl="0" eaLnBrk="1" fontAlgn="base" hangingPunct="1">
        <a:spcBef>
          <a:spcPct val="20000"/>
        </a:spcBef>
        <a:spcAft>
          <a:spcPct val="0"/>
        </a:spcAft>
        <a:buChar char="•"/>
        <a:defRPr sz="2400">
          <a:solidFill>
            <a:schemeClr val="tx1"/>
          </a:solidFill>
          <a:latin typeface="+mn-lt"/>
          <a:ea typeface="+mn-ea"/>
          <a:cs typeface="+mn-cs"/>
        </a:defRPr>
      </a:lvl1pPr>
      <a:lvl2pPr marL="757238" indent="-279400" algn="just" defTabSz="795338" rtl="0" eaLnBrk="1" fontAlgn="base" hangingPunct="1">
        <a:spcBef>
          <a:spcPct val="20000"/>
        </a:spcBef>
        <a:spcAft>
          <a:spcPct val="0"/>
        </a:spcAft>
        <a:buChar char="–"/>
        <a:defRPr sz="2000">
          <a:solidFill>
            <a:schemeClr val="tx1"/>
          </a:solidFill>
          <a:latin typeface="+mn-lt"/>
        </a:defRPr>
      </a:lvl2pPr>
      <a:lvl3pPr marL="1136650" indent="-188913" algn="just" defTabSz="795338" rtl="0" eaLnBrk="1" fontAlgn="base" hangingPunct="1">
        <a:spcBef>
          <a:spcPct val="20000"/>
        </a:spcBef>
        <a:spcAft>
          <a:spcPct val="0"/>
        </a:spcAft>
        <a:buChar char="•"/>
        <a:defRPr>
          <a:solidFill>
            <a:schemeClr val="tx1"/>
          </a:solidFill>
          <a:latin typeface="+mn-lt"/>
        </a:defRPr>
      </a:lvl3pPr>
      <a:lvl4pPr marL="1511300" indent="-184150" algn="just" defTabSz="795338" rtl="0" eaLnBrk="1" fontAlgn="base" hangingPunct="1">
        <a:spcBef>
          <a:spcPct val="20000"/>
        </a:spcBef>
        <a:spcAft>
          <a:spcPct val="0"/>
        </a:spcAft>
        <a:buChar char="–"/>
        <a:defRPr>
          <a:solidFill>
            <a:schemeClr val="tx1"/>
          </a:solidFill>
          <a:latin typeface="+mn-lt"/>
        </a:defRPr>
      </a:lvl4pPr>
      <a:lvl5pPr marL="1885950" indent="-184150" algn="just" defTabSz="795338" rtl="0" eaLnBrk="1" fontAlgn="base" hangingPunct="1">
        <a:spcBef>
          <a:spcPct val="20000"/>
        </a:spcBef>
        <a:spcAft>
          <a:spcPct val="0"/>
        </a:spcAft>
        <a:buChar char="»"/>
        <a:defRPr>
          <a:solidFill>
            <a:schemeClr val="tx1"/>
          </a:solidFill>
          <a:latin typeface="+mn-lt"/>
        </a:defRPr>
      </a:lvl5pPr>
      <a:lvl6pPr marL="2343150" indent="-184150" algn="l" defTabSz="795338" rtl="0" eaLnBrk="1" fontAlgn="base" hangingPunct="1">
        <a:spcBef>
          <a:spcPct val="20000"/>
        </a:spcBef>
        <a:spcAft>
          <a:spcPct val="0"/>
        </a:spcAft>
        <a:buChar char="»"/>
        <a:defRPr>
          <a:solidFill>
            <a:schemeClr val="tx1"/>
          </a:solidFill>
          <a:latin typeface="+mn-lt"/>
        </a:defRPr>
      </a:lvl6pPr>
      <a:lvl7pPr marL="2800350" indent="-184150" algn="l" defTabSz="795338" rtl="0" eaLnBrk="1" fontAlgn="base" hangingPunct="1">
        <a:spcBef>
          <a:spcPct val="20000"/>
        </a:spcBef>
        <a:spcAft>
          <a:spcPct val="0"/>
        </a:spcAft>
        <a:buChar char="»"/>
        <a:defRPr>
          <a:solidFill>
            <a:schemeClr val="tx1"/>
          </a:solidFill>
          <a:latin typeface="+mn-lt"/>
        </a:defRPr>
      </a:lvl7pPr>
      <a:lvl8pPr marL="3257550" indent="-184150" algn="l" defTabSz="795338" rtl="0" eaLnBrk="1" fontAlgn="base" hangingPunct="1">
        <a:spcBef>
          <a:spcPct val="20000"/>
        </a:spcBef>
        <a:spcAft>
          <a:spcPct val="0"/>
        </a:spcAft>
        <a:buChar char="»"/>
        <a:defRPr>
          <a:solidFill>
            <a:schemeClr val="tx1"/>
          </a:solidFill>
          <a:latin typeface="+mn-lt"/>
        </a:defRPr>
      </a:lvl8pPr>
      <a:lvl9pPr marL="3714750" indent="-184150" algn="l" defTabSz="795338"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0.em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21.emf"/></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22.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spect="1" noChangeArrowheads="1"/>
          </p:cNvSpPr>
          <p:nvPr>
            <p:ph type="ctrTitle"/>
          </p:nvPr>
        </p:nvSpPr>
        <p:spPr>
          <a:xfrm>
            <a:off x="685800" y="1066428"/>
            <a:ext cx="7772400" cy="857250"/>
          </a:xfrm>
        </p:spPr>
        <p:txBody>
          <a:bodyPr/>
          <a:lstStyle/>
          <a:p>
            <a:r>
              <a:rPr lang="en-GB" dirty="0"/>
              <a:t>Study on EPICS Communication over Long Distance</a:t>
            </a:r>
            <a:endParaRPr lang="en-US" dirty="0"/>
          </a:p>
        </p:txBody>
      </p:sp>
      <p:sp>
        <p:nvSpPr>
          <p:cNvPr id="15363" name="Rectangle 3"/>
          <p:cNvSpPr>
            <a:spLocks noGrp="1" noChangeArrowheads="1"/>
          </p:cNvSpPr>
          <p:nvPr>
            <p:ph type="subTitle" idx="1"/>
          </p:nvPr>
        </p:nvSpPr>
        <p:spPr>
          <a:xfrm>
            <a:off x="1371600" y="2571750"/>
            <a:ext cx="6400800" cy="1674186"/>
          </a:xfrm>
        </p:spPr>
        <p:txBody>
          <a:bodyPr/>
          <a:lstStyle/>
          <a:p>
            <a:r>
              <a:rPr lang="en-GB" sz="1100" b="1" dirty="0" smtClean="0"/>
              <a:t>L</a:t>
            </a:r>
            <a:r>
              <a:rPr lang="en-GB" sz="1100" b="1" dirty="0"/>
              <a:t>. Lobes</a:t>
            </a:r>
            <a:r>
              <a:rPr lang="en-GB" sz="1100" b="1" baseline="30000" dirty="0"/>
              <a:t>1</a:t>
            </a:r>
            <a:r>
              <a:rPr lang="en-GB" sz="1100" b="1" dirty="0"/>
              <a:t>, R. Lange</a:t>
            </a:r>
            <a:r>
              <a:rPr lang="en-GB" sz="1100" b="1" baseline="30000" dirty="0"/>
              <a:t>2</a:t>
            </a:r>
            <a:r>
              <a:rPr lang="en-GB" sz="1100" b="1" dirty="0"/>
              <a:t>, O. Semenov</a:t>
            </a:r>
            <a:r>
              <a:rPr lang="en-GB" sz="1100" b="1" baseline="30000" dirty="0"/>
              <a:t>3</a:t>
            </a:r>
            <a:r>
              <a:rPr lang="en-GB" sz="1100" b="1" dirty="0"/>
              <a:t>, D. Stepanov</a:t>
            </a:r>
            <a:r>
              <a:rPr lang="en-GB" sz="1100" b="1" baseline="30000" dirty="0"/>
              <a:t>2</a:t>
            </a:r>
            <a:r>
              <a:rPr lang="en-GB" sz="1100" b="1" dirty="0"/>
              <a:t> </a:t>
            </a:r>
            <a:endParaRPr lang="en-GB" sz="900" baseline="30000" dirty="0" smtClean="0"/>
          </a:p>
          <a:p>
            <a:r>
              <a:rPr lang="en-GB" sz="900" baseline="30000" dirty="0" smtClean="0"/>
              <a:t>1</a:t>
            </a:r>
            <a:r>
              <a:rPr lang="ru-RU" sz="900" baseline="30000" dirty="0" smtClean="0"/>
              <a:t> </a:t>
            </a:r>
            <a:r>
              <a:rPr lang="en-GB" sz="900" dirty="0" smtClean="0"/>
              <a:t>Tomsk </a:t>
            </a:r>
            <a:r>
              <a:rPr lang="en-GB" sz="900" dirty="0"/>
              <a:t>Polytechnic University, Lenin av. 30, 634050 Tomsk, Russia</a:t>
            </a:r>
          </a:p>
          <a:p>
            <a:r>
              <a:rPr lang="en-GB" sz="900" baseline="30000" dirty="0" smtClean="0"/>
              <a:t>2</a:t>
            </a:r>
            <a:r>
              <a:rPr lang="ru-RU" sz="900" baseline="30000" dirty="0" smtClean="0"/>
              <a:t> </a:t>
            </a:r>
            <a:r>
              <a:rPr lang="en-GB" sz="900" dirty="0" smtClean="0"/>
              <a:t>ITER </a:t>
            </a:r>
            <a:r>
              <a:rPr lang="en-GB" sz="900" dirty="0"/>
              <a:t>Organization, Route de </a:t>
            </a:r>
            <a:r>
              <a:rPr lang="en-GB" sz="900" dirty="0" err="1"/>
              <a:t>Vinon</a:t>
            </a:r>
            <a:r>
              <a:rPr lang="en-GB" sz="900" dirty="0"/>
              <a:t>-sur-Verdon, CS 90 046, 13067 St. Paul Lez Durance </a:t>
            </a:r>
            <a:r>
              <a:rPr lang="en-GB" sz="900" dirty="0" err="1"/>
              <a:t>Cedex</a:t>
            </a:r>
            <a:r>
              <a:rPr lang="en-GB" sz="900" dirty="0"/>
              <a:t>, France</a:t>
            </a:r>
          </a:p>
          <a:p>
            <a:r>
              <a:rPr lang="en-GB" sz="900" baseline="30000" dirty="0" smtClean="0"/>
              <a:t>3</a:t>
            </a:r>
            <a:r>
              <a:rPr lang="ru-RU" sz="900" baseline="30000" dirty="0" smtClean="0"/>
              <a:t> </a:t>
            </a:r>
            <a:r>
              <a:rPr lang="en-GB" sz="900" dirty="0" smtClean="0"/>
              <a:t>Institution </a:t>
            </a:r>
            <a:r>
              <a:rPr lang="en-GB" sz="900" dirty="0"/>
              <a:t>"Project </a:t>
            </a:r>
            <a:r>
              <a:rPr lang="en-GB" sz="900" dirty="0" err="1"/>
              <a:t>Center</a:t>
            </a:r>
            <a:r>
              <a:rPr lang="en-GB" sz="900" dirty="0"/>
              <a:t> ITER", </a:t>
            </a:r>
            <a:r>
              <a:rPr lang="en-GB" sz="900" dirty="0" err="1"/>
              <a:t>Kurchatov</a:t>
            </a:r>
            <a:r>
              <a:rPr lang="en-GB" sz="900" dirty="0"/>
              <a:t> sq. 1, Building 3, 123182 Moscow, Russia</a:t>
            </a:r>
          </a:p>
          <a:p>
            <a:endParaRPr lang="en-US" sz="11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GB" sz="2400" dirty="0"/>
              <a:t>Average Server-Client time latency, Results (1 stream)</a:t>
            </a:r>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8329" y="411510"/>
            <a:ext cx="7707342" cy="3816424"/>
          </a:xfrm>
          <a:prstGeom prst="rect">
            <a:avLst/>
          </a:prstGeom>
          <a:noFill/>
          <a:ln>
            <a:noFill/>
          </a:ln>
        </p:spPr>
      </p:pic>
      <p:sp>
        <p:nvSpPr>
          <p:cNvPr id="4" name="Content Placeholder 2"/>
          <p:cNvSpPr>
            <a:spLocks noGrp="1"/>
          </p:cNvSpPr>
          <p:nvPr>
            <p:ph idx="1"/>
          </p:nvPr>
        </p:nvSpPr>
        <p:spPr>
          <a:xfrm rot="16200000">
            <a:off x="-363614" y="2322789"/>
            <a:ext cx="1905000" cy="530713"/>
          </a:xfrm>
        </p:spPr>
        <p:txBody>
          <a:bodyPr/>
          <a:lstStyle/>
          <a:p>
            <a:pPr marL="0" indent="0">
              <a:buNone/>
            </a:pPr>
            <a:r>
              <a:rPr lang="en-GB" dirty="0" smtClean="0"/>
              <a:t>Time in </a:t>
            </a:r>
            <a:r>
              <a:rPr lang="en-GB" dirty="0" err="1" smtClean="0"/>
              <a:t>ms</a:t>
            </a:r>
            <a:r>
              <a:rPr lang="en-GB" dirty="0" smtClean="0"/>
              <a:t>.</a:t>
            </a:r>
          </a:p>
        </p:txBody>
      </p:sp>
      <p:sp>
        <p:nvSpPr>
          <p:cNvPr id="5" name="Content Placeholder 2"/>
          <p:cNvSpPr txBox="1">
            <a:spLocks/>
          </p:cNvSpPr>
          <p:nvPr/>
        </p:nvSpPr>
        <p:spPr>
          <a:xfrm>
            <a:off x="3635896" y="4294584"/>
            <a:ext cx="2036885" cy="460960"/>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dirty="0" smtClean="0"/>
              <a:t>[PVs, </a:t>
            </a:r>
            <a:r>
              <a:rPr lang="en-GB" sz="2400" dirty="0" err="1" smtClean="0"/>
              <a:t>Freq</a:t>
            </a:r>
            <a:r>
              <a:rPr lang="en-GB" sz="2400" dirty="0" smtClean="0"/>
              <a:t>(Hz)]</a:t>
            </a:r>
            <a:endParaRPr lang="en-GB" sz="2400" dirty="0"/>
          </a:p>
        </p:txBody>
      </p:sp>
      <p:sp>
        <p:nvSpPr>
          <p:cNvPr id="6" name="Rectangle 5"/>
          <p:cNvSpPr/>
          <p:nvPr/>
        </p:nvSpPr>
        <p:spPr>
          <a:xfrm>
            <a:off x="1043609" y="618241"/>
            <a:ext cx="4104456" cy="369332"/>
          </a:xfrm>
          <a:prstGeom prst="rect">
            <a:avLst/>
          </a:prstGeom>
        </p:spPr>
        <p:txBody>
          <a:bodyPr wrap="square">
            <a:spAutoFit/>
          </a:bodyPr>
          <a:lstStyle/>
          <a:p>
            <a:pPr marL="0" indent="0">
              <a:buFont typeface="Arial" panose="020B0604020202020204" pitchFamily="34" charset="0"/>
              <a:buNone/>
            </a:pPr>
            <a:r>
              <a:rPr lang="en-GB" sz="1800" dirty="0" smtClean="0">
                <a:latin typeface="+mn-lt"/>
              </a:rPr>
              <a:t>Remote channel latency compensated</a:t>
            </a:r>
            <a:endParaRPr lang="en-GB" sz="1800" dirty="0">
              <a:latin typeface="+mn-lt"/>
            </a:endParaRPr>
          </a:p>
        </p:txBody>
      </p:sp>
    </p:spTree>
    <p:extLst>
      <p:ext uri="{BB962C8B-B14F-4D97-AF65-F5344CB8AC3E}">
        <p14:creationId xmlns:p14="http://schemas.microsoft.com/office/powerpoint/2010/main" val="6246707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GB" sz="2400" dirty="0"/>
              <a:t>Average Server-Client time latency LOCAL</a:t>
            </a:r>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35082" y="411510"/>
            <a:ext cx="6843263" cy="3960440"/>
          </a:xfrm>
          <a:prstGeom prst="rect">
            <a:avLst/>
          </a:prstGeom>
          <a:noFill/>
          <a:ln>
            <a:noFill/>
          </a:ln>
        </p:spPr>
      </p:pic>
      <p:sp>
        <p:nvSpPr>
          <p:cNvPr id="4" name="Content Placeholder 2"/>
          <p:cNvSpPr>
            <a:spLocks noGrp="1"/>
          </p:cNvSpPr>
          <p:nvPr>
            <p:ph idx="1"/>
          </p:nvPr>
        </p:nvSpPr>
        <p:spPr>
          <a:xfrm rot="16200000">
            <a:off x="-579640" y="2126373"/>
            <a:ext cx="2337049" cy="530713"/>
          </a:xfrm>
        </p:spPr>
        <p:txBody>
          <a:bodyPr/>
          <a:lstStyle/>
          <a:p>
            <a:pPr marL="0" indent="0">
              <a:buNone/>
            </a:pPr>
            <a:r>
              <a:rPr lang="en-GB" dirty="0" smtClean="0"/>
              <a:t>Time delay </a:t>
            </a:r>
            <a:r>
              <a:rPr lang="en-GB" dirty="0" err="1" smtClean="0"/>
              <a:t>ms</a:t>
            </a:r>
            <a:r>
              <a:rPr lang="en-GB" dirty="0" smtClean="0"/>
              <a:t>.</a:t>
            </a:r>
          </a:p>
        </p:txBody>
      </p:sp>
      <p:sp>
        <p:nvSpPr>
          <p:cNvPr id="5" name="Content Placeholder 2"/>
          <p:cNvSpPr txBox="1">
            <a:spLocks/>
          </p:cNvSpPr>
          <p:nvPr/>
        </p:nvSpPr>
        <p:spPr bwMode="auto">
          <a:xfrm>
            <a:off x="3563888" y="4299942"/>
            <a:ext cx="1931883" cy="530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287338" indent="-287338" algn="just" defTabSz="795338" rtl="0" eaLnBrk="1" fontAlgn="base" hangingPunct="1">
              <a:spcBef>
                <a:spcPct val="20000"/>
              </a:spcBef>
              <a:spcAft>
                <a:spcPct val="0"/>
              </a:spcAft>
              <a:buChar char="•"/>
              <a:defRPr sz="2400">
                <a:solidFill>
                  <a:schemeClr val="tx1"/>
                </a:solidFill>
                <a:latin typeface="+mn-lt"/>
                <a:ea typeface="+mn-ea"/>
                <a:cs typeface="+mn-cs"/>
              </a:defRPr>
            </a:lvl1pPr>
            <a:lvl2pPr marL="757238" indent="-279400" algn="just" defTabSz="795338" rtl="0" eaLnBrk="1" fontAlgn="base" hangingPunct="1">
              <a:spcBef>
                <a:spcPct val="20000"/>
              </a:spcBef>
              <a:spcAft>
                <a:spcPct val="0"/>
              </a:spcAft>
              <a:buChar char="–"/>
              <a:defRPr sz="2000">
                <a:solidFill>
                  <a:schemeClr val="tx1"/>
                </a:solidFill>
                <a:latin typeface="+mn-lt"/>
              </a:defRPr>
            </a:lvl2pPr>
            <a:lvl3pPr marL="1136650" indent="-188913" algn="just" defTabSz="795338" rtl="0" eaLnBrk="1" fontAlgn="base" hangingPunct="1">
              <a:spcBef>
                <a:spcPct val="20000"/>
              </a:spcBef>
              <a:spcAft>
                <a:spcPct val="0"/>
              </a:spcAft>
              <a:buChar char="•"/>
              <a:defRPr>
                <a:solidFill>
                  <a:schemeClr val="tx1"/>
                </a:solidFill>
                <a:latin typeface="+mn-lt"/>
              </a:defRPr>
            </a:lvl3pPr>
            <a:lvl4pPr marL="1511300" indent="-184150" algn="just" defTabSz="795338" rtl="0" eaLnBrk="1" fontAlgn="base" hangingPunct="1">
              <a:spcBef>
                <a:spcPct val="20000"/>
              </a:spcBef>
              <a:spcAft>
                <a:spcPct val="0"/>
              </a:spcAft>
              <a:buChar char="–"/>
              <a:defRPr>
                <a:solidFill>
                  <a:schemeClr val="tx1"/>
                </a:solidFill>
                <a:latin typeface="+mn-lt"/>
              </a:defRPr>
            </a:lvl4pPr>
            <a:lvl5pPr marL="1885950" indent="-184150" algn="just" defTabSz="795338" rtl="0" eaLnBrk="1" fontAlgn="base" hangingPunct="1">
              <a:spcBef>
                <a:spcPct val="20000"/>
              </a:spcBef>
              <a:spcAft>
                <a:spcPct val="0"/>
              </a:spcAft>
              <a:buChar char="»"/>
              <a:defRPr>
                <a:solidFill>
                  <a:schemeClr val="tx1"/>
                </a:solidFill>
                <a:latin typeface="+mn-lt"/>
              </a:defRPr>
            </a:lvl5pPr>
            <a:lvl6pPr marL="2343150" indent="-184150" algn="l" defTabSz="795338" rtl="0" eaLnBrk="1" fontAlgn="base" hangingPunct="1">
              <a:spcBef>
                <a:spcPct val="20000"/>
              </a:spcBef>
              <a:spcAft>
                <a:spcPct val="0"/>
              </a:spcAft>
              <a:buChar char="»"/>
              <a:defRPr>
                <a:solidFill>
                  <a:schemeClr val="tx1"/>
                </a:solidFill>
                <a:latin typeface="+mn-lt"/>
              </a:defRPr>
            </a:lvl6pPr>
            <a:lvl7pPr marL="2800350" indent="-184150" algn="l" defTabSz="795338" rtl="0" eaLnBrk="1" fontAlgn="base" hangingPunct="1">
              <a:spcBef>
                <a:spcPct val="20000"/>
              </a:spcBef>
              <a:spcAft>
                <a:spcPct val="0"/>
              </a:spcAft>
              <a:buChar char="»"/>
              <a:defRPr>
                <a:solidFill>
                  <a:schemeClr val="tx1"/>
                </a:solidFill>
                <a:latin typeface="+mn-lt"/>
              </a:defRPr>
            </a:lvl7pPr>
            <a:lvl8pPr marL="3257550" indent="-184150" algn="l" defTabSz="795338" rtl="0" eaLnBrk="1" fontAlgn="base" hangingPunct="1">
              <a:spcBef>
                <a:spcPct val="20000"/>
              </a:spcBef>
              <a:spcAft>
                <a:spcPct val="0"/>
              </a:spcAft>
              <a:buChar char="»"/>
              <a:defRPr>
                <a:solidFill>
                  <a:schemeClr val="tx1"/>
                </a:solidFill>
                <a:latin typeface="+mn-lt"/>
              </a:defRPr>
            </a:lvl8pPr>
            <a:lvl9pPr marL="3714750" indent="-184150" algn="l" defTabSz="795338" rtl="0" eaLnBrk="1" fontAlgn="base" hangingPunct="1">
              <a:spcBef>
                <a:spcPct val="20000"/>
              </a:spcBef>
              <a:spcAft>
                <a:spcPct val="0"/>
              </a:spcAft>
              <a:buChar char="»"/>
              <a:defRPr>
                <a:solidFill>
                  <a:schemeClr val="tx1"/>
                </a:solidFill>
                <a:latin typeface="+mn-lt"/>
              </a:defRPr>
            </a:lvl9pPr>
          </a:lstStyle>
          <a:p>
            <a:pPr marL="0" indent="0">
              <a:buFontTx/>
              <a:buNone/>
            </a:pPr>
            <a:r>
              <a:rPr lang="en-GB" kern="0" dirty="0" smtClean="0"/>
              <a:t>Time stamp.</a:t>
            </a:r>
          </a:p>
        </p:txBody>
      </p:sp>
    </p:spTree>
    <p:extLst>
      <p:ext uri="{BB962C8B-B14F-4D97-AF65-F5344CB8AC3E}">
        <p14:creationId xmlns:p14="http://schemas.microsoft.com/office/powerpoint/2010/main" val="144213591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GB" sz="2400" dirty="0"/>
              <a:t>Average Server-Client time latency REMOTE</a:t>
            </a:r>
          </a:p>
        </p:txBody>
      </p:sp>
      <p:sp>
        <p:nvSpPr>
          <p:cNvPr id="4" name="Content Placeholder 2"/>
          <p:cNvSpPr>
            <a:spLocks noGrp="1"/>
          </p:cNvSpPr>
          <p:nvPr>
            <p:ph idx="1"/>
          </p:nvPr>
        </p:nvSpPr>
        <p:spPr>
          <a:xfrm rot="16200000">
            <a:off x="-723656" y="2126373"/>
            <a:ext cx="2337049" cy="530713"/>
          </a:xfrm>
        </p:spPr>
        <p:txBody>
          <a:bodyPr/>
          <a:lstStyle/>
          <a:p>
            <a:pPr marL="0" indent="0">
              <a:buNone/>
            </a:pPr>
            <a:r>
              <a:rPr lang="en-GB" dirty="0" smtClean="0"/>
              <a:t>Time delay </a:t>
            </a:r>
            <a:r>
              <a:rPr lang="en-GB" dirty="0" err="1" smtClean="0"/>
              <a:t>ms</a:t>
            </a:r>
            <a:r>
              <a:rPr lang="en-GB" dirty="0" smtClean="0"/>
              <a:t>.</a:t>
            </a:r>
          </a:p>
        </p:txBody>
      </p:sp>
      <p:sp>
        <p:nvSpPr>
          <p:cNvPr id="5" name="Content Placeholder 2"/>
          <p:cNvSpPr txBox="1">
            <a:spLocks/>
          </p:cNvSpPr>
          <p:nvPr/>
        </p:nvSpPr>
        <p:spPr bwMode="auto">
          <a:xfrm>
            <a:off x="3923928" y="4299942"/>
            <a:ext cx="1931883" cy="530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287338" indent="-287338" algn="just" defTabSz="795338" rtl="0" eaLnBrk="1" fontAlgn="base" hangingPunct="1">
              <a:spcBef>
                <a:spcPct val="20000"/>
              </a:spcBef>
              <a:spcAft>
                <a:spcPct val="0"/>
              </a:spcAft>
              <a:buChar char="•"/>
              <a:defRPr sz="2400">
                <a:solidFill>
                  <a:schemeClr val="tx1"/>
                </a:solidFill>
                <a:latin typeface="+mn-lt"/>
                <a:ea typeface="+mn-ea"/>
                <a:cs typeface="+mn-cs"/>
              </a:defRPr>
            </a:lvl1pPr>
            <a:lvl2pPr marL="757238" indent="-279400" algn="just" defTabSz="795338" rtl="0" eaLnBrk="1" fontAlgn="base" hangingPunct="1">
              <a:spcBef>
                <a:spcPct val="20000"/>
              </a:spcBef>
              <a:spcAft>
                <a:spcPct val="0"/>
              </a:spcAft>
              <a:buChar char="–"/>
              <a:defRPr sz="2000">
                <a:solidFill>
                  <a:schemeClr val="tx1"/>
                </a:solidFill>
                <a:latin typeface="+mn-lt"/>
              </a:defRPr>
            </a:lvl2pPr>
            <a:lvl3pPr marL="1136650" indent="-188913" algn="just" defTabSz="795338" rtl="0" eaLnBrk="1" fontAlgn="base" hangingPunct="1">
              <a:spcBef>
                <a:spcPct val="20000"/>
              </a:spcBef>
              <a:spcAft>
                <a:spcPct val="0"/>
              </a:spcAft>
              <a:buChar char="•"/>
              <a:defRPr>
                <a:solidFill>
                  <a:schemeClr val="tx1"/>
                </a:solidFill>
                <a:latin typeface="+mn-lt"/>
              </a:defRPr>
            </a:lvl3pPr>
            <a:lvl4pPr marL="1511300" indent="-184150" algn="just" defTabSz="795338" rtl="0" eaLnBrk="1" fontAlgn="base" hangingPunct="1">
              <a:spcBef>
                <a:spcPct val="20000"/>
              </a:spcBef>
              <a:spcAft>
                <a:spcPct val="0"/>
              </a:spcAft>
              <a:buChar char="–"/>
              <a:defRPr>
                <a:solidFill>
                  <a:schemeClr val="tx1"/>
                </a:solidFill>
                <a:latin typeface="+mn-lt"/>
              </a:defRPr>
            </a:lvl4pPr>
            <a:lvl5pPr marL="1885950" indent="-184150" algn="just" defTabSz="795338" rtl="0" eaLnBrk="1" fontAlgn="base" hangingPunct="1">
              <a:spcBef>
                <a:spcPct val="20000"/>
              </a:spcBef>
              <a:spcAft>
                <a:spcPct val="0"/>
              </a:spcAft>
              <a:buChar char="»"/>
              <a:defRPr>
                <a:solidFill>
                  <a:schemeClr val="tx1"/>
                </a:solidFill>
                <a:latin typeface="+mn-lt"/>
              </a:defRPr>
            </a:lvl5pPr>
            <a:lvl6pPr marL="2343150" indent="-184150" algn="l" defTabSz="795338" rtl="0" eaLnBrk="1" fontAlgn="base" hangingPunct="1">
              <a:spcBef>
                <a:spcPct val="20000"/>
              </a:spcBef>
              <a:spcAft>
                <a:spcPct val="0"/>
              </a:spcAft>
              <a:buChar char="»"/>
              <a:defRPr>
                <a:solidFill>
                  <a:schemeClr val="tx1"/>
                </a:solidFill>
                <a:latin typeface="+mn-lt"/>
              </a:defRPr>
            </a:lvl6pPr>
            <a:lvl7pPr marL="2800350" indent="-184150" algn="l" defTabSz="795338" rtl="0" eaLnBrk="1" fontAlgn="base" hangingPunct="1">
              <a:spcBef>
                <a:spcPct val="20000"/>
              </a:spcBef>
              <a:spcAft>
                <a:spcPct val="0"/>
              </a:spcAft>
              <a:buChar char="»"/>
              <a:defRPr>
                <a:solidFill>
                  <a:schemeClr val="tx1"/>
                </a:solidFill>
                <a:latin typeface="+mn-lt"/>
              </a:defRPr>
            </a:lvl7pPr>
            <a:lvl8pPr marL="3257550" indent="-184150" algn="l" defTabSz="795338" rtl="0" eaLnBrk="1" fontAlgn="base" hangingPunct="1">
              <a:spcBef>
                <a:spcPct val="20000"/>
              </a:spcBef>
              <a:spcAft>
                <a:spcPct val="0"/>
              </a:spcAft>
              <a:buChar char="»"/>
              <a:defRPr>
                <a:solidFill>
                  <a:schemeClr val="tx1"/>
                </a:solidFill>
                <a:latin typeface="+mn-lt"/>
              </a:defRPr>
            </a:lvl8pPr>
            <a:lvl9pPr marL="3714750" indent="-184150" algn="l" defTabSz="795338" rtl="0" eaLnBrk="1" fontAlgn="base" hangingPunct="1">
              <a:spcBef>
                <a:spcPct val="20000"/>
              </a:spcBef>
              <a:spcAft>
                <a:spcPct val="0"/>
              </a:spcAft>
              <a:buChar char="»"/>
              <a:defRPr>
                <a:solidFill>
                  <a:schemeClr val="tx1"/>
                </a:solidFill>
                <a:latin typeface="+mn-lt"/>
              </a:defRPr>
            </a:lvl9pPr>
          </a:lstStyle>
          <a:p>
            <a:pPr marL="0" indent="0">
              <a:buFontTx/>
              <a:buNone/>
            </a:pPr>
            <a:r>
              <a:rPr lang="en-GB" kern="0" dirty="0" smtClean="0"/>
              <a:t>Time stamp.</a:t>
            </a:r>
          </a:p>
        </p:txBody>
      </p:sp>
      <p:pic>
        <p:nvPicPr>
          <p:cNvPr id="6" name="Picture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1450" y="411510"/>
            <a:ext cx="7572470" cy="3888432"/>
          </a:xfrm>
          <a:prstGeom prst="rect">
            <a:avLst/>
          </a:prstGeom>
          <a:noFill/>
          <a:ln>
            <a:noFill/>
          </a:ln>
        </p:spPr>
      </p:pic>
      <p:sp>
        <p:nvSpPr>
          <p:cNvPr id="7" name="Rectangle 6"/>
          <p:cNvSpPr/>
          <p:nvPr/>
        </p:nvSpPr>
        <p:spPr>
          <a:xfrm>
            <a:off x="1187624" y="591761"/>
            <a:ext cx="4104456" cy="369332"/>
          </a:xfrm>
          <a:prstGeom prst="rect">
            <a:avLst/>
          </a:prstGeom>
        </p:spPr>
        <p:txBody>
          <a:bodyPr wrap="square">
            <a:spAutoFit/>
          </a:bodyPr>
          <a:lstStyle/>
          <a:p>
            <a:pPr marL="0" indent="0">
              <a:buFont typeface="Arial" panose="020B0604020202020204" pitchFamily="34" charset="0"/>
              <a:buNone/>
            </a:pPr>
            <a:r>
              <a:rPr lang="en-GB" sz="1800" dirty="0" smtClean="0">
                <a:latin typeface="+mn-lt"/>
              </a:rPr>
              <a:t>Remote channel latency compensated</a:t>
            </a:r>
            <a:endParaRPr lang="en-GB" sz="1800" dirty="0">
              <a:latin typeface="+mn-lt"/>
            </a:endParaRPr>
          </a:p>
        </p:txBody>
      </p:sp>
    </p:spTree>
    <p:extLst>
      <p:ext uri="{BB962C8B-B14F-4D97-AF65-F5344CB8AC3E}">
        <p14:creationId xmlns:p14="http://schemas.microsoft.com/office/powerpoint/2010/main" val="26807721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GB" sz="2400" dirty="0"/>
              <a:t>[10000 PV 1Hz] Server Client time latency </a:t>
            </a:r>
            <a:r>
              <a:rPr lang="en-GB" sz="2400" dirty="0" smtClean="0"/>
              <a:t>REMOTE</a:t>
            </a:r>
            <a:endParaRPr lang="en-GB" sz="2400" dirty="0"/>
          </a:p>
        </p:txBody>
      </p:sp>
      <p:sp>
        <p:nvSpPr>
          <p:cNvPr id="4" name="Content Placeholder 2"/>
          <p:cNvSpPr>
            <a:spLocks noGrp="1"/>
          </p:cNvSpPr>
          <p:nvPr>
            <p:ph idx="1"/>
          </p:nvPr>
        </p:nvSpPr>
        <p:spPr>
          <a:xfrm rot="16200000">
            <a:off x="-723656" y="2126373"/>
            <a:ext cx="2337049" cy="530713"/>
          </a:xfrm>
        </p:spPr>
        <p:txBody>
          <a:bodyPr/>
          <a:lstStyle/>
          <a:p>
            <a:pPr marL="0" indent="0">
              <a:buNone/>
            </a:pPr>
            <a:r>
              <a:rPr lang="en-GB" dirty="0" smtClean="0"/>
              <a:t>Time delay </a:t>
            </a:r>
            <a:r>
              <a:rPr lang="en-GB" dirty="0" err="1" smtClean="0"/>
              <a:t>ms</a:t>
            </a:r>
            <a:r>
              <a:rPr lang="en-GB" dirty="0" smtClean="0"/>
              <a:t>.</a:t>
            </a:r>
          </a:p>
        </p:txBody>
      </p:sp>
      <p:sp>
        <p:nvSpPr>
          <p:cNvPr id="5" name="Content Placeholder 2"/>
          <p:cNvSpPr txBox="1">
            <a:spLocks/>
          </p:cNvSpPr>
          <p:nvPr/>
        </p:nvSpPr>
        <p:spPr bwMode="auto">
          <a:xfrm>
            <a:off x="3779912" y="4299942"/>
            <a:ext cx="1931883" cy="530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287338" indent="-287338" algn="just" defTabSz="795338" rtl="0" eaLnBrk="1" fontAlgn="base" hangingPunct="1">
              <a:spcBef>
                <a:spcPct val="20000"/>
              </a:spcBef>
              <a:spcAft>
                <a:spcPct val="0"/>
              </a:spcAft>
              <a:buChar char="•"/>
              <a:defRPr sz="2400">
                <a:solidFill>
                  <a:schemeClr val="tx1"/>
                </a:solidFill>
                <a:latin typeface="+mn-lt"/>
                <a:ea typeface="+mn-ea"/>
                <a:cs typeface="+mn-cs"/>
              </a:defRPr>
            </a:lvl1pPr>
            <a:lvl2pPr marL="757238" indent="-279400" algn="just" defTabSz="795338" rtl="0" eaLnBrk="1" fontAlgn="base" hangingPunct="1">
              <a:spcBef>
                <a:spcPct val="20000"/>
              </a:spcBef>
              <a:spcAft>
                <a:spcPct val="0"/>
              </a:spcAft>
              <a:buChar char="–"/>
              <a:defRPr sz="2000">
                <a:solidFill>
                  <a:schemeClr val="tx1"/>
                </a:solidFill>
                <a:latin typeface="+mn-lt"/>
              </a:defRPr>
            </a:lvl2pPr>
            <a:lvl3pPr marL="1136650" indent="-188913" algn="just" defTabSz="795338" rtl="0" eaLnBrk="1" fontAlgn="base" hangingPunct="1">
              <a:spcBef>
                <a:spcPct val="20000"/>
              </a:spcBef>
              <a:spcAft>
                <a:spcPct val="0"/>
              </a:spcAft>
              <a:buChar char="•"/>
              <a:defRPr>
                <a:solidFill>
                  <a:schemeClr val="tx1"/>
                </a:solidFill>
                <a:latin typeface="+mn-lt"/>
              </a:defRPr>
            </a:lvl3pPr>
            <a:lvl4pPr marL="1511300" indent="-184150" algn="just" defTabSz="795338" rtl="0" eaLnBrk="1" fontAlgn="base" hangingPunct="1">
              <a:spcBef>
                <a:spcPct val="20000"/>
              </a:spcBef>
              <a:spcAft>
                <a:spcPct val="0"/>
              </a:spcAft>
              <a:buChar char="–"/>
              <a:defRPr>
                <a:solidFill>
                  <a:schemeClr val="tx1"/>
                </a:solidFill>
                <a:latin typeface="+mn-lt"/>
              </a:defRPr>
            </a:lvl4pPr>
            <a:lvl5pPr marL="1885950" indent="-184150" algn="just" defTabSz="795338" rtl="0" eaLnBrk="1" fontAlgn="base" hangingPunct="1">
              <a:spcBef>
                <a:spcPct val="20000"/>
              </a:spcBef>
              <a:spcAft>
                <a:spcPct val="0"/>
              </a:spcAft>
              <a:buChar char="»"/>
              <a:defRPr>
                <a:solidFill>
                  <a:schemeClr val="tx1"/>
                </a:solidFill>
                <a:latin typeface="+mn-lt"/>
              </a:defRPr>
            </a:lvl5pPr>
            <a:lvl6pPr marL="2343150" indent="-184150" algn="l" defTabSz="795338" rtl="0" eaLnBrk="1" fontAlgn="base" hangingPunct="1">
              <a:spcBef>
                <a:spcPct val="20000"/>
              </a:spcBef>
              <a:spcAft>
                <a:spcPct val="0"/>
              </a:spcAft>
              <a:buChar char="»"/>
              <a:defRPr>
                <a:solidFill>
                  <a:schemeClr val="tx1"/>
                </a:solidFill>
                <a:latin typeface="+mn-lt"/>
              </a:defRPr>
            </a:lvl6pPr>
            <a:lvl7pPr marL="2800350" indent="-184150" algn="l" defTabSz="795338" rtl="0" eaLnBrk="1" fontAlgn="base" hangingPunct="1">
              <a:spcBef>
                <a:spcPct val="20000"/>
              </a:spcBef>
              <a:spcAft>
                <a:spcPct val="0"/>
              </a:spcAft>
              <a:buChar char="»"/>
              <a:defRPr>
                <a:solidFill>
                  <a:schemeClr val="tx1"/>
                </a:solidFill>
                <a:latin typeface="+mn-lt"/>
              </a:defRPr>
            </a:lvl7pPr>
            <a:lvl8pPr marL="3257550" indent="-184150" algn="l" defTabSz="795338" rtl="0" eaLnBrk="1" fontAlgn="base" hangingPunct="1">
              <a:spcBef>
                <a:spcPct val="20000"/>
              </a:spcBef>
              <a:spcAft>
                <a:spcPct val="0"/>
              </a:spcAft>
              <a:buChar char="»"/>
              <a:defRPr>
                <a:solidFill>
                  <a:schemeClr val="tx1"/>
                </a:solidFill>
                <a:latin typeface="+mn-lt"/>
              </a:defRPr>
            </a:lvl8pPr>
            <a:lvl9pPr marL="3714750" indent="-184150" algn="l" defTabSz="795338" rtl="0" eaLnBrk="1" fontAlgn="base" hangingPunct="1">
              <a:spcBef>
                <a:spcPct val="20000"/>
              </a:spcBef>
              <a:spcAft>
                <a:spcPct val="0"/>
              </a:spcAft>
              <a:buChar char="»"/>
              <a:defRPr>
                <a:solidFill>
                  <a:schemeClr val="tx1"/>
                </a:solidFill>
                <a:latin typeface="+mn-lt"/>
              </a:defRPr>
            </a:lvl9pPr>
          </a:lstStyle>
          <a:p>
            <a:pPr marL="0" indent="0">
              <a:buFontTx/>
              <a:buNone/>
            </a:pPr>
            <a:r>
              <a:rPr lang="en-GB" kern="0" dirty="0" smtClean="0"/>
              <a:t>Time stamp.</a:t>
            </a:r>
          </a:p>
        </p:txBody>
      </p:sp>
      <p:pic>
        <p:nvPicPr>
          <p:cNvPr id="7" name="Picture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483518"/>
            <a:ext cx="7303299" cy="3816424"/>
          </a:xfrm>
          <a:prstGeom prst="rect">
            <a:avLst/>
          </a:prstGeom>
          <a:noFill/>
          <a:ln>
            <a:noFill/>
          </a:ln>
        </p:spPr>
      </p:pic>
    </p:spTree>
    <p:extLst>
      <p:ext uri="{BB962C8B-B14F-4D97-AF65-F5344CB8AC3E}">
        <p14:creationId xmlns:p14="http://schemas.microsoft.com/office/powerpoint/2010/main" val="41453944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US" sz="2400" dirty="0" smtClean="0"/>
              <a:t>Loss data cases, Server-client time latency chart</a:t>
            </a:r>
            <a:endParaRPr lang="en-GB" sz="2400" dirty="0"/>
          </a:p>
        </p:txBody>
      </p:sp>
      <p:pic>
        <p:nvPicPr>
          <p:cNvPr id="6" name="Picture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555526"/>
            <a:ext cx="7853319" cy="4001425"/>
          </a:xfrm>
          <a:prstGeom prst="rect">
            <a:avLst/>
          </a:prstGeom>
          <a:noFill/>
          <a:ln>
            <a:noFill/>
          </a:ln>
        </p:spPr>
      </p:pic>
      <p:sp>
        <p:nvSpPr>
          <p:cNvPr id="3" name="TextBox 2"/>
          <p:cNvSpPr txBox="1"/>
          <p:nvPr/>
        </p:nvSpPr>
        <p:spPr>
          <a:xfrm>
            <a:off x="3203848" y="2161188"/>
            <a:ext cx="1800200" cy="338554"/>
          </a:xfrm>
          <a:prstGeom prst="rect">
            <a:avLst/>
          </a:prstGeom>
          <a:noFill/>
        </p:spPr>
        <p:txBody>
          <a:bodyPr wrap="square" rtlCol="0">
            <a:spAutoFit/>
          </a:bodyPr>
          <a:lstStyle/>
          <a:p>
            <a:r>
              <a:rPr lang="en-US" sz="1600" dirty="0">
                <a:latin typeface="+mn-lt"/>
              </a:rPr>
              <a:t>data </a:t>
            </a:r>
            <a:r>
              <a:rPr lang="en-US" sz="1600" dirty="0" smtClean="0">
                <a:latin typeface="+mn-lt"/>
              </a:rPr>
              <a:t>loss</a:t>
            </a:r>
            <a:r>
              <a:rPr lang="ru-RU" sz="1600" dirty="0" smtClean="0">
                <a:latin typeface="+mn-lt"/>
              </a:rPr>
              <a:t> </a:t>
            </a:r>
            <a:r>
              <a:rPr lang="en-US" sz="1600" dirty="0" smtClean="0">
                <a:latin typeface="+mn-lt"/>
              </a:rPr>
              <a:t>here</a:t>
            </a:r>
            <a:endParaRPr lang="en-GB" sz="1600" dirty="0" err="1" smtClean="0">
              <a:latin typeface="+mn-lt"/>
            </a:endParaRPr>
          </a:p>
        </p:txBody>
      </p:sp>
      <p:cxnSp>
        <p:nvCxnSpPr>
          <p:cNvPr id="9" name="Straight Arrow Connector 8"/>
          <p:cNvCxnSpPr/>
          <p:nvPr/>
        </p:nvCxnSpPr>
        <p:spPr bwMode="auto">
          <a:xfrm>
            <a:off x="3923928" y="2499742"/>
            <a:ext cx="1008112" cy="1584176"/>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9663921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US" sz="2400" dirty="0"/>
              <a:t>Loss data cases, </a:t>
            </a:r>
            <a:r>
              <a:rPr lang="en-US" sz="2400" dirty="0" smtClean="0"/>
              <a:t>client-client </a:t>
            </a:r>
            <a:r>
              <a:rPr lang="en-GB" sz="2400" dirty="0"/>
              <a:t>update time</a:t>
            </a:r>
            <a:r>
              <a:rPr lang="en-US" sz="2400" dirty="0" smtClean="0"/>
              <a:t> chart</a:t>
            </a:r>
            <a:endParaRPr lang="en-GB" sz="2400" dirty="0"/>
          </a:p>
        </p:txBody>
      </p:sp>
      <p:pic>
        <p:nvPicPr>
          <p:cNvPr id="6" name="Picture 5"/>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771550"/>
            <a:ext cx="7644043" cy="3921538"/>
          </a:xfrm>
          <a:prstGeom prst="rect">
            <a:avLst/>
          </a:prstGeom>
          <a:noFill/>
          <a:ln>
            <a:noFill/>
          </a:ln>
        </p:spPr>
      </p:pic>
      <p:sp>
        <p:nvSpPr>
          <p:cNvPr id="5" name="Content Placeholder 2"/>
          <p:cNvSpPr txBox="1">
            <a:spLocks/>
          </p:cNvSpPr>
          <p:nvPr/>
        </p:nvSpPr>
        <p:spPr bwMode="auto">
          <a:xfrm>
            <a:off x="2123728" y="452422"/>
            <a:ext cx="5472608" cy="5543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287338" indent="-287338" algn="just" defTabSz="795338" rtl="0" eaLnBrk="1" fontAlgn="base" hangingPunct="1">
              <a:spcBef>
                <a:spcPct val="20000"/>
              </a:spcBef>
              <a:spcAft>
                <a:spcPct val="0"/>
              </a:spcAft>
              <a:buChar char="•"/>
              <a:defRPr sz="2400">
                <a:solidFill>
                  <a:schemeClr val="tx1"/>
                </a:solidFill>
                <a:latin typeface="+mn-lt"/>
                <a:ea typeface="+mn-ea"/>
                <a:cs typeface="+mn-cs"/>
              </a:defRPr>
            </a:lvl1pPr>
            <a:lvl2pPr marL="757238" indent="-279400" algn="just" defTabSz="795338" rtl="0" eaLnBrk="1" fontAlgn="base" hangingPunct="1">
              <a:spcBef>
                <a:spcPct val="20000"/>
              </a:spcBef>
              <a:spcAft>
                <a:spcPct val="0"/>
              </a:spcAft>
              <a:buChar char="–"/>
              <a:defRPr sz="2000">
                <a:solidFill>
                  <a:schemeClr val="tx1"/>
                </a:solidFill>
                <a:latin typeface="+mn-lt"/>
              </a:defRPr>
            </a:lvl2pPr>
            <a:lvl3pPr marL="1136650" indent="-188913" algn="just" defTabSz="795338" rtl="0" eaLnBrk="1" fontAlgn="base" hangingPunct="1">
              <a:spcBef>
                <a:spcPct val="20000"/>
              </a:spcBef>
              <a:spcAft>
                <a:spcPct val="0"/>
              </a:spcAft>
              <a:buChar char="•"/>
              <a:defRPr>
                <a:solidFill>
                  <a:schemeClr val="tx1"/>
                </a:solidFill>
                <a:latin typeface="+mn-lt"/>
              </a:defRPr>
            </a:lvl3pPr>
            <a:lvl4pPr marL="1511300" indent="-184150" algn="just" defTabSz="795338" rtl="0" eaLnBrk="1" fontAlgn="base" hangingPunct="1">
              <a:spcBef>
                <a:spcPct val="20000"/>
              </a:spcBef>
              <a:spcAft>
                <a:spcPct val="0"/>
              </a:spcAft>
              <a:buChar char="–"/>
              <a:defRPr>
                <a:solidFill>
                  <a:schemeClr val="tx1"/>
                </a:solidFill>
                <a:latin typeface="+mn-lt"/>
              </a:defRPr>
            </a:lvl4pPr>
            <a:lvl5pPr marL="1885950" indent="-184150" algn="just" defTabSz="795338" rtl="0" eaLnBrk="1" fontAlgn="base" hangingPunct="1">
              <a:spcBef>
                <a:spcPct val="20000"/>
              </a:spcBef>
              <a:spcAft>
                <a:spcPct val="0"/>
              </a:spcAft>
              <a:buChar char="»"/>
              <a:defRPr>
                <a:solidFill>
                  <a:schemeClr val="tx1"/>
                </a:solidFill>
                <a:latin typeface="+mn-lt"/>
              </a:defRPr>
            </a:lvl5pPr>
            <a:lvl6pPr marL="2343150" indent="-184150" algn="l" defTabSz="795338" rtl="0" eaLnBrk="1" fontAlgn="base" hangingPunct="1">
              <a:spcBef>
                <a:spcPct val="20000"/>
              </a:spcBef>
              <a:spcAft>
                <a:spcPct val="0"/>
              </a:spcAft>
              <a:buChar char="»"/>
              <a:defRPr>
                <a:solidFill>
                  <a:schemeClr val="tx1"/>
                </a:solidFill>
                <a:latin typeface="+mn-lt"/>
              </a:defRPr>
            </a:lvl6pPr>
            <a:lvl7pPr marL="2800350" indent="-184150" algn="l" defTabSz="795338" rtl="0" eaLnBrk="1" fontAlgn="base" hangingPunct="1">
              <a:spcBef>
                <a:spcPct val="20000"/>
              </a:spcBef>
              <a:spcAft>
                <a:spcPct val="0"/>
              </a:spcAft>
              <a:buChar char="»"/>
              <a:defRPr>
                <a:solidFill>
                  <a:schemeClr val="tx1"/>
                </a:solidFill>
                <a:latin typeface="+mn-lt"/>
              </a:defRPr>
            </a:lvl7pPr>
            <a:lvl8pPr marL="3257550" indent="-184150" algn="l" defTabSz="795338" rtl="0" eaLnBrk="1" fontAlgn="base" hangingPunct="1">
              <a:spcBef>
                <a:spcPct val="20000"/>
              </a:spcBef>
              <a:spcAft>
                <a:spcPct val="0"/>
              </a:spcAft>
              <a:buChar char="»"/>
              <a:defRPr>
                <a:solidFill>
                  <a:schemeClr val="tx1"/>
                </a:solidFill>
                <a:latin typeface="+mn-lt"/>
              </a:defRPr>
            </a:lvl8pPr>
            <a:lvl9pPr marL="3714750" indent="-184150" algn="l" defTabSz="795338" rtl="0" eaLnBrk="1" fontAlgn="base" hangingPunct="1">
              <a:spcBef>
                <a:spcPct val="20000"/>
              </a:spcBef>
              <a:spcAft>
                <a:spcPct val="0"/>
              </a:spcAft>
              <a:buChar char="»"/>
              <a:defRPr>
                <a:solidFill>
                  <a:schemeClr val="tx1"/>
                </a:solidFill>
                <a:latin typeface="+mn-lt"/>
              </a:defRPr>
            </a:lvl9pPr>
          </a:lstStyle>
          <a:p>
            <a:pPr marL="0" indent="0" algn="ctr">
              <a:buFontTx/>
              <a:buNone/>
            </a:pPr>
            <a:r>
              <a:rPr lang="en-GB" sz="1800" kern="0" dirty="0"/>
              <a:t>The same place as on the previous slide</a:t>
            </a:r>
            <a:endParaRPr lang="en-GB" sz="1800" kern="0" dirty="0" smtClean="0"/>
          </a:p>
        </p:txBody>
      </p:sp>
      <p:sp>
        <p:nvSpPr>
          <p:cNvPr id="8" name="Content Placeholder 2"/>
          <p:cNvSpPr txBox="1">
            <a:spLocks/>
          </p:cNvSpPr>
          <p:nvPr/>
        </p:nvSpPr>
        <p:spPr bwMode="auto">
          <a:xfrm>
            <a:off x="1259632" y="3075806"/>
            <a:ext cx="2160240" cy="360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287338" indent="-287338" algn="just" defTabSz="795338" rtl="0" eaLnBrk="1" fontAlgn="base" hangingPunct="1">
              <a:spcBef>
                <a:spcPct val="20000"/>
              </a:spcBef>
              <a:spcAft>
                <a:spcPct val="0"/>
              </a:spcAft>
              <a:buChar char="•"/>
              <a:defRPr sz="2400">
                <a:solidFill>
                  <a:schemeClr val="tx1"/>
                </a:solidFill>
                <a:latin typeface="+mn-lt"/>
                <a:ea typeface="+mn-ea"/>
                <a:cs typeface="+mn-cs"/>
              </a:defRPr>
            </a:lvl1pPr>
            <a:lvl2pPr marL="757238" indent="-279400" algn="just" defTabSz="795338" rtl="0" eaLnBrk="1" fontAlgn="base" hangingPunct="1">
              <a:spcBef>
                <a:spcPct val="20000"/>
              </a:spcBef>
              <a:spcAft>
                <a:spcPct val="0"/>
              </a:spcAft>
              <a:buChar char="–"/>
              <a:defRPr sz="2000">
                <a:solidFill>
                  <a:schemeClr val="tx1"/>
                </a:solidFill>
                <a:latin typeface="+mn-lt"/>
              </a:defRPr>
            </a:lvl2pPr>
            <a:lvl3pPr marL="1136650" indent="-188913" algn="just" defTabSz="795338" rtl="0" eaLnBrk="1" fontAlgn="base" hangingPunct="1">
              <a:spcBef>
                <a:spcPct val="20000"/>
              </a:spcBef>
              <a:spcAft>
                <a:spcPct val="0"/>
              </a:spcAft>
              <a:buChar char="•"/>
              <a:defRPr>
                <a:solidFill>
                  <a:schemeClr val="tx1"/>
                </a:solidFill>
                <a:latin typeface="+mn-lt"/>
              </a:defRPr>
            </a:lvl3pPr>
            <a:lvl4pPr marL="1511300" indent="-184150" algn="just" defTabSz="795338" rtl="0" eaLnBrk="1" fontAlgn="base" hangingPunct="1">
              <a:spcBef>
                <a:spcPct val="20000"/>
              </a:spcBef>
              <a:spcAft>
                <a:spcPct val="0"/>
              </a:spcAft>
              <a:buChar char="–"/>
              <a:defRPr>
                <a:solidFill>
                  <a:schemeClr val="tx1"/>
                </a:solidFill>
                <a:latin typeface="+mn-lt"/>
              </a:defRPr>
            </a:lvl4pPr>
            <a:lvl5pPr marL="1885950" indent="-184150" algn="just" defTabSz="795338" rtl="0" eaLnBrk="1" fontAlgn="base" hangingPunct="1">
              <a:spcBef>
                <a:spcPct val="20000"/>
              </a:spcBef>
              <a:spcAft>
                <a:spcPct val="0"/>
              </a:spcAft>
              <a:buChar char="»"/>
              <a:defRPr>
                <a:solidFill>
                  <a:schemeClr val="tx1"/>
                </a:solidFill>
                <a:latin typeface="+mn-lt"/>
              </a:defRPr>
            </a:lvl5pPr>
            <a:lvl6pPr marL="2343150" indent="-184150" algn="l" defTabSz="795338" rtl="0" eaLnBrk="1" fontAlgn="base" hangingPunct="1">
              <a:spcBef>
                <a:spcPct val="20000"/>
              </a:spcBef>
              <a:spcAft>
                <a:spcPct val="0"/>
              </a:spcAft>
              <a:buChar char="»"/>
              <a:defRPr>
                <a:solidFill>
                  <a:schemeClr val="tx1"/>
                </a:solidFill>
                <a:latin typeface="+mn-lt"/>
              </a:defRPr>
            </a:lvl6pPr>
            <a:lvl7pPr marL="2800350" indent="-184150" algn="l" defTabSz="795338" rtl="0" eaLnBrk="1" fontAlgn="base" hangingPunct="1">
              <a:spcBef>
                <a:spcPct val="20000"/>
              </a:spcBef>
              <a:spcAft>
                <a:spcPct val="0"/>
              </a:spcAft>
              <a:buChar char="»"/>
              <a:defRPr>
                <a:solidFill>
                  <a:schemeClr val="tx1"/>
                </a:solidFill>
                <a:latin typeface="+mn-lt"/>
              </a:defRPr>
            </a:lvl7pPr>
            <a:lvl8pPr marL="3257550" indent="-184150" algn="l" defTabSz="795338" rtl="0" eaLnBrk="1" fontAlgn="base" hangingPunct="1">
              <a:spcBef>
                <a:spcPct val="20000"/>
              </a:spcBef>
              <a:spcAft>
                <a:spcPct val="0"/>
              </a:spcAft>
              <a:buChar char="»"/>
              <a:defRPr>
                <a:solidFill>
                  <a:schemeClr val="tx1"/>
                </a:solidFill>
                <a:latin typeface="+mn-lt"/>
              </a:defRPr>
            </a:lvl8pPr>
            <a:lvl9pPr marL="3714750" indent="-184150" algn="l" defTabSz="795338" rtl="0" eaLnBrk="1" fontAlgn="base" hangingPunct="1">
              <a:spcBef>
                <a:spcPct val="20000"/>
              </a:spcBef>
              <a:spcAft>
                <a:spcPct val="0"/>
              </a:spcAft>
              <a:buChar char="»"/>
              <a:defRPr>
                <a:solidFill>
                  <a:schemeClr val="tx1"/>
                </a:solidFill>
                <a:latin typeface="+mn-lt"/>
              </a:defRPr>
            </a:lvl9pPr>
          </a:lstStyle>
          <a:p>
            <a:pPr marL="0" indent="0" algn="ctr">
              <a:buFontTx/>
              <a:buNone/>
            </a:pPr>
            <a:r>
              <a:rPr lang="en-US" sz="1800" kern="0" dirty="0"/>
              <a:t>Everything on time</a:t>
            </a:r>
            <a:endParaRPr lang="en-GB" sz="1800" kern="0" dirty="0" smtClean="0"/>
          </a:p>
        </p:txBody>
      </p:sp>
      <p:sp>
        <p:nvSpPr>
          <p:cNvPr id="9" name="Content Placeholder 2"/>
          <p:cNvSpPr txBox="1">
            <a:spLocks/>
          </p:cNvSpPr>
          <p:nvPr/>
        </p:nvSpPr>
        <p:spPr bwMode="auto">
          <a:xfrm>
            <a:off x="5796136" y="3075806"/>
            <a:ext cx="2160240" cy="360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287338" indent="-287338" algn="just" defTabSz="795338" rtl="0" eaLnBrk="1" fontAlgn="base" hangingPunct="1">
              <a:spcBef>
                <a:spcPct val="20000"/>
              </a:spcBef>
              <a:spcAft>
                <a:spcPct val="0"/>
              </a:spcAft>
              <a:buChar char="•"/>
              <a:defRPr sz="2400">
                <a:solidFill>
                  <a:schemeClr val="tx1"/>
                </a:solidFill>
                <a:latin typeface="+mn-lt"/>
                <a:ea typeface="+mn-ea"/>
                <a:cs typeface="+mn-cs"/>
              </a:defRPr>
            </a:lvl1pPr>
            <a:lvl2pPr marL="757238" indent="-279400" algn="just" defTabSz="795338" rtl="0" eaLnBrk="1" fontAlgn="base" hangingPunct="1">
              <a:spcBef>
                <a:spcPct val="20000"/>
              </a:spcBef>
              <a:spcAft>
                <a:spcPct val="0"/>
              </a:spcAft>
              <a:buChar char="–"/>
              <a:defRPr sz="2000">
                <a:solidFill>
                  <a:schemeClr val="tx1"/>
                </a:solidFill>
                <a:latin typeface="+mn-lt"/>
              </a:defRPr>
            </a:lvl2pPr>
            <a:lvl3pPr marL="1136650" indent="-188913" algn="just" defTabSz="795338" rtl="0" eaLnBrk="1" fontAlgn="base" hangingPunct="1">
              <a:spcBef>
                <a:spcPct val="20000"/>
              </a:spcBef>
              <a:spcAft>
                <a:spcPct val="0"/>
              </a:spcAft>
              <a:buChar char="•"/>
              <a:defRPr>
                <a:solidFill>
                  <a:schemeClr val="tx1"/>
                </a:solidFill>
                <a:latin typeface="+mn-lt"/>
              </a:defRPr>
            </a:lvl3pPr>
            <a:lvl4pPr marL="1511300" indent="-184150" algn="just" defTabSz="795338" rtl="0" eaLnBrk="1" fontAlgn="base" hangingPunct="1">
              <a:spcBef>
                <a:spcPct val="20000"/>
              </a:spcBef>
              <a:spcAft>
                <a:spcPct val="0"/>
              </a:spcAft>
              <a:buChar char="–"/>
              <a:defRPr>
                <a:solidFill>
                  <a:schemeClr val="tx1"/>
                </a:solidFill>
                <a:latin typeface="+mn-lt"/>
              </a:defRPr>
            </a:lvl4pPr>
            <a:lvl5pPr marL="1885950" indent="-184150" algn="just" defTabSz="795338" rtl="0" eaLnBrk="1" fontAlgn="base" hangingPunct="1">
              <a:spcBef>
                <a:spcPct val="20000"/>
              </a:spcBef>
              <a:spcAft>
                <a:spcPct val="0"/>
              </a:spcAft>
              <a:buChar char="»"/>
              <a:defRPr>
                <a:solidFill>
                  <a:schemeClr val="tx1"/>
                </a:solidFill>
                <a:latin typeface="+mn-lt"/>
              </a:defRPr>
            </a:lvl5pPr>
            <a:lvl6pPr marL="2343150" indent="-184150" algn="l" defTabSz="795338" rtl="0" eaLnBrk="1" fontAlgn="base" hangingPunct="1">
              <a:spcBef>
                <a:spcPct val="20000"/>
              </a:spcBef>
              <a:spcAft>
                <a:spcPct val="0"/>
              </a:spcAft>
              <a:buChar char="»"/>
              <a:defRPr>
                <a:solidFill>
                  <a:schemeClr val="tx1"/>
                </a:solidFill>
                <a:latin typeface="+mn-lt"/>
              </a:defRPr>
            </a:lvl6pPr>
            <a:lvl7pPr marL="2800350" indent="-184150" algn="l" defTabSz="795338" rtl="0" eaLnBrk="1" fontAlgn="base" hangingPunct="1">
              <a:spcBef>
                <a:spcPct val="20000"/>
              </a:spcBef>
              <a:spcAft>
                <a:spcPct val="0"/>
              </a:spcAft>
              <a:buChar char="»"/>
              <a:defRPr>
                <a:solidFill>
                  <a:schemeClr val="tx1"/>
                </a:solidFill>
                <a:latin typeface="+mn-lt"/>
              </a:defRPr>
            </a:lvl7pPr>
            <a:lvl8pPr marL="3257550" indent="-184150" algn="l" defTabSz="795338" rtl="0" eaLnBrk="1" fontAlgn="base" hangingPunct="1">
              <a:spcBef>
                <a:spcPct val="20000"/>
              </a:spcBef>
              <a:spcAft>
                <a:spcPct val="0"/>
              </a:spcAft>
              <a:buChar char="»"/>
              <a:defRPr>
                <a:solidFill>
                  <a:schemeClr val="tx1"/>
                </a:solidFill>
                <a:latin typeface="+mn-lt"/>
              </a:defRPr>
            </a:lvl8pPr>
            <a:lvl9pPr marL="3714750" indent="-184150" algn="l" defTabSz="795338" rtl="0" eaLnBrk="1" fontAlgn="base" hangingPunct="1">
              <a:spcBef>
                <a:spcPct val="20000"/>
              </a:spcBef>
              <a:spcAft>
                <a:spcPct val="0"/>
              </a:spcAft>
              <a:buChar char="»"/>
              <a:defRPr>
                <a:solidFill>
                  <a:schemeClr val="tx1"/>
                </a:solidFill>
                <a:latin typeface="+mn-lt"/>
              </a:defRPr>
            </a:lvl9pPr>
          </a:lstStyle>
          <a:p>
            <a:pPr marL="0" indent="0" algn="ctr">
              <a:buFontTx/>
              <a:buNone/>
            </a:pPr>
            <a:r>
              <a:rPr lang="en-US" sz="1800" kern="0" dirty="0"/>
              <a:t>Everything on time</a:t>
            </a:r>
            <a:endParaRPr lang="en-GB" sz="1800" kern="0" dirty="0" smtClean="0"/>
          </a:p>
        </p:txBody>
      </p:sp>
      <p:sp>
        <p:nvSpPr>
          <p:cNvPr id="10" name="Content Placeholder 2"/>
          <p:cNvSpPr txBox="1">
            <a:spLocks/>
          </p:cNvSpPr>
          <p:nvPr/>
        </p:nvSpPr>
        <p:spPr bwMode="auto">
          <a:xfrm>
            <a:off x="3491880" y="1681252"/>
            <a:ext cx="1656184" cy="360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287338" indent="-287338" algn="just" defTabSz="795338" rtl="0" eaLnBrk="1" fontAlgn="base" hangingPunct="1">
              <a:spcBef>
                <a:spcPct val="20000"/>
              </a:spcBef>
              <a:spcAft>
                <a:spcPct val="0"/>
              </a:spcAft>
              <a:buChar char="•"/>
              <a:defRPr sz="2400">
                <a:solidFill>
                  <a:schemeClr val="tx1"/>
                </a:solidFill>
                <a:latin typeface="+mn-lt"/>
                <a:ea typeface="+mn-ea"/>
                <a:cs typeface="+mn-cs"/>
              </a:defRPr>
            </a:lvl1pPr>
            <a:lvl2pPr marL="757238" indent="-279400" algn="just" defTabSz="795338" rtl="0" eaLnBrk="1" fontAlgn="base" hangingPunct="1">
              <a:spcBef>
                <a:spcPct val="20000"/>
              </a:spcBef>
              <a:spcAft>
                <a:spcPct val="0"/>
              </a:spcAft>
              <a:buChar char="–"/>
              <a:defRPr sz="2000">
                <a:solidFill>
                  <a:schemeClr val="tx1"/>
                </a:solidFill>
                <a:latin typeface="+mn-lt"/>
              </a:defRPr>
            </a:lvl2pPr>
            <a:lvl3pPr marL="1136650" indent="-188913" algn="just" defTabSz="795338" rtl="0" eaLnBrk="1" fontAlgn="base" hangingPunct="1">
              <a:spcBef>
                <a:spcPct val="20000"/>
              </a:spcBef>
              <a:spcAft>
                <a:spcPct val="0"/>
              </a:spcAft>
              <a:buChar char="•"/>
              <a:defRPr>
                <a:solidFill>
                  <a:schemeClr val="tx1"/>
                </a:solidFill>
                <a:latin typeface="+mn-lt"/>
              </a:defRPr>
            </a:lvl3pPr>
            <a:lvl4pPr marL="1511300" indent="-184150" algn="just" defTabSz="795338" rtl="0" eaLnBrk="1" fontAlgn="base" hangingPunct="1">
              <a:spcBef>
                <a:spcPct val="20000"/>
              </a:spcBef>
              <a:spcAft>
                <a:spcPct val="0"/>
              </a:spcAft>
              <a:buChar char="–"/>
              <a:defRPr>
                <a:solidFill>
                  <a:schemeClr val="tx1"/>
                </a:solidFill>
                <a:latin typeface="+mn-lt"/>
              </a:defRPr>
            </a:lvl4pPr>
            <a:lvl5pPr marL="1885950" indent="-184150" algn="just" defTabSz="795338" rtl="0" eaLnBrk="1" fontAlgn="base" hangingPunct="1">
              <a:spcBef>
                <a:spcPct val="20000"/>
              </a:spcBef>
              <a:spcAft>
                <a:spcPct val="0"/>
              </a:spcAft>
              <a:buChar char="»"/>
              <a:defRPr>
                <a:solidFill>
                  <a:schemeClr val="tx1"/>
                </a:solidFill>
                <a:latin typeface="+mn-lt"/>
              </a:defRPr>
            </a:lvl5pPr>
            <a:lvl6pPr marL="2343150" indent="-184150" algn="l" defTabSz="795338" rtl="0" eaLnBrk="1" fontAlgn="base" hangingPunct="1">
              <a:spcBef>
                <a:spcPct val="20000"/>
              </a:spcBef>
              <a:spcAft>
                <a:spcPct val="0"/>
              </a:spcAft>
              <a:buChar char="»"/>
              <a:defRPr>
                <a:solidFill>
                  <a:schemeClr val="tx1"/>
                </a:solidFill>
                <a:latin typeface="+mn-lt"/>
              </a:defRPr>
            </a:lvl6pPr>
            <a:lvl7pPr marL="2800350" indent="-184150" algn="l" defTabSz="795338" rtl="0" eaLnBrk="1" fontAlgn="base" hangingPunct="1">
              <a:spcBef>
                <a:spcPct val="20000"/>
              </a:spcBef>
              <a:spcAft>
                <a:spcPct val="0"/>
              </a:spcAft>
              <a:buChar char="»"/>
              <a:defRPr>
                <a:solidFill>
                  <a:schemeClr val="tx1"/>
                </a:solidFill>
                <a:latin typeface="+mn-lt"/>
              </a:defRPr>
            </a:lvl7pPr>
            <a:lvl8pPr marL="3257550" indent="-184150" algn="l" defTabSz="795338" rtl="0" eaLnBrk="1" fontAlgn="base" hangingPunct="1">
              <a:spcBef>
                <a:spcPct val="20000"/>
              </a:spcBef>
              <a:spcAft>
                <a:spcPct val="0"/>
              </a:spcAft>
              <a:buChar char="»"/>
              <a:defRPr>
                <a:solidFill>
                  <a:schemeClr val="tx1"/>
                </a:solidFill>
                <a:latin typeface="+mn-lt"/>
              </a:defRPr>
            </a:lvl8pPr>
            <a:lvl9pPr marL="3714750" indent="-184150" algn="l" defTabSz="795338" rtl="0" eaLnBrk="1" fontAlgn="base" hangingPunct="1">
              <a:spcBef>
                <a:spcPct val="20000"/>
              </a:spcBef>
              <a:spcAft>
                <a:spcPct val="0"/>
              </a:spcAft>
              <a:buChar char="»"/>
              <a:defRPr>
                <a:solidFill>
                  <a:schemeClr val="tx1"/>
                </a:solidFill>
                <a:latin typeface="+mn-lt"/>
              </a:defRPr>
            </a:lvl9pPr>
          </a:lstStyle>
          <a:p>
            <a:pPr marL="0" indent="0" algn="ctr">
              <a:buFontTx/>
              <a:buNone/>
            </a:pPr>
            <a:r>
              <a:rPr lang="en-US" sz="1800" kern="0" dirty="0" smtClean="0"/>
              <a:t>Data loss</a:t>
            </a:r>
            <a:endParaRPr lang="en-GB" sz="1800" kern="0" dirty="0" smtClean="0"/>
          </a:p>
        </p:txBody>
      </p:sp>
      <p:cxnSp>
        <p:nvCxnSpPr>
          <p:cNvPr id="12" name="Straight Arrow Connector 11"/>
          <p:cNvCxnSpPr>
            <a:stCxn id="10" idx="2"/>
          </p:cNvCxnSpPr>
          <p:nvPr/>
        </p:nvCxnSpPr>
        <p:spPr bwMode="auto">
          <a:xfrm>
            <a:off x="4319972" y="2041292"/>
            <a:ext cx="900100" cy="1538570"/>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8744903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402761" y="843558"/>
            <a:ext cx="8385311" cy="3528392"/>
          </a:xfrm>
          <a:prstGeom prst="rect">
            <a:avLst/>
          </a:prstGeom>
        </p:spPr>
      </p:pic>
      <p:sp>
        <p:nvSpPr>
          <p:cNvPr id="2" name="Title 1"/>
          <p:cNvSpPr>
            <a:spLocks noGrp="1"/>
          </p:cNvSpPr>
          <p:nvPr>
            <p:ph type="title"/>
          </p:nvPr>
        </p:nvSpPr>
        <p:spPr>
          <a:xfrm>
            <a:off x="0" y="0"/>
            <a:ext cx="9144000" cy="339502"/>
          </a:xfrm>
        </p:spPr>
        <p:txBody>
          <a:bodyPr/>
          <a:lstStyle/>
          <a:p>
            <a:r>
              <a:rPr lang="en-US" sz="2400" dirty="0"/>
              <a:t>Loss data cases, </a:t>
            </a:r>
            <a:r>
              <a:rPr lang="en-US" sz="2400" dirty="0" smtClean="0"/>
              <a:t>client-client </a:t>
            </a:r>
            <a:r>
              <a:rPr lang="en-GB" sz="2400" dirty="0"/>
              <a:t>update time</a:t>
            </a:r>
            <a:r>
              <a:rPr lang="en-US" sz="2400" dirty="0" smtClean="0"/>
              <a:t> chart</a:t>
            </a:r>
            <a:endParaRPr lang="en-GB" sz="2400" dirty="0"/>
          </a:p>
        </p:txBody>
      </p:sp>
      <p:sp>
        <p:nvSpPr>
          <p:cNvPr id="5" name="Content Placeholder 2"/>
          <p:cNvSpPr txBox="1">
            <a:spLocks/>
          </p:cNvSpPr>
          <p:nvPr/>
        </p:nvSpPr>
        <p:spPr bwMode="auto">
          <a:xfrm>
            <a:off x="2123728" y="394710"/>
            <a:ext cx="5472608" cy="4488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287338" indent="-287338" algn="just" defTabSz="795338" rtl="0" eaLnBrk="1" fontAlgn="base" hangingPunct="1">
              <a:spcBef>
                <a:spcPct val="20000"/>
              </a:spcBef>
              <a:spcAft>
                <a:spcPct val="0"/>
              </a:spcAft>
              <a:buChar char="•"/>
              <a:defRPr sz="2400">
                <a:solidFill>
                  <a:schemeClr val="tx1"/>
                </a:solidFill>
                <a:latin typeface="+mn-lt"/>
                <a:ea typeface="+mn-ea"/>
                <a:cs typeface="+mn-cs"/>
              </a:defRPr>
            </a:lvl1pPr>
            <a:lvl2pPr marL="757238" indent="-279400" algn="just" defTabSz="795338" rtl="0" eaLnBrk="1" fontAlgn="base" hangingPunct="1">
              <a:spcBef>
                <a:spcPct val="20000"/>
              </a:spcBef>
              <a:spcAft>
                <a:spcPct val="0"/>
              </a:spcAft>
              <a:buChar char="–"/>
              <a:defRPr sz="2000">
                <a:solidFill>
                  <a:schemeClr val="tx1"/>
                </a:solidFill>
                <a:latin typeface="+mn-lt"/>
              </a:defRPr>
            </a:lvl2pPr>
            <a:lvl3pPr marL="1136650" indent="-188913" algn="just" defTabSz="795338" rtl="0" eaLnBrk="1" fontAlgn="base" hangingPunct="1">
              <a:spcBef>
                <a:spcPct val="20000"/>
              </a:spcBef>
              <a:spcAft>
                <a:spcPct val="0"/>
              </a:spcAft>
              <a:buChar char="•"/>
              <a:defRPr>
                <a:solidFill>
                  <a:schemeClr val="tx1"/>
                </a:solidFill>
                <a:latin typeface="+mn-lt"/>
              </a:defRPr>
            </a:lvl3pPr>
            <a:lvl4pPr marL="1511300" indent="-184150" algn="just" defTabSz="795338" rtl="0" eaLnBrk="1" fontAlgn="base" hangingPunct="1">
              <a:spcBef>
                <a:spcPct val="20000"/>
              </a:spcBef>
              <a:spcAft>
                <a:spcPct val="0"/>
              </a:spcAft>
              <a:buChar char="–"/>
              <a:defRPr>
                <a:solidFill>
                  <a:schemeClr val="tx1"/>
                </a:solidFill>
                <a:latin typeface="+mn-lt"/>
              </a:defRPr>
            </a:lvl4pPr>
            <a:lvl5pPr marL="1885950" indent="-184150" algn="just" defTabSz="795338" rtl="0" eaLnBrk="1" fontAlgn="base" hangingPunct="1">
              <a:spcBef>
                <a:spcPct val="20000"/>
              </a:spcBef>
              <a:spcAft>
                <a:spcPct val="0"/>
              </a:spcAft>
              <a:buChar char="»"/>
              <a:defRPr>
                <a:solidFill>
                  <a:schemeClr val="tx1"/>
                </a:solidFill>
                <a:latin typeface="+mn-lt"/>
              </a:defRPr>
            </a:lvl5pPr>
            <a:lvl6pPr marL="2343150" indent="-184150" algn="l" defTabSz="795338" rtl="0" eaLnBrk="1" fontAlgn="base" hangingPunct="1">
              <a:spcBef>
                <a:spcPct val="20000"/>
              </a:spcBef>
              <a:spcAft>
                <a:spcPct val="0"/>
              </a:spcAft>
              <a:buChar char="»"/>
              <a:defRPr>
                <a:solidFill>
                  <a:schemeClr val="tx1"/>
                </a:solidFill>
                <a:latin typeface="+mn-lt"/>
              </a:defRPr>
            </a:lvl6pPr>
            <a:lvl7pPr marL="2800350" indent="-184150" algn="l" defTabSz="795338" rtl="0" eaLnBrk="1" fontAlgn="base" hangingPunct="1">
              <a:spcBef>
                <a:spcPct val="20000"/>
              </a:spcBef>
              <a:spcAft>
                <a:spcPct val="0"/>
              </a:spcAft>
              <a:buChar char="»"/>
              <a:defRPr>
                <a:solidFill>
                  <a:schemeClr val="tx1"/>
                </a:solidFill>
                <a:latin typeface="+mn-lt"/>
              </a:defRPr>
            </a:lvl7pPr>
            <a:lvl8pPr marL="3257550" indent="-184150" algn="l" defTabSz="795338" rtl="0" eaLnBrk="1" fontAlgn="base" hangingPunct="1">
              <a:spcBef>
                <a:spcPct val="20000"/>
              </a:spcBef>
              <a:spcAft>
                <a:spcPct val="0"/>
              </a:spcAft>
              <a:buChar char="»"/>
              <a:defRPr>
                <a:solidFill>
                  <a:schemeClr val="tx1"/>
                </a:solidFill>
                <a:latin typeface="+mn-lt"/>
              </a:defRPr>
            </a:lvl8pPr>
            <a:lvl9pPr marL="3714750" indent="-184150" algn="l" defTabSz="795338" rtl="0" eaLnBrk="1" fontAlgn="base" hangingPunct="1">
              <a:spcBef>
                <a:spcPct val="20000"/>
              </a:spcBef>
              <a:spcAft>
                <a:spcPct val="0"/>
              </a:spcAft>
              <a:buChar char="»"/>
              <a:defRPr>
                <a:solidFill>
                  <a:schemeClr val="tx1"/>
                </a:solidFill>
                <a:latin typeface="+mn-lt"/>
              </a:defRPr>
            </a:lvl9pPr>
          </a:lstStyle>
          <a:p>
            <a:pPr marL="0" indent="0" algn="ctr">
              <a:buFontTx/>
              <a:buNone/>
            </a:pPr>
            <a:r>
              <a:rPr lang="en-GB" sz="1800" kern="0" dirty="0"/>
              <a:t>A more serious </a:t>
            </a:r>
            <a:r>
              <a:rPr lang="en-GB" sz="1800" kern="0" dirty="0" smtClean="0"/>
              <a:t>case [7000 PV, 5Hz ]</a:t>
            </a:r>
          </a:p>
        </p:txBody>
      </p:sp>
      <p:sp>
        <p:nvSpPr>
          <p:cNvPr id="8" name="Content Placeholder 2"/>
          <p:cNvSpPr txBox="1">
            <a:spLocks/>
          </p:cNvSpPr>
          <p:nvPr/>
        </p:nvSpPr>
        <p:spPr bwMode="auto">
          <a:xfrm>
            <a:off x="1421650" y="3116312"/>
            <a:ext cx="2160240" cy="360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287338" indent="-287338" algn="just" defTabSz="795338" rtl="0" eaLnBrk="1" fontAlgn="base" hangingPunct="1">
              <a:spcBef>
                <a:spcPct val="20000"/>
              </a:spcBef>
              <a:spcAft>
                <a:spcPct val="0"/>
              </a:spcAft>
              <a:buChar char="•"/>
              <a:defRPr sz="2400">
                <a:solidFill>
                  <a:schemeClr val="tx1"/>
                </a:solidFill>
                <a:latin typeface="+mn-lt"/>
                <a:ea typeface="+mn-ea"/>
                <a:cs typeface="+mn-cs"/>
              </a:defRPr>
            </a:lvl1pPr>
            <a:lvl2pPr marL="757238" indent="-279400" algn="just" defTabSz="795338" rtl="0" eaLnBrk="1" fontAlgn="base" hangingPunct="1">
              <a:spcBef>
                <a:spcPct val="20000"/>
              </a:spcBef>
              <a:spcAft>
                <a:spcPct val="0"/>
              </a:spcAft>
              <a:buChar char="–"/>
              <a:defRPr sz="2000">
                <a:solidFill>
                  <a:schemeClr val="tx1"/>
                </a:solidFill>
                <a:latin typeface="+mn-lt"/>
              </a:defRPr>
            </a:lvl2pPr>
            <a:lvl3pPr marL="1136650" indent="-188913" algn="just" defTabSz="795338" rtl="0" eaLnBrk="1" fontAlgn="base" hangingPunct="1">
              <a:spcBef>
                <a:spcPct val="20000"/>
              </a:spcBef>
              <a:spcAft>
                <a:spcPct val="0"/>
              </a:spcAft>
              <a:buChar char="•"/>
              <a:defRPr>
                <a:solidFill>
                  <a:schemeClr val="tx1"/>
                </a:solidFill>
                <a:latin typeface="+mn-lt"/>
              </a:defRPr>
            </a:lvl3pPr>
            <a:lvl4pPr marL="1511300" indent="-184150" algn="just" defTabSz="795338" rtl="0" eaLnBrk="1" fontAlgn="base" hangingPunct="1">
              <a:spcBef>
                <a:spcPct val="20000"/>
              </a:spcBef>
              <a:spcAft>
                <a:spcPct val="0"/>
              </a:spcAft>
              <a:buChar char="–"/>
              <a:defRPr>
                <a:solidFill>
                  <a:schemeClr val="tx1"/>
                </a:solidFill>
                <a:latin typeface="+mn-lt"/>
              </a:defRPr>
            </a:lvl4pPr>
            <a:lvl5pPr marL="1885950" indent="-184150" algn="just" defTabSz="795338" rtl="0" eaLnBrk="1" fontAlgn="base" hangingPunct="1">
              <a:spcBef>
                <a:spcPct val="20000"/>
              </a:spcBef>
              <a:spcAft>
                <a:spcPct val="0"/>
              </a:spcAft>
              <a:buChar char="»"/>
              <a:defRPr>
                <a:solidFill>
                  <a:schemeClr val="tx1"/>
                </a:solidFill>
                <a:latin typeface="+mn-lt"/>
              </a:defRPr>
            </a:lvl5pPr>
            <a:lvl6pPr marL="2343150" indent="-184150" algn="l" defTabSz="795338" rtl="0" eaLnBrk="1" fontAlgn="base" hangingPunct="1">
              <a:spcBef>
                <a:spcPct val="20000"/>
              </a:spcBef>
              <a:spcAft>
                <a:spcPct val="0"/>
              </a:spcAft>
              <a:buChar char="»"/>
              <a:defRPr>
                <a:solidFill>
                  <a:schemeClr val="tx1"/>
                </a:solidFill>
                <a:latin typeface="+mn-lt"/>
              </a:defRPr>
            </a:lvl6pPr>
            <a:lvl7pPr marL="2800350" indent="-184150" algn="l" defTabSz="795338" rtl="0" eaLnBrk="1" fontAlgn="base" hangingPunct="1">
              <a:spcBef>
                <a:spcPct val="20000"/>
              </a:spcBef>
              <a:spcAft>
                <a:spcPct val="0"/>
              </a:spcAft>
              <a:buChar char="»"/>
              <a:defRPr>
                <a:solidFill>
                  <a:schemeClr val="tx1"/>
                </a:solidFill>
                <a:latin typeface="+mn-lt"/>
              </a:defRPr>
            </a:lvl7pPr>
            <a:lvl8pPr marL="3257550" indent="-184150" algn="l" defTabSz="795338" rtl="0" eaLnBrk="1" fontAlgn="base" hangingPunct="1">
              <a:spcBef>
                <a:spcPct val="20000"/>
              </a:spcBef>
              <a:spcAft>
                <a:spcPct val="0"/>
              </a:spcAft>
              <a:buChar char="»"/>
              <a:defRPr>
                <a:solidFill>
                  <a:schemeClr val="tx1"/>
                </a:solidFill>
                <a:latin typeface="+mn-lt"/>
              </a:defRPr>
            </a:lvl8pPr>
            <a:lvl9pPr marL="3714750" indent="-184150" algn="l" defTabSz="795338" rtl="0" eaLnBrk="1" fontAlgn="base" hangingPunct="1">
              <a:spcBef>
                <a:spcPct val="20000"/>
              </a:spcBef>
              <a:spcAft>
                <a:spcPct val="0"/>
              </a:spcAft>
              <a:buChar char="»"/>
              <a:defRPr>
                <a:solidFill>
                  <a:schemeClr val="tx1"/>
                </a:solidFill>
                <a:latin typeface="+mn-lt"/>
              </a:defRPr>
            </a:lvl9pPr>
          </a:lstStyle>
          <a:p>
            <a:pPr marL="0" indent="0" algn="ctr">
              <a:buFontTx/>
              <a:buNone/>
            </a:pPr>
            <a:r>
              <a:rPr lang="en-US" sz="1800" kern="0" dirty="0"/>
              <a:t>Everything on time</a:t>
            </a:r>
            <a:endParaRPr lang="en-GB" sz="1800" kern="0" dirty="0" smtClean="0"/>
          </a:p>
        </p:txBody>
      </p:sp>
      <p:sp>
        <p:nvSpPr>
          <p:cNvPr id="9" name="Content Placeholder 2"/>
          <p:cNvSpPr txBox="1">
            <a:spLocks/>
          </p:cNvSpPr>
          <p:nvPr/>
        </p:nvSpPr>
        <p:spPr bwMode="auto">
          <a:xfrm>
            <a:off x="5796136" y="3075806"/>
            <a:ext cx="2160240" cy="360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287338" indent="-287338" algn="just" defTabSz="795338" rtl="0" eaLnBrk="1" fontAlgn="base" hangingPunct="1">
              <a:spcBef>
                <a:spcPct val="20000"/>
              </a:spcBef>
              <a:spcAft>
                <a:spcPct val="0"/>
              </a:spcAft>
              <a:buChar char="•"/>
              <a:defRPr sz="2400">
                <a:solidFill>
                  <a:schemeClr val="tx1"/>
                </a:solidFill>
                <a:latin typeface="+mn-lt"/>
                <a:ea typeface="+mn-ea"/>
                <a:cs typeface="+mn-cs"/>
              </a:defRPr>
            </a:lvl1pPr>
            <a:lvl2pPr marL="757238" indent="-279400" algn="just" defTabSz="795338" rtl="0" eaLnBrk="1" fontAlgn="base" hangingPunct="1">
              <a:spcBef>
                <a:spcPct val="20000"/>
              </a:spcBef>
              <a:spcAft>
                <a:spcPct val="0"/>
              </a:spcAft>
              <a:buChar char="–"/>
              <a:defRPr sz="2000">
                <a:solidFill>
                  <a:schemeClr val="tx1"/>
                </a:solidFill>
                <a:latin typeface="+mn-lt"/>
              </a:defRPr>
            </a:lvl2pPr>
            <a:lvl3pPr marL="1136650" indent="-188913" algn="just" defTabSz="795338" rtl="0" eaLnBrk="1" fontAlgn="base" hangingPunct="1">
              <a:spcBef>
                <a:spcPct val="20000"/>
              </a:spcBef>
              <a:spcAft>
                <a:spcPct val="0"/>
              </a:spcAft>
              <a:buChar char="•"/>
              <a:defRPr>
                <a:solidFill>
                  <a:schemeClr val="tx1"/>
                </a:solidFill>
                <a:latin typeface="+mn-lt"/>
              </a:defRPr>
            </a:lvl3pPr>
            <a:lvl4pPr marL="1511300" indent="-184150" algn="just" defTabSz="795338" rtl="0" eaLnBrk="1" fontAlgn="base" hangingPunct="1">
              <a:spcBef>
                <a:spcPct val="20000"/>
              </a:spcBef>
              <a:spcAft>
                <a:spcPct val="0"/>
              </a:spcAft>
              <a:buChar char="–"/>
              <a:defRPr>
                <a:solidFill>
                  <a:schemeClr val="tx1"/>
                </a:solidFill>
                <a:latin typeface="+mn-lt"/>
              </a:defRPr>
            </a:lvl4pPr>
            <a:lvl5pPr marL="1885950" indent="-184150" algn="just" defTabSz="795338" rtl="0" eaLnBrk="1" fontAlgn="base" hangingPunct="1">
              <a:spcBef>
                <a:spcPct val="20000"/>
              </a:spcBef>
              <a:spcAft>
                <a:spcPct val="0"/>
              </a:spcAft>
              <a:buChar char="»"/>
              <a:defRPr>
                <a:solidFill>
                  <a:schemeClr val="tx1"/>
                </a:solidFill>
                <a:latin typeface="+mn-lt"/>
              </a:defRPr>
            </a:lvl5pPr>
            <a:lvl6pPr marL="2343150" indent="-184150" algn="l" defTabSz="795338" rtl="0" eaLnBrk="1" fontAlgn="base" hangingPunct="1">
              <a:spcBef>
                <a:spcPct val="20000"/>
              </a:spcBef>
              <a:spcAft>
                <a:spcPct val="0"/>
              </a:spcAft>
              <a:buChar char="»"/>
              <a:defRPr>
                <a:solidFill>
                  <a:schemeClr val="tx1"/>
                </a:solidFill>
                <a:latin typeface="+mn-lt"/>
              </a:defRPr>
            </a:lvl6pPr>
            <a:lvl7pPr marL="2800350" indent="-184150" algn="l" defTabSz="795338" rtl="0" eaLnBrk="1" fontAlgn="base" hangingPunct="1">
              <a:spcBef>
                <a:spcPct val="20000"/>
              </a:spcBef>
              <a:spcAft>
                <a:spcPct val="0"/>
              </a:spcAft>
              <a:buChar char="»"/>
              <a:defRPr>
                <a:solidFill>
                  <a:schemeClr val="tx1"/>
                </a:solidFill>
                <a:latin typeface="+mn-lt"/>
              </a:defRPr>
            </a:lvl7pPr>
            <a:lvl8pPr marL="3257550" indent="-184150" algn="l" defTabSz="795338" rtl="0" eaLnBrk="1" fontAlgn="base" hangingPunct="1">
              <a:spcBef>
                <a:spcPct val="20000"/>
              </a:spcBef>
              <a:spcAft>
                <a:spcPct val="0"/>
              </a:spcAft>
              <a:buChar char="»"/>
              <a:defRPr>
                <a:solidFill>
                  <a:schemeClr val="tx1"/>
                </a:solidFill>
                <a:latin typeface="+mn-lt"/>
              </a:defRPr>
            </a:lvl8pPr>
            <a:lvl9pPr marL="3714750" indent="-184150" algn="l" defTabSz="795338" rtl="0" eaLnBrk="1" fontAlgn="base" hangingPunct="1">
              <a:spcBef>
                <a:spcPct val="20000"/>
              </a:spcBef>
              <a:spcAft>
                <a:spcPct val="0"/>
              </a:spcAft>
              <a:buChar char="»"/>
              <a:defRPr>
                <a:solidFill>
                  <a:schemeClr val="tx1"/>
                </a:solidFill>
                <a:latin typeface="+mn-lt"/>
              </a:defRPr>
            </a:lvl9pPr>
          </a:lstStyle>
          <a:p>
            <a:pPr marL="0" indent="0" algn="ctr">
              <a:buFontTx/>
              <a:buNone/>
            </a:pPr>
            <a:r>
              <a:rPr lang="en-US" sz="1800" kern="0" dirty="0"/>
              <a:t>Everything on time</a:t>
            </a:r>
            <a:endParaRPr lang="en-GB" sz="1800" kern="0" dirty="0" smtClean="0"/>
          </a:p>
        </p:txBody>
      </p:sp>
      <p:sp>
        <p:nvSpPr>
          <p:cNvPr id="10" name="Content Placeholder 2"/>
          <p:cNvSpPr txBox="1">
            <a:spLocks/>
          </p:cNvSpPr>
          <p:nvPr/>
        </p:nvSpPr>
        <p:spPr bwMode="auto">
          <a:xfrm>
            <a:off x="1455852" y="1330814"/>
            <a:ext cx="1656184" cy="3600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287338" indent="-287338" algn="just" defTabSz="795338" rtl="0" eaLnBrk="1" fontAlgn="base" hangingPunct="1">
              <a:spcBef>
                <a:spcPct val="20000"/>
              </a:spcBef>
              <a:spcAft>
                <a:spcPct val="0"/>
              </a:spcAft>
              <a:buChar char="•"/>
              <a:defRPr sz="2400">
                <a:solidFill>
                  <a:schemeClr val="tx1"/>
                </a:solidFill>
                <a:latin typeface="+mn-lt"/>
                <a:ea typeface="+mn-ea"/>
                <a:cs typeface="+mn-cs"/>
              </a:defRPr>
            </a:lvl1pPr>
            <a:lvl2pPr marL="757238" indent="-279400" algn="just" defTabSz="795338" rtl="0" eaLnBrk="1" fontAlgn="base" hangingPunct="1">
              <a:spcBef>
                <a:spcPct val="20000"/>
              </a:spcBef>
              <a:spcAft>
                <a:spcPct val="0"/>
              </a:spcAft>
              <a:buChar char="–"/>
              <a:defRPr sz="2000">
                <a:solidFill>
                  <a:schemeClr val="tx1"/>
                </a:solidFill>
                <a:latin typeface="+mn-lt"/>
              </a:defRPr>
            </a:lvl2pPr>
            <a:lvl3pPr marL="1136650" indent="-188913" algn="just" defTabSz="795338" rtl="0" eaLnBrk="1" fontAlgn="base" hangingPunct="1">
              <a:spcBef>
                <a:spcPct val="20000"/>
              </a:spcBef>
              <a:spcAft>
                <a:spcPct val="0"/>
              </a:spcAft>
              <a:buChar char="•"/>
              <a:defRPr>
                <a:solidFill>
                  <a:schemeClr val="tx1"/>
                </a:solidFill>
                <a:latin typeface="+mn-lt"/>
              </a:defRPr>
            </a:lvl3pPr>
            <a:lvl4pPr marL="1511300" indent="-184150" algn="just" defTabSz="795338" rtl="0" eaLnBrk="1" fontAlgn="base" hangingPunct="1">
              <a:spcBef>
                <a:spcPct val="20000"/>
              </a:spcBef>
              <a:spcAft>
                <a:spcPct val="0"/>
              </a:spcAft>
              <a:buChar char="–"/>
              <a:defRPr>
                <a:solidFill>
                  <a:schemeClr val="tx1"/>
                </a:solidFill>
                <a:latin typeface="+mn-lt"/>
              </a:defRPr>
            </a:lvl4pPr>
            <a:lvl5pPr marL="1885950" indent="-184150" algn="just" defTabSz="795338" rtl="0" eaLnBrk="1" fontAlgn="base" hangingPunct="1">
              <a:spcBef>
                <a:spcPct val="20000"/>
              </a:spcBef>
              <a:spcAft>
                <a:spcPct val="0"/>
              </a:spcAft>
              <a:buChar char="»"/>
              <a:defRPr>
                <a:solidFill>
                  <a:schemeClr val="tx1"/>
                </a:solidFill>
                <a:latin typeface="+mn-lt"/>
              </a:defRPr>
            </a:lvl5pPr>
            <a:lvl6pPr marL="2343150" indent="-184150" algn="l" defTabSz="795338" rtl="0" eaLnBrk="1" fontAlgn="base" hangingPunct="1">
              <a:spcBef>
                <a:spcPct val="20000"/>
              </a:spcBef>
              <a:spcAft>
                <a:spcPct val="0"/>
              </a:spcAft>
              <a:buChar char="»"/>
              <a:defRPr>
                <a:solidFill>
                  <a:schemeClr val="tx1"/>
                </a:solidFill>
                <a:latin typeface="+mn-lt"/>
              </a:defRPr>
            </a:lvl6pPr>
            <a:lvl7pPr marL="2800350" indent="-184150" algn="l" defTabSz="795338" rtl="0" eaLnBrk="1" fontAlgn="base" hangingPunct="1">
              <a:spcBef>
                <a:spcPct val="20000"/>
              </a:spcBef>
              <a:spcAft>
                <a:spcPct val="0"/>
              </a:spcAft>
              <a:buChar char="»"/>
              <a:defRPr>
                <a:solidFill>
                  <a:schemeClr val="tx1"/>
                </a:solidFill>
                <a:latin typeface="+mn-lt"/>
              </a:defRPr>
            </a:lvl7pPr>
            <a:lvl8pPr marL="3257550" indent="-184150" algn="l" defTabSz="795338" rtl="0" eaLnBrk="1" fontAlgn="base" hangingPunct="1">
              <a:spcBef>
                <a:spcPct val="20000"/>
              </a:spcBef>
              <a:spcAft>
                <a:spcPct val="0"/>
              </a:spcAft>
              <a:buChar char="»"/>
              <a:defRPr>
                <a:solidFill>
                  <a:schemeClr val="tx1"/>
                </a:solidFill>
                <a:latin typeface="+mn-lt"/>
              </a:defRPr>
            </a:lvl8pPr>
            <a:lvl9pPr marL="3714750" indent="-184150" algn="l" defTabSz="795338" rtl="0" eaLnBrk="1" fontAlgn="base" hangingPunct="1">
              <a:spcBef>
                <a:spcPct val="20000"/>
              </a:spcBef>
              <a:spcAft>
                <a:spcPct val="0"/>
              </a:spcAft>
              <a:buChar char="»"/>
              <a:defRPr>
                <a:solidFill>
                  <a:schemeClr val="tx1"/>
                </a:solidFill>
                <a:latin typeface="+mn-lt"/>
              </a:defRPr>
            </a:lvl9pPr>
          </a:lstStyle>
          <a:p>
            <a:pPr marL="0" indent="0" algn="ctr">
              <a:buFontTx/>
              <a:buNone/>
            </a:pPr>
            <a:r>
              <a:rPr lang="en-US" sz="1800" kern="0" dirty="0" smtClean="0"/>
              <a:t>Data loss</a:t>
            </a:r>
            <a:r>
              <a:rPr lang="ru-RU" sz="1800" kern="0" dirty="0" smtClean="0"/>
              <a:t> </a:t>
            </a:r>
            <a:endParaRPr lang="en-GB" sz="1800" kern="0" dirty="0" smtClean="0"/>
          </a:p>
        </p:txBody>
      </p:sp>
      <p:cxnSp>
        <p:nvCxnSpPr>
          <p:cNvPr id="12" name="Straight Arrow Connector 11"/>
          <p:cNvCxnSpPr/>
          <p:nvPr/>
        </p:nvCxnSpPr>
        <p:spPr bwMode="auto">
          <a:xfrm>
            <a:off x="2283944" y="1690854"/>
            <a:ext cx="1747996" cy="174499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Arrow Connector 12"/>
          <p:cNvCxnSpPr/>
          <p:nvPr/>
        </p:nvCxnSpPr>
        <p:spPr bwMode="auto">
          <a:xfrm flipH="1">
            <a:off x="1187624" y="1690854"/>
            <a:ext cx="1096320" cy="1785498"/>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Content Placeholder 2"/>
          <p:cNvSpPr txBox="1">
            <a:spLocks/>
          </p:cNvSpPr>
          <p:nvPr/>
        </p:nvSpPr>
        <p:spPr bwMode="auto">
          <a:xfrm>
            <a:off x="539552" y="4443958"/>
            <a:ext cx="7848872" cy="2880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marL="287338" indent="-287338" algn="just" defTabSz="795338" rtl="0" eaLnBrk="1" fontAlgn="base" hangingPunct="1">
              <a:spcBef>
                <a:spcPct val="20000"/>
              </a:spcBef>
              <a:spcAft>
                <a:spcPct val="0"/>
              </a:spcAft>
              <a:buChar char="•"/>
              <a:defRPr sz="2400">
                <a:solidFill>
                  <a:schemeClr val="tx1"/>
                </a:solidFill>
                <a:latin typeface="+mn-lt"/>
                <a:ea typeface="+mn-ea"/>
                <a:cs typeface="+mn-cs"/>
              </a:defRPr>
            </a:lvl1pPr>
            <a:lvl2pPr marL="757238" indent="-279400" algn="just" defTabSz="795338" rtl="0" eaLnBrk="1" fontAlgn="base" hangingPunct="1">
              <a:spcBef>
                <a:spcPct val="20000"/>
              </a:spcBef>
              <a:spcAft>
                <a:spcPct val="0"/>
              </a:spcAft>
              <a:buChar char="–"/>
              <a:defRPr sz="2000">
                <a:solidFill>
                  <a:schemeClr val="tx1"/>
                </a:solidFill>
                <a:latin typeface="+mn-lt"/>
              </a:defRPr>
            </a:lvl2pPr>
            <a:lvl3pPr marL="1136650" indent="-188913" algn="just" defTabSz="795338" rtl="0" eaLnBrk="1" fontAlgn="base" hangingPunct="1">
              <a:spcBef>
                <a:spcPct val="20000"/>
              </a:spcBef>
              <a:spcAft>
                <a:spcPct val="0"/>
              </a:spcAft>
              <a:buChar char="•"/>
              <a:defRPr>
                <a:solidFill>
                  <a:schemeClr val="tx1"/>
                </a:solidFill>
                <a:latin typeface="+mn-lt"/>
              </a:defRPr>
            </a:lvl3pPr>
            <a:lvl4pPr marL="1511300" indent="-184150" algn="just" defTabSz="795338" rtl="0" eaLnBrk="1" fontAlgn="base" hangingPunct="1">
              <a:spcBef>
                <a:spcPct val="20000"/>
              </a:spcBef>
              <a:spcAft>
                <a:spcPct val="0"/>
              </a:spcAft>
              <a:buChar char="–"/>
              <a:defRPr>
                <a:solidFill>
                  <a:schemeClr val="tx1"/>
                </a:solidFill>
                <a:latin typeface="+mn-lt"/>
              </a:defRPr>
            </a:lvl4pPr>
            <a:lvl5pPr marL="1885950" indent="-184150" algn="just" defTabSz="795338" rtl="0" eaLnBrk="1" fontAlgn="base" hangingPunct="1">
              <a:spcBef>
                <a:spcPct val="20000"/>
              </a:spcBef>
              <a:spcAft>
                <a:spcPct val="0"/>
              </a:spcAft>
              <a:buChar char="»"/>
              <a:defRPr>
                <a:solidFill>
                  <a:schemeClr val="tx1"/>
                </a:solidFill>
                <a:latin typeface="+mn-lt"/>
              </a:defRPr>
            </a:lvl5pPr>
            <a:lvl6pPr marL="2343150" indent="-184150" algn="l" defTabSz="795338" rtl="0" eaLnBrk="1" fontAlgn="base" hangingPunct="1">
              <a:spcBef>
                <a:spcPct val="20000"/>
              </a:spcBef>
              <a:spcAft>
                <a:spcPct val="0"/>
              </a:spcAft>
              <a:buChar char="»"/>
              <a:defRPr>
                <a:solidFill>
                  <a:schemeClr val="tx1"/>
                </a:solidFill>
                <a:latin typeface="+mn-lt"/>
              </a:defRPr>
            </a:lvl6pPr>
            <a:lvl7pPr marL="2800350" indent="-184150" algn="l" defTabSz="795338" rtl="0" eaLnBrk="1" fontAlgn="base" hangingPunct="1">
              <a:spcBef>
                <a:spcPct val="20000"/>
              </a:spcBef>
              <a:spcAft>
                <a:spcPct val="0"/>
              </a:spcAft>
              <a:buChar char="»"/>
              <a:defRPr>
                <a:solidFill>
                  <a:schemeClr val="tx1"/>
                </a:solidFill>
                <a:latin typeface="+mn-lt"/>
              </a:defRPr>
            </a:lvl7pPr>
            <a:lvl8pPr marL="3257550" indent="-184150" algn="l" defTabSz="795338" rtl="0" eaLnBrk="1" fontAlgn="base" hangingPunct="1">
              <a:spcBef>
                <a:spcPct val="20000"/>
              </a:spcBef>
              <a:spcAft>
                <a:spcPct val="0"/>
              </a:spcAft>
              <a:buChar char="»"/>
              <a:defRPr>
                <a:solidFill>
                  <a:schemeClr val="tx1"/>
                </a:solidFill>
                <a:latin typeface="+mn-lt"/>
              </a:defRPr>
            </a:lvl8pPr>
            <a:lvl9pPr marL="3714750" indent="-184150" algn="l" defTabSz="795338" rtl="0" eaLnBrk="1" fontAlgn="base" hangingPunct="1">
              <a:spcBef>
                <a:spcPct val="20000"/>
              </a:spcBef>
              <a:spcAft>
                <a:spcPct val="0"/>
              </a:spcAft>
              <a:buChar char="»"/>
              <a:defRPr>
                <a:solidFill>
                  <a:schemeClr val="tx1"/>
                </a:solidFill>
                <a:latin typeface="+mn-lt"/>
              </a:defRPr>
            </a:lvl9pPr>
          </a:lstStyle>
          <a:p>
            <a:pPr marL="0" indent="0" algn="ctr">
              <a:buFontTx/>
              <a:buNone/>
            </a:pPr>
            <a:r>
              <a:rPr lang="en-US" sz="1200" dirty="0"/>
              <a:t>about 10 seconds of not good user experience in the center and few seconds in the beginning.</a:t>
            </a:r>
            <a:endParaRPr lang="en-GB" sz="1050" kern="0" dirty="0" smtClean="0"/>
          </a:p>
        </p:txBody>
      </p:sp>
    </p:spTree>
    <p:extLst>
      <p:ext uri="{BB962C8B-B14F-4D97-AF65-F5344CB8AC3E}">
        <p14:creationId xmlns:p14="http://schemas.microsoft.com/office/powerpoint/2010/main" val="19843897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US" sz="2400" dirty="0" smtClean="0"/>
              <a:t>Multithreading effect</a:t>
            </a:r>
            <a:endParaRPr lang="en-GB" sz="2400" dirty="0"/>
          </a:p>
        </p:txBody>
      </p:sp>
      <p:pic>
        <p:nvPicPr>
          <p:cNvPr id="8" name="Picture 7"/>
          <p:cNvPicPr>
            <a:picLocks noChangeAspect="1"/>
          </p:cNvPicPr>
          <p:nvPr/>
        </p:nvPicPr>
        <p:blipFill>
          <a:blip r:embed="rId2"/>
          <a:stretch>
            <a:fillRect/>
          </a:stretch>
        </p:blipFill>
        <p:spPr>
          <a:xfrm>
            <a:off x="251520" y="915566"/>
            <a:ext cx="3491523" cy="3516897"/>
          </a:xfrm>
          <a:prstGeom prst="rect">
            <a:avLst/>
          </a:prstGeom>
        </p:spPr>
      </p:pic>
      <p:pic>
        <p:nvPicPr>
          <p:cNvPr id="9" name="Picture 8"/>
          <p:cNvPicPr>
            <a:picLocks noChangeAspect="1"/>
          </p:cNvPicPr>
          <p:nvPr/>
        </p:nvPicPr>
        <p:blipFill>
          <a:blip r:embed="rId3"/>
          <a:stretch>
            <a:fillRect/>
          </a:stretch>
        </p:blipFill>
        <p:spPr>
          <a:xfrm>
            <a:off x="4788024" y="915566"/>
            <a:ext cx="3888432" cy="3567736"/>
          </a:xfrm>
          <a:prstGeom prst="rect">
            <a:avLst/>
          </a:prstGeom>
        </p:spPr>
      </p:pic>
      <p:sp>
        <p:nvSpPr>
          <p:cNvPr id="10" name="Right Arrow 9"/>
          <p:cNvSpPr/>
          <p:nvPr/>
        </p:nvSpPr>
        <p:spPr bwMode="auto">
          <a:xfrm>
            <a:off x="3923928" y="2355726"/>
            <a:ext cx="792088" cy="504056"/>
          </a:xfrm>
          <a:prstGeom prst="right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Century Gothic" pitchFamily="34" charset="0"/>
            </a:endParaRPr>
          </a:p>
        </p:txBody>
      </p:sp>
      <p:sp>
        <p:nvSpPr>
          <p:cNvPr id="11" name="TextBox 10"/>
          <p:cNvSpPr txBox="1"/>
          <p:nvPr/>
        </p:nvSpPr>
        <p:spPr>
          <a:xfrm>
            <a:off x="1763688" y="4432463"/>
            <a:ext cx="792088" cy="276999"/>
          </a:xfrm>
          <a:prstGeom prst="rect">
            <a:avLst/>
          </a:prstGeom>
          <a:noFill/>
        </p:spPr>
        <p:txBody>
          <a:bodyPr wrap="square" rtlCol="0">
            <a:spAutoFit/>
          </a:bodyPr>
          <a:lstStyle/>
          <a:p>
            <a:r>
              <a:rPr lang="en-US" sz="1200" dirty="0" smtClean="0">
                <a:latin typeface="+mn-lt"/>
              </a:rPr>
              <a:t>1 Thread </a:t>
            </a:r>
            <a:endParaRPr lang="en-GB" sz="1200" dirty="0" err="1" smtClean="0">
              <a:latin typeface="+mn-lt"/>
            </a:endParaRPr>
          </a:p>
        </p:txBody>
      </p:sp>
      <p:sp>
        <p:nvSpPr>
          <p:cNvPr id="12" name="TextBox 11"/>
          <p:cNvSpPr txBox="1"/>
          <p:nvPr/>
        </p:nvSpPr>
        <p:spPr>
          <a:xfrm>
            <a:off x="6660232" y="4431663"/>
            <a:ext cx="936104" cy="276999"/>
          </a:xfrm>
          <a:prstGeom prst="rect">
            <a:avLst/>
          </a:prstGeom>
          <a:noFill/>
        </p:spPr>
        <p:txBody>
          <a:bodyPr wrap="square" rtlCol="0">
            <a:spAutoFit/>
          </a:bodyPr>
          <a:lstStyle/>
          <a:p>
            <a:r>
              <a:rPr lang="en-US" sz="1200" dirty="0" smtClean="0">
                <a:latin typeface="+mn-lt"/>
              </a:rPr>
              <a:t>32 Thread </a:t>
            </a:r>
            <a:endParaRPr lang="en-GB" sz="1200" dirty="0" err="1" smtClean="0">
              <a:latin typeface="+mn-lt"/>
            </a:endParaRPr>
          </a:p>
        </p:txBody>
      </p:sp>
      <p:sp>
        <p:nvSpPr>
          <p:cNvPr id="13" name="TextBox 12"/>
          <p:cNvSpPr txBox="1"/>
          <p:nvPr/>
        </p:nvSpPr>
        <p:spPr>
          <a:xfrm>
            <a:off x="1331640" y="899867"/>
            <a:ext cx="1728192" cy="276999"/>
          </a:xfrm>
          <a:prstGeom prst="rect">
            <a:avLst/>
          </a:prstGeom>
          <a:noFill/>
        </p:spPr>
        <p:txBody>
          <a:bodyPr wrap="square" rtlCol="0">
            <a:spAutoFit/>
          </a:bodyPr>
          <a:lstStyle/>
          <a:p>
            <a:r>
              <a:rPr lang="en-US" sz="1200" dirty="0" smtClean="0">
                <a:latin typeface="+mn-lt"/>
              </a:rPr>
              <a:t>The rest 2% is upper </a:t>
            </a:r>
            <a:endParaRPr lang="en-GB" sz="1200" dirty="0" err="1" smtClean="0">
              <a:latin typeface="+mn-lt"/>
            </a:endParaRPr>
          </a:p>
        </p:txBody>
      </p:sp>
      <p:sp>
        <p:nvSpPr>
          <p:cNvPr id="14" name="TextBox 13"/>
          <p:cNvSpPr txBox="1"/>
          <p:nvPr/>
        </p:nvSpPr>
        <p:spPr>
          <a:xfrm>
            <a:off x="5868144" y="899867"/>
            <a:ext cx="1728192" cy="276999"/>
          </a:xfrm>
          <a:prstGeom prst="rect">
            <a:avLst/>
          </a:prstGeom>
          <a:noFill/>
        </p:spPr>
        <p:txBody>
          <a:bodyPr wrap="square" rtlCol="0">
            <a:spAutoFit/>
          </a:bodyPr>
          <a:lstStyle/>
          <a:p>
            <a:r>
              <a:rPr lang="en-US" sz="1200" dirty="0" smtClean="0">
                <a:latin typeface="+mn-lt"/>
              </a:rPr>
              <a:t>The rest 2% is upper</a:t>
            </a:r>
            <a:endParaRPr lang="en-GB" sz="1200" dirty="0" err="1" smtClean="0">
              <a:latin typeface="+mn-lt"/>
            </a:endParaRPr>
          </a:p>
        </p:txBody>
      </p:sp>
      <p:sp>
        <p:nvSpPr>
          <p:cNvPr id="15" name="TextBox 14"/>
          <p:cNvSpPr txBox="1"/>
          <p:nvPr/>
        </p:nvSpPr>
        <p:spPr>
          <a:xfrm>
            <a:off x="3635896" y="396298"/>
            <a:ext cx="1368152" cy="276999"/>
          </a:xfrm>
          <a:prstGeom prst="rect">
            <a:avLst/>
          </a:prstGeom>
          <a:noFill/>
        </p:spPr>
        <p:txBody>
          <a:bodyPr wrap="square" rtlCol="0">
            <a:spAutoFit/>
          </a:bodyPr>
          <a:lstStyle/>
          <a:p>
            <a:r>
              <a:rPr lang="en-US" sz="1200" dirty="0" smtClean="0">
                <a:latin typeface="+mn-lt"/>
              </a:rPr>
              <a:t>8000 PVs, 1 Hz</a:t>
            </a:r>
            <a:endParaRPr lang="en-GB" sz="1200" dirty="0" err="1" smtClean="0">
              <a:latin typeface="+mn-lt"/>
            </a:endParaRPr>
          </a:p>
        </p:txBody>
      </p:sp>
      <p:sp>
        <p:nvSpPr>
          <p:cNvPr id="16" name="TextBox 15"/>
          <p:cNvSpPr txBox="1"/>
          <p:nvPr/>
        </p:nvSpPr>
        <p:spPr>
          <a:xfrm>
            <a:off x="113146" y="638567"/>
            <a:ext cx="864096" cy="276999"/>
          </a:xfrm>
          <a:prstGeom prst="rect">
            <a:avLst/>
          </a:prstGeom>
          <a:noFill/>
        </p:spPr>
        <p:txBody>
          <a:bodyPr wrap="square" rtlCol="0">
            <a:spAutoFit/>
          </a:bodyPr>
          <a:lstStyle/>
          <a:p>
            <a:r>
              <a:rPr lang="en-US" sz="1200" dirty="0" smtClean="0">
                <a:latin typeface="+mn-lt"/>
              </a:rPr>
              <a:t>Time, </a:t>
            </a:r>
            <a:r>
              <a:rPr lang="en-US" sz="1200" dirty="0" err="1" smtClean="0">
                <a:latin typeface="+mn-lt"/>
              </a:rPr>
              <a:t>ms</a:t>
            </a:r>
            <a:endParaRPr lang="en-GB" sz="1200" dirty="0" err="1" smtClean="0">
              <a:latin typeface="+mn-lt"/>
            </a:endParaRPr>
          </a:p>
        </p:txBody>
      </p:sp>
      <p:sp>
        <p:nvSpPr>
          <p:cNvPr id="17" name="TextBox 16"/>
          <p:cNvSpPr txBox="1"/>
          <p:nvPr/>
        </p:nvSpPr>
        <p:spPr>
          <a:xfrm>
            <a:off x="4926398" y="622868"/>
            <a:ext cx="864096" cy="276999"/>
          </a:xfrm>
          <a:prstGeom prst="rect">
            <a:avLst/>
          </a:prstGeom>
          <a:noFill/>
        </p:spPr>
        <p:txBody>
          <a:bodyPr wrap="square" rtlCol="0">
            <a:spAutoFit/>
          </a:bodyPr>
          <a:lstStyle/>
          <a:p>
            <a:r>
              <a:rPr lang="en-US" sz="1200" dirty="0" smtClean="0">
                <a:latin typeface="+mn-lt"/>
              </a:rPr>
              <a:t>Time, </a:t>
            </a:r>
            <a:r>
              <a:rPr lang="en-US" sz="1200" dirty="0" err="1" smtClean="0">
                <a:latin typeface="+mn-lt"/>
              </a:rPr>
              <a:t>ms</a:t>
            </a:r>
            <a:endParaRPr lang="en-GB" sz="1200" dirty="0" err="1" smtClean="0">
              <a:latin typeface="+mn-lt"/>
            </a:endParaRPr>
          </a:p>
        </p:txBody>
      </p:sp>
    </p:spTree>
    <p:extLst>
      <p:ext uri="{BB962C8B-B14F-4D97-AF65-F5344CB8AC3E}">
        <p14:creationId xmlns:p14="http://schemas.microsoft.com/office/powerpoint/2010/main" val="17777487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GB" sz="2400" dirty="0" smtClean="0"/>
              <a:t>Long term test</a:t>
            </a:r>
            <a:endParaRPr lang="en-GB" sz="2400" dirty="0"/>
          </a:p>
        </p:txBody>
      </p:sp>
      <p:sp>
        <p:nvSpPr>
          <p:cNvPr id="4" name="Rectangle 3"/>
          <p:cNvSpPr/>
          <p:nvPr/>
        </p:nvSpPr>
        <p:spPr>
          <a:xfrm>
            <a:off x="395536" y="1131590"/>
            <a:ext cx="8496944" cy="3108543"/>
          </a:xfrm>
          <a:prstGeom prst="rect">
            <a:avLst/>
          </a:prstGeom>
        </p:spPr>
        <p:txBody>
          <a:bodyPr wrap="square">
            <a:spAutoFit/>
          </a:bodyPr>
          <a:lstStyle/>
          <a:p>
            <a:r>
              <a:rPr lang="en-US" sz="2000" dirty="0" err="1" smtClean="0"/>
              <a:t>Treader</a:t>
            </a:r>
            <a:r>
              <a:rPr lang="en-US" sz="2000" dirty="0" smtClean="0"/>
              <a:t>-long </a:t>
            </a:r>
            <a:r>
              <a:rPr lang="en-US" sz="2000" dirty="0"/>
              <a:t>is control: </a:t>
            </a:r>
            <a:endParaRPr lang="en-US" sz="2000" dirty="0" smtClean="0"/>
          </a:p>
          <a:p>
            <a:pPr marL="285750" indent="-285750">
              <a:buFont typeface="Wingdings" panose="05000000000000000000" pitchFamily="2" charset="2"/>
              <a:buChar char="v"/>
            </a:pPr>
            <a:r>
              <a:rPr lang="en-US" sz="2000" strike="sngStrike" dirty="0" smtClean="0"/>
              <a:t>Timers update frequency</a:t>
            </a:r>
            <a:endParaRPr lang="en-US" sz="2000" strike="sngStrike" dirty="0"/>
          </a:p>
          <a:p>
            <a:pPr marL="285750" indent="-285750">
              <a:buFont typeface="Wingdings" panose="05000000000000000000" pitchFamily="2" charset="2"/>
              <a:buChar char="v"/>
            </a:pPr>
            <a:r>
              <a:rPr lang="en-US" sz="2000" dirty="0" smtClean="0"/>
              <a:t>Reading </a:t>
            </a:r>
            <a:r>
              <a:rPr lang="en-US" sz="2000" dirty="0"/>
              <a:t>time</a:t>
            </a:r>
          </a:p>
          <a:p>
            <a:pPr marL="285750" indent="-285750">
              <a:buFont typeface="Wingdings" panose="05000000000000000000" pitchFamily="2" charset="2"/>
              <a:buChar char="v"/>
            </a:pPr>
            <a:r>
              <a:rPr lang="en-GB" sz="2000" dirty="0"/>
              <a:t>Number of timers to subscribe</a:t>
            </a:r>
          </a:p>
          <a:p>
            <a:pPr marL="285750" indent="-285750">
              <a:buFont typeface="Wingdings" panose="05000000000000000000" pitchFamily="2" charset="2"/>
              <a:buChar char="v"/>
            </a:pPr>
            <a:r>
              <a:rPr lang="en-GB" sz="2000" dirty="0"/>
              <a:t>Thread quantity </a:t>
            </a:r>
          </a:p>
          <a:p>
            <a:endParaRPr lang="en-GB" dirty="0"/>
          </a:p>
          <a:p>
            <a:r>
              <a:rPr lang="en-GB" b="1" dirty="0" smtClean="0"/>
              <a:t>writing </a:t>
            </a:r>
            <a:r>
              <a:rPr lang="en-GB" b="1" dirty="0"/>
              <a:t>to </a:t>
            </a:r>
            <a:r>
              <a:rPr lang="en-GB" b="1" dirty="0" smtClean="0"/>
              <a:t>DISK</a:t>
            </a:r>
            <a:r>
              <a:rPr lang="en-GB" dirty="0" smtClean="0"/>
              <a:t> when error event is occur</a:t>
            </a:r>
            <a:endParaRPr lang="en-GB" dirty="0"/>
          </a:p>
          <a:p>
            <a:endParaRPr lang="en-GB" dirty="0"/>
          </a:p>
          <a:p>
            <a:r>
              <a:rPr lang="en-GB" dirty="0"/>
              <a:t>tracked </a:t>
            </a:r>
            <a:r>
              <a:rPr lang="en-GB" b="1" dirty="0" smtClean="0"/>
              <a:t>only</a:t>
            </a:r>
            <a:r>
              <a:rPr lang="ru-RU" dirty="0" smtClean="0"/>
              <a:t> </a:t>
            </a:r>
            <a:r>
              <a:rPr lang="en-GB" dirty="0" smtClean="0"/>
              <a:t>PV value order metric</a:t>
            </a:r>
            <a:endParaRPr lang="en-GB" dirty="0"/>
          </a:p>
        </p:txBody>
      </p:sp>
    </p:spTree>
    <p:extLst>
      <p:ext uri="{BB962C8B-B14F-4D97-AF65-F5344CB8AC3E}">
        <p14:creationId xmlns:p14="http://schemas.microsoft.com/office/powerpoint/2010/main" val="24984103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088" y="457200"/>
            <a:ext cx="8001000" cy="458366"/>
          </a:xfrm>
        </p:spPr>
        <p:txBody>
          <a:bodyPr/>
          <a:lstStyle/>
          <a:p>
            <a:r>
              <a:rPr lang="en-GB" sz="1400" dirty="0"/>
              <a:t>24 Hours EPICS test result, 10 000 PVs 10Hz update rate, 16 reading streams. IO-RF</a:t>
            </a:r>
          </a:p>
        </p:txBody>
      </p:sp>
      <p:sp>
        <p:nvSpPr>
          <p:cNvPr id="4" name="Rectangle 2"/>
          <p:cNvSpPr>
            <a:spLocks noChangeArrowheads="1"/>
          </p:cNvSpPr>
          <p:nvPr/>
        </p:nvSpPr>
        <p:spPr bwMode="auto">
          <a:xfrm>
            <a:off x="467543" y="1275605"/>
            <a:ext cx="1174718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graphicFrame>
        <p:nvGraphicFramePr>
          <p:cNvPr id="5" name="Object 4"/>
          <p:cNvGraphicFramePr>
            <a:graphicFrameLocks noChangeAspect="1"/>
          </p:cNvGraphicFramePr>
          <p:nvPr>
            <p:extLst>
              <p:ext uri="{D42A27DB-BD31-4B8C-83A1-F6EECF244321}">
                <p14:modId xmlns:p14="http://schemas.microsoft.com/office/powerpoint/2010/main" val="2440941365"/>
              </p:ext>
            </p:extLst>
          </p:nvPr>
        </p:nvGraphicFramePr>
        <p:xfrm>
          <a:off x="385222" y="1033264"/>
          <a:ext cx="8376732" cy="3312368"/>
        </p:xfrm>
        <a:graphic>
          <a:graphicData uri="http://schemas.openxmlformats.org/presentationml/2006/ole">
            <mc:AlternateContent xmlns:mc="http://schemas.openxmlformats.org/markup-compatibility/2006">
              <mc:Choice xmlns:v="urn:schemas-microsoft-com:vml" Requires="v">
                <p:oleObj spid="_x0000_s1046" name="Visio" r:id="rId3" imgW="21964770" imgH="8667949" progId="Visio.Drawing.15">
                  <p:embed/>
                </p:oleObj>
              </mc:Choice>
              <mc:Fallback>
                <p:oleObj name="Visio" r:id="rId3" imgW="21964770" imgH="8667949" progId="Visio.Drawing.15">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222" y="1033264"/>
                        <a:ext cx="8376732" cy="3312368"/>
                      </a:xfrm>
                      <a:prstGeom prst="rect">
                        <a:avLst/>
                      </a:prstGeom>
                      <a:noFill/>
                    </p:spPr>
                  </p:pic>
                </p:oleObj>
              </mc:Fallback>
            </mc:AlternateContent>
          </a:graphicData>
        </a:graphic>
      </p:graphicFrame>
      <p:sp>
        <p:nvSpPr>
          <p:cNvPr id="6" name="Title 1"/>
          <p:cNvSpPr txBox="1">
            <a:spLocks/>
          </p:cNvSpPr>
          <p:nvPr/>
        </p:nvSpPr>
        <p:spPr bwMode="auto">
          <a:xfrm>
            <a:off x="0" y="0"/>
            <a:ext cx="9144000" cy="339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200" b="1">
                <a:solidFill>
                  <a:schemeClr val="tx2"/>
                </a:solidFill>
                <a:latin typeface="+mj-lt"/>
                <a:ea typeface="+mj-ea"/>
                <a:cs typeface="+mj-cs"/>
              </a:defRPr>
            </a:lvl1pPr>
            <a:lvl2pPr algn="ctr" rtl="0" eaLnBrk="1" fontAlgn="base" hangingPunct="1">
              <a:spcBef>
                <a:spcPct val="0"/>
              </a:spcBef>
              <a:spcAft>
                <a:spcPct val="0"/>
              </a:spcAft>
              <a:defRPr sz="3200" b="1">
                <a:solidFill>
                  <a:schemeClr val="tx2"/>
                </a:solidFill>
                <a:latin typeface="Arial" charset="0"/>
              </a:defRPr>
            </a:lvl2pPr>
            <a:lvl3pPr algn="ctr" rtl="0" eaLnBrk="1" fontAlgn="base" hangingPunct="1">
              <a:spcBef>
                <a:spcPct val="0"/>
              </a:spcBef>
              <a:spcAft>
                <a:spcPct val="0"/>
              </a:spcAft>
              <a:defRPr sz="3200" b="1">
                <a:solidFill>
                  <a:schemeClr val="tx2"/>
                </a:solidFill>
                <a:latin typeface="Arial" charset="0"/>
              </a:defRPr>
            </a:lvl3pPr>
            <a:lvl4pPr algn="ctr" rtl="0" eaLnBrk="1" fontAlgn="base" hangingPunct="1">
              <a:spcBef>
                <a:spcPct val="0"/>
              </a:spcBef>
              <a:spcAft>
                <a:spcPct val="0"/>
              </a:spcAft>
              <a:defRPr sz="3200" b="1">
                <a:solidFill>
                  <a:schemeClr val="tx2"/>
                </a:solidFill>
                <a:latin typeface="Arial" charset="0"/>
              </a:defRPr>
            </a:lvl4pPr>
            <a:lvl5pPr algn="ctr" rtl="0" eaLnBrk="1" fontAlgn="base" hangingPunct="1">
              <a:spcBef>
                <a:spcPct val="0"/>
              </a:spcBef>
              <a:spcAft>
                <a:spcPct val="0"/>
              </a:spcAft>
              <a:defRPr sz="3200" b="1">
                <a:solidFill>
                  <a:schemeClr val="tx2"/>
                </a:solidFill>
                <a:latin typeface="Arial" charset="0"/>
              </a:defRPr>
            </a:lvl5pPr>
            <a:lvl6pPr marL="457200" algn="ctr" rtl="0" eaLnBrk="1" fontAlgn="base" hangingPunct="1">
              <a:spcBef>
                <a:spcPct val="0"/>
              </a:spcBef>
              <a:spcAft>
                <a:spcPct val="0"/>
              </a:spcAft>
              <a:defRPr sz="3200" b="1">
                <a:solidFill>
                  <a:schemeClr val="tx2"/>
                </a:solidFill>
                <a:latin typeface="Arial" charset="0"/>
              </a:defRPr>
            </a:lvl6pPr>
            <a:lvl7pPr marL="914400" algn="ctr" rtl="0" eaLnBrk="1" fontAlgn="base" hangingPunct="1">
              <a:spcBef>
                <a:spcPct val="0"/>
              </a:spcBef>
              <a:spcAft>
                <a:spcPct val="0"/>
              </a:spcAft>
              <a:defRPr sz="3200" b="1">
                <a:solidFill>
                  <a:schemeClr val="tx2"/>
                </a:solidFill>
                <a:latin typeface="Arial" charset="0"/>
              </a:defRPr>
            </a:lvl7pPr>
            <a:lvl8pPr marL="1371600" algn="ctr" rtl="0" eaLnBrk="1" fontAlgn="base" hangingPunct="1">
              <a:spcBef>
                <a:spcPct val="0"/>
              </a:spcBef>
              <a:spcAft>
                <a:spcPct val="0"/>
              </a:spcAft>
              <a:defRPr sz="3200" b="1">
                <a:solidFill>
                  <a:schemeClr val="tx2"/>
                </a:solidFill>
                <a:latin typeface="Arial" charset="0"/>
              </a:defRPr>
            </a:lvl8pPr>
            <a:lvl9pPr marL="1828800" algn="ctr" rtl="0" eaLnBrk="1" fontAlgn="base" hangingPunct="1">
              <a:spcBef>
                <a:spcPct val="0"/>
              </a:spcBef>
              <a:spcAft>
                <a:spcPct val="0"/>
              </a:spcAft>
              <a:defRPr sz="3200" b="1">
                <a:solidFill>
                  <a:schemeClr val="tx2"/>
                </a:solidFill>
                <a:latin typeface="Arial" charset="0"/>
              </a:defRPr>
            </a:lvl9pPr>
          </a:lstStyle>
          <a:p>
            <a:r>
              <a:rPr lang="en-GB" sz="2400" kern="0" dirty="0" smtClean="0"/>
              <a:t>Long-term </a:t>
            </a:r>
            <a:r>
              <a:rPr lang="en-GB" sz="2400" kern="0" dirty="0"/>
              <a:t>EPICS reading test</a:t>
            </a:r>
          </a:p>
        </p:txBody>
      </p:sp>
    </p:spTree>
    <p:extLst>
      <p:ext uri="{BB962C8B-B14F-4D97-AF65-F5344CB8AC3E}">
        <p14:creationId xmlns:p14="http://schemas.microsoft.com/office/powerpoint/2010/main" val="6077864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GB" sz="2400" dirty="0"/>
              <a:t>General test algorithm</a:t>
            </a:r>
          </a:p>
        </p:txBody>
      </p:sp>
      <p:pic>
        <p:nvPicPr>
          <p:cNvPr id="4" name="Picture 3"/>
          <p:cNvPicPr>
            <a:picLocks noChangeAspect="1"/>
          </p:cNvPicPr>
          <p:nvPr/>
        </p:nvPicPr>
        <p:blipFill>
          <a:blip r:embed="rId2"/>
          <a:stretch>
            <a:fillRect/>
          </a:stretch>
        </p:blipFill>
        <p:spPr>
          <a:xfrm>
            <a:off x="5436096" y="536263"/>
            <a:ext cx="3600400" cy="4081981"/>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1671" y="557730"/>
            <a:ext cx="5316027" cy="1584176"/>
          </a:xfrm>
          <a:prstGeom prst="rect">
            <a:avLst/>
          </a:prstGeom>
        </p:spPr>
      </p:pic>
      <p:sp>
        <p:nvSpPr>
          <p:cNvPr id="6" name="TextBox 5"/>
          <p:cNvSpPr txBox="1"/>
          <p:nvPr/>
        </p:nvSpPr>
        <p:spPr>
          <a:xfrm>
            <a:off x="161671" y="2244661"/>
            <a:ext cx="4986393" cy="830997"/>
          </a:xfrm>
          <a:prstGeom prst="rect">
            <a:avLst/>
          </a:prstGeom>
          <a:noFill/>
        </p:spPr>
        <p:txBody>
          <a:bodyPr wrap="square" rtlCol="0">
            <a:spAutoFit/>
          </a:bodyPr>
          <a:lstStyle/>
          <a:p>
            <a:r>
              <a:rPr lang="en-US" sz="1200" dirty="0" smtClean="0">
                <a:latin typeface="+mn-lt"/>
              </a:rPr>
              <a:t>Already connected Remote participants:</a:t>
            </a:r>
          </a:p>
          <a:p>
            <a:pPr marL="171450" indent="-171450">
              <a:buFont typeface="Wingdings" panose="05000000000000000000" pitchFamily="2" charset="2"/>
              <a:buChar char="v"/>
            </a:pPr>
            <a:r>
              <a:rPr lang="en-US" sz="1200" dirty="0" err="1" smtClean="0">
                <a:latin typeface="+mn-lt"/>
              </a:rPr>
              <a:t>Troitsk</a:t>
            </a:r>
            <a:r>
              <a:rPr lang="en-US" sz="1200" dirty="0" smtClean="0">
                <a:latin typeface="+mn-lt"/>
              </a:rPr>
              <a:t>, RUSSIA</a:t>
            </a:r>
            <a:r>
              <a:rPr lang="en-US" sz="1200" dirty="0">
                <a:latin typeface="+mn-lt"/>
              </a:rPr>
              <a:t>, </a:t>
            </a:r>
            <a:r>
              <a:rPr lang="en-US" sz="1200" dirty="0" err="1">
                <a:latin typeface="+mn-lt"/>
              </a:rPr>
              <a:t>IPSec</a:t>
            </a:r>
            <a:r>
              <a:rPr lang="en-US" sz="1200" dirty="0">
                <a:latin typeface="+mn-lt"/>
              </a:rPr>
              <a:t> </a:t>
            </a:r>
            <a:r>
              <a:rPr lang="en-US" sz="1200" dirty="0" smtClean="0">
                <a:latin typeface="+mn-lt"/>
              </a:rPr>
              <a:t>VPN, ping around 69 </a:t>
            </a:r>
            <a:r>
              <a:rPr lang="en-US" sz="1200" dirty="0" err="1" smtClean="0">
                <a:latin typeface="+mn-lt"/>
              </a:rPr>
              <a:t>ms</a:t>
            </a:r>
            <a:endParaRPr lang="en-US" sz="1200" dirty="0" smtClean="0">
              <a:latin typeface="+mn-lt"/>
            </a:endParaRPr>
          </a:p>
          <a:p>
            <a:pPr marL="171450" indent="-171450">
              <a:buFont typeface="Wingdings" panose="05000000000000000000" pitchFamily="2" charset="2"/>
              <a:buChar char="v"/>
            </a:pPr>
            <a:r>
              <a:rPr lang="en-US" sz="1200" dirty="0" smtClean="0">
                <a:latin typeface="+mn-lt"/>
              </a:rPr>
              <a:t>San Diego</a:t>
            </a:r>
            <a:r>
              <a:rPr lang="en-US" sz="1200" dirty="0">
                <a:latin typeface="+mn-lt"/>
              </a:rPr>
              <a:t>, USA, </a:t>
            </a:r>
            <a:r>
              <a:rPr lang="en-US" sz="1200" dirty="0" err="1">
                <a:latin typeface="+mn-lt"/>
              </a:rPr>
              <a:t>IPSec</a:t>
            </a:r>
            <a:r>
              <a:rPr lang="en-US" sz="1200" dirty="0">
                <a:latin typeface="+mn-lt"/>
              </a:rPr>
              <a:t> </a:t>
            </a:r>
            <a:r>
              <a:rPr lang="en-US" sz="1200" dirty="0" smtClean="0">
                <a:latin typeface="+mn-lt"/>
              </a:rPr>
              <a:t>VPN, ping around 160 </a:t>
            </a:r>
            <a:r>
              <a:rPr lang="en-US" sz="1200" dirty="0" err="1" smtClean="0">
                <a:latin typeface="+mn-lt"/>
              </a:rPr>
              <a:t>ms</a:t>
            </a:r>
            <a:endParaRPr lang="en-US" sz="1200" dirty="0" smtClean="0">
              <a:latin typeface="+mn-lt"/>
            </a:endParaRPr>
          </a:p>
          <a:p>
            <a:pPr marL="171450" indent="-171450">
              <a:buFont typeface="Wingdings" panose="05000000000000000000" pitchFamily="2" charset="2"/>
              <a:buChar char="v"/>
            </a:pPr>
            <a:r>
              <a:rPr lang="en-US" sz="1200" dirty="0" err="1" smtClean="0">
                <a:latin typeface="+mn-lt"/>
              </a:rPr>
              <a:t>Rokkasho</a:t>
            </a:r>
            <a:r>
              <a:rPr lang="en-US" sz="1200" dirty="0" smtClean="0">
                <a:latin typeface="+mn-lt"/>
              </a:rPr>
              <a:t>, JAPAN, L2 VPN, ping around 250 </a:t>
            </a:r>
            <a:r>
              <a:rPr lang="en-US" sz="1200" dirty="0" err="1" smtClean="0">
                <a:latin typeface="+mn-lt"/>
              </a:rPr>
              <a:t>ms</a:t>
            </a:r>
            <a:endParaRPr lang="en-GB" sz="1200" dirty="0" smtClean="0">
              <a:latin typeface="+mn-lt"/>
            </a:endParaRPr>
          </a:p>
        </p:txBody>
      </p:sp>
      <p:sp>
        <p:nvSpPr>
          <p:cNvPr id="7" name="TextBox 6"/>
          <p:cNvSpPr txBox="1"/>
          <p:nvPr/>
        </p:nvSpPr>
        <p:spPr>
          <a:xfrm>
            <a:off x="161671" y="3787247"/>
            <a:ext cx="4986393" cy="646331"/>
          </a:xfrm>
          <a:prstGeom prst="rect">
            <a:avLst/>
          </a:prstGeom>
          <a:noFill/>
        </p:spPr>
        <p:txBody>
          <a:bodyPr wrap="square" rtlCol="0">
            <a:spAutoFit/>
          </a:bodyPr>
          <a:lstStyle/>
          <a:p>
            <a:r>
              <a:rPr lang="en-US" sz="1200" dirty="0" smtClean="0">
                <a:latin typeface="+mn-lt"/>
              </a:rPr>
              <a:t>Mainly tests results presented in this presentation was obtained with </a:t>
            </a:r>
            <a:r>
              <a:rPr lang="en-US" sz="1200" dirty="0" err="1" smtClean="0">
                <a:latin typeface="+mn-lt"/>
              </a:rPr>
              <a:t>Troitsk</a:t>
            </a:r>
            <a:r>
              <a:rPr lang="en-US" sz="1200" dirty="0" smtClean="0">
                <a:latin typeface="+mn-lt"/>
              </a:rPr>
              <a:t>, </a:t>
            </a:r>
            <a:r>
              <a:rPr lang="en-US" sz="1200" dirty="0" smtClean="0">
                <a:latin typeface="+mn-lt"/>
              </a:rPr>
              <a:t>RUSSIA </a:t>
            </a:r>
            <a:r>
              <a:rPr lang="en-US" sz="1200" dirty="0">
                <a:latin typeface="+mn-lt"/>
              </a:rPr>
              <a:t>a</a:t>
            </a:r>
            <a:r>
              <a:rPr lang="en-US" sz="1200" dirty="0" smtClean="0">
                <a:latin typeface="+mn-lt"/>
              </a:rPr>
              <a:t>nd USA San Diego.</a:t>
            </a:r>
            <a:endParaRPr lang="en-US" sz="1200" dirty="0" smtClean="0">
              <a:latin typeface="+mn-lt"/>
            </a:endParaRPr>
          </a:p>
          <a:p>
            <a:r>
              <a:rPr lang="en-US" sz="1200" dirty="0" smtClean="0">
                <a:latin typeface="+mn-lt"/>
              </a:rPr>
              <a:t>Japan </a:t>
            </a:r>
            <a:r>
              <a:rPr lang="en-US" sz="1200" dirty="0" smtClean="0">
                <a:latin typeface="+mn-lt"/>
              </a:rPr>
              <a:t>in plans in near future.</a:t>
            </a:r>
          </a:p>
        </p:txBody>
      </p:sp>
      <p:sp>
        <p:nvSpPr>
          <p:cNvPr id="8" name="TextBox 7"/>
          <p:cNvSpPr txBox="1"/>
          <p:nvPr/>
        </p:nvSpPr>
        <p:spPr>
          <a:xfrm>
            <a:off x="161671" y="3321291"/>
            <a:ext cx="4986393" cy="276999"/>
          </a:xfrm>
          <a:prstGeom prst="rect">
            <a:avLst/>
          </a:prstGeom>
          <a:noFill/>
        </p:spPr>
        <p:txBody>
          <a:bodyPr wrap="square" rtlCol="0">
            <a:spAutoFit/>
          </a:bodyPr>
          <a:lstStyle/>
          <a:p>
            <a:r>
              <a:rPr lang="en-US" sz="1200" dirty="0" smtClean="0">
                <a:solidFill>
                  <a:srgbClr val="002060"/>
                </a:solidFill>
                <a:latin typeface="+mn-lt"/>
              </a:rPr>
              <a:t>All remote participants will be watchers only, with no control possibility </a:t>
            </a:r>
          </a:p>
        </p:txBody>
      </p:sp>
      <p:cxnSp>
        <p:nvCxnSpPr>
          <p:cNvPr id="10" name="Straight Connector 9"/>
          <p:cNvCxnSpPr/>
          <p:nvPr/>
        </p:nvCxnSpPr>
        <p:spPr bwMode="auto">
          <a:xfrm>
            <a:off x="161671" y="3219822"/>
            <a:ext cx="4986393" cy="0"/>
          </a:xfrm>
          <a:prstGeom prst="line">
            <a:avLst/>
          </a:prstGeom>
          <a:solidFill>
            <a:schemeClr val="accent1"/>
          </a:solidFill>
          <a:ln w="9525" cap="flat" cmpd="sng" algn="ctr">
            <a:solidFill>
              <a:schemeClr val="tx1"/>
            </a:solidFill>
            <a:prstDash val="lg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Straight Connector 10"/>
          <p:cNvCxnSpPr/>
          <p:nvPr/>
        </p:nvCxnSpPr>
        <p:spPr bwMode="auto">
          <a:xfrm>
            <a:off x="161671" y="3685778"/>
            <a:ext cx="4986393" cy="0"/>
          </a:xfrm>
          <a:prstGeom prst="line">
            <a:avLst/>
          </a:prstGeom>
          <a:solidFill>
            <a:schemeClr val="accent1"/>
          </a:solidFill>
          <a:ln w="9525" cap="flat" cmpd="sng" algn="ctr">
            <a:solidFill>
              <a:schemeClr val="tx1"/>
            </a:solidFill>
            <a:prstDash val="lg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5029823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088" y="457200"/>
            <a:ext cx="8001000" cy="458366"/>
          </a:xfrm>
        </p:spPr>
        <p:txBody>
          <a:bodyPr/>
          <a:lstStyle/>
          <a:p>
            <a:r>
              <a:rPr lang="en-GB" sz="1400" dirty="0"/>
              <a:t>24 Hours EPICS test result, 10 000 PVs 10Hz update rate, 16 reading streams. </a:t>
            </a:r>
            <a:r>
              <a:rPr lang="en-GB" sz="1400" dirty="0" smtClean="0"/>
              <a:t>IO-US</a:t>
            </a:r>
            <a:endParaRPr lang="en-GB" sz="1400" dirty="0"/>
          </a:p>
        </p:txBody>
      </p:sp>
      <p:sp>
        <p:nvSpPr>
          <p:cNvPr id="4" name="Rectangle 2"/>
          <p:cNvSpPr>
            <a:spLocks noChangeArrowheads="1"/>
          </p:cNvSpPr>
          <p:nvPr/>
        </p:nvSpPr>
        <p:spPr bwMode="auto">
          <a:xfrm>
            <a:off x="467543" y="1275605"/>
            <a:ext cx="11747187"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sp>
        <p:nvSpPr>
          <p:cNvPr id="6" name="Title 1"/>
          <p:cNvSpPr txBox="1">
            <a:spLocks/>
          </p:cNvSpPr>
          <p:nvPr/>
        </p:nvSpPr>
        <p:spPr bwMode="auto">
          <a:xfrm>
            <a:off x="0" y="0"/>
            <a:ext cx="9144000" cy="339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200" b="1">
                <a:solidFill>
                  <a:schemeClr val="tx2"/>
                </a:solidFill>
                <a:latin typeface="+mj-lt"/>
                <a:ea typeface="+mj-ea"/>
                <a:cs typeface="+mj-cs"/>
              </a:defRPr>
            </a:lvl1pPr>
            <a:lvl2pPr algn="ctr" rtl="0" eaLnBrk="1" fontAlgn="base" hangingPunct="1">
              <a:spcBef>
                <a:spcPct val="0"/>
              </a:spcBef>
              <a:spcAft>
                <a:spcPct val="0"/>
              </a:spcAft>
              <a:defRPr sz="3200" b="1">
                <a:solidFill>
                  <a:schemeClr val="tx2"/>
                </a:solidFill>
                <a:latin typeface="Arial" charset="0"/>
              </a:defRPr>
            </a:lvl2pPr>
            <a:lvl3pPr algn="ctr" rtl="0" eaLnBrk="1" fontAlgn="base" hangingPunct="1">
              <a:spcBef>
                <a:spcPct val="0"/>
              </a:spcBef>
              <a:spcAft>
                <a:spcPct val="0"/>
              </a:spcAft>
              <a:defRPr sz="3200" b="1">
                <a:solidFill>
                  <a:schemeClr val="tx2"/>
                </a:solidFill>
                <a:latin typeface="Arial" charset="0"/>
              </a:defRPr>
            </a:lvl3pPr>
            <a:lvl4pPr algn="ctr" rtl="0" eaLnBrk="1" fontAlgn="base" hangingPunct="1">
              <a:spcBef>
                <a:spcPct val="0"/>
              </a:spcBef>
              <a:spcAft>
                <a:spcPct val="0"/>
              </a:spcAft>
              <a:defRPr sz="3200" b="1">
                <a:solidFill>
                  <a:schemeClr val="tx2"/>
                </a:solidFill>
                <a:latin typeface="Arial" charset="0"/>
              </a:defRPr>
            </a:lvl4pPr>
            <a:lvl5pPr algn="ctr" rtl="0" eaLnBrk="1" fontAlgn="base" hangingPunct="1">
              <a:spcBef>
                <a:spcPct val="0"/>
              </a:spcBef>
              <a:spcAft>
                <a:spcPct val="0"/>
              </a:spcAft>
              <a:defRPr sz="3200" b="1">
                <a:solidFill>
                  <a:schemeClr val="tx2"/>
                </a:solidFill>
                <a:latin typeface="Arial" charset="0"/>
              </a:defRPr>
            </a:lvl5pPr>
            <a:lvl6pPr marL="457200" algn="ctr" rtl="0" eaLnBrk="1" fontAlgn="base" hangingPunct="1">
              <a:spcBef>
                <a:spcPct val="0"/>
              </a:spcBef>
              <a:spcAft>
                <a:spcPct val="0"/>
              </a:spcAft>
              <a:defRPr sz="3200" b="1">
                <a:solidFill>
                  <a:schemeClr val="tx2"/>
                </a:solidFill>
                <a:latin typeface="Arial" charset="0"/>
              </a:defRPr>
            </a:lvl6pPr>
            <a:lvl7pPr marL="914400" algn="ctr" rtl="0" eaLnBrk="1" fontAlgn="base" hangingPunct="1">
              <a:spcBef>
                <a:spcPct val="0"/>
              </a:spcBef>
              <a:spcAft>
                <a:spcPct val="0"/>
              </a:spcAft>
              <a:defRPr sz="3200" b="1">
                <a:solidFill>
                  <a:schemeClr val="tx2"/>
                </a:solidFill>
                <a:latin typeface="Arial" charset="0"/>
              </a:defRPr>
            </a:lvl7pPr>
            <a:lvl8pPr marL="1371600" algn="ctr" rtl="0" eaLnBrk="1" fontAlgn="base" hangingPunct="1">
              <a:spcBef>
                <a:spcPct val="0"/>
              </a:spcBef>
              <a:spcAft>
                <a:spcPct val="0"/>
              </a:spcAft>
              <a:defRPr sz="3200" b="1">
                <a:solidFill>
                  <a:schemeClr val="tx2"/>
                </a:solidFill>
                <a:latin typeface="Arial" charset="0"/>
              </a:defRPr>
            </a:lvl8pPr>
            <a:lvl9pPr marL="1828800" algn="ctr" rtl="0" eaLnBrk="1" fontAlgn="base" hangingPunct="1">
              <a:spcBef>
                <a:spcPct val="0"/>
              </a:spcBef>
              <a:spcAft>
                <a:spcPct val="0"/>
              </a:spcAft>
              <a:defRPr sz="3200" b="1">
                <a:solidFill>
                  <a:schemeClr val="tx2"/>
                </a:solidFill>
                <a:latin typeface="Arial" charset="0"/>
              </a:defRPr>
            </a:lvl9pPr>
          </a:lstStyle>
          <a:p>
            <a:r>
              <a:rPr lang="en-GB" sz="2400" kern="0" dirty="0" smtClean="0"/>
              <a:t>Long-term </a:t>
            </a:r>
            <a:r>
              <a:rPr lang="en-GB" sz="2400" kern="0" dirty="0"/>
              <a:t>EPICS reading test</a:t>
            </a:r>
          </a:p>
        </p:txBody>
      </p:sp>
      <p:sp>
        <p:nvSpPr>
          <p:cNvPr id="3" name="Rectangle 2"/>
          <p:cNvSpPr>
            <a:spLocks noChangeArrowheads="1"/>
          </p:cNvSpPr>
          <p:nvPr/>
        </p:nvSpPr>
        <p:spPr bwMode="auto">
          <a:xfrm>
            <a:off x="137702" y="1203597"/>
            <a:ext cx="12066332"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graphicFrame>
        <p:nvGraphicFramePr>
          <p:cNvPr id="7" name="Object 6"/>
          <p:cNvGraphicFramePr>
            <a:graphicFrameLocks noChangeAspect="1"/>
          </p:cNvGraphicFramePr>
          <p:nvPr>
            <p:extLst>
              <p:ext uri="{D42A27DB-BD31-4B8C-83A1-F6EECF244321}">
                <p14:modId xmlns:p14="http://schemas.microsoft.com/office/powerpoint/2010/main" val="308059588"/>
              </p:ext>
            </p:extLst>
          </p:nvPr>
        </p:nvGraphicFramePr>
        <p:xfrm>
          <a:off x="137702" y="1203598"/>
          <a:ext cx="8898510" cy="3440370"/>
        </p:xfrm>
        <a:graphic>
          <a:graphicData uri="http://schemas.openxmlformats.org/presentationml/2006/ole">
            <mc:AlternateContent xmlns:mc="http://schemas.openxmlformats.org/markup-compatibility/2006">
              <mc:Choice xmlns:v="urn:schemas-microsoft-com:vml" Requires="v">
                <p:oleObj spid="_x0000_s2070" name="Visio" r:id="rId3" imgW="21898059" imgH="8458371" progId="Visio.Drawing.15">
                  <p:embed/>
                </p:oleObj>
              </mc:Choice>
              <mc:Fallback>
                <p:oleObj name="Visio" r:id="rId3" imgW="21898059" imgH="8458371" progId="Visio.Drawing.15">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702" y="1203598"/>
                        <a:ext cx="8898510" cy="3440370"/>
                      </a:xfrm>
                      <a:prstGeom prst="rect">
                        <a:avLst/>
                      </a:prstGeom>
                      <a:noFill/>
                    </p:spPr>
                  </p:pic>
                </p:oleObj>
              </mc:Fallback>
            </mc:AlternateContent>
          </a:graphicData>
        </a:graphic>
      </p:graphicFrame>
    </p:spTree>
    <p:extLst>
      <p:ext uri="{BB962C8B-B14F-4D97-AF65-F5344CB8AC3E}">
        <p14:creationId xmlns:p14="http://schemas.microsoft.com/office/powerpoint/2010/main" val="18586244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568524" y="1779661"/>
            <a:ext cx="9783091"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graphicFrame>
        <p:nvGraphicFramePr>
          <p:cNvPr id="5" name="Object 4"/>
          <p:cNvGraphicFramePr>
            <a:graphicFrameLocks noChangeAspect="1"/>
          </p:cNvGraphicFramePr>
          <p:nvPr>
            <p:extLst>
              <p:ext uri="{D42A27DB-BD31-4B8C-83A1-F6EECF244321}">
                <p14:modId xmlns:p14="http://schemas.microsoft.com/office/powerpoint/2010/main" val="2201071507"/>
              </p:ext>
            </p:extLst>
          </p:nvPr>
        </p:nvGraphicFramePr>
        <p:xfrm>
          <a:off x="338780" y="915566"/>
          <a:ext cx="8466439" cy="2808312"/>
        </p:xfrm>
        <a:graphic>
          <a:graphicData uri="http://schemas.openxmlformats.org/presentationml/2006/ole">
            <mc:AlternateContent xmlns:mc="http://schemas.openxmlformats.org/markup-compatibility/2006">
              <mc:Choice xmlns:v="urn:schemas-microsoft-com:vml" Requires="v">
                <p:oleObj spid="_x0000_s4117" name="Visio" r:id="rId3" imgW="18049911" imgH="5981814" progId="Visio.Drawing.15">
                  <p:embed/>
                </p:oleObj>
              </mc:Choice>
              <mc:Fallback>
                <p:oleObj name="Visio" r:id="rId3" imgW="18049911" imgH="5981814" progId="Visio.Drawing.15">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780" y="915566"/>
                        <a:ext cx="8466439" cy="2808312"/>
                      </a:xfrm>
                      <a:prstGeom prst="rect">
                        <a:avLst/>
                      </a:prstGeom>
                      <a:noFill/>
                    </p:spPr>
                  </p:pic>
                </p:oleObj>
              </mc:Fallback>
            </mc:AlternateContent>
          </a:graphicData>
        </a:graphic>
      </p:graphicFrame>
      <p:sp>
        <p:nvSpPr>
          <p:cNvPr id="6" name="Title 1"/>
          <p:cNvSpPr txBox="1">
            <a:spLocks/>
          </p:cNvSpPr>
          <p:nvPr/>
        </p:nvSpPr>
        <p:spPr bwMode="auto">
          <a:xfrm>
            <a:off x="-10235" y="442"/>
            <a:ext cx="9144000" cy="339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200" b="1">
                <a:solidFill>
                  <a:schemeClr val="tx2"/>
                </a:solidFill>
                <a:latin typeface="+mj-lt"/>
                <a:ea typeface="+mj-ea"/>
                <a:cs typeface="+mj-cs"/>
              </a:defRPr>
            </a:lvl1pPr>
            <a:lvl2pPr algn="ctr" rtl="0" eaLnBrk="1" fontAlgn="base" hangingPunct="1">
              <a:spcBef>
                <a:spcPct val="0"/>
              </a:spcBef>
              <a:spcAft>
                <a:spcPct val="0"/>
              </a:spcAft>
              <a:defRPr sz="3200" b="1">
                <a:solidFill>
                  <a:schemeClr val="tx2"/>
                </a:solidFill>
                <a:latin typeface="Arial" charset="0"/>
              </a:defRPr>
            </a:lvl2pPr>
            <a:lvl3pPr algn="ctr" rtl="0" eaLnBrk="1" fontAlgn="base" hangingPunct="1">
              <a:spcBef>
                <a:spcPct val="0"/>
              </a:spcBef>
              <a:spcAft>
                <a:spcPct val="0"/>
              </a:spcAft>
              <a:defRPr sz="3200" b="1">
                <a:solidFill>
                  <a:schemeClr val="tx2"/>
                </a:solidFill>
                <a:latin typeface="Arial" charset="0"/>
              </a:defRPr>
            </a:lvl3pPr>
            <a:lvl4pPr algn="ctr" rtl="0" eaLnBrk="1" fontAlgn="base" hangingPunct="1">
              <a:spcBef>
                <a:spcPct val="0"/>
              </a:spcBef>
              <a:spcAft>
                <a:spcPct val="0"/>
              </a:spcAft>
              <a:defRPr sz="3200" b="1">
                <a:solidFill>
                  <a:schemeClr val="tx2"/>
                </a:solidFill>
                <a:latin typeface="Arial" charset="0"/>
              </a:defRPr>
            </a:lvl4pPr>
            <a:lvl5pPr algn="ctr" rtl="0" eaLnBrk="1" fontAlgn="base" hangingPunct="1">
              <a:spcBef>
                <a:spcPct val="0"/>
              </a:spcBef>
              <a:spcAft>
                <a:spcPct val="0"/>
              </a:spcAft>
              <a:defRPr sz="3200" b="1">
                <a:solidFill>
                  <a:schemeClr val="tx2"/>
                </a:solidFill>
                <a:latin typeface="Arial" charset="0"/>
              </a:defRPr>
            </a:lvl5pPr>
            <a:lvl6pPr marL="457200" algn="ctr" rtl="0" eaLnBrk="1" fontAlgn="base" hangingPunct="1">
              <a:spcBef>
                <a:spcPct val="0"/>
              </a:spcBef>
              <a:spcAft>
                <a:spcPct val="0"/>
              </a:spcAft>
              <a:defRPr sz="3200" b="1">
                <a:solidFill>
                  <a:schemeClr val="tx2"/>
                </a:solidFill>
                <a:latin typeface="Arial" charset="0"/>
              </a:defRPr>
            </a:lvl6pPr>
            <a:lvl7pPr marL="914400" algn="ctr" rtl="0" eaLnBrk="1" fontAlgn="base" hangingPunct="1">
              <a:spcBef>
                <a:spcPct val="0"/>
              </a:spcBef>
              <a:spcAft>
                <a:spcPct val="0"/>
              </a:spcAft>
              <a:defRPr sz="3200" b="1">
                <a:solidFill>
                  <a:schemeClr val="tx2"/>
                </a:solidFill>
                <a:latin typeface="Arial" charset="0"/>
              </a:defRPr>
            </a:lvl7pPr>
            <a:lvl8pPr marL="1371600" algn="ctr" rtl="0" eaLnBrk="1" fontAlgn="base" hangingPunct="1">
              <a:spcBef>
                <a:spcPct val="0"/>
              </a:spcBef>
              <a:spcAft>
                <a:spcPct val="0"/>
              </a:spcAft>
              <a:defRPr sz="3200" b="1">
                <a:solidFill>
                  <a:schemeClr val="tx2"/>
                </a:solidFill>
                <a:latin typeface="Arial" charset="0"/>
              </a:defRPr>
            </a:lvl8pPr>
            <a:lvl9pPr marL="1828800" algn="ctr" rtl="0" eaLnBrk="1" fontAlgn="base" hangingPunct="1">
              <a:spcBef>
                <a:spcPct val="0"/>
              </a:spcBef>
              <a:spcAft>
                <a:spcPct val="0"/>
              </a:spcAft>
              <a:defRPr sz="3200" b="1">
                <a:solidFill>
                  <a:schemeClr val="tx2"/>
                </a:solidFill>
                <a:latin typeface="Arial" charset="0"/>
              </a:defRPr>
            </a:lvl9pPr>
          </a:lstStyle>
          <a:p>
            <a:r>
              <a:rPr lang="en-GB" sz="2400" kern="0" dirty="0"/>
              <a:t>VPN channel load during the testing</a:t>
            </a:r>
          </a:p>
        </p:txBody>
      </p:sp>
    </p:spTree>
    <p:extLst>
      <p:ext uri="{BB962C8B-B14F-4D97-AF65-F5344CB8AC3E}">
        <p14:creationId xmlns:p14="http://schemas.microsoft.com/office/powerpoint/2010/main" val="25426909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flipV="1">
            <a:off x="937714" y="469394"/>
            <a:ext cx="7449694"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graphicFrame>
        <p:nvGraphicFramePr>
          <p:cNvPr id="2" name="Table 1"/>
          <p:cNvGraphicFramePr>
            <a:graphicFrameLocks noGrp="1"/>
          </p:cNvGraphicFramePr>
          <p:nvPr>
            <p:extLst>
              <p:ext uri="{D42A27DB-BD31-4B8C-83A1-F6EECF244321}">
                <p14:modId xmlns:p14="http://schemas.microsoft.com/office/powerpoint/2010/main" val="721051428"/>
              </p:ext>
            </p:extLst>
          </p:nvPr>
        </p:nvGraphicFramePr>
        <p:xfrm>
          <a:off x="107504" y="843558"/>
          <a:ext cx="8784976" cy="2808310"/>
        </p:xfrm>
        <a:graphic>
          <a:graphicData uri="http://schemas.openxmlformats.org/drawingml/2006/table">
            <a:tbl>
              <a:tblPr firstRow="1" firstCol="1" bandRow="1">
                <a:tableStyleId>{5C22544A-7EE6-4342-B048-85BDC9FD1C3A}</a:tableStyleId>
              </a:tblPr>
              <a:tblGrid>
                <a:gridCol w="1008112">
                  <a:extLst>
                    <a:ext uri="{9D8B030D-6E8A-4147-A177-3AD203B41FA5}">
                      <a16:colId xmlns:a16="http://schemas.microsoft.com/office/drawing/2014/main" val="3170685957"/>
                    </a:ext>
                  </a:extLst>
                </a:gridCol>
                <a:gridCol w="3875937">
                  <a:extLst>
                    <a:ext uri="{9D8B030D-6E8A-4147-A177-3AD203B41FA5}">
                      <a16:colId xmlns:a16="http://schemas.microsoft.com/office/drawing/2014/main" val="761983626"/>
                    </a:ext>
                  </a:extLst>
                </a:gridCol>
                <a:gridCol w="3900927">
                  <a:extLst>
                    <a:ext uri="{9D8B030D-6E8A-4147-A177-3AD203B41FA5}">
                      <a16:colId xmlns:a16="http://schemas.microsoft.com/office/drawing/2014/main" val="2742458546"/>
                    </a:ext>
                  </a:extLst>
                </a:gridCol>
              </a:tblGrid>
              <a:tr h="389592">
                <a:tc>
                  <a:txBody>
                    <a:bodyPr/>
                    <a:lstStyle/>
                    <a:p>
                      <a:pPr algn="just">
                        <a:spcBef>
                          <a:spcPts val="300"/>
                        </a:spcBef>
                        <a:spcAft>
                          <a:spcPts val="0"/>
                        </a:spcAft>
                      </a:pPr>
                      <a:r>
                        <a:rPr lang="en-US" sz="1200">
                          <a:effectLst/>
                        </a:rPr>
                        <a:t> </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spcBef>
                          <a:spcPts val="300"/>
                        </a:spcBef>
                        <a:spcAft>
                          <a:spcPts val="0"/>
                        </a:spcAft>
                      </a:pPr>
                      <a:r>
                        <a:rPr lang="en-US" sz="1200">
                          <a:effectLst/>
                        </a:rPr>
                        <a:t>Maximum PV without major errors events.</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en-GB"/>
                    </a:p>
                  </a:txBody>
                  <a:tcPr/>
                </a:tc>
                <a:extLst>
                  <a:ext uri="{0D108BD9-81ED-4DB2-BD59-A6C34878D82A}">
                    <a16:rowId xmlns:a16="http://schemas.microsoft.com/office/drawing/2014/main" val="3025043421"/>
                  </a:ext>
                </a:extLst>
              </a:tr>
              <a:tr h="860350">
                <a:tc>
                  <a:txBody>
                    <a:bodyPr/>
                    <a:lstStyle/>
                    <a:p>
                      <a:pPr algn="just">
                        <a:spcBef>
                          <a:spcPts val="300"/>
                        </a:spcBef>
                        <a:spcAft>
                          <a:spcPts val="0"/>
                        </a:spcAft>
                      </a:pPr>
                      <a:r>
                        <a:rPr lang="en-US" sz="1200">
                          <a:effectLst/>
                        </a:rPr>
                        <a:t>Frequency, Hz</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spcBef>
                          <a:spcPts val="300"/>
                        </a:spcBef>
                        <a:spcAft>
                          <a:spcPts val="0"/>
                        </a:spcAft>
                      </a:pPr>
                      <a:r>
                        <a:rPr lang="en-US" sz="1800" dirty="0">
                          <a:effectLst/>
                        </a:rPr>
                        <a:t>IO-&gt;RF (less than 5 events per</a:t>
                      </a:r>
                      <a:r>
                        <a:rPr lang="en-GB" sz="1800" dirty="0">
                          <a:effectLst/>
                        </a:rPr>
                        <a:t> day</a:t>
                      </a:r>
                      <a:r>
                        <a:rPr lang="en-US" sz="1800" dirty="0">
                          <a:effectLst/>
                        </a:rPr>
                        <a:t>)</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spcBef>
                          <a:spcPts val="300"/>
                        </a:spcBef>
                        <a:spcAft>
                          <a:spcPts val="0"/>
                        </a:spcAft>
                      </a:pPr>
                      <a:r>
                        <a:rPr lang="en-US" sz="1800" dirty="0">
                          <a:effectLst/>
                        </a:rPr>
                        <a:t>IO-&gt;US (less than 5 events per</a:t>
                      </a:r>
                      <a:r>
                        <a:rPr lang="en-GB" sz="1800" dirty="0">
                          <a:effectLst/>
                        </a:rPr>
                        <a:t> day</a:t>
                      </a:r>
                      <a:r>
                        <a:rPr lang="en-US" sz="1800" dirty="0">
                          <a:effectLst/>
                        </a:rPr>
                        <a:t>)</a:t>
                      </a:r>
                      <a:endParaRPr lang="en-GB" sz="1800" dirty="0">
                        <a:effectLst/>
                      </a:endParaRPr>
                    </a:p>
                    <a:p>
                      <a:pPr algn="just">
                        <a:spcBef>
                          <a:spcPts val="300"/>
                        </a:spcBef>
                        <a:spcAft>
                          <a:spcPts val="0"/>
                        </a:spcAft>
                      </a:pPr>
                      <a:r>
                        <a:rPr lang="en-US" sz="1800" dirty="0">
                          <a:effectLst/>
                        </a:rPr>
                        <a:t> </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8279767"/>
                  </a:ext>
                </a:extLst>
              </a:tr>
              <a:tr h="389592">
                <a:tc>
                  <a:txBody>
                    <a:bodyPr/>
                    <a:lstStyle/>
                    <a:p>
                      <a:pPr algn="just">
                        <a:spcBef>
                          <a:spcPts val="300"/>
                        </a:spcBef>
                        <a:spcAft>
                          <a:spcPts val="0"/>
                        </a:spcAft>
                      </a:pPr>
                      <a:r>
                        <a:rPr lang="en-US" sz="1200" dirty="0">
                          <a:effectLst/>
                        </a:rPr>
                        <a:t>10 </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spcBef>
                          <a:spcPts val="300"/>
                        </a:spcBef>
                        <a:spcAft>
                          <a:spcPts val="0"/>
                        </a:spcAft>
                      </a:pPr>
                      <a:r>
                        <a:rPr lang="en-US" sz="1800" dirty="0" smtClean="0">
                          <a:effectLst/>
                        </a:rPr>
                        <a:t>2 000</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spcBef>
                          <a:spcPts val="300"/>
                        </a:spcBef>
                        <a:spcAft>
                          <a:spcPts val="0"/>
                        </a:spcAft>
                      </a:pPr>
                      <a:r>
                        <a:rPr lang="en-GB" sz="1800" dirty="0" smtClean="0">
                          <a:effectLst/>
                        </a:rPr>
                        <a:t>10</a:t>
                      </a:r>
                      <a:r>
                        <a:rPr lang="en-GB" sz="1800" baseline="0" dirty="0" smtClean="0">
                          <a:effectLst/>
                        </a:rPr>
                        <a:t> </a:t>
                      </a:r>
                      <a:r>
                        <a:rPr lang="ru-RU" sz="1800" dirty="0" smtClean="0">
                          <a:effectLst/>
                        </a:rPr>
                        <a:t>000</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924789476"/>
                  </a:ext>
                </a:extLst>
              </a:tr>
              <a:tr h="389592">
                <a:tc>
                  <a:txBody>
                    <a:bodyPr/>
                    <a:lstStyle/>
                    <a:p>
                      <a:pPr algn="just">
                        <a:spcBef>
                          <a:spcPts val="300"/>
                        </a:spcBef>
                        <a:spcAft>
                          <a:spcPts val="0"/>
                        </a:spcAft>
                      </a:pPr>
                      <a:r>
                        <a:rPr lang="en-US" sz="1200" dirty="0">
                          <a:effectLst/>
                        </a:rPr>
                        <a:t>5</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spcBef>
                          <a:spcPts val="300"/>
                        </a:spcBef>
                        <a:spcAft>
                          <a:spcPts val="0"/>
                        </a:spcAft>
                      </a:pPr>
                      <a:r>
                        <a:rPr lang="en-US" sz="1800" dirty="0" smtClean="0">
                          <a:effectLst/>
                        </a:rPr>
                        <a:t>6 000 </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spcBef>
                          <a:spcPts val="300"/>
                        </a:spcBef>
                        <a:spcAft>
                          <a:spcPts val="0"/>
                        </a:spcAft>
                      </a:pPr>
                      <a:r>
                        <a:rPr lang="en-US" sz="1800" dirty="0">
                          <a:effectLst/>
                        </a:rPr>
                        <a:t>10 000</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09332784"/>
                  </a:ext>
                </a:extLst>
              </a:tr>
              <a:tr h="389592">
                <a:tc>
                  <a:txBody>
                    <a:bodyPr/>
                    <a:lstStyle/>
                    <a:p>
                      <a:pPr algn="just">
                        <a:spcBef>
                          <a:spcPts val="300"/>
                        </a:spcBef>
                        <a:spcAft>
                          <a:spcPts val="0"/>
                        </a:spcAft>
                      </a:pPr>
                      <a:r>
                        <a:rPr lang="en-US" sz="1200" dirty="0">
                          <a:effectLst/>
                        </a:rPr>
                        <a:t>2</a:t>
                      </a:r>
                      <a:endParaRPr lang="en-GB"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spcBef>
                          <a:spcPts val="300"/>
                        </a:spcBef>
                        <a:spcAft>
                          <a:spcPts val="0"/>
                        </a:spcAft>
                      </a:pPr>
                      <a:r>
                        <a:rPr lang="en-US" sz="1800" dirty="0">
                          <a:effectLst/>
                        </a:rPr>
                        <a:t>10 000</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spcBef>
                          <a:spcPts val="300"/>
                        </a:spcBef>
                        <a:spcAft>
                          <a:spcPts val="0"/>
                        </a:spcAft>
                      </a:pPr>
                      <a:r>
                        <a:rPr lang="en-US" sz="1800" dirty="0">
                          <a:effectLst/>
                        </a:rPr>
                        <a:t>10 </a:t>
                      </a:r>
                      <a:r>
                        <a:rPr lang="en-US" sz="1800" dirty="0" smtClean="0">
                          <a:effectLst/>
                        </a:rPr>
                        <a:t>000</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191413055"/>
                  </a:ext>
                </a:extLst>
              </a:tr>
              <a:tr h="389592">
                <a:tc>
                  <a:txBody>
                    <a:bodyPr/>
                    <a:lstStyle/>
                    <a:p>
                      <a:pPr algn="just">
                        <a:spcBef>
                          <a:spcPts val="300"/>
                        </a:spcBef>
                        <a:spcAft>
                          <a:spcPts val="0"/>
                        </a:spcAft>
                      </a:pPr>
                      <a:r>
                        <a:rPr lang="en-US" sz="1200">
                          <a:effectLst/>
                        </a:rPr>
                        <a:t>1</a:t>
                      </a:r>
                      <a:endParaRPr lang="en-GB"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spcBef>
                          <a:spcPts val="300"/>
                        </a:spcBef>
                        <a:spcAft>
                          <a:spcPts val="0"/>
                        </a:spcAft>
                      </a:pPr>
                      <a:r>
                        <a:rPr lang="en-US" sz="1800" dirty="0">
                          <a:effectLst/>
                        </a:rPr>
                        <a:t>10 000</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just">
                        <a:spcBef>
                          <a:spcPts val="300"/>
                        </a:spcBef>
                        <a:spcAft>
                          <a:spcPts val="0"/>
                        </a:spcAft>
                      </a:pPr>
                      <a:r>
                        <a:rPr lang="en-US" sz="1800" dirty="0">
                          <a:effectLst/>
                        </a:rPr>
                        <a:t>10 000</a:t>
                      </a:r>
                      <a:endParaRPr lang="en-GB"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41501477"/>
                  </a:ext>
                </a:extLst>
              </a:tr>
            </a:tbl>
          </a:graphicData>
        </a:graphic>
      </p:graphicFrame>
      <p:sp>
        <p:nvSpPr>
          <p:cNvPr id="7" name="Title 1"/>
          <p:cNvSpPr txBox="1">
            <a:spLocks/>
          </p:cNvSpPr>
          <p:nvPr/>
        </p:nvSpPr>
        <p:spPr bwMode="auto">
          <a:xfrm>
            <a:off x="0" y="0"/>
            <a:ext cx="9144000" cy="339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200" b="1">
                <a:solidFill>
                  <a:schemeClr val="tx2"/>
                </a:solidFill>
                <a:latin typeface="+mj-lt"/>
                <a:ea typeface="+mj-ea"/>
                <a:cs typeface="+mj-cs"/>
              </a:defRPr>
            </a:lvl1pPr>
            <a:lvl2pPr algn="ctr" rtl="0" eaLnBrk="1" fontAlgn="base" hangingPunct="1">
              <a:spcBef>
                <a:spcPct val="0"/>
              </a:spcBef>
              <a:spcAft>
                <a:spcPct val="0"/>
              </a:spcAft>
              <a:defRPr sz="3200" b="1">
                <a:solidFill>
                  <a:schemeClr val="tx2"/>
                </a:solidFill>
                <a:latin typeface="Arial" charset="0"/>
              </a:defRPr>
            </a:lvl2pPr>
            <a:lvl3pPr algn="ctr" rtl="0" eaLnBrk="1" fontAlgn="base" hangingPunct="1">
              <a:spcBef>
                <a:spcPct val="0"/>
              </a:spcBef>
              <a:spcAft>
                <a:spcPct val="0"/>
              </a:spcAft>
              <a:defRPr sz="3200" b="1">
                <a:solidFill>
                  <a:schemeClr val="tx2"/>
                </a:solidFill>
                <a:latin typeface="Arial" charset="0"/>
              </a:defRPr>
            </a:lvl3pPr>
            <a:lvl4pPr algn="ctr" rtl="0" eaLnBrk="1" fontAlgn="base" hangingPunct="1">
              <a:spcBef>
                <a:spcPct val="0"/>
              </a:spcBef>
              <a:spcAft>
                <a:spcPct val="0"/>
              </a:spcAft>
              <a:defRPr sz="3200" b="1">
                <a:solidFill>
                  <a:schemeClr val="tx2"/>
                </a:solidFill>
                <a:latin typeface="Arial" charset="0"/>
              </a:defRPr>
            </a:lvl4pPr>
            <a:lvl5pPr algn="ctr" rtl="0" eaLnBrk="1" fontAlgn="base" hangingPunct="1">
              <a:spcBef>
                <a:spcPct val="0"/>
              </a:spcBef>
              <a:spcAft>
                <a:spcPct val="0"/>
              </a:spcAft>
              <a:defRPr sz="3200" b="1">
                <a:solidFill>
                  <a:schemeClr val="tx2"/>
                </a:solidFill>
                <a:latin typeface="Arial" charset="0"/>
              </a:defRPr>
            </a:lvl5pPr>
            <a:lvl6pPr marL="457200" algn="ctr" rtl="0" eaLnBrk="1" fontAlgn="base" hangingPunct="1">
              <a:spcBef>
                <a:spcPct val="0"/>
              </a:spcBef>
              <a:spcAft>
                <a:spcPct val="0"/>
              </a:spcAft>
              <a:defRPr sz="3200" b="1">
                <a:solidFill>
                  <a:schemeClr val="tx2"/>
                </a:solidFill>
                <a:latin typeface="Arial" charset="0"/>
              </a:defRPr>
            </a:lvl6pPr>
            <a:lvl7pPr marL="914400" algn="ctr" rtl="0" eaLnBrk="1" fontAlgn="base" hangingPunct="1">
              <a:spcBef>
                <a:spcPct val="0"/>
              </a:spcBef>
              <a:spcAft>
                <a:spcPct val="0"/>
              </a:spcAft>
              <a:defRPr sz="3200" b="1">
                <a:solidFill>
                  <a:schemeClr val="tx2"/>
                </a:solidFill>
                <a:latin typeface="Arial" charset="0"/>
              </a:defRPr>
            </a:lvl7pPr>
            <a:lvl8pPr marL="1371600" algn="ctr" rtl="0" eaLnBrk="1" fontAlgn="base" hangingPunct="1">
              <a:spcBef>
                <a:spcPct val="0"/>
              </a:spcBef>
              <a:spcAft>
                <a:spcPct val="0"/>
              </a:spcAft>
              <a:defRPr sz="3200" b="1">
                <a:solidFill>
                  <a:schemeClr val="tx2"/>
                </a:solidFill>
                <a:latin typeface="Arial" charset="0"/>
              </a:defRPr>
            </a:lvl8pPr>
            <a:lvl9pPr marL="1828800" algn="ctr" rtl="0" eaLnBrk="1" fontAlgn="base" hangingPunct="1">
              <a:spcBef>
                <a:spcPct val="0"/>
              </a:spcBef>
              <a:spcAft>
                <a:spcPct val="0"/>
              </a:spcAft>
              <a:defRPr sz="3200" b="1">
                <a:solidFill>
                  <a:schemeClr val="tx2"/>
                </a:solidFill>
                <a:latin typeface="Arial" charset="0"/>
              </a:defRPr>
            </a:lvl9pPr>
          </a:lstStyle>
          <a:p>
            <a:r>
              <a:rPr lang="en-GB" sz="2400" kern="0" dirty="0"/>
              <a:t>Summary results of long term </a:t>
            </a:r>
            <a:r>
              <a:rPr lang="en-GB" sz="2400" kern="0" dirty="0" smtClean="0"/>
              <a:t>experiments</a:t>
            </a:r>
            <a:endParaRPr lang="en-GB" sz="2400" kern="0" dirty="0"/>
          </a:p>
        </p:txBody>
      </p:sp>
    </p:spTree>
    <p:extLst>
      <p:ext uri="{BB962C8B-B14F-4D97-AF65-F5344CB8AC3E}">
        <p14:creationId xmlns:p14="http://schemas.microsoft.com/office/powerpoint/2010/main" val="13866168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0" y="0"/>
            <a:ext cx="9144000" cy="3395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200" b="1">
                <a:solidFill>
                  <a:schemeClr val="tx2"/>
                </a:solidFill>
                <a:latin typeface="+mj-lt"/>
                <a:ea typeface="+mj-ea"/>
                <a:cs typeface="+mj-cs"/>
              </a:defRPr>
            </a:lvl1pPr>
            <a:lvl2pPr algn="ctr" rtl="0" eaLnBrk="1" fontAlgn="base" hangingPunct="1">
              <a:spcBef>
                <a:spcPct val="0"/>
              </a:spcBef>
              <a:spcAft>
                <a:spcPct val="0"/>
              </a:spcAft>
              <a:defRPr sz="3200" b="1">
                <a:solidFill>
                  <a:schemeClr val="tx2"/>
                </a:solidFill>
                <a:latin typeface="Arial" charset="0"/>
              </a:defRPr>
            </a:lvl2pPr>
            <a:lvl3pPr algn="ctr" rtl="0" eaLnBrk="1" fontAlgn="base" hangingPunct="1">
              <a:spcBef>
                <a:spcPct val="0"/>
              </a:spcBef>
              <a:spcAft>
                <a:spcPct val="0"/>
              </a:spcAft>
              <a:defRPr sz="3200" b="1">
                <a:solidFill>
                  <a:schemeClr val="tx2"/>
                </a:solidFill>
                <a:latin typeface="Arial" charset="0"/>
              </a:defRPr>
            </a:lvl3pPr>
            <a:lvl4pPr algn="ctr" rtl="0" eaLnBrk="1" fontAlgn="base" hangingPunct="1">
              <a:spcBef>
                <a:spcPct val="0"/>
              </a:spcBef>
              <a:spcAft>
                <a:spcPct val="0"/>
              </a:spcAft>
              <a:defRPr sz="3200" b="1">
                <a:solidFill>
                  <a:schemeClr val="tx2"/>
                </a:solidFill>
                <a:latin typeface="Arial" charset="0"/>
              </a:defRPr>
            </a:lvl4pPr>
            <a:lvl5pPr algn="ctr" rtl="0" eaLnBrk="1" fontAlgn="base" hangingPunct="1">
              <a:spcBef>
                <a:spcPct val="0"/>
              </a:spcBef>
              <a:spcAft>
                <a:spcPct val="0"/>
              </a:spcAft>
              <a:defRPr sz="3200" b="1">
                <a:solidFill>
                  <a:schemeClr val="tx2"/>
                </a:solidFill>
                <a:latin typeface="Arial" charset="0"/>
              </a:defRPr>
            </a:lvl5pPr>
            <a:lvl6pPr marL="457200" algn="ctr" rtl="0" eaLnBrk="1" fontAlgn="base" hangingPunct="1">
              <a:spcBef>
                <a:spcPct val="0"/>
              </a:spcBef>
              <a:spcAft>
                <a:spcPct val="0"/>
              </a:spcAft>
              <a:defRPr sz="3200" b="1">
                <a:solidFill>
                  <a:schemeClr val="tx2"/>
                </a:solidFill>
                <a:latin typeface="Arial" charset="0"/>
              </a:defRPr>
            </a:lvl6pPr>
            <a:lvl7pPr marL="914400" algn="ctr" rtl="0" eaLnBrk="1" fontAlgn="base" hangingPunct="1">
              <a:spcBef>
                <a:spcPct val="0"/>
              </a:spcBef>
              <a:spcAft>
                <a:spcPct val="0"/>
              </a:spcAft>
              <a:defRPr sz="3200" b="1">
                <a:solidFill>
                  <a:schemeClr val="tx2"/>
                </a:solidFill>
                <a:latin typeface="Arial" charset="0"/>
              </a:defRPr>
            </a:lvl7pPr>
            <a:lvl8pPr marL="1371600" algn="ctr" rtl="0" eaLnBrk="1" fontAlgn="base" hangingPunct="1">
              <a:spcBef>
                <a:spcPct val="0"/>
              </a:spcBef>
              <a:spcAft>
                <a:spcPct val="0"/>
              </a:spcAft>
              <a:defRPr sz="3200" b="1">
                <a:solidFill>
                  <a:schemeClr val="tx2"/>
                </a:solidFill>
                <a:latin typeface="Arial" charset="0"/>
              </a:defRPr>
            </a:lvl8pPr>
            <a:lvl9pPr marL="1828800" algn="ctr" rtl="0" eaLnBrk="1" fontAlgn="base" hangingPunct="1">
              <a:spcBef>
                <a:spcPct val="0"/>
              </a:spcBef>
              <a:spcAft>
                <a:spcPct val="0"/>
              </a:spcAft>
              <a:defRPr sz="3200" b="1">
                <a:solidFill>
                  <a:schemeClr val="tx2"/>
                </a:solidFill>
                <a:latin typeface="Arial" charset="0"/>
              </a:defRPr>
            </a:lvl9pPr>
          </a:lstStyle>
          <a:p>
            <a:r>
              <a:rPr lang="en-GB" sz="2400" kern="0" dirty="0" smtClean="0"/>
              <a:t>Practical </a:t>
            </a:r>
            <a:r>
              <a:rPr lang="en-GB" sz="2400" kern="0" dirty="0"/>
              <a:t>use case </a:t>
            </a:r>
          </a:p>
        </p:txBody>
      </p:sp>
      <p:pic>
        <p:nvPicPr>
          <p:cNvPr id="5122" name="Picture 2" descr="photo_2021-10-21_14-51-50"/>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6016" y="915566"/>
            <a:ext cx="4210319" cy="31548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107504" y="1059582"/>
            <a:ext cx="4536504" cy="2862322"/>
          </a:xfrm>
          <a:prstGeom prst="rect">
            <a:avLst/>
          </a:prstGeom>
        </p:spPr>
        <p:txBody>
          <a:bodyPr wrap="square">
            <a:spAutoFit/>
          </a:bodyPr>
          <a:lstStyle/>
          <a:p>
            <a:pPr algn="just">
              <a:spcBef>
                <a:spcPts val="300"/>
              </a:spcBef>
              <a:spcAft>
                <a:spcPts val="0"/>
              </a:spcAft>
            </a:pPr>
            <a:r>
              <a:rPr lang="en-GB" sz="1800" dirty="0">
                <a:latin typeface="Times New Roman" panose="02020603050405020304" pitchFamily="18" charset="0"/>
                <a:ea typeface="Calibri" panose="020F0502020204030204" pitchFamily="34" charset="0"/>
              </a:rPr>
              <a:t>The practical application of the EPICS over long distances is the organization of remote terminals. As part of work on remote participation in ITER, a remote terminal was organized in RF RPC, technically absolutely identical to those that are installed at ITER site. Tests have shown that the user experience is quite identical to what we have on the ITER side, of course, with the remark that the remote operator can only observe. </a:t>
            </a:r>
          </a:p>
        </p:txBody>
      </p:sp>
    </p:spTree>
    <p:extLst>
      <p:ext uri="{BB962C8B-B14F-4D97-AF65-F5344CB8AC3E}">
        <p14:creationId xmlns:p14="http://schemas.microsoft.com/office/powerpoint/2010/main" val="13433955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US" sz="2400" dirty="0" smtClean="0"/>
              <a:t>Summary</a:t>
            </a:r>
            <a:endParaRPr lang="en-GB" sz="2400" dirty="0"/>
          </a:p>
        </p:txBody>
      </p:sp>
      <p:sp>
        <p:nvSpPr>
          <p:cNvPr id="3" name="Rectangle 2"/>
          <p:cNvSpPr/>
          <p:nvPr/>
        </p:nvSpPr>
        <p:spPr>
          <a:xfrm>
            <a:off x="251520" y="411510"/>
            <a:ext cx="6984776" cy="2246769"/>
          </a:xfrm>
          <a:prstGeom prst="rect">
            <a:avLst/>
          </a:prstGeom>
        </p:spPr>
        <p:txBody>
          <a:bodyPr wrap="square">
            <a:spAutoFit/>
          </a:bodyPr>
          <a:lstStyle/>
          <a:p>
            <a:pPr marL="0" indent="0">
              <a:buNone/>
            </a:pPr>
            <a:r>
              <a:rPr lang="en-GB" sz="1400" dirty="0" smtClean="0"/>
              <a:t>Summary result: </a:t>
            </a:r>
            <a:endParaRPr lang="en-GB" sz="1400" dirty="0"/>
          </a:p>
          <a:p>
            <a:pPr marL="285750" lvl="0" indent="-285750">
              <a:buFont typeface="Wingdings" panose="05000000000000000000" pitchFamily="2" charset="2"/>
              <a:buChar char="v"/>
            </a:pPr>
            <a:r>
              <a:rPr lang="en-GB" sz="1400" dirty="0"/>
              <a:t>During testing, no problems were </a:t>
            </a:r>
            <a:r>
              <a:rPr lang="en-GB" sz="1400" dirty="0" smtClean="0"/>
              <a:t>noticed</a:t>
            </a:r>
            <a:r>
              <a:rPr lang="ru-RU" sz="1400" dirty="0" smtClean="0"/>
              <a:t> </a:t>
            </a:r>
            <a:r>
              <a:rPr lang="en-GB" sz="1400" dirty="0"/>
              <a:t>with the number of PV less than </a:t>
            </a:r>
            <a:r>
              <a:rPr lang="ru-RU" sz="1400" dirty="0"/>
              <a:t>2</a:t>
            </a:r>
            <a:r>
              <a:rPr lang="en-GB" sz="1400" dirty="0" smtClean="0"/>
              <a:t>000.</a:t>
            </a:r>
            <a:r>
              <a:rPr lang="ru-RU" sz="1400" dirty="0" smtClean="0"/>
              <a:t> </a:t>
            </a:r>
            <a:endParaRPr lang="en-US" sz="1400" dirty="0" smtClean="0"/>
          </a:p>
          <a:p>
            <a:pPr marL="285750" indent="-285750">
              <a:buFont typeface="Wingdings" panose="05000000000000000000" pitchFamily="2" charset="2"/>
              <a:buChar char="v"/>
            </a:pPr>
            <a:r>
              <a:rPr lang="en-GB" sz="1400" dirty="0" smtClean="0"/>
              <a:t>Since </a:t>
            </a:r>
            <a:r>
              <a:rPr lang="en-GB" sz="1400" dirty="0"/>
              <a:t>remote </a:t>
            </a:r>
            <a:r>
              <a:rPr lang="en-GB" sz="1400" dirty="0" err="1" smtClean="0"/>
              <a:t>centers</a:t>
            </a:r>
            <a:r>
              <a:rPr lang="en-GB" sz="1400" dirty="0" smtClean="0"/>
              <a:t> </a:t>
            </a:r>
            <a:r>
              <a:rPr lang="en-GB" sz="1400" dirty="0"/>
              <a:t>cannot control any processes, they can only observe, short-term data loss does not affect much </a:t>
            </a:r>
            <a:r>
              <a:rPr lang="en-US" sz="1400" dirty="0" smtClean="0"/>
              <a:t>to</a:t>
            </a:r>
            <a:r>
              <a:rPr lang="en-GB" sz="1400" dirty="0" smtClean="0"/>
              <a:t> </a:t>
            </a:r>
            <a:r>
              <a:rPr lang="en-GB" sz="1400" dirty="0"/>
              <a:t>user experience</a:t>
            </a:r>
            <a:r>
              <a:rPr lang="en-GB" sz="1400" dirty="0" smtClean="0"/>
              <a:t>.</a:t>
            </a:r>
          </a:p>
          <a:p>
            <a:pPr marL="285750" indent="-285750">
              <a:buFont typeface="Wingdings" panose="05000000000000000000" pitchFamily="2" charset="2"/>
              <a:buChar char="v"/>
            </a:pPr>
            <a:r>
              <a:rPr lang="en-GB" sz="1400" dirty="0"/>
              <a:t>Multithreading gives a good performance boost in terms of </a:t>
            </a:r>
            <a:r>
              <a:rPr lang="en-US" sz="1400" dirty="0" smtClean="0"/>
              <a:t>latency update time</a:t>
            </a:r>
            <a:r>
              <a:rPr lang="en-GB" sz="1400" dirty="0" smtClean="0"/>
              <a:t>.</a:t>
            </a:r>
          </a:p>
          <a:p>
            <a:pPr marL="285750" indent="-285750">
              <a:buFont typeface="Wingdings" panose="05000000000000000000" pitchFamily="2" charset="2"/>
              <a:buChar char="v"/>
            </a:pPr>
            <a:r>
              <a:rPr lang="en-GB" sz="1400" dirty="0"/>
              <a:t>Cases of data loss do not depend on the test parameters, and from time to time they occur, which makes it possible to assume that something is happening in the channel</a:t>
            </a:r>
            <a:r>
              <a:rPr lang="en-GB" sz="1400" dirty="0" smtClean="0"/>
              <a:t>.</a:t>
            </a:r>
            <a:endParaRPr lang="ru-RU" sz="1400" dirty="0" smtClean="0"/>
          </a:p>
        </p:txBody>
      </p:sp>
      <p:sp>
        <p:nvSpPr>
          <p:cNvPr id="16" name="Rectangle 15"/>
          <p:cNvSpPr/>
          <p:nvPr/>
        </p:nvSpPr>
        <p:spPr>
          <a:xfrm>
            <a:off x="251520" y="2499742"/>
            <a:ext cx="6984776" cy="1384995"/>
          </a:xfrm>
          <a:prstGeom prst="rect">
            <a:avLst/>
          </a:prstGeom>
        </p:spPr>
        <p:txBody>
          <a:bodyPr wrap="square">
            <a:spAutoFit/>
          </a:bodyPr>
          <a:lstStyle/>
          <a:p>
            <a:pPr lvl="0"/>
            <a:endParaRPr lang="ru-RU" sz="1400" dirty="0" smtClean="0"/>
          </a:p>
          <a:p>
            <a:pPr marL="285750" lvl="0" indent="-285750">
              <a:buFont typeface="Wingdings" panose="05000000000000000000" pitchFamily="2" charset="2"/>
              <a:buChar char="Ø"/>
            </a:pPr>
            <a:r>
              <a:rPr lang="en-US" sz="1400" dirty="0"/>
              <a:t>T</a:t>
            </a:r>
            <a:r>
              <a:rPr lang="en-GB" sz="1400" dirty="0" smtClean="0"/>
              <a:t>he </a:t>
            </a:r>
            <a:r>
              <a:rPr lang="en-GB" sz="1400" dirty="0"/>
              <a:t>latency of updates on the side of the remote participant, adjusted to the static network delay due to distance, was demonstrated to be comparable to the latency of local execution. This suggests that EPICS over long distance is quite usable for the purpose of ITER remotes participation tasks</a:t>
            </a:r>
            <a:r>
              <a:rPr lang="en-GB" sz="1400" dirty="0" smtClean="0"/>
              <a:t>.</a:t>
            </a:r>
            <a:r>
              <a:rPr lang="ru-RU" sz="1400" dirty="0" smtClean="0"/>
              <a:t> </a:t>
            </a:r>
            <a:endParaRPr lang="en-GB" sz="1400" dirty="0"/>
          </a:p>
        </p:txBody>
      </p:sp>
    </p:spTree>
    <p:extLst>
      <p:ext uri="{BB962C8B-B14F-4D97-AF65-F5344CB8AC3E}">
        <p14:creationId xmlns:p14="http://schemas.microsoft.com/office/powerpoint/2010/main" val="9414987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GB" sz="2400" dirty="0" smtClean="0"/>
              <a:t>Program </a:t>
            </a:r>
            <a:r>
              <a:rPr lang="en-GB" sz="2400" dirty="0"/>
              <a:t>execution sequence</a:t>
            </a:r>
          </a:p>
        </p:txBody>
      </p:sp>
      <p:pic>
        <p:nvPicPr>
          <p:cNvPr id="5" name="Picture 4"/>
          <p:cNvPicPr>
            <a:picLocks noChangeAspect="1"/>
          </p:cNvPicPr>
          <p:nvPr/>
        </p:nvPicPr>
        <p:blipFill>
          <a:blip r:embed="rId2"/>
          <a:stretch>
            <a:fillRect/>
          </a:stretch>
        </p:blipFill>
        <p:spPr>
          <a:xfrm>
            <a:off x="683568" y="339502"/>
            <a:ext cx="7776864" cy="4296362"/>
          </a:xfrm>
          <a:prstGeom prst="rect">
            <a:avLst/>
          </a:prstGeom>
        </p:spPr>
      </p:pic>
      <p:sp>
        <p:nvSpPr>
          <p:cNvPr id="6" name="Rectangle 5"/>
          <p:cNvSpPr/>
          <p:nvPr/>
        </p:nvSpPr>
        <p:spPr>
          <a:xfrm>
            <a:off x="20092" y="2803452"/>
            <a:ext cx="2967732" cy="1754326"/>
          </a:xfrm>
          <a:prstGeom prst="rect">
            <a:avLst/>
          </a:prstGeom>
        </p:spPr>
        <p:txBody>
          <a:bodyPr wrap="square">
            <a:spAutoFit/>
          </a:bodyPr>
          <a:lstStyle/>
          <a:p>
            <a:pPr algn="ctr"/>
            <a:r>
              <a:rPr lang="en-GB" sz="1800" dirty="0">
                <a:solidFill>
                  <a:srgbClr val="000000"/>
                </a:solidFill>
                <a:latin typeface="Calibri" panose="020F0502020204030204" pitchFamily="34" charset="0"/>
              </a:rPr>
              <a:t>set up the generator. The generator generates files for </a:t>
            </a:r>
            <a:r>
              <a:rPr lang="en-US" sz="1800" dirty="0">
                <a:solidFill>
                  <a:srgbClr val="000000"/>
                </a:solidFill>
                <a:latin typeface="Calibri" panose="020F0502020204030204" pitchFamily="34" charset="0"/>
              </a:rPr>
              <a:t>EPICS</a:t>
            </a:r>
            <a:r>
              <a:rPr lang="en-GB" sz="1800" dirty="0">
                <a:solidFill>
                  <a:srgbClr val="000000"/>
                </a:solidFill>
                <a:latin typeface="Calibri" panose="020F0502020204030204" pitchFamily="34" charset="0"/>
              </a:rPr>
              <a:t> and also generates a list of </a:t>
            </a:r>
            <a:r>
              <a:rPr lang="en-US" sz="1800" dirty="0">
                <a:solidFill>
                  <a:srgbClr val="000000"/>
                </a:solidFill>
                <a:latin typeface="Calibri" panose="020F0502020204030204" pitchFamily="34" charset="0"/>
              </a:rPr>
              <a:t>the same </a:t>
            </a:r>
            <a:r>
              <a:rPr lang="en-GB" sz="1800" dirty="0">
                <a:solidFill>
                  <a:srgbClr val="000000"/>
                </a:solidFill>
                <a:latin typeface="Calibri" panose="020F0502020204030204" pitchFamily="34" charset="0"/>
              </a:rPr>
              <a:t>PVs in a text file(PV_list.txt) for using by </a:t>
            </a:r>
            <a:r>
              <a:rPr lang="en-GB" sz="1800" dirty="0" err="1">
                <a:solidFill>
                  <a:srgbClr val="000000"/>
                </a:solidFill>
                <a:latin typeface="Calibri" panose="020F0502020204030204" pitchFamily="34" charset="0"/>
              </a:rPr>
              <a:t>Treader</a:t>
            </a:r>
            <a:r>
              <a:rPr lang="en-GB" sz="1800" dirty="0">
                <a:solidFill>
                  <a:srgbClr val="000000"/>
                </a:solidFill>
                <a:latin typeface="Calibri" panose="020F0502020204030204" pitchFamily="34" charset="0"/>
              </a:rPr>
              <a:t> </a:t>
            </a:r>
            <a:r>
              <a:rPr lang="en-GB" sz="1800" dirty="0" smtClean="0">
                <a:solidFill>
                  <a:srgbClr val="000000"/>
                </a:solidFill>
                <a:latin typeface="Calibri" panose="020F0502020204030204" pitchFamily="34" charset="0"/>
              </a:rPr>
              <a:t>program</a:t>
            </a:r>
            <a:endParaRPr lang="en-GB" sz="1800" dirty="0">
              <a:solidFill>
                <a:srgbClr val="000000"/>
              </a:solidFill>
              <a:latin typeface="Calibri" panose="020F0502020204030204" pitchFamily="34" charset="0"/>
            </a:endParaRPr>
          </a:p>
        </p:txBody>
      </p:sp>
      <p:sp>
        <p:nvSpPr>
          <p:cNvPr id="7" name="Rectangle 6"/>
          <p:cNvSpPr/>
          <p:nvPr/>
        </p:nvSpPr>
        <p:spPr>
          <a:xfrm>
            <a:off x="2987824" y="2941951"/>
            <a:ext cx="1512169" cy="1477328"/>
          </a:xfrm>
          <a:prstGeom prst="rect">
            <a:avLst/>
          </a:prstGeom>
        </p:spPr>
        <p:txBody>
          <a:bodyPr wrap="square">
            <a:spAutoFit/>
          </a:bodyPr>
          <a:lstStyle/>
          <a:p>
            <a:pPr algn="ctr"/>
            <a:r>
              <a:rPr lang="en-GB" sz="1800" dirty="0">
                <a:solidFill>
                  <a:srgbClr val="000000"/>
                </a:solidFill>
                <a:latin typeface="Calibri" panose="020F0502020204030204" pitchFamily="34" charset="0"/>
              </a:rPr>
              <a:t>Compile simple maven project which contain only one IOC.</a:t>
            </a:r>
            <a:endParaRPr lang="en-GB" sz="1800" dirty="0"/>
          </a:p>
        </p:txBody>
      </p:sp>
      <p:sp>
        <p:nvSpPr>
          <p:cNvPr id="8" name="Rectangle 7"/>
          <p:cNvSpPr/>
          <p:nvPr/>
        </p:nvSpPr>
        <p:spPr>
          <a:xfrm>
            <a:off x="4255440" y="3049203"/>
            <a:ext cx="3112477" cy="646331"/>
          </a:xfrm>
          <a:prstGeom prst="rect">
            <a:avLst/>
          </a:prstGeom>
        </p:spPr>
        <p:txBody>
          <a:bodyPr wrap="square">
            <a:spAutoFit/>
          </a:bodyPr>
          <a:lstStyle/>
          <a:p>
            <a:pPr algn="ctr"/>
            <a:r>
              <a:rPr lang="en-GB" sz="1800" dirty="0" smtClean="0">
                <a:solidFill>
                  <a:srgbClr val="000000"/>
                </a:solidFill>
                <a:latin typeface="Calibri" panose="020F0502020204030204" pitchFamily="34" charset="0"/>
              </a:rPr>
              <a:t>Start the IOC and start the reading program</a:t>
            </a:r>
            <a:endParaRPr lang="en-GB" sz="1800" dirty="0"/>
          </a:p>
        </p:txBody>
      </p:sp>
      <p:sp>
        <p:nvSpPr>
          <p:cNvPr id="9" name="Rectangle 8"/>
          <p:cNvSpPr/>
          <p:nvPr/>
        </p:nvSpPr>
        <p:spPr>
          <a:xfrm>
            <a:off x="7177685" y="3049203"/>
            <a:ext cx="1811139" cy="646331"/>
          </a:xfrm>
          <a:prstGeom prst="rect">
            <a:avLst/>
          </a:prstGeom>
        </p:spPr>
        <p:txBody>
          <a:bodyPr wrap="square">
            <a:spAutoFit/>
          </a:bodyPr>
          <a:lstStyle/>
          <a:p>
            <a:pPr algn="ctr"/>
            <a:r>
              <a:rPr lang="en-GB" sz="1800" dirty="0">
                <a:solidFill>
                  <a:srgbClr val="000000"/>
                </a:solidFill>
                <a:latin typeface="Calibri" panose="020F0502020204030204" pitchFamily="34" charset="0"/>
              </a:rPr>
              <a:t>Data analysis and processing</a:t>
            </a:r>
            <a:endParaRPr lang="en-GB" sz="1800" dirty="0"/>
          </a:p>
        </p:txBody>
      </p:sp>
    </p:spTree>
    <p:extLst>
      <p:ext uri="{BB962C8B-B14F-4D97-AF65-F5344CB8AC3E}">
        <p14:creationId xmlns:p14="http://schemas.microsoft.com/office/powerpoint/2010/main" val="15658468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GB" sz="2400" dirty="0"/>
              <a:t>EPICS DB, Control part</a:t>
            </a:r>
          </a:p>
        </p:txBody>
      </p:sp>
      <p:sp>
        <p:nvSpPr>
          <p:cNvPr id="7" name="Rectangle 6"/>
          <p:cNvSpPr/>
          <p:nvPr/>
        </p:nvSpPr>
        <p:spPr>
          <a:xfrm>
            <a:off x="2960076" y="1297600"/>
            <a:ext cx="4425461" cy="369332"/>
          </a:xfrm>
          <a:prstGeom prst="rect">
            <a:avLst/>
          </a:prstGeom>
        </p:spPr>
        <p:txBody>
          <a:bodyPr wrap="square">
            <a:spAutoFit/>
          </a:bodyPr>
          <a:lstStyle/>
          <a:p>
            <a:pPr algn="just">
              <a:spcBef>
                <a:spcPts val="300"/>
              </a:spcBef>
              <a:spcAft>
                <a:spcPts val="0"/>
              </a:spcAft>
            </a:pPr>
            <a:endParaRPr lang="en-GB" sz="1800" dirty="0">
              <a:latin typeface="Times New Roman" panose="02020603050405020304" pitchFamily="18" charset="0"/>
              <a:ea typeface="Calibri" panose="020F0502020204030204" pitchFamily="34" charset="0"/>
            </a:endParaRPr>
          </a:p>
        </p:txBody>
      </p:sp>
      <p:sp>
        <p:nvSpPr>
          <p:cNvPr id="8" name="TextBox 7"/>
          <p:cNvSpPr txBox="1"/>
          <p:nvPr/>
        </p:nvSpPr>
        <p:spPr>
          <a:xfrm>
            <a:off x="251521" y="1266822"/>
            <a:ext cx="3096344" cy="400110"/>
          </a:xfrm>
          <a:prstGeom prst="rect">
            <a:avLst/>
          </a:prstGeom>
          <a:noFill/>
        </p:spPr>
        <p:txBody>
          <a:bodyPr wrap="square" rtlCol="0">
            <a:spAutoFit/>
          </a:bodyPr>
          <a:lstStyle/>
          <a:p>
            <a:r>
              <a:rPr lang="en-GB" sz="2000" dirty="0" smtClean="0">
                <a:solidFill>
                  <a:schemeClr val="accent2">
                    <a:lumMod val="50000"/>
                  </a:schemeClr>
                </a:solidFill>
              </a:rPr>
              <a:t>Main control record: </a:t>
            </a:r>
            <a:endParaRPr lang="en-GB" sz="2000" dirty="0">
              <a:solidFill>
                <a:schemeClr val="accent2">
                  <a:lumMod val="50000"/>
                </a:schemeClr>
              </a:solidFill>
            </a:endParaRPr>
          </a:p>
        </p:txBody>
      </p:sp>
      <p:sp>
        <p:nvSpPr>
          <p:cNvPr id="9" name="TextBox 8"/>
          <p:cNvSpPr txBox="1"/>
          <p:nvPr/>
        </p:nvSpPr>
        <p:spPr>
          <a:xfrm>
            <a:off x="5575511" y="2593108"/>
            <a:ext cx="4026877" cy="400110"/>
          </a:xfrm>
          <a:prstGeom prst="rect">
            <a:avLst/>
          </a:prstGeom>
          <a:noFill/>
        </p:spPr>
        <p:txBody>
          <a:bodyPr wrap="square" rtlCol="0">
            <a:spAutoFit/>
          </a:bodyPr>
          <a:lstStyle/>
          <a:p>
            <a:r>
              <a:rPr lang="en-GB" sz="2000" dirty="0" smtClean="0">
                <a:solidFill>
                  <a:schemeClr val="accent2">
                    <a:lumMod val="50000"/>
                  </a:schemeClr>
                </a:solidFill>
              </a:rPr>
              <a:t>Reset timers value record:</a:t>
            </a:r>
            <a:endParaRPr lang="en-GB" sz="2000" dirty="0">
              <a:solidFill>
                <a:schemeClr val="accent2">
                  <a:lumMod val="50000"/>
                </a:schemeClr>
              </a:solidFill>
            </a:endParaRPr>
          </a:p>
        </p:txBody>
      </p:sp>
      <p:sp>
        <p:nvSpPr>
          <p:cNvPr id="10" name="Rectangle 9"/>
          <p:cNvSpPr/>
          <p:nvPr/>
        </p:nvSpPr>
        <p:spPr>
          <a:xfrm>
            <a:off x="-2629" y="1696641"/>
            <a:ext cx="6623539" cy="2308324"/>
          </a:xfrm>
          <a:prstGeom prst="rect">
            <a:avLst/>
          </a:prstGeom>
        </p:spPr>
        <p:txBody>
          <a:bodyPr wrap="square">
            <a:spAutoFit/>
          </a:bodyPr>
          <a:lstStyle/>
          <a:p>
            <a:r>
              <a:rPr lang="en-GB" sz="1600" b="0" dirty="0" smtClean="0">
                <a:solidFill>
                  <a:srgbClr val="AF00DB"/>
                </a:solidFill>
                <a:effectLst/>
                <a:latin typeface="Consolas" panose="020B0609020204030204" pitchFamily="49" charset="0"/>
              </a:rPr>
              <a:t>record</a:t>
            </a:r>
            <a:r>
              <a:rPr lang="en-GB" sz="1600" b="0" dirty="0" smtClean="0">
                <a:solidFill>
                  <a:srgbClr val="000000"/>
                </a:solidFill>
                <a:effectLst/>
                <a:latin typeface="Consolas" panose="020B0609020204030204" pitchFamily="49" charset="0"/>
              </a:rPr>
              <a:t>(</a:t>
            </a:r>
            <a:r>
              <a:rPr lang="en-GB" sz="1600" b="0" dirty="0" err="1" smtClean="0">
                <a:solidFill>
                  <a:srgbClr val="267F99"/>
                </a:solidFill>
                <a:effectLst/>
                <a:latin typeface="Consolas" panose="020B0609020204030204" pitchFamily="49" charset="0"/>
              </a:rPr>
              <a:t>mbbo</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"MSC:TP"</a:t>
            </a:r>
            <a:r>
              <a:rPr lang="en-GB" sz="1600" b="0" dirty="0" smtClean="0">
                <a:solidFill>
                  <a:srgbClr val="000000"/>
                </a:solidFill>
                <a:effectLst/>
                <a:latin typeface="Consolas" panose="020B0609020204030204" pitchFamily="49" charset="0"/>
              </a:rPr>
              <a:t>) {</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DESC</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"Counters period </a:t>
            </a:r>
            <a:r>
              <a:rPr lang="en-GB" sz="1600" b="0" dirty="0" err="1" smtClean="0">
                <a:solidFill>
                  <a:srgbClr val="A31515"/>
                </a:solidFill>
                <a:effectLst/>
                <a:latin typeface="Consolas" panose="020B0609020204030204" pitchFamily="49" charset="0"/>
              </a:rPr>
              <a:t>controll</a:t>
            </a:r>
            <a:r>
              <a:rPr lang="en-GB" sz="1600" b="0" dirty="0" smtClean="0">
                <a:solidFill>
                  <a:srgbClr val="A31515"/>
                </a:solidFill>
                <a:effectLst/>
                <a:latin typeface="Consolas" panose="020B0609020204030204" pitchFamily="49" charset="0"/>
              </a:rPr>
              <a:t> record"</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OUT</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"MSC:T-0.SCAN"</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ZRST</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"off"</a:t>
            </a:r>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ZRVL</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"0"</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FVST</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a:t>
            </a:r>
            <a:r>
              <a:rPr lang="en-GB" sz="1600" b="0" dirty="0" smtClean="0">
                <a:solidFill>
                  <a:srgbClr val="0000FF"/>
                </a:solidFill>
                <a:effectLst/>
                <a:latin typeface="Consolas" panose="020B0609020204030204" pitchFamily="49" charset="0"/>
              </a:rPr>
              <a:t>2 second</a:t>
            </a:r>
            <a:r>
              <a:rPr lang="en-GB" sz="1600" b="0" dirty="0" smtClean="0">
                <a:solidFill>
                  <a:srgbClr val="A31515"/>
                </a:solidFill>
                <a:effectLst/>
                <a:latin typeface="Consolas" panose="020B0609020204030204" pitchFamily="49" charset="0"/>
              </a:rPr>
              <a:t>"</a:t>
            </a:r>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FVVL</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"5"</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SXST</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a:t>
            </a:r>
            <a:r>
              <a:rPr lang="en-GB" sz="1600" b="0" dirty="0" smtClean="0">
                <a:solidFill>
                  <a:srgbClr val="0000FF"/>
                </a:solidFill>
                <a:effectLst/>
                <a:latin typeface="Consolas" panose="020B0609020204030204" pitchFamily="49" charset="0"/>
              </a:rPr>
              <a:t>1 second</a:t>
            </a:r>
            <a:r>
              <a:rPr lang="en-GB" sz="1600" b="0" dirty="0" smtClean="0">
                <a:solidFill>
                  <a:srgbClr val="A31515"/>
                </a:solidFill>
                <a:effectLst/>
                <a:latin typeface="Consolas" panose="020B0609020204030204" pitchFamily="49" charset="0"/>
              </a:rPr>
              <a:t>"</a:t>
            </a:r>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SXVL</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"6"</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SVST</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a:t>
            </a:r>
            <a:r>
              <a:rPr lang="en-GB" sz="1600" b="0" dirty="0" smtClean="0">
                <a:solidFill>
                  <a:srgbClr val="0000FF"/>
                </a:solidFill>
                <a:effectLst/>
                <a:latin typeface="Consolas" panose="020B0609020204030204" pitchFamily="49" charset="0"/>
              </a:rPr>
              <a:t>.5 second</a:t>
            </a:r>
            <a:r>
              <a:rPr lang="en-GB" sz="1600" b="0" dirty="0" smtClean="0">
                <a:solidFill>
                  <a:srgbClr val="A31515"/>
                </a:solidFill>
                <a:effectLst/>
                <a:latin typeface="Consolas" panose="020B0609020204030204" pitchFamily="49" charset="0"/>
              </a:rPr>
              <a:t>"</a:t>
            </a:r>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SVVL</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"7"</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EIST</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a:t>
            </a:r>
            <a:r>
              <a:rPr lang="en-GB" sz="1600" b="0" dirty="0" smtClean="0">
                <a:solidFill>
                  <a:srgbClr val="0000FF"/>
                </a:solidFill>
                <a:effectLst/>
                <a:latin typeface="Consolas" panose="020B0609020204030204" pitchFamily="49" charset="0"/>
              </a:rPr>
              <a:t>.2 second</a:t>
            </a:r>
            <a:r>
              <a:rPr lang="en-GB" sz="1600" b="0" dirty="0" smtClean="0">
                <a:solidFill>
                  <a:srgbClr val="A31515"/>
                </a:solidFill>
                <a:effectLst/>
                <a:latin typeface="Consolas" panose="020B0609020204030204" pitchFamily="49" charset="0"/>
              </a:rPr>
              <a:t>"</a:t>
            </a:r>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EIVL</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"8"</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NIST</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a:t>
            </a:r>
            <a:r>
              <a:rPr lang="en-GB" sz="1600" b="0" dirty="0" smtClean="0">
                <a:solidFill>
                  <a:srgbClr val="0000FF"/>
                </a:solidFill>
                <a:effectLst/>
                <a:latin typeface="Consolas" panose="020B0609020204030204" pitchFamily="49" charset="0"/>
              </a:rPr>
              <a:t>.1 second</a:t>
            </a:r>
            <a:r>
              <a:rPr lang="en-GB" sz="1600" b="0" dirty="0" smtClean="0">
                <a:solidFill>
                  <a:srgbClr val="A31515"/>
                </a:solidFill>
                <a:effectLst/>
                <a:latin typeface="Consolas" panose="020B0609020204030204" pitchFamily="49" charset="0"/>
              </a:rPr>
              <a:t>"</a:t>
            </a:r>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NIVL</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"9"</a:t>
            </a:r>
            <a:r>
              <a:rPr lang="en-GB" sz="1600" b="0" dirty="0" smtClean="0">
                <a:solidFill>
                  <a:srgbClr val="000000"/>
                </a:solidFill>
                <a:effectLst/>
                <a:latin typeface="Consolas" panose="020B0609020204030204" pitchFamily="49" charset="0"/>
              </a:rPr>
              <a:t>)</a:t>
            </a:r>
            <a:endParaRPr lang="en-GB" sz="1600" b="0" dirty="0">
              <a:solidFill>
                <a:srgbClr val="000000"/>
              </a:solidFill>
              <a:effectLst/>
              <a:latin typeface="Consolas" panose="020B0609020204030204" pitchFamily="49" charset="0"/>
            </a:endParaRPr>
          </a:p>
        </p:txBody>
      </p:sp>
      <p:sp>
        <p:nvSpPr>
          <p:cNvPr id="11" name="Rectangle 10"/>
          <p:cNvSpPr/>
          <p:nvPr/>
        </p:nvSpPr>
        <p:spPr>
          <a:xfrm>
            <a:off x="5508104" y="3008072"/>
            <a:ext cx="4161692" cy="1569660"/>
          </a:xfrm>
          <a:prstGeom prst="rect">
            <a:avLst/>
          </a:prstGeom>
        </p:spPr>
        <p:txBody>
          <a:bodyPr wrap="square">
            <a:spAutoFit/>
          </a:bodyPr>
          <a:lstStyle/>
          <a:p>
            <a:r>
              <a:rPr lang="en-GB" sz="1600" b="0" dirty="0" smtClean="0">
                <a:solidFill>
                  <a:srgbClr val="AF00DB"/>
                </a:solidFill>
                <a:effectLst/>
                <a:latin typeface="Consolas" panose="020B0609020204030204" pitchFamily="49" charset="0"/>
              </a:rPr>
              <a:t>record</a:t>
            </a:r>
            <a:r>
              <a:rPr lang="en-GB" sz="1600" b="0" dirty="0" smtClean="0">
                <a:solidFill>
                  <a:srgbClr val="000000"/>
                </a:solidFill>
                <a:effectLst/>
                <a:latin typeface="Consolas" panose="020B0609020204030204" pitchFamily="49" charset="0"/>
              </a:rPr>
              <a:t>(</a:t>
            </a:r>
            <a:r>
              <a:rPr lang="en-GB" sz="1600" b="0" dirty="0" err="1" smtClean="0">
                <a:solidFill>
                  <a:srgbClr val="267F99"/>
                </a:solidFill>
                <a:effectLst/>
                <a:latin typeface="Consolas" panose="020B0609020204030204" pitchFamily="49" charset="0"/>
              </a:rPr>
              <a:t>bo</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"MSC:RESET"</a:t>
            </a:r>
            <a:r>
              <a:rPr lang="en-GB" sz="1600" b="0" dirty="0" smtClean="0">
                <a:solidFill>
                  <a:srgbClr val="000000"/>
                </a:solidFill>
                <a:effectLst/>
                <a:latin typeface="Consolas" panose="020B0609020204030204" pitchFamily="49" charset="0"/>
              </a:rPr>
              <a:t>) {</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DESC</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"reset timers"</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VAL</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"0"</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ZNAM</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"GO"</a:t>
            </a:r>
            <a:r>
              <a:rPr lang="en-GB" sz="1600" b="0" dirty="0" smtClean="0">
                <a:solidFill>
                  <a:srgbClr val="000000"/>
                </a:solidFill>
                <a:effectLst/>
                <a:latin typeface="Consolas" panose="020B0609020204030204" pitchFamily="49" charset="0"/>
              </a:rPr>
              <a:t>)    </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ONAM</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"RESET"</a:t>
            </a:r>
            <a:r>
              <a:rPr lang="en-GB" sz="1600" b="0" dirty="0" smtClean="0">
                <a:solidFill>
                  <a:srgbClr val="000000"/>
                </a:solidFill>
                <a:effectLst/>
                <a:latin typeface="Consolas" panose="020B0609020204030204" pitchFamily="49" charset="0"/>
              </a:rPr>
              <a:t>)     </a:t>
            </a:r>
          </a:p>
          <a:p>
            <a:r>
              <a:rPr lang="en-GB" sz="1600" b="0" dirty="0" smtClean="0">
                <a:solidFill>
                  <a:srgbClr val="000000"/>
                </a:solidFill>
                <a:effectLst/>
                <a:latin typeface="Consolas" panose="020B0609020204030204" pitchFamily="49" charset="0"/>
              </a:rPr>
              <a:t>}</a:t>
            </a:r>
            <a:endParaRPr lang="en-GB" sz="1600" b="0" dirty="0">
              <a:solidFill>
                <a:srgbClr val="000000"/>
              </a:solidFill>
              <a:effectLst/>
              <a:latin typeface="Consolas" panose="020B0609020204030204" pitchFamily="49" charset="0"/>
            </a:endParaRPr>
          </a:p>
        </p:txBody>
      </p:sp>
      <p:sp>
        <p:nvSpPr>
          <p:cNvPr id="3" name="Rectangle 2"/>
          <p:cNvSpPr/>
          <p:nvPr/>
        </p:nvSpPr>
        <p:spPr>
          <a:xfrm>
            <a:off x="251521" y="494000"/>
            <a:ext cx="8712967" cy="461665"/>
          </a:xfrm>
          <a:prstGeom prst="rect">
            <a:avLst/>
          </a:prstGeom>
        </p:spPr>
        <p:txBody>
          <a:bodyPr wrap="square">
            <a:spAutoFit/>
          </a:bodyPr>
          <a:lstStyle/>
          <a:p>
            <a:r>
              <a:rPr lang="en-GB" dirty="0">
                <a:solidFill>
                  <a:srgbClr val="1F497D"/>
                </a:solidFill>
                <a:latin typeface="Calibri" panose="020F0502020204030204" pitchFamily="34" charset="0"/>
                <a:ea typeface="Calibri" panose="020F0502020204030204" pitchFamily="34" charset="0"/>
              </a:rPr>
              <a:t>EPICS DB consist of configurable number of </a:t>
            </a:r>
            <a:r>
              <a:rPr lang="en-GB" dirty="0" smtClean="0">
                <a:solidFill>
                  <a:srgbClr val="1F497D"/>
                </a:solidFill>
                <a:latin typeface="Calibri" panose="020F0502020204030204" pitchFamily="34" charset="0"/>
                <a:ea typeface="Calibri" panose="020F0502020204030204" pitchFamily="34" charset="0"/>
              </a:rPr>
              <a:t>counters(Timers).</a:t>
            </a:r>
            <a:endParaRPr lang="en-GB" dirty="0"/>
          </a:p>
        </p:txBody>
      </p:sp>
      <p:cxnSp>
        <p:nvCxnSpPr>
          <p:cNvPr id="5" name="Straight Connector 4"/>
          <p:cNvCxnSpPr/>
          <p:nvPr/>
        </p:nvCxnSpPr>
        <p:spPr bwMode="auto">
          <a:xfrm>
            <a:off x="0" y="1131590"/>
            <a:ext cx="9144000" cy="0"/>
          </a:xfrm>
          <a:prstGeom prst="line">
            <a:avLst/>
          </a:prstGeom>
          <a:ln>
            <a:headEnd type="none" w="med" len="med"/>
            <a:tailEnd type="none" w="med" len="med"/>
          </a:ln>
          <a:extLst/>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39170824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GB" sz="2400" dirty="0"/>
              <a:t>EPICS DB: Timers part</a:t>
            </a:r>
          </a:p>
        </p:txBody>
      </p:sp>
      <p:sp>
        <p:nvSpPr>
          <p:cNvPr id="3" name="Rectangle 2"/>
          <p:cNvSpPr/>
          <p:nvPr/>
        </p:nvSpPr>
        <p:spPr>
          <a:xfrm>
            <a:off x="323528" y="555526"/>
            <a:ext cx="3848100" cy="3293209"/>
          </a:xfrm>
          <a:prstGeom prst="rect">
            <a:avLst/>
          </a:prstGeom>
        </p:spPr>
        <p:txBody>
          <a:bodyPr wrap="square">
            <a:spAutoFit/>
          </a:bodyPr>
          <a:lstStyle/>
          <a:p>
            <a:r>
              <a:rPr lang="en-GB" sz="1600" b="0" dirty="0" smtClean="0">
                <a:solidFill>
                  <a:srgbClr val="AF00DB"/>
                </a:solidFill>
                <a:effectLst/>
                <a:latin typeface="Consolas" panose="020B0609020204030204" pitchFamily="49" charset="0"/>
              </a:rPr>
              <a:t>record</a:t>
            </a:r>
            <a:r>
              <a:rPr lang="en-GB" sz="1600" b="0" dirty="0" smtClean="0">
                <a:solidFill>
                  <a:srgbClr val="000000"/>
                </a:solidFill>
                <a:effectLst/>
                <a:latin typeface="Consolas" panose="020B0609020204030204" pitchFamily="49" charset="0"/>
              </a:rPr>
              <a:t>(</a:t>
            </a:r>
            <a:r>
              <a:rPr lang="en-GB" sz="1600" b="0" dirty="0" err="1" smtClean="0">
                <a:solidFill>
                  <a:srgbClr val="267F99"/>
                </a:solidFill>
                <a:effectLst/>
                <a:latin typeface="Consolas" panose="020B0609020204030204" pitchFamily="49" charset="0"/>
              </a:rPr>
              <a:t>calc</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"MSC:T-0"</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CALC</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"B?0:val+1"</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SCAN</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a:t>
            </a:r>
            <a:r>
              <a:rPr lang="en-GB" sz="1600" b="0" dirty="0" smtClean="0">
                <a:solidFill>
                  <a:srgbClr val="0000FF"/>
                </a:solidFill>
                <a:effectLst/>
                <a:latin typeface="Consolas" panose="020B0609020204030204" pitchFamily="49" charset="0"/>
              </a:rPr>
              <a:t>5 second</a:t>
            </a:r>
            <a:r>
              <a:rPr lang="en-GB" sz="1600" b="0" dirty="0" smtClean="0">
                <a:solidFill>
                  <a:srgbClr val="A31515"/>
                </a:solidFill>
                <a:effectLst/>
                <a:latin typeface="Consolas" panose="020B0609020204030204" pitchFamily="49" charset="0"/>
              </a:rPr>
              <a:t>"</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FLNK</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"MSC:T-1"</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INPB</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"MSC:RESET"</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r>
            <a:br>
              <a:rPr lang="en-GB" sz="1600" b="0" dirty="0" smtClean="0">
                <a:solidFill>
                  <a:srgbClr val="000000"/>
                </a:solidFill>
                <a:effectLst/>
                <a:latin typeface="Consolas" panose="020B0609020204030204" pitchFamily="49" charset="0"/>
              </a:rPr>
            </a:br>
            <a:r>
              <a:rPr lang="en-GB" sz="1600" b="0" dirty="0" smtClean="0">
                <a:solidFill>
                  <a:srgbClr val="AF00DB"/>
                </a:solidFill>
                <a:effectLst/>
                <a:latin typeface="Consolas" panose="020B0609020204030204" pitchFamily="49" charset="0"/>
              </a:rPr>
              <a:t>record</a:t>
            </a:r>
            <a:r>
              <a:rPr lang="en-GB" sz="1600" b="0" dirty="0" smtClean="0">
                <a:solidFill>
                  <a:srgbClr val="000000"/>
                </a:solidFill>
                <a:effectLst/>
                <a:latin typeface="Consolas" panose="020B0609020204030204" pitchFamily="49" charset="0"/>
              </a:rPr>
              <a:t>(</a:t>
            </a:r>
            <a:r>
              <a:rPr lang="en-GB" sz="1600" b="0" dirty="0" err="1" smtClean="0">
                <a:solidFill>
                  <a:srgbClr val="267F99"/>
                </a:solidFill>
                <a:effectLst/>
                <a:latin typeface="Consolas" panose="020B0609020204030204" pitchFamily="49" charset="0"/>
              </a:rPr>
              <a:t>calc</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"MSC:T-1"</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CALC</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"B?0:val+1"</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SCAN</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a:t>
            </a:r>
            <a:r>
              <a:rPr lang="en-GB" sz="1600" b="0" dirty="0" smtClean="0">
                <a:solidFill>
                  <a:srgbClr val="0000FF"/>
                </a:solidFill>
                <a:effectLst/>
                <a:latin typeface="Consolas" panose="020B0609020204030204" pitchFamily="49" charset="0"/>
              </a:rPr>
              <a:t>Passive</a:t>
            </a:r>
            <a:r>
              <a:rPr lang="en-GB" sz="1600" b="0" dirty="0" smtClean="0">
                <a:solidFill>
                  <a:srgbClr val="A31515"/>
                </a:solidFill>
                <a:effectLst/>
                <a:latin typeface="Consolas" panose="020B0609020204030204" pitchFamily="49" charset="0"/>
              </a:rPr>
              <a:t>"</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FLNK</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"MSC:T-2"</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INPB</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"MSC:RESET"</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a:t>
            </a:r>
            <a:endParaRPr lang="en-GB" sz="1600" b="0" dirty="0">
              <a:solidFill>
                <a:srgbClr val="000000"/>
              </a:solidFill>
              <a:effectLst/>
              <a:latin typeface="Consolas" panose="020B0609020204030204" pitchFamily="49" charset="0"/>
            </a:endParaRPr>
          </a:p>
        </p:txBody>
      </p:sp>
      <p:sp>
        <p:nvSpPr>
          <p:cNvPr id="5" name="TextBox 4"/>
          <p:cNvSpPr txBox="1"/>
          <p:nvPr/>
        </p:nvSpPr>
        <p:spPr>
          <a:xfrm>
            <a:off x="966453" y="4394030"/>
            <a:ext cx="2032929" cy="338554"/>
          </a:xfrm>
          <a:prstGeom prst="rect">
            <a:avLst/>
          </a:prstGeom>
          <a:noFill/>
        </p:spPr>
        <p:txBody>
          <a:bodyPr wrap="none" rtlCol="0">
            <a:spAutoFit/>
          </a:bodyPr>
          <a:lstStyle/>
          <a:p>
            <a:r>
              <a:rPr lang="en-GB" sz="1600" dirty="0" smtClean="0"/>
              <a:t>Up to 4000 records</a:t>
            </a:r>
            <a:endParaRPr lang="en-GB" sz="1600" dirty="0"/>
          </a:p>
        </p:txBody>
      </p:sp>
      <p:sp>
        <p:nvSpPr>
          <p:cNvPr id="6" name="Down Arrow 5"/>
          <p:cNvSpPr/>
          <p:nvPr/>
        </p:nvSpPr>
        <p:spPr bwMode="auto">
          <a:xfrm>
            <a:off x="1658881" y="3723878"/>
            <a:ext cx="648072" cy="670152"/>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Century Gothic" pitchFamily="34" charset="0"/>
            </a:endParaRPr>
          </a:p>
        </p:txBody>
      </p:sp>
      <p:sp>
        <p:nvSpPr>
          <p:cNvPr id="7" name="Rectangle 6"/>
          <p:cNvSpPr/>
          <p:nvPr/>
        </p:nvSpPr>
        <p:spPr>
          <a:xfrm>
            <a:off x="4716016" y="1270098"/>
            <a:ext cx="4320480" cy="3293209"/>
          </a:xfrm>
          <a:prstGeom prst="rect">
            <a:avLst/>
          </a:prstGeom>
        </p:spPr>
        <p:txBody>
          <a:bodyPr wrap="square">
            <a:spAutoFit/>
          </a:bodyPr>
          <a:lstStyle/>
          <a:p>
            <a:r>
              <a:rPr lang="en-GB" sz="1600" b="0" dirty="0" smtClean="0">
                <a:solidFill>
                  <a:srgbClr val="AF00DB"/>
                </a:solidFill>
                <a:effectLst/>
                <a:latin typeface="Consolas" panose="020B0609020204030204" pitchFamily="49" charset="0"/>
              </a:rPr>
              <a:t>record</a:t>
            </a:r>
            <a:r>
              <a:rPr lang="en-GB" sz="1600" b="0" dirty="0" smtClean="0">
                <a:solidFill>
                  <a:srgbClr val="000000"/>
                </a:solidFill>
                <a:effectLst/>
                <a:latin typeface="Consolas" panose="020B0609020204030204" pitchFamily="49" charset="0"/>
              </a:rPr>
              <a:t>(</a:t>
            </a:r>
            <a:r>
              <a:rPr lang="en-GB" sz="1600" b="0" dirty="0" err="1" smtClean="0">
                <a:solidFill>
                  <a:srgbClr val="267F99"/>
                </a:solidFill>
                <a:effectLst/>
                <a:latin typeface="Consolas" panose="020B0609020204030204" pitchFamily="49" charset="0"/>
              </a:rPr>
              <a:t>calc</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"MSC:T-4000"</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CALC</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"B?0:val+1"</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SCAN</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a:t>
            </a:r>
            <a:r>
              <a:rPr lang="en-GB" sz="1600" b="0" dirty="0" smtClean="0">
                <a:solidFill>
                  <a:srgbClr val="0000FF"/>
                </a:solidFill>
                <a:effectLst/>
                <a:latin typeface="Consolas" panose="020B0609020204030204" pitchFamily="49" charset="0"/>
              </a:rPr>
              <a:t>Passive</a:t>
            </a:r>
            <a:r>
              <a:rPr lang="en-GB" sz="1600" b="0" dirty="0" smtClean="0">
                <a:solidFill>
                  <a:srgbClr val="A31515"/>
                </a:solidFill>
                <a:effectLst/>
                <a:latin typeface="Consolas" panose="020B0609020204030204" pitchFamily="49" charset="0"/>
              </a:rPr>
              <a:t>"</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FLNK</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"MSC:T-4001.PROC CA"</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INPB</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"MSC:RESET"</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r>
            <a:br>
              <a:rPr lang="en-GB" sz="1600" b="0" dirty="0" smtClean="0">
                <a:solidFill>
                  <a:srgbClr val="000000"/>
                </a:solidFill>
                <a:effectLst/>
                <a:latin typeface="Consolas" panose="020B0609020204030204" pitchFamily="49" charset="0"/>
              </a:rPr>
            </a:br>
            <a:r>
              <a:rPr lang="en-GB" sz="1600" b="0" dirty="0" smtClean="0">
                <a:solidFill>
                  <a:srgbClr val="AF00DB"/>
                </a:solidFill>
                <a:effectLst/>
                <a:latin typeface="Consolas" panose="020B0609020204030204" pitchFamily="49" charset="0"/>
              </a:rPr>
              <a:t>record</a:t>
            </a:r>
            <a:r>
              <a:rPr lang="en-GB" sz="1600" b="0" dirty="0" smtClean="0">
                <a:solidFill>
                  <a:srgbClr val="000000"/>
                </a:solidFill>
                <a:effectLst/>
                <a:latin typeface="Consolas" panose="020B0609020204030204" pitchFamily="49" charset="0"/>
              </a:rPr>
              <a:t>(</a:t>
            </a:r>
            <a:r>
              <a:rPr lang="en-GB" sz="1600" b="0" dirty="0" err="1" smtClean="0">
                <a:solidFill>
                  <a:srgbClr val="267F99"/>
                </a:solidFill>
                <a:effectLst/>
                <a:latin typeface="Consolas" panose="020B0609020204030204" pitchFamily="49" charset="0"/>
              </a:rPr>
              <a:t>calc</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"MSC:T-4001"</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CALC</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"B?0:val+1"</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SCAN</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a:t>
            </a:r>
            <a:r>
              <a:rPr lang="en-GB" sz="1600" b="0" dirty="0" smtClean="0">
                <a:solidFill>
                  <a:srgbClr val="0000FF"/>
                </a:solidFill>
                <a:effectLst/>
                <a:latin typeface="Consolas" panose="020B0609020204030204" pitchFamily="49" charset="0"/>
              </a:rPr>
              <a:t>Passive</a:t>
            </a:r>
            <a:r>
              <a:rPr lang="en-GB" sz="1600" b="0" dirty="0" smtClean="0">
                <a:solidFill>
                  <a:srgbClr val="A31515"/>
                </a:solidFill>
                <a:effectLst/>
                <a:latin typeface="Consolas" panose="020B0609020204030204" pitchFamily="49" charset="0"/>
              </a:rPr>
              <a:t>"</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FLNK</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"MSC:T-4002"</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INPB</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"MSC:RESET"</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a:t>
            </a:r>
            <a:endParaRPr lang="en-GB" sz="1600" b="0" dirty="0">
              <a:solidFill>
                <a:srgbClr val="000000"/>
              </a:solidFill>
              <a:effectLst/>
              <a:latin typeface="Consolas" panose="020B0609020204030204" pitchFamily="49" charset="0"/>
            </a:endParaRPr>
          </a:p>
        </p:txBody>
      </p:sp>
      <p:sp>
        <p:nvSpPr>
          <p:cNvPr id="8" name="TextBox 7"/>
          <p:cNvSpPr txBox="1"/>
          <p:nvPr/>
        </p:nvSpPr>
        <p:spPr>
          <a:xfrm>
            <a:off x="5220072" y="635523"/>
            <a:ext cx="1604927" cy="338554"/>
          </a:xfrm>
          <a:prstGeom prst="rect">
            <a:avLst/>
          </a:prstGeom>
          <a:noFill/>
        </p:spPr>
        <p:txBody>
          <a:bodyPr wrap="none" rtlCol="0">
            <a:spAutoFit/>
          </a:bodyPr>
          <a:lstStyle/>
          <a:p>
            <a:r>
              <a:rPr lang="en-GB" sz="1600" dirty="0" smtClean="0"/>
              <a:t>Every 4000 PV</a:t>
            </a:r>
            <a:r>
              <a:rPr lang="ru-RU" sz="1600" dirty="0"/>
              <a:t>:</a:t>
            </a:r>
            <a:endParaRPr lang="en-GB" sz="1600" dirty="0"/>
          </a:p>
        </p:txBody>
      </p:sp>
      <p:sp>
        <p:nvSpPr>
          <p:cNvPr id="9" name="Down Arrow 8"/>
          <p:cNvSpPr/>
          <p:nvPr/>
        </p:nvSpPr>
        <p:spPr bwMode="auto">
          <a:xfrm rot="16200000">
            <a:off x="4012511" y="539502"/>
            <a:ext cx="648072" cy="670152"/>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Century Gothic" pitchFamily="34" charset="0"/>
            </a:endParaRPr>
          </a:p>
        </p:txBody>
      </p:sp>
    </p:spTree>
    <p:extLst>
      <p:ext uri="{BB962C8B-B14F-4D97-AF65-F5344CB8AC3E}">
        <p14:creationId xmlns:p14="http://schemas.microsoft.com/office/powerpoint/2010/main" val="2836766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GB" sz="2400" dirty="0" smtClean="0"/>
              <a:t>Timers reading program(</a:t>
            </a:r>
            <a:r>
              <a:rPr lang="en-GB" sz="2400" dirty="0" err="1" smtClean="0"/>
              <a:t>TReader</a:t>
            </a:r>
            <a:r>
              <a:rPr lang="en-GB" sz="2400" dirty="0" smtClean="0"/>
              <a:t>)</a:t>
            </a:r>
            <a:endParaRPr lang="en-GB" sz="2400" dirty="0"/>
          </a:p>
        </p:txBody>
      </p:sp>
      <p:sp>
        <p:nvSpPr>
          <p:cNvPr id="10" name="Rectangle 9"/>
          <p:cNvSpPr/>
          <p:nvPr/>
        </p:nvSpPr>
        <p:spPr>
          <a:xfrm>
            <a:off x="3275856" y="915566"/>
            <a:ext cx="5400600" cy="3693319"/>
          </a:xfrm>
          <a:prstGeom prst="rect">
            <a:avLst/>
          </a:prstGeom>
        </p:spPr>
        <p:txBody>
          <a:bodyPr wrap="square">
            <a:spAutoFit/>
          </a:bodyPr>
          <a:lstStyle/>
          <a:p>
            <a:r>
              <a:rPr lang="en-US" sz="1800" dirty="0" err="1" smtClean="0">
                <a:latin typeface="+mn-lt"/>
              </a:rPr>
              <a:t>TReader</a:t>
            </a:r>
            <a:r>
              <a:rPr lang="en-US" sz="1800" dirty="0" smtClean="0">
                <a:latin typeface="+mn-lt"/>
              </a:rPr>
              <a:t> is control: </a:t>
            </a:r>
          </a:p>
          <a:p>
            <a:pPr marL="285750" indent="-285750">
              <a:buFont typeface="Wingdings" panose="05000000000000000000" pitchFamily="2" charset="2"/>
              <a:buChar char="v"/>
            </a:pPr>
            <a:r>
              <a:rPr lang="en-US" sz="1800" dirty="0" smtClean="0">
                <a:latin typeface="+mn-lt"/>
              </a:rPr>
              <a:t>Timers update frequency</a:t>
            </a:r>
          </a:p>
          <a:p>
            <a:pPr marL="285750" indent="-285750">
              <a:buFont typeface="Wingdings" panose="05000000000000000000" pitchFamily="2" charset="2"/>
              <a:buChar char="v"/>
            </a:pPr>
            <a:r>
              <a:rPr lang="en-US" sz="1800" dirty="0" smtClean="0">
                <a:latin typeface="+mn-lt"/>
              </a:rPr>
              <a:t>Reading time</a:t>
            </a:r>
          </a:p>
          <a:p>
            <a:pPr marL="285750" indent="-285750">
              <a:buFont typeface="Wingdings" panose="05000000000000000000" pitchFamily="2" charset="2"/>
              <a:buChar char="v"/>
            </a:pPr>
            <a:r>
              <a:rPr lang="en-GB" sz="1800" dirty="0">
                <a:latin typeface="+mn-lt"/>
              </a:rPr>
              <a:t>Number of timers to </a:t>
            </a:r>
            <a:r>
              <a:rPr lang="en-GB" sz="1800" dirty="0" smtClean="0">
                <a:latin typeface="+mn-lt"/>
              </a:rPr>
              <a:t>subscribe</a:t>
            </a:r>
          </a:p>
          <a:p>
            <a:pPr marL="285750" indent="-285750">
              <a:buFont typeface="Wingdings" panose="05000000000000000000" pitchFamily="2" charset="2"/>
              <a:buChar char="v"/>
            </a:pPr>
            <a:r>
              <a:rPr lang="en-GB" sz="1800" dirty="0" smtClean="0">
                <a:latin typeface="+mn-lt"/>
              </a:rPr>
              <a:t>Thread quantity </a:t>
            </a:r>
          </a:p>
          <a:p>
            <a:endParaRPr lang="en-GB" sz="1800" dirty="0">
              <a:latin typeface="+mn-lt"/>
            </a:endParaRPr>
          </a:p>
          <a:p>
            <a:endParaRPr lang="en-GB" sz="1800" dirty="0" smtClean="0">
              <a:latin typeface="+mn-lt"/>
            </a:endParaRPr>
          </a:p>
          <a:p>
            <a:r>
              <a:rPr lang="en-GB" sz="1800" dirty="0" smtClean="0">
                <a:latin typeface="+mn-lt"/>
              </a:rPr>
              <a:t>Only writing to RAM while reading data, no other tasks occur here</a:t>
            </a:r>
          </a:p>
          <a:p>
            <a:endParaRPr lang="en-GB" sz="1800" dirty="0">
              <a:latin typeface="+mn-lt"/>
            </a:endParaRPr>
          </a:p>
          <a:p>
            <a:r>
              <a:rPr lang="en-GB" sz="1800" dirty="0">
                <a:latin typeface="+mn-lt"/>
              </a:rPr>
              <a:t>The program </a:t>
            </a:r>
            <a:r>
              <a:rPr lang="en-GB" sz="1800" dirty="0" err="1">
                <a:latin typeface="+mn-lt"/>
              </a:rPr>
              <a:t>analyzes</a:t>
            </a:r>
            <a:r>
              <a:rPr lang="en-GB" sz="1800" dirty="0">
                <a:latin typeface="+mn-lt"/>
              </a:rPr>
              <a:t> data and calculates several metrics</a:t>
            </a:r>
            <a:endParaRPr lang="en-GB" sz="1800" dirty="0" smtClean="0">
              <a:latin typeface="+mn-lt"/>
            </a:endParaRPr>
          </a:p>
          <a:p>
            <a:endParaRPr lang="en-GB" sz="1800" dirty="0" smtClean="0">
              <a:latin typeface="+mn-lt"/>
            </a:endParaRPr>
          </a:p>
        </p:txBody>
      </p:sp>
      <p:pic>
        <p:nvPicPr>
          <p:cNvPr id="13" name="Picture 12"/>
          <p:cNvPicPr>
            <a:picLocks noChangeAspect="1"/>
          </p:cNvPicPr>
          <p:nvPr/>
        </p:nvPicPr>
        <p:blipFill>
          <a:blip r:embed="rId2"/>
          <a:stretch>
            <a:fillRect/>
          </a:stretch>
        </p:blipFill>
        <p:spPr>
          <a:xfrm>
            <a:off x="651868" y="411510"/>
            <a:ext cx="2436732" cy="4275187"/>
          </a:xfrm>
          <a:prstGeom prst="rect">
            <a:avLst/>
          </a:prstGeom>
        </p:spPr>
      </p:pic>
    </p:spTree>
    <p:extLst>
      <p:ext uri="{BB962C8B-B14F-4D97-AF65-F5344CB8AC3E}">
        <p14:creationId xmlns:p14="http://schemas.microsoft.com/office/powerpoint/2010/main" val="25507836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GB" sz="2400" dirty="0"/>
              <a:t>Test Metrics</a:t>
            </a:r>
          </a:p>
        </p:txBody>
      </p:sp>
      <p:sp>
        <p:nvSpPr>
          <p:cNvPr id="3" name="Rectangle 2"/>
          <p:cNvSpPr/>
          <p:nvPr/>
        </p:nvSpPr>
        <p:spPr>
          <a:xfrm>
            <a:off x="18708" y="627534"/>
            <a:ext cx="9144000" cy="3046988"/>
          </a:xfrm>
          <a:prstGeom prst="rect">
            <a:avLst/>
          </a:prstGeom>
        </p:spPr>
        <p:txBody>
          <a:bodyPr wrap="square">
            <a:spAutoFit/>
          </a:bodyPr>
          <a:lstStyle/>
          <a:p>
            <a:pPr marL="0" indent="0">
              <a:buNone/>
            </a:pPr>
            <a:r>
              <a:rPr lang="en-GB" sz="1600" dirty="0" err="1">
                <a:latin typeface="+mn-lt"/>
              </a:rPr>
              <a:t>TReader</a:t>
            </a:r>
            <a:r>
              <a:rPr lang="en-GB" sz="1600" dirty="0">
                <a:latin typeface="+mn-lt"/>
              </a:rPr>
              <a:t> measure several metrics during the test: </a:t>
            </a:r>
          </a:p>
          <a:p>
            <a:pPr marL="285750" lvl="0" indent="-285750">
              <a:buFont typeface="Wingdings" panose="05000000000000000000" pitchFamily="2" charset="2"/>
              <a:buChar char="v"/>
            </a:pPr>
            <a:r>
              <a:rPr lang="en-GB" sz="1600" dirty="0">
                <a:latin typeface="+mn-lt"/>
              </a:rPr>
              <a:t>PV value </a:t>
            </a:r>
            <a:r>
              <a:rPr lang="en-GB" sz="1600" dirty="0" smtClean="0">
                <a:latin typeface="+mn-lt"/>
              </a:rPr>
              <a:t>order metric</a:t>
            </a:r>
          </a:p>
          <a:p>
            <a:pPr marL="285750" lvl="0" indent="-285750">
              <a:buFont typeface="Wingdings" panose="05000000000000000000" pitchFamily="2" charset="2"/>
              <a:buChar char="v"/>
            </a:pPr>
            <a:r>
              <a:rPr lang="en-GB" sz="1600" dirty="0" smtClean="0">
                <a:latin typeface="+mn-lt"/>
              </a:rPr>
              <a:t>Connection </a:t>
            </a:r>
            <a:r>
              <a:rPr lang="en-GB" sz="1600" dirty="0">
                <a:latin typeface="+mn-lt"/>
              </a:rPr>
              <a:t>time – time between star connection and connection complete.</a:t>
            </a:r>
          </a:p>
          <a:p>
            <a:pPr marL="285750" lvl="0" indent="-285750">
              <a:buFont typeface="Wingdings" panose="05000000000000000000" pitchFamily="2" charset="2"/>
              <a:buChar char="v"/>
            </a:pPr>
            <a:r>
              <a:rPr lang="en-GB" sz="1600" dirty="0">
                <a:latin typeface="+mn-lt"/>
              </a:rPr>
              <a:t>Latency of update MAX </a:t>
            </a:r>
            <a:r>
              <a:rPr lang="en-GB" sz="1600" dirty="0" smtClean="0">
                <a:latin typeface="+mn-lt"/>
              </a:rPr>
              <a:t>– maximum </a:t>
            </a:r>
            <a:r>
              <a:rPr lang="en-GB" sz="1600" dirty="0">
                <a:latin typeface="+mn-lt"/>
              </a:rPr>
              <a:t>time between the same event on the </a:t>
            </a:r>
            <a:r>
              <a:rPr lang="en-US" sz="1600" dirty="0">
                <a:latin typeface="+mn-lt"/>
              </a:rPr>
              <a:t>EPICS</a:t>
            </a:r>
            <a:r>
              <a:rPr lang="en-GB" sz="1600" dirty="0">
                <a:latin typeface="+mn-lt"/>
              </a:rPr>
              <a:t> server and on the client</a:t>
            </a:r>
          </a:p>
          <a:p>
            <a:pPr marL="285750" lvl="0" indent="-285750">
              <a:buFont typeface="Wingdings" panose="05000000000000000000" pitchFamily="2" charset="2"/>
              <a:buChar char="v"/>
            </a:pPr>
            <a:r>
              <a:rPr lang="en-GB" sz="1600" dirty="0">
                <a:latin typeface="+mn-lt"/>
              </a:rPr>
              <a:t>Latency of update AVG – average time between the same event on the </a:t>
            </a:r>
            <a:r>
              <a:rPr lang="en-US" sz="1600" dirty="0">
                <a:latin typeface="+mn-lt"/>
              </a:rPr>
              <a:t>EPICS</a:t>
            </a:r>
            <a:r>
              <a:rPr lang="en-GB" sz="1600" dirty="0">
                <a:latin typeface="+mn-lt"/>
              </a:rPr>
              <a:t> server and on the client</a:t>
            </a:r>
          </a:p>
          <a:p>
            <a:pPr marL="285750" lvl="0" indent="-285750">
              <a:buFont typeface="Wingdings" panose="05000000000000000000" pitchFamily="2" charset="2"/>
              <a:buChar char="v"/>
            </a:pPr>
            <a:r>
              <a:rPr lang="en-GB" sz="1600" dirty="0">
                <a:latin typeface="+mn-lt"/>
              </a:rPr>
              <a:t>Latency of update MIN – minimum time between the same event on the </a:t>
            </a:r>
            <a:r>
              <a:rPr lang="en-US" sz="1600" dirty="0">
                <a:latin typeface="+mn-lt"/>
              </a:rPr>
              <a:t>EPICS</a:t>
            </a:r>
            <a:r>
              <a:rPr lang="en-GB" sz="1600" dirty="0">
                <a:latin typeface="+mn-lt"/>
              </a:rPr>
              <a:t> server and on the client</a:t>
            </a:r>
          </a:p>
          <a:p>
            <a:pPr marL="285750" lvl="0" indent="-285750">
              <a:buFont typeface="Wingdings" panose="05000000000000000000" pitchFamily="2" charset="2"/>
              <a:buChar char="v"/>
            </a:pPr>
            <a:r>
              <a:rPr lang="en-GB" sz="1600" dirty="0">
                <a:latin typeface="+mn-lt"/>
              </a:rPr>
              <a:t>Server – Server update time MAX AVG MIN – time between update the same PV on EPICS server side</a:t>
            </a:r>
          </a:p>
          <a:p>
            <a:pPr marL="285750" lvl="0" indent="-285750">
              <a:buFont typeface="Wingdings" panose="05000000000000000000" pitchFamily="2" charset="2"/>
              <a:buChar char="v"/>
            </a:pPr>
            <a:r>
              <a:rPr lang="en-GB" sz="1600" dirty="0">
                <a:latin typeface="+mn-lt"/>
              </a:rPr>
              <a:t>Client – Client update time MAX AVG MIN – time between update the same PV on client side</a:t>
            </a:r>
          </a:p>
        </p:txBody>
      </p:sp>
    </p:spTree>
    <p:extLst>
      <p:ext uri="{BB962C8B-B14F-4D97-AF65-F5344CB8AC3E}">
        <p14:creationId xmlns:p14="http://schemas.microsoft.com/office/powerpoint/2010/main" val="2337067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GB" sz="2400" dirty="0"/>
              <a:t>PV value order metric</a:t>
            </a:r>
          </a:p>
        </p:txBody>
      </p:sp>
      <p:pic>
        <p:nvPicPr>
          <p:cNvPr id="3" name="Picture 2"/>
          <p:cNvPicPr>
            <a:picLocks noChangeAspect="1"/>
          </p:cNvPicPr>
          <p:nvPr/>
        </p:nvPicPr>
        <p:blipFill>
          <a:blip r:embed="rId2"/>
          <a:stretch>
            <a:fillRect/>
          </a:stretch>
        </p:blipFill>
        <p:spPr>
          <a:xfrm>
            <a:off x="3923928" y="555526"/>
            <a:ext cx="4985138" cy="3889152"/>
          </a:xfrm>
          <a:prstGeom prst="rect">
            <a:avLst/>
          </a:prstGeom>
        </p:spPr>
      </p:pic>
      <p:sp>
        <p:nvSpPr>
          <p:cNvPr id="4" name="Content Placeholder 2"/>
          <p:cNvSpPr>
            <a:spLocks noGrp="1"/>
          </p:cNvSpPr>
          <p:nvPr>
            <p:ph idx="1"/>
          </p:nvPr>
        </p:nvSpPr>
        <p:spPr>
          <a:xfrm>
            <a:off x="179512" y="1131590"/>
            <a:ext cx="3816424" cy="3024336"/>
          </a:xfrm>
        </p:spPr>
        <p:txBody>
          <a:bodyPr/>
          <a:lstStyle/>
          <a:p>
            <a:pPr marL="0" indent="0">
              <a:buNone/>
            </a:pPr>
            <a:r>
              <a:rPr lang="en-GB" sz="2000" dirty="0"/>
              <a:t>T</a:t>
            </a:r>
            <a:r>
              <a:rPr lang="en-US" sz="2000" dirty="0"/>
              <a:t>he IOC timers is incrementing by 1 in each update, if there is a difference in neighborhood points on client side read data it is marked as an error.</a:t>
            </a:r>
            <a:endParaRPr lang="en-GB" sz="2000" dirty="0"/>
          </a:p>
        </p:txBody>
      </p:sp>
    </p:spTree>
    <p:extLst>
      <p:ext uri="{BB962C8B-B14F-4D97-AF65-F5344CB8AC3E}">
        <p14:creationId xmlns:p14="http://schemas.microsoft.com/office/powerpoint/2010/main" val="26208594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339502"/>
          </a:xfrm>
        </p:spPr>
        <p:txBody>
          <a:bodyPr/>
          <a:lstStyle/>
          <a:p>
            <a:r>
              <a:rPr lang="en-GB" sz="2400" dirty="0"/>
              <a:t>Channel </a:t>
            </a:r>
            <a:r>
              <a:rPr lang="en-GB" sz="2400" dirty="0" smtClean="0"/>
              <a:t>latency compensation algorithm </a:t>
            </a:r>
            <a:endParaRPr lang="en-GB" sz="2400" dirty="0"/>
          </a:p>
        </p:txBody>
      </p:sp>
      <p:pic>
        <p:nvPicPr>
          <p:cNvPr id="3" name="Picture 2" descr="C:\Users\lobesl\AppData\Local\Microsoft\Windows\INetCache\Content.Word\trin-io-gent.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1203598"/>
            <a:ext cx="3640968" cy="1376560"/>
          </a:xfrm>
          <a:prstGeom prst="rect">
            <a:avLst/>
          </a:prstGeom>
          <a:noFill/>
          <a:ln>
            <a:noFill/>
          </a:ln>
        </p:spPr>
      </p:pic>
      <p:sp>
        <p:nvSpPr>
          <p:cNvPr id="4" name="Rectangle 3"/>
          <p:cNvSpPr/>
          <p:nvPr/>
        </p:nvSpPr>
        <p:spPr>
          <a:xfrm>
            <a:off x="91912" y="2567180"/>
            <a:ext cx="3656560" cy="1169551"/>
          </a:xfrm>
          <a:prstGeom prst="rect">
            <a:avLst/>
          </a:prstGeom>
        </p:spPr>
        <p:txBody>
          <a:bodyPr wrap="square">
            <a:spAutoFit/>
          </a:bodyPr>
          <a:lstStyle/>
          <a:p>
            <a:r>
              <a:rPr lang="en-GB" sz="1400" dirty="0">
                <a:latin typeface="+mn-lt"/>
                <a:ea typeface="Calibri" panose="020F0502020204030204" pitchFamily="34" charset="0"/>
              </a:rPr>
              <a:t>Channel latency from ITER to RF RPC in used VPN channel is 69 </a:t>
            </a:r>
            <a:r>
              <a:rPr lang="en-GB" sz="1400" dirty="0" err="1" smtClean="0">
                <a:latin typeface="+mn-lt"/>
                <a:ea typeface="Calibri" panose="020F0502020204030204" pitchFamily="34" charset="0"/>
              </a:rPr>
              <a:t>ms</a:t>
            </a:r>
            <a:r>
              <a:rPr lang="en-GB" sz="1400" dirty="0" smtClean="0">
                <a:latin typeface="+mn-lt"/>
                <a:ea typeface="Calibri" panose="020F0502020204030204" pitchFamily="34" charset="0"/>
              </a:rPr>
              <a:t>.</a:t>
            </a:r>
          </a:p>
          <a:p>
            <a:endParaRPr lang="en-GB" sz="1400" dirty="0">
              <a:latin typeface="+mn-lt"/>
            </a:endParaRPr>
          </a:p>
          <a:p>
            <a:r>
              <a:rPr lang="en-GB" sz="1400" dirty="0" smtClean="0">
                <a:latin typeface="+mn-lt"/>
              </a:rPr>
              <a:t>Latency measured by compare EPICS time stamp is around 34 </a:t>
            </a:r>
            <a:r>
              <a:rPr lang="en-GB" sz="1400" dirty="0" err="1" smtClean="0">
                <a:latin typeface="+mn-lt"/>
              </a:rPr>
              <a:t>ms</a:t>
            </a:r>
            <a:r>
              <a:rPr lang="en-GB" sz="1400" dirty="0" smtClean="0">
                <a:latin typeface="+mn-lt"/>
              </a:rPr>
              <a:t>.</a:t>
            </a:r>
            <a:endParaRPr lang="en-GB" sz="1400" dirty="0">
              <a:latin typeface="+mn-lt"/>
            </a:endParaRPr>
          </a:p>
        </p:txBody>
      </p:sp>
      <p:sp>
        <p:nvSpPr>
          <p:cNvPr id="6" name="Rectangle 5"/>
          <p:cNvSpPr/>
          <p:nvPr/>
        </p:nvSpPr>
        <p:spPr>
          <a:xfrm>
            <a:off x="5662052" y="3213347"/>
            <a:ext cx="3528392" cy="1726626"/>
          </a:xfrm>
          <a:prstGeom prst="rect">
            <a:avLst/>
          </a:prstGeom>
        </p:spPr>
        <p:txBody>
          <a:bodyPr wrap="square">
            <a:spAutoFit/>
          </a:bodyPr>
          <a:lstStyle/>
          <a:p>
            <a:r>
              <a:rPr lang="en-GB" sz="1600" b="0" dirty="0" smtClean="0">
                <a:solidFill>
                  <a:srgbClr val="AF00DB"/>
                </a:solidFill>
                <a:effectLst/>
                <a:latin typeface="Consolas" panose="020B0609020204030204" pitchFamily="49" charset="0"/>
              </a:rPr>
              <a:t>record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bi</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"MSC:JITTER"</a:t>
            </a:r>
            <a:r>
              <a:rPr lang="en-GB" sz="1600" b="0" dirty="0" smtClean="0">
                <a:solidFill>
                  <a:srgbClr val="000000"/>
                </a:solidFill>
                <a:effectLst/>
                <a:latin typeface="Consolas" panose="020B0609020204030204" pitchFamily="49" charset="0"/>
              </a:rPr>
              <a:t>) {</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DESC</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"time jitter"</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VAL</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"0"</a:t>
            </a:r>
            <a:r>
              <a:rPr lang="en-GB" sz="1600" b="0" dirty="0" smtClean="0">
                <a:solidFill>
                  <a:srgbClr val="000000"/>
                </a:solidFill>
                <a:effectLst/>
                <a:latin typeface="Consolas" panose="020B0609020204030204" pitchFamily="49" charset="0"/>
              </a:rPr>
              <a:t>)</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ZNAM</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"0"</a:t>
            </a:r>
            <a:r>
              <a:rPr lang="en-GB" sz="1600" b="0" dirty="0" smtClean="0">
                <a:solidFill>
                  <a:srgbClr val="000000"/>
                </a:solidFill>
                <a:effectLst/>
                <a:latin typeface="Consolas" panose="020B0609020204030204" pitchFamily="49" charset="0"/>
              </a:rPr>
              <a:t>)    </a:t>
            </a:r>
          </a:p>
          <a:p>
            <a:r>
              <a:rPr lang="en-GB" sz="1600" b="0" dirty="0" smtClean="0">
                <a:solidFill>
                  <a:srgbClr val="000000"/>
                </a:solidFill>
                <a:effectLst/>
                <a:latin typeface="Consolas" panose="020B0609020204030204" pitchFamily="49" charset="0"/>
              </a:rPr>
              <a:t>    </a:t>
            </a:r>
            <a:r>
              <a:rPr lang="en-GB" sz="1600" b="0" dirty="0" smtClean="0">
                <a:solidFill>
                  <a:srgbClr val="0000FF"/>
                </a:solidFill>
                <a:effectLst/>
                <a:latin typeface="Consolas" panose="020B0609020204030204" pitchFamily="49" charset="0"/>
              </a:rPr>
              <a:t>field</a:t>
            </a:r>
            <a:r>
              <a:rPr lang="en-GB" sz="1600" b="0" dirty="0" smtClean="0">
                <a:solidFill>
                  <a:srgbClr val="000000"/>
                </a:solidFill>
                <a:effectLst/>
                <a:latin typeface="Consolas" panose="020B0609020204030204" pitchFamily="49" charset="0"/>
              </a:rPr>
              <a:t>(</a:t>
            </a:r>
            <a:r>
              <a:rPr lang="en-GB" sz="1600" b="0" dirty="0" smtClean="0">
                <a:solidFill>
                  <a:srgbClr val="267F99"/>
                </a:solidFill>
                <a:effectLst/>
                <a:latin typeface="Consolas" panose="020B0609020204030204" pitchFamily="49" charset="0"/>
              </a:rPr>
              <a:t>ONAM</a:t>
            </a:r>
            <a:r>
              <a:rPr lang="en-GB" sz="1600" b="0" dirty="0" smtClean="0">
                <a:solidFill>
                  <a:srgbClr val="000000"/>
                </a:solidFill>
                <a:effectLst/>
                <a:latin typeface="Consolas" panose="020B0609020204030204" pitchFamily="49" charset="0"/>
              </a:rPr>
              <a:t>, </a:t>
            </a:r>
            <a:r>
              <a:rPr lang="en-GB" sz="1600" b="0" dirty="0" smtClean="0">
                <a:solidFill>
                  <a:srgbClr val="A31515"/>
                </a:solidFill>
                <a:effectLst/>
                <a:latin typeface="Consolas" panose="020B0609020204030204" pitchFamily="49" charset="0"/>
              </a:rPr>
              <a:t>"1"</a:t>
            </a:r>
            <a:r>
              <a:rPr lang="en-GB" sz="1600" b="0" dirty="0" smtClean="0">
                <a:solidFill>
                  <a:srgbClr val="000000"/>
                </a:solidFill>
                <a:effectLst/>
                <a:latin typeface="Consolas" panose="020B0609020204030204" pitchFamily="49" charset="0"/>
              </a:rPr>
              <a:t>)     </a:t>
            </a:r>
          </a:p>
          <a:p>
            <a:r>
              <a:rPr lang="en-GB" sz="1600" b="0" dirty="0" smtClean="0">
                <a:solidFill>
                  <a:srgbClr val="000000"/>
                </a:solidFill>
                <a:effectLst/>
                <a:latin typeface="Consolas" panose="020B0609020204030204" pitchFamily="49" charset="0"/>
              </a:rPr>
              <a:t>}</a:t>
            </a:r>
            <a:endParaRPr lang="en-GB" sz="1600" b="0" dirty="0">
              <a:solidFill>
                <a:srgbClr val="000000"/>
              </a:solidFill>
              <a:effectLst/>
              <a:latin typeface="Consolas" panose="020B0609020204030204" pitchFamily="49" charset="0"/>
            </a:endParaRPr>
          </a:p>
        </p:txBody>
      </p:sp>
      <p:pic>
        <p:nvPicPr>
          <p:cNvPr id="7" name="Picture 6"/>
          <p:cNvPicPr>
            <a:picLocks noChangeAspect="1"/>
          </p:cNvPicPr>
          <p:nvPr/>
        </p:nvPicPr>
        <p:blipFill>
          <a:blip r:embed="rId3"/>
          <a:stretch>
            <a:fillRect/>
          </a:stretch>
        </p:blipFill>
        <p:spPr>
          <a:xfrm>
            <a:off x="3779912" y="402218"/>
            <a:ext cx="2752843" cy="4133500"/>
          </a:xfrm>
          <a:prstGeom prst="rect">
            <a:avLst/>
          </a:prstGeom>
        </p:spPr>
      </p:pic>
      <p:sp>
        <p:nvSpPr>
          <p:cNvPr id="9" name="Rectangle 8"/>
          <p:cNvSpPr/>
          <p:nvPr/>
        </p:nvSpPr>
        <p:spPr bwMode="auto">
          <a:xfrm>
            <a:off x="3779912" y="402218"/>
            <a:ext cx="5328592" cy="4329772"/>
          </a:xfrm>
          <a:prstGeom prst="rect">
            <a:avLst/>
          </a:prstGeom>
          <a:noFill/>
          <a:ln w="9525" cap="flat" cmpd="sng" algn="ctr">
            <a:solidFill>
              <a:srgbClr val="92D050"/>
            </a:solidFill>
            <a:prstDash val="dash"/>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Century Gothic" pitchFamily="34" charset="0"/>
            </a:endParaRPr>
          </a:p>
        </p:txBody>
      </p:sp>
    </p:spTree>
    <p:extLst>
      <p:ext uri="{BB962C8B-B14F-4D97-AF65-F5344CB8AC3E}">
        <p14:creationId xmlns:p14="http://schemas.microsoft.com/office/powerpoint/2010/main" val="3098642988"/>
      </p:ext>
    </p:extLst>
  </p:cSld>
  <p:clrMapOvr>
    <a:masterClrMapping/>
  </p:clrMapOvr>
  <p:timing>
    <p:tnLst>
      <p:par>
        <p:cTn id="1" dur="indefinite" restart="never" nodeType="tmRoot"/>
      </p:par>
    </p:tnLst>
  </p:timing>
</p:sld>
</file>

<file path=ppt/theme/theme1.xml><?xml version="1.0" encoding="utf-8"?>
<a:theme xmlns:a="http://schemas.openxmlformats.org/drawingml/2006/main" name="ITER_Scientific_and_General_Presentation_N4CUXK_v1_2">
  <a:themeElements>
    <a:clrScheme name="ITER_PPTemplate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TER_PPTemplate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Century Gothic"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Century Gothic" pitchFamily="34" charset="0"/>
          </a:defRPr>
        </a:defPPr>
      </a:lstStyle>
    </a:lnDef>
    <a:txDef>
      <a:spPr>
        <a:noFill/>
      </a:spPr>
      <a:bodyPr wrap="square" rtlCol="0">
        <a:spAutoFit/>
      </a:bodyPr>
      <a:lstStyle>
        <a:defPPr>
          <a:defRPr sz="1200" dirty="0" err="1" smtClean="0">
            <a:latin typeface="+mn-lt"/>
          </a:defRPr>
        </a:defPPr>
      </a:lstStyle>
    </a:txDef>
  </a:objectDefaults>
  <a:extraClrSchemeLst>
    <a:extraClrScheme>
      <a:clrScheme name="ITER_PPTemplate (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ITER_PPTemplate (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ITER_PPTemplate (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ITER_PPTemplate (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ITER_PPTemplate (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ITER_PPTemplate (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ITER_PPTemplate (2)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ITER_PPTemplate (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ITER_PPTemplate (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ITER_PPTemplate (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ITER_PPTemplate (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ITER_PPTemplate (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TER_Scientific_and_General_Presentation_N4CUXK_v1_8 (3).pptx" id="{84690348-23F2-4165-BCE0-733FB791AA1E}" vid="{99E8E174-E2F5-4CD3-9D90-FE22B1137E7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ITER_Scientific_and_General_Presentation_N4CUXK_v1_8 (3)</Template>
  <TotalTime>26708</TotalTime>
  <Words>1505</Words>
  <Application>Microsoft Office PowerPoint</Application>
  <PresentationFormat>On-screen Show (16:9)</PresentationFormat>
  <Paragraphs>176</Paragraphs>
  <Slides>24</Slides>
  <Notes>1</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2" baseType="lpstr">
      <vt:lpstr>Arial</vt:lpstr>
      <vt:lpstr>Calibri</vt:lpstr>
      <vt:lpstr>Century Gothic</vt:lpstr>
      <vt:lpstr>Consolas</vt:lpstr>
      <vt:lpstr>Times New Roman</vt:lpstr>
      <vt:lpstr>Wingdings</vt:lpstr>
      <vt:lpstr>ITER_Scientific_and_General_Presentation_N4CUXK_v1_2</vt:lpstr>
      <vt:lpstr>Visio</vt:lpstr>
      <vt:lpstr>Study on EPICS Communication over Long Distance</vt:lpstr>
      <vt:lpstr>General test algorithm</vt:lpstr>
      <vt:lpstr>Program execution sequence</vt:lpstr>
      <vt:lpstr>EPICS DB, Control part</vt:lpstr>
      <vt:lpstr>EPICS DB: Timers part</vt:lpstr>
      <vt:lpstr>Timers reading program(TReader)</vt:lpstr>
      <vt:lpstr>Test Metrics</vt:lpstr>
      <vt:lpstr>PV value order metric</vt:lpstr>
      <vt:lpstr>Channel latency compensation algorithm </vt:lpstr>
      <vt:lpstr>Average Server-Client time latency, Results (1 stream)</vt:lpstr>
      <vt:lpstr>Average Server-Client time latency LOCAL</vt:lpstr>
      <vt:lpstr>Average Server-Client time latency REMOTE</vt:lpstr>
      <vt:lpstr>[10000 PV 1Hz] Server Client time latency REMOTE</vt:lpstr>
      <vt:lpstr>Loss data cases, Server-client time latency chart</vt:lpstr>
      <vt:lpstr>Loss data cases, client-client update time chart</vt:lpstr>
      <vt:lpstr>Loss data cases, client-client update time chart</vt:lpstr>
      <vt:lpstr>Multithreading effect</vt:lpstr>
      <vt:lpstr>Long term test</vt:lpstr>
      <vt:lpstr>24 Hours EPICS test result, 10 000 PVs 10Hz update rate, 16 reading streams. IO-RF</vt:lpstr>
      <vt:lpstr>24 Hours EPICS test result, 10 000 PVs 10Hz update rate, 16 reading streams. IO-US</vt:lpstr>
      <vt:lpstr>PowerPoint Presentation</vt:lpstr>
      <vt:lpstr>PowerPoint Presentation</vt:lpstr>
      <vt:lpstr>PowerPoint Presentation</vt:lpstr>
      <vt:lpstr>Summary</vt:lpstr>
    </vt:vector>
  </TitlesOfParts>
  <Company>ITER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Moscatelli Esmeralda</dc:creator>
  <cp:lastModifiedBy>Lobes Leonid EXT</cp:lastModifiedBy>
  <cp:revision>155</cp:revision>
  <cp:lastPrinted>2013-12-05T09:32:24Z</cp:lastPrinted>
  <dcterms:created xsi:type="dcterms:W3CDTF">2020-12-14T15:27:24Z</dcterms:created>
  <dcterms:modified xsi:type="dcterms:W3CDTF">2022-09-16T08:48:18Z</dcterms:modified>
</cp:coreProperties>
</file>