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_rels/presentation.xml.rels" ContentType="application/vnd.openxmlformats-package.relationships+xml"/>
  <Override PartName="/ppt/media/image13.jpeg" ContentType="image/jpeg"/>
  <Override PartName="/ppt/media/image23.png" ContentType="image/png"/>
  <Override PartName="/ppt/media/image9.png" ContentType="image/png"/>
  <Override PartName="/ppt/media/image8.png" ContentType="image/png"/>
  <Override PartName="/ppt/media/image12.png" ContentType="image/png"/>
  <Override PartName="/ppt/media/image7.png" ContentType="image/png"/>
  <Override PartName="/ppt/media/image11.png" ContentType="image/png"/>
  <Override PartName="/ppt/media/image6.png" ContentType="image/png"/>
  <Override PartName="/ppt/media/image10.png" ContentType="image/png"/>
  <Override PartName="/ppt/media/image5.png" ContentType="image/png"/>
  <Override PartName="/ppt/media/image4.jpeg" ContentType="image/jpeg"/>
  <Override PartName="/ppt/media/image25.jpeg" ContentType="image/jpeg"/>
  <Override PartName="/ppt/media/image3.png" ContentType="image/png"/>
  <Override PartName="/ppt/media/image26.jpeg" ContentType="image/jpeg"/>
  <Override PartName="/ppt/media/image1.png" ContentType="image/png"/>
  <Override PartName="/ppt/media/image24.jpeg" ContentType="image/jpeg"/>
  <Override PartName="/ppt/media/image22.png" ContentType="image/png"/>
  <Override PartName="/ppt/media/image19.png" ContentType="image/png"/>
  <Override PartName="/ppt/media/image21.png" ContentType="image/png"/>
  <Override PartName="/ppt/media/image2.wmf" ContentType="image/x-wmf"/>
  <Override PartName="/ppt/media/image20.png" ContentType="image/png"/>
  <Override PartName="/ppt/media/image18.png" ContentType="image/png"/>
  <Override PartName="/ppt/media/image15.jpeg" ContentType="image/jpeg"/>
  <Override PartName="/ppt/media/image17.png" ContentType="image/png"/>
  <Override PartName="/ppt/media/image16.png" ContentType="image/png"/>
  <Override PartName="/ppt/media/image14.png" ContentType="image/png"/>
  <Override PartName="/ppt/slideLayouts/_rels/slideLayout5.xml.rels" ContentType="application/vnd.openxmlformats-package.relationships+xml"/>
  <Override PartName="/ppt/slideLayouts/_rels/slideLayout25.xml.rels" ContentType="application/vnd.openxmlformats-package.relationships+xml"/>
  <Override PartName="/ppt/slideLayouts/_rels/slideLayout10.xml.rels" ContentType="application/vnd.openxmlformats-package.relationships+xml"/>
  <Override PartName="/ppt/slideLayouts/_rels/slideLayout32.xml.rels" ContentType="application/vnd.openxmlformats-package.relationships+xml"/>
  <Override PartName="/ppt/slideLayouts/_rels/slideLayout16.xml.rels" ContentType="application/vnd.openxmlformats-package.relationships+xml"/>
  <Override PartName="/ppt/slideLayouts/_rels/slideLayout47.xml.rels" ContentType="application/vnd.openxmlformats-package.relationships+xml"/>
  <Override PartName="/ppt/slideLayouts/_rels/slideLayout26.xml.rels" ContentType="application/vnd.openxmlformats-package.relationships+xml"/>
  <Override PartName="/ppt/slideLayouts/_rels/slideLayout11.xml.rels" ContentType="application/vnd.openxmlformats-package.relationships+xml"/>
  <Override PartName="/ppt/slideLayouts/_rels/slideLayout17.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3.xml.rels" ContentType="application/vnd.openxmlformats-package.relationships+xml"/>
  <Override PartName="/ppt/slideLayouts/_rels/slideLayout19.xml.rels" ContentType="application/vnd.openxmlformats-package.relationships+xml"/>
  <Override PartName="/ppt/slideLayouts/_rels/slideLayout31.xml.rels" ContentType="application/vnd.openxmlformats-package.relationships+xml"/>
  <Override PartName="/ppt/slideLayouts/_rels/slideLayout24.xml.rels" ContentType="application/vnd.openxmlformats-package.relationships+xml"/>
  <Override PartName="/ppt/slideLayouts/_rels/slideLayout15.xml.rels" ContentType="application/vnd.openxmlformats-package.relationships+xml"/>
  <Override PartName="/ppt/slideLayouts/_rels/slideLayout6.xml.rels" ContentType="application/vnd.openxmlformats-package.relationships+xml"/>
  <Override PartName="/ppt/slideLayouts/_rels/slideLayout42.xml.rels" ContentType="application/vnd.openxmlformats-package.relationships+xml"/>
  <Override PartName="/ppt/slideLayouts/_rels/slideLayout35.xml.rels" ContentType="application/vnd.openxmlformats-package.relationships+xml"/>
  <Override PartName="/ppt/slideLayouts/_rels/slideLayout20.xml.rels" ContentType="application/vnd.openxmlformats-package.relationships+xml"/>
  <Override PartName="/ppt/slideLayouts/_rels/slideLayout41.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36.xml.rels" ContentType="application/vnd.openxmlformats-package.relationships+xml"/>
  <Override PartName="/ppt/slideLayouts/_rels/slideLayout21.xml.rels" ContentType="application/vnd.openxmlformats-package.relationships+xml"/>
  <Override PartName="/ppt/slideLayouts/_rels/slideLayout43.xml.rels" ContentType="application/vnd.openxmlformats-package.relationships+xml"/>
  <Override PartName="/ppt/slideLayouts/_rels/slideLayout27.xml.rels" ContentType="application/vnd.openxmlformats-package.relationships+xml"/>
  <Override PartName="/ppt/slideLayouts/_rels/slideLayout23.xml.rels" ContentType="application/vnd.openxmlformats-package.relationships+xml"/>
  <Override PartName="/ppt/slideLayouts/_rels/slideLayout38.xml.rels" ContentType="application/vnd.openxmlformats-package.relationships+xml"/>
  <Override PartName="/ppt/slideLayouts/_rels/slideLayout29.xml.rels" ContentType="application/vnd.openxmlformats-package.relationships+xml"/>
  <Override PartName="/ppt/slideLayouts/_rels/slideLayout14.xml.rels" ContentType="application/vnd.openxmlformats-package.relationships+xml"/>
  <Override PartName="/ppt/slideLayouts/_rels/slideLayout45.xml.rels" ContentType="application/vnd.openxmlformats-package.relationships+xml"/>
  <Override PartName="/ppt/slideLayouts/_rels/slideLayout30.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22.xml.rels" ContentType="application/vnd.openxmlformats-package.relationships+xml"/>
  <Override PartName="/ppt/slideLayouts/_rels/slideLayout37.xml.rels" ContentType="application/vnd.openxmlformats-package.relationships+xml"/>
  <Override PartName="/ppt/slideLayouts/_rels/slideLayout28.xml.rels" ContentType="application/vnd.openxmlformats-package.relationships+xml"/>
  <Override PartName="/ppt/slideLayouts/_rels/slideLayout44.xml.rels" ContentType="application/vnd.openxmlformats-package.relationships+xml"/>
  <Override PartName="/ppt/slideLayouts/_rels/slideLayout46.xml.rels" ContentType="application/vnd.openxmlformats-package.relationships+xml"/>
  <Override PartName="/ppt/slideLayouts/_rels/slideLayout48.xml.rels" ContentType="application/vnd.openxmlformats-package.relationships+xml"/>
  <Override PartName="/ppt/slideLayouts/_rels/slideLayout33.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28.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7.xml" ContentType="application/vnd.openxmlformats-officedocument.presentationml.slideLayout+xml"/>
  <Override PartName="/ppt/slideLayouts/slideLayout1.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slideLayouts/slideLayout3.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2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34.xml" ContentType="application/vnd.openxmlformats-officedocument.presentationml.slideLayout+xml"/>
  <Override PartName="/ppt/slideLayouts/slideLayout46.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slideLayouts/slideLayout48.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47.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2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5.xml" ContentType="application/vnd.openxmlformats-officedocument.presentationml.slideLayout+xml"/>
  <Override PartName="/ppt/slides/_rels/slide8.xml.rels" ContentType="application/vnd.openxmlformats-package.relationships+xml"/>
  <Override PartName="/ppt/slides/_rels/slide9.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1.xml.rels" ContentType="application/vnd.openxmlformats-package.relationships+xml"/>
  <Override PartName="/ppt/slides/_rels/slide1.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slide1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38"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39"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41"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42"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43"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44"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46"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47"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48"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49"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50"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51"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59"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61"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63"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64"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6"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68"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69"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70"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7"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72"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73"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74"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76"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7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78"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80"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81"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83"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84"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85"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86"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88"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89"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90"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91"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92"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93"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01"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03"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05"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06"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9"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8"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1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11"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12"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14"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15"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16"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18"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19"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20"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22"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123"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25"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26"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27"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128"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30"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131"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132"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133"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134"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135"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41"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42"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44"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21"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22"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4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47"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9"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51"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52"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53"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55"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56"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57"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59"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60"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61"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63"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164"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66"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6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68"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169"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7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71"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172"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173"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174"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175"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176"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4"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26"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7"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28"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30"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3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32"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34"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35"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36"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wmf"/><Relationship Id="rId4" Type="http://schemas.openxmlformats.org/officeDocument/2006/relationships/image" Target="../media/image3.png"/><Relationship Id="rId5" Type="http://schemas.openxmlformats.org/officeDocument/2006/relationships/image" Target="../media/image4.jpe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slideLayout" Target="../slideLayouts/slideLayout1.xml"/><Relationship Id="rId13" Type="http://schemas.openxmlformats.org/officeDocument/2006/relationships/slideLayout" Target="../slideLayouts/slideLayout2.xml"/><Relationship Id="rId14" Type="http://schemas.openxmlformats.org/officeDocument/2006/relationships/slideLayout" Target="../slideLayouts/slideLayout3.xml"/><Relationship Id="rId15" Type="http://schemas.openxmlformats.org/officeDocument/2006/relationships/slideLayout" Target="../slideLayouts/slideLayout4.xml"/><Relationship Id="rId16" Type="http://schemas.openxmlformats.org/officeDocument/2006/relationships/slideLayout" Target="../slideLayouts/slideLayout5.xml"/><Relationship Id="rId17" Type="http://schemas.openxmlformats.org/officeDocument/2006/relationships/slideLayout" Target="../slideLayouts/slideLayout6.xml"/><Relationship Id="rId18" Type="http://schemas.openxmlformats.org/officeDocument/2006/relationships/slideLayout" Target="../slideLayouts/slideLayout7.xml"/><Relationship Id="rId19" Type="http://schemas.openxmlformats.org/officeDocument/2006/relationships/slideLayout" Target="../slideLayouts/slideLayout8.xml"/><Relationship Id="rId20" Type="http://schemas.openxmlformats.org/officeDocument/2006/relationships/slideLayout" Target="../slideLayouts/slideLayout9.xml"/><Relationship Id="rId21" Type="http://schemas.openxmlformats.org/officeDocument/2006/relationships/slideLayout" Target="../slideLayouts/slideLayout10.xml"/><Relationship Id="rId22" Type="http://schemas.openxmlformats.org/officeDocument/2006/relationships/slideLayout" Target="../slideLayouts/slideLayout11.xml"/><Relationship Id="rId2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11.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12.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CustomShape 1" hidden="1"/>
          <p:cNvSpPr/>
          <p:nvPr/>
        </p:nvSpPr>
        <p:spPr>
          <a:xfrm>
            <a:off x="6450120" y="4477320"/>
            <a:ext cx="1075680" cy="240480"/>
          </a:xfrm>
          <a:prstGeom prst="rect">
            <a:avLst/>
          </a:prstGeom>
          <a:noFill/>
          <a:ln w="0">
            <a:noFill/>
          </a:ln>
        </p:spPr>
        <p:style>
          <a:lnRef idx="0"/>
          <a:fillRef idx="0"/>
          <a:effectRef idx="0"/>
          <a:fontRef idx="minor"/>
        </p:style>
      </p:sp>
      <p:sp>
        <p:nvSpPr>
          <p:cNvPr id="1" name="Line 2"/>
          <p:cNvSpPr/>
          <p:nvPr/>
        </p:nvSpPr>
        <p:spPr>
          <a:xfrm>
            <a:off x="215640" y="6362640"/>
            <a:ext cx="8639640" cy="360"/>
          </a:xfrm>
          <a:prstGeom prst="line">
            <a:avLst/>
          </a:prstGeom>
          <a:ln w="28440">
            <a:solidFill>
              <a:srgbClr val="99d6ea"/>
            </a:solidFill>
            <a:round/>
          </a:ln>
        </p:spPr>
        <p:style>
          <a:lnRef idx="0"/>
          <a:fillRef idx="0"/>
          <a:effectRef idx="0"/>
          <a:fontRef idx="minor"/>
        </p:style>
      </p:sp>
      <p:pic>
        <p:nvPicPr>
          <p:cNvPr id="2" name="Picture 11" descr=""/>
          <p:cNvPicPr/>
          <p:nvPr/>
        </p:nvPicPr>
        <p:blipFill>
          <a:blip r:embed="rId2"/>
          <a:stretch/>
        </p:blipFill>
        <p:spPr>
          <a:xfrm>
            <a:off x="8087400" y="6422760"/>
            <a:ext cx="767520" cy="399600"/>
          </a:xfrm>
          <a:prstGeom prst="rect">
            <a:avLst/>
          </a:prstGeom>
          <a:ln w="0">
            <a:noFill/>
          </a:ln>
        </p:spPr>
      </p:pic>
      <p:sp>
        <p:nvSpPr>
          <p:cNvPr id="3" name="CustomShape 4"/>
          <p:cNvSpPr/>
          <p:nvPr/>
        </p:nvSpPr>
        <p:spPr>
          <a:xfrm>
            <a:off x="-17640" y="-52920"/>
            <a:ext cx="9160920" cy="922680"/>
          </a:xfrm>
          <a:prstGeom prst="rect">
            <a:avLst/>
          </a:prstGeom>
          <a:solidFill>
            <a:srgbClr val="004c97"/>
          </a:solidFill>
          <a:ln w="9360">
            <a:noFill/>
          </a:ln>
          <a:effectLst>
            <a:outerShdw dist="23040" dir="5400000" blurRad="0">
              <a:srgbClr val="000000">
                <a:alpha val="35000"/>
              </a:srgbClr>
            </a:outerShdw>
          </a:effectLst>
        </p:spPr>
        <p:style>
          <a:lnRef idx="0"/>
          <a:fillRef idx="0"/>
          <a:effectRef idx="0"/>
          <a:fontRef idx="minor"/>
        </p:style>
      </p:sp>
      <p:pic>
        <p:nvPicPr>
          <p:cNvPr id="4" name="Picture 16" descr=""/>
          <p:cNvPicPr/>
          <p:nvPr/>
        </p:nvPicPr>
        <p:blipFill>
          <a:blip r:embed="rId3"/>
          <a:stretch/>
        </p:blipFill>
        <p:spPr>
          <a:xfrm>
            <a:off x="-17640" y="249840"/>
            <a:ext cx="9010080" cy="301320"/>
          </a:xfrm>
          <a:prstGeom prst="rect">
            <a:avLst/>
          </a:prstGeom>
          <a:ln w="0">
            <a:noFill/>
          </a:ln>
        </p:spPr>
      </p:pic>
      <p:pic>
        <p:nvPicPr>
          <p:cNvPr id="5" name="Picture 17" descr=""/>
          <p:cNvPicPr/>
          <p:nvPr/>
        </p:nvPicPr>
        <p:blipFill>
          <a:blip r:embed="rId4"/>
          <a:stretch/>
        </p:blipFill>
        <p:spPr>
          <a:xfrm>
            <a:off x="-15120" y="870480"/>
            <a:ext cx="9158400" cy="2875320"/>
          </a:xfrm>
          <a:prstGeom prst="rect">
            <a:avLst/>
          </a:prstGeom>
          <a:ln w="0">
            <a:noFill/>
          </a:ln>
        </p:spPr>
      </p:pic>
      <p:pic>
        <p:nvPicPr>
          <p:cNvPr id="6" name="Picture 18" descr=""/>
          <p:cNvPicPr/>
          <p:nvPr/>
        </p:nvPicPr>
        <p:blipFill>
          <a:blip r:embed="rId5"/>
          <a:stretch/>
        </p:blipFill>
        <p:spPr>
          <a:xfrm>
            <a:off x="0" y="898560"/>
            <a:ext cx="9143280" cy="2866680"/>
          </a:xfrm>
          <a:prstGeom prst="rect">
            <a:avLst/>
          </a:prstGeom>
          <a:ln w="0">
            <a:noFill/>
          </a:ln>
        </p:spPr>
      </p:pic>
      <p:sp>
        <p:nvSpPr>
          <p:cNvPr id="7" name="CustomShape 5"/>
          <p:cNvSpPr/>
          <p:nvPr/>
        </p:nvSpPr>
        <p:spPr>
          <a:xfrm>
            <a:off x="5784840" y="4556880"/>
            <a:ext cx="3615480" cy="1703520"/>
          </a:xfrm>
          <a:prstGeom prst="rect">
            <a:avLst/>
          </a:prstGeom>
          <a:noFill/>
          <a:ln w="0">
            <a:noFill/>
          </a:ln>
        </p:spPr>
        <p:style>
          <a:lnRef idx="0"/>
          <a:fillRef idx="0"/>
          <a:effectRef idx="0"/>
          <a:fontRef idx="minor"/>
        </p:style>
        <p:txBody>
          <a:bodyPr lIns="0" rIns="0" tIns="0" bIns="0">
            <a:noAutofit/>
          </a:bodyPr>
          <a:p>
            <a:pPr>
              <a:lnSpc>
                <a:spcPct val="100000"/>
              </a:lnSpc>
            </a:pPr>
            <a:r>
              <a:rPr b="0" lang="en-US" sz="1600" spc="-1" strike="noStrike">
                <a:solidFill>
                  <a:srgbClr val="003087"/>
                </a:solidFill>
                <a:latin typeface="Arial"/>
                <a:ea typeface="Geneva"/>
              </a:rPr>
              <a:t>A Partnership of: </a:t>
            </a:r>
            <a:endParaRPr b="0" lang="en-US" sz="1600" spc="-1" strike="noStrike">
              <a:latin typeface="Arial"/>
            </a:endParaRPr>
          </a:p>
          <a:p>
            <a:pPr marL="109440">
              <a:lnSpc>
                <a:spcPct val="100000"/>
              </a:lnSpc>
            </a:pPr>
            <a:r>
              <a:rPr b="0" lang="en-US" sz="1600" spc="-1" strike="noStrike">
                <a:solidFill>
                  <a:srgbClr val="003087"/>
                </a:solidFill>
                <a:latin typeface="Arial"/>
                <a:ea typeface="Geneva"/>
              </a:rPr>
              <a:t>US/DOE</a:t>
            </a:r>
            <a:endParaRPr b="0" lang="en-US" sz="1600" spc="-1" strike="noStrike">
              <a:latin typeface="Arial"/>
            </a:endParaRPr>
          </a:p>
          <a:p>
            <a:pPr marL="109440">
              <a:lnSpc>
                <a:spcPct val="100000"/>
              </a:lnSpc>
            </a:pPr>
            <a:r>
              <a:rPr b="0" lang="en-US" sz="1600" spc="-1" strike="noStrike">
                <a:solidFill>
                  <a:srgbClr val="003087"/>
                </a:solidFill>
                <a:latin typeface="Arial"/>
                <a:ea typeface="Geneva"/>
              </a:rPr>
              <a:t>India/DAE</a:t>
            </a:r>
            <a:endParaRPr b="0" lang="en-US" sz="1600" spc="-1" strike="noStrike">
              <a:latin typeface="Arial"/>
            </a:endParaRPr>
          </a:p>
          <a:p>
            <a:pPr marL="109440">
              <a:lnSpc>
                <a:spcPct val="100000"/>
              </a:lnSpc>
            </a:pPr>
            <a:r>
              <a:rPr b="0" lang="en-US" sz="1600" spc="-1" strike="noStrike">
                <a:solidFill>
                  <a:srgbClr val="003087"/>
                </a:solidFill>
                <a:latin typeface="Arial"/>
                <a:ea typeface="Geneva"/>
              </a:rPr>
              <a:t>Italy/INFN</a:t>
            </a:r>
            <a:endParaRPr b="0" lang="en-US" sz="1600" spc="-1" strike="noStrike">
              <a:latin typeface="Arial"/>
            </a:endParaRPr>
          </a:p>
          <a:p>
            <a:pPr marL="109440">
              <a:lnSpc>
                <a:spcPct val="100000"/>
              </a:lnSpc>
            </a:pPr>
            <a:r>
              <a:rPr b="0" lang="en-US" sz="1600" spc="-1" strike="noStrike">
                <a:solidFill>
                  <a:srgbClr val="003087"/>
                </a:solidFill>
                <a:latin typeface="Arial"/>
                <a:ea typeface="Geneva"/>
              </a:rPr>
              <a:t>UK/UKRI-STFC</a:t>
            </a:r>
            <a:endParaRPr b="0" lang="en-US" sz="1600" spc="-1" strike="noStrike">
              <a:latin typeface="Arial"/>
            </a:endParaRPr>
          </a:p>
          <a:p>
            <a:pPr marL="109440">
              <a:lnSpc>
                <a:spcPct val="100000"/>
              </a:lnSpc>
            </a:pPr>
            <a:r>
              <a:rPr b="0" lang="en-US" sz="1600" spc="-1" strike="noStrike">
                <a:solidFill>
                  <a:srgbClr val="003087"/>
                </a:solidFill>
                <a:latin typeface="Arial"/>
                <a:ea typeface="Geneva"/>
              </a:rPr>
              <a:t>France/CEA, CNRS/IN2P3</a:t>
            </a:r>
            <a:endParaRPr b="0" lang="en-US" sz="1600" spc="-1" strike="noStrike">
              <a:latin typeface="Arial"/>
            </a:endParaRPr>
          </a:p>
          <a:p>
            <a:pPr marL="109440">
              <a:lnSpc>
                <a:spcPct val="100000"/>
              </a:lnSpc>
            </a:pPr>
            <a:r>
              <a:rPr b="0" lang="en-US" sz="1600" spc="-1" strike="noStrike">
                <a:solidFill>
                  <a:srgbClr val="003087"/>
                </a:solidFill>
                <a:latin typeface="Arial"/>
                <a:ea typeface="Geneva"/>
              </a:rPr>
              <a:t>Poland/WUST </a:t>
            </a:r>
            <a:endParaRPr b="0" lang="en-US" sz="1600" spc="-1" strike="noStrike">
              <a:latin typeface="Arial"/>
            </a:endParaRPr>
          </a:p>
        </p:txBody>
      </p:sp>
      <p:pic>
        <p:nvPicPr>
          <p:cNvPr id="8" name="Picture 20" descr=""/>
          <p:cNvPicPr/>
          <p:nvPr/>
        </p:nvPicPr>
        <p:blipFill>
          <a:blip r:embed="rId6"/>
          <a:stretch/>
        </p:blipFill>
        <p:spPr>
          <a:xfrm>
            <a:off x="8626320" y="6022800"/>
            <a:ext cx="337680" cy="209520"/>
          </a:xfrm>
          <a:prstGeom prst="rect">
            <a:avLst/>
          </a:prstGeom>
          <a:ln w="0">
            <a:noFill/>
          </a:ln>
          <a:effectLst>
            <a:outerShdw dist="37674" dir="2700000" blurRad="0">
              <a:srgbClr val="000000">
                <a:alpha val="40000"/>
              </a:srgbClr>
            </a:outerShdw>
          </a:effectLst>
        </p:spPr>
      </p:pic>
      <p:sp>
        <p:nvSpPr>
          <p:cNvPr id="9" name="CustomShape 6"/>
          <p:cNvSpPr/>
          <p:nvPr/>
        </p:nvSpPr>
        <p:spPr>
          <a:xfrm>
            <a:off x="8620560" y="5269680"/>
            <a:ext cx="319320" cy="209520"/>
          </a:xfrm>
          <a:prstGeom prst="rect">
            <a:avLst/>
          </a:prstGeom>
          <a:blipFill rotWithShape="0">
            <a:blip r:embed="rId7"/>
            <a:srcRect/>
            <a:stretch/>
          </a:blipFill>
          <a:ln w="9360">
            <a:noFill/>
          </a:ln>
          <a:effectLst>
            <a:outerShdw dist="37674" dir="2700000" blurRad="0">
              <a:srgbClr val="000000">
                <a:alpha val="40000"/>
              </a:srgbClr>
            </a:outerShdw>
          </a:effectLst>
        </p:spPr>
        <p:style>
          <a:lnRef idx="0"/>
          <a:fillRef idx="0"/>
          <a:effectRef idx="0"/>
          <a:fontRef idx="minor"/>
        </p:style>
      </p:sp>
      <p:sp>
        <p:nvSpPr>
          <p:cNvPr id="10" name="CustomShape 7"/>
          <p:cNvSpPr/>
          <p:nvPr/>
        </p:nvSpPr>
        <p:spPr>
          <a:xfrm>
            <a:off x="8620560" y="5011200"/>
            <a:ext cx="319320" cy="209520"/>
          </a:xfrm>
          <a:prstGeom prst="rect">
            <a:avLst/>
          </a:prstGeom>
          <a:blipFill rotWithShape="0">
            <a:blip r:embed="rId8"/>
            <a:srcRect/>
            <a:stretch/>
          </a:blipFill>
          <a:ln w="9360">
            <a:noFill/>
          </a:ln>
          <a:effectLst>
            <a:outerShdw dist="37674" dir="2700000" blurRad="0">
              <a:srgbClr val="000000">
                <a:alpha val="40000"/>
              </a:srgbClr>
            </a:outerShdw>
          </a:effectLst>
        </p:spPr>
        <p:style>
          <a:lnRef idx="0"/>
          <a:fillRef idx="0"/>
          <a:effectRef idx="0"/>
          <a:fontRef idx="minor"/>
        </p:style>
      </p:sp>
      <p:pic>
        <p:nvPicPr>
          <p:cNvPr id="11" name="Picture 23" descr=""/>
          <p:cNvPicPr/>
          <p:nvPr/>
        </p:nvPicPr>
        <p:blipFill>
          <a:blip r:embed="rId9"/>
          <a:stretch/>
        </p:blipFill>
        <p:spPr>
          <a:xfrm>
            <a:off x="8619840" y="4772880"/>
            <a:ext cx="401760" cy="209520"/>
          </a:xfrm>
          <a:prstGeom prst="rect">
            <a:avLst/>
          </a:prstGeom>
          <a:ln w="0">
            <a:noFill/>
          </a:ln>
          <a:effectLst>
            <a:outerShdw dist="37674" dir="2700000" blurRad="0">
              <a:srgbClr val="000000">
                <a:alpha val="40000"/>
              </a:srgbClr>
            </a:outerShdw>
          </a:effectLst>
        </p:spPr>
      </p:pic>
      <p:sp>
        <p:nvSpPr>
          <p:cNvPr id="12" name="CustomShape 8"/>
          <p:cNvSpPr/>
          <p:nvPr/>
        </p:nvSpPr>
        <p:spPr>
          <a:xfrm>
            <a:off x="8620560" y="5524560"/>
            <a:ext cx="419760" cy="209520"/>
          </a:xfrm>
          <a:prstGeom prst="rect">
            <a:avLst/>
          </a:prstGeom>
          <a:blipFill rotWithShape="0">
            <a:blip r:embed="rId10"/>
            <a:srcRect/>
            <a:stretch/>
          </a:blipFill>
          <a:ln w="9360">
            <a:noFill/>
          </a:ln>
          <a:effectLst>
            <a:outerShdw dist="37674" dir="2700000" blurRad="0">
              <a:srgbClr val="000000">
                <a:alpha val="40000"/>
              </a:srgbClr>
            </a:outerShdw>
          </a:effectLst>
        </p:spPr>
        <p:style>
          <a:lnRef idx="0"/>
          <a:fillRef idx="0"/>
          <a:effectRef idx="0"/>
          <a:fontRef idx="minor"/>
        </p:style>
      </p:sp>
      <p:sp>
        <p:nvSpPr>
          <p:cNvPr id="13" name="CustomShape 9"/>
          <p:cNvSpPr/>
          <p:nvPr/>
        </p:nvSpPr>
        <p:spPr>
          <a:xfrm>
            <a:off x="8626320" y="5782320"/>
            <a:ext cx="319320" cy="209520"/>
          </a:xfrm>
          <a:prstGeom prst="rect">
            <a:avLst/>
          </a:prstGeom>
          <a:blipFill rotWithShape="0">
            <a:blip r:embed="rId11"/>
            <a:srcRect/>
            <a:stretch/>
          </a:blipFill>
          <a:ln w="9360">
            <a:noFill/>
          </a:ln>
          <a:effectLst>
            <a:outerShdw dist="37674" dir="2700000" blurRad="0">
              <a:srgbClr val="000000">
                <a:alpha val="40000"/>
              </a:srgbClr>
            </a:outerShdw>
          </a:effectLst>
        </p:spPr>
        <p:style>
          <a:lnRef idx="0"/>
          <a:fillRef idx="0"/>
          <a:effectRef idx="0"/>
          <a:fontRef idx="minor"/>
        </p:style>
      </p:sp>
      <p:sp>
        <p:nvSpPr>
          <p:cNvPr id="14" name="PlaceHolder 1"/>
          <p:cNvSpPr>
            <a:spLocks noGrp="1"/>
          </p:cNvSpPr>
          <p:nvPr>
            <p:ph type="title"/>
          </p:nvPr>
        </p:nvSpPr>
        <p:spPr>
          <a:xfrm>
            <a:off x="228600" y="251640"/>
            <a:ext cx="8686080" cy="42732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15" name="PlaceHolder 2"/>
          <p:cNvSpPr>
            <a:spLocks noGrp="1"/>
          </p:cNvSpPr>
          <p:nvPr>
            <p:ph type="body"/>
          </p:nvPr>
        </p:nvSpPr>
        <p:spPr>
          <a:xfrm>
            <a:off x="457200" y="16459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12"/>
    <p:sldLayoutId id="2147483650" r:id="rId13"/>
    <p:sldLayoutId id="2147483651" r:id="rId14"/>
    <p:sldLayoutId id="2147483652" r:id="rId15"/>
    <p:sldLayoutId id="2147483653" r:id="rId16"/>
    <p:sldLayoutId id="2147483654" r:id="rId17"/>
    <p:sldLayoutId id="2147483655" r:id="rId18"/>
    <p:sldLayoutId id="2147483656" r:id="rId19"/>
    <p:sldLayoutId id="2147483657" r:id="rId20"/>
    <p:sldLayoutId id="2147483658" r:id="rId21"/>
    <p:sldLayoutId id="2147483659" r:id="rId22"/>
    <p:sldLayoutId id="2147483660" r:id="rId2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CustomShape 1"/>
          <p:cNvSpPr/>
          <p:nvPr/>
        </p:nvSpPr>
        <p:spPr>
          <a:xfrm>
            <a:off x="6450120" y="4477320"/>
            <a:ext cx="1075680" cy="240480"/>
          </a:xfrm>
          <a:prstGeom prst="rect">
            <a:avLst/>
          </a:prstGeom>
          <a:noFill/>
          <a:ln w="0">
            <a:noFill/>
          </a:ln>
        </p:spPr>
        <p:style>
          <a:lnRef idx="0"/>
          <a:fillRef idx="0"/>
          <a:effectRef idx="0"/>
          <a:fontRef idx="minor"/>
        </p:style>
      </p:sp>
      <p:sp>
        <p:nvSpPr>
          <p:cNvPr id="53" name="Line 2"/>
          <p:cNvSpPr/>
          <p:nvPr/>
        </p:nvSpPr>
        <p:spPr>
          <a:xfrm>
            <a:off x="215640" y="6362640"/>
            <a:ext cx="8639640" cy="360"/>
          </a:xfrm>
          <a:prstGeom prst="line">
            <a:avLst/>
          </a:prstGeom>
          <a:ln w="28440">
            <a:solidFill>
              <a:srgbClr val="99d6ea"/>
            </a:solidFill>
            <a:round/>
          </a:ln>
        </p:spPr>
        <p:style>
          <a:lnRef idx="0"/>
          <a:fillRef idx="0"/>
          <a:effectRef idx="0"/>
          <a:fontRef idx="minor"/>
        </p:style>
      </p:sp>
      <p:pic>
        <p:nvPicPr>
          <p:cNvPr id="54" name="Picture 11" descr=""/>
          <p:cNvPicPr/>
          <p:nvPr/>
        </p:nvPicPr>
        <p:blipFill>
          <a:blip r:embed="rId2"/>
          <a:stretch/>
        </p:blipFill>
        <p:spPr>
          <a:xfrm>
            <a:off x="8087400" y="6422760"/>
            <a:ext cx="767520" cy="399600"/>
          </a:xfrm>
          <a:prstGeom prst="rect">
            <a:avLst/>
          </a:prstGeom>
          <a:ln w="0">
            <a:noFill/>
          </a:ln>
        </p:spPr>
      </p:pic>
      <p:sp>
        <p:nvSpPr>
          <p:cNvPr id="55" name="Line 6"/>
          <p:cNvSpPr/>
          <p:nvPr/>
        </p:nvSpPr>
        <p:spPr>
          <a:xfrm>
            <a:off x="215640" y="6362640"/>
            <a:ext cx="8639640" cy="360"/>
          </a:xfrm>
          <a:prstGeom prst="line">
            <a:avLst/>
          </a:prstGeom>
          <a:ln w="28440">
            <a:solidFill>
              <a:srgbClr val="99d6ea"/>
            </a:solidFill>
            <a:round/>
          </a:ln>
        </p:spPr>
        <p:style>
          <a:lnRef idx="0"/>
          <a:fillRef idx="0"/>
          <a:effectRef idx="0"/>
          <a:fontRef idx="minor"/>
        </p:style>
      </p:sp>
      <p:sp>
        <p:nvSpPr>
          <p:cNvPr id="56"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57"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CustomShape 1"/>
          <p:cNvSpPr/>
          <p:nvPr/>
        </p:nvSpPr>
        <p:spPr>
          <a:xfrm>
            <a:off x="6450120" y="4477320"/>
            <a:ext cx="1075680" cy="240480"/>
          </a:xfrm>
          <a:custGeom>
            <a:avLst/>
            <a:gdLst/>
            <a:ahLst/>
            <a:rect l="l" t="t" r="r" b="b"/>
            <a:pathLst>
              <a:path w="21600" h="21600">
                <a:moveTo>
                  <a:pt x="0" y="0"/>
                </a:moveTo>
                <a:lnTo>
                  <a:pt x="21600" y="0"/>
                </a:lnTo>
                <a:lnTo>
                  <a:pt x="21600" y="21600"/>
                </a:lnTo>
                <a:lnTo>
                  <a:pt x="0" y="21600"/>
                </a:lnTo>
                <a:close/>
              </a:path>
            </a:pathLst>
          </a:custGeom>
          <a:noFill/>
          <a:ln w="0">
            <a:noFill/>
          </a:ln>
        </p:spPr>
        <p:style>
          <a:lnRef idx="0"/>
          <a:fillRef idx="0"/>
          <a:effectRef idx="0"/>
          <a:fontRef idx="minor"/>
        </p:style>
      </p:sp>
      <p:sp>
        <p:nvSpPr>
          <p:cNvPr id="95" name="CustomShape 2"/>
          <p:cNvSpPr/>
          <p:nvPr/>
        </p:nvSpPr>
        <p:spPr>
          <a:xfrm>
            <a:off x="215640" y="6362640"/>
            <a:ext cx="8639280" cy="360"/>
          </a:xfrm>
          <a:custGeom>
            <a:avLst/>
            <a:gdLst/>
            <a:ahLst/>
            <a:rect l="l" t="t" r="r" b="b"/>
            <a:pathLst>
              <a:path w="1" h="1">
                <a:moveTo>
                  <a:pt x="0" y="2"/>
                </a:moveTo>
                <a:lnTo>
                  <a:pt x="1" y="3"/>
                </a:lnTo>
              </a:path>
            </a:pathLst>
          </a:custGeom>
          <a:noFill/>
          <a:ln w="28440">
            <a:solidFill>
              <a:srgbClr val="99d6ea"/>
            </a:solidFill>
            <a:round/>
          </a:ln>
        </p:spPr>
        <p:style>
          <a:lnRef idx="0"/>
          <a:fillRef idx="0"/>
          <a:effectRef idx="0"/>
          <a:fontRef idx="minor"/>
        </p:style>
      </p:sp>
      <p:pic>
        <p:nvPicPr>
          <p:cNvPr id="96" name="Picture 11" descr=""/>
          <p:cNvPicPr/>
          <p:nvPr/>
        </p:nvPicPr>
        <p:blipFill>
          <a:blip r:embed="rId2"/>
          <a:stretch/>
        </p:blipFill>
        <p:spPr>
          <a:xfrm>
            <a:off x="8087400" y="6422760"/>
            <a:ext cx="767520" cy="399600"/>
          </a:xfrm>
          <a:prstGeom prst="rect">
            <a:avLst/>
          </a:prstGeom>
          <a:ln w="0">
            <a:noFill/>
          </a:ln>
        </p:spPr>
      </p:pic>
      <p:sp>
        <p:nvSpPr>
          <p:cNvPr id="97" name="CustomShape 3"/>
          <p:cNvSpPr/>
          <p:nvPr/>
        </p:nvSpPr>
        <p:spPr>
          <a:xfrm>
            <a:off x="215640" y="6362640"/>
            <a:ext cx="8639280" cy="360"/>
          </a:xfrm>
          <a:custGeom>
            <a:avLst/>
            <a:gdLst/>
            <a:ahLst/>
            <a:rect l="l" t="t" r="r" b="b"/>
            <a:pathLst>
              <a:path w="1" h="1">
                <a:moveTo>
                  <a:pt x="0" y="2"/>
                </a:moveTo>
                <a:lnTo>
                  <a:pt x="1" y="3"/>
                </a:lnTo>
              </a:path>
            </a:pathLst>
          </a:custGeom>
          <a:noFill/>
          <a:ln w="28440">
            <a:solidFill>
              <a:srgbClr val="99d6ea"/>
            </a:solidFill>
            <a:round/>
          </a:ln>
        </p:spPr>
        <p:style>
          <a:lnRef idx="0"/>
          <a:fillRef idx="0"/>
          <a:effectRef idx="0"/>
          <a:fontRef idx="minor"/>
        </p:style>
      </p:sp>
      <p:sp>
        <p:nvSpPr>
          <p:cNvPr id="9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en-US" sz="4400" spc="-1" strike="noStrike">
                <a:latin typeface="Arial"/>
              </a:rPr>
              <a:t>Click to edit the title text format</a:t>
            </a:r>
            <a:endParaRPr b="0" lang="en-US" sz="4400" spc="-1" strike="noStrike">
              <a:latin typeface="Arial"/>
            </a:endParaRPr>
          </a:p>
        </p:txBody>
      </p:sp>
      <p:sp>
        <p:nvSpPr>
          <p:cNvPr id="99"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6" name="PlaceHolder 1"/>
          <p:cNvSpPr>
            <a:spLocks noGrp="1"/>
          </p:cNvSpPr>
          <p:nvPr>
            <p:ph type="title"/>
          </p:nvPr>
        </p:nvSpPr>
        <p:spPr>
          <a:xfrm>
            <a:off x="628200" y="365040"/>
            <a:ext cx="7886520" cy="1325160"/>
          </a:xfrm>
          <a:prstGeom prst="rect">
            <a:avLst/>
          </a:prstGeom>
        </p:spPr>
        <p:txBody>
          <a:bodyPr anchor="ctr">
            <a:noAutofit/>
          </a:bodyPr>
          <a:p>
            <a:pPr>
              <a:lnSpc>
                <a:spcPct val="90000"/>
              </a:lnSpc>
            </a:pPr>
            <a:r>
              <a:rPr b="0" lang="en-US" sz="4400" spc="-1" strike="noStrike">
                <a:solidFill>
                  <a:srgbClr val="000000"/>
                </a:solidFill>
                <a:latin typeface="Calibri Light"/>
              </a:rPr>
              <a:t>Click to edit Master title style</a:t>
            </a:r>
            <a:endParaRPr b="0" lang="en-US" sz="4400" spc="-1" strike="noStrike">
              <a:solidFill>
                <a:srgbClr val="000000"/>
              </a:solidFill>
              <a:latin typeface="Calibri"/>
            </a:endParaRPr>
          </a:p>
        </p:txBody>
      </p:sp>
      <p:sp>
        <p:nvSpPr>
          <p:cNvPr id="137" name="PlaceHolder 2"/>
          <p:cNvSpPr>
            <a:spLocks noGrp="1"/>
          </p:cNvSpPr>
          <p:nvPr>
            <p:ph type="body"/>
          </p:nvPr>
        </p:nvSpPr>
        <p:spPr>
          <a:xfrm>
            <a:off x="628200" y="1825560"/>
            <a:ext cx="7886520" cy="4350960"/>
          </a:xfrm>
          <a:prstGeom prst="rect">
            <a:avLst/>
          </a:prstGeom>
        </p:spPr>
        <p:txBody>
          <a:bodyPr>
            <a:noAutofit/>
          </a:bodyPr>
          <a:p>
            <a:pPr marL="432000" indent="-324000">
              <a:lnSpc>
                <a:spcPct val="90000"/>
              </a:lnSpc>
              <a:spcBef>
                <a:spcPts val="1001"/>
              </a:spcBef>
              <a:buClr>
                <a:srgbClr val="000000"/>
              </a:buClr>
              <a:buSzPct val="45000"/>
              <a:buFont typeface="Wingdings" charset="2"/>
              <a:buChar char=""/>
            </a:pPr>
            <a:r>
              <a:rPr b="0" lang="en-US" sz="2800" spc="-1" strike="noStrike">
                <a:solidFill>
                  <a:srgbClr val="000000"/>
                </a:solidFill>
                <a:latin typeface="Calibri"/>
              </a:rPr>
              <a:t>Click to edit Master text styles</a:t>
            </a:r>
            <a:endParaRPr b="0" lang="en-US" sz="2800" spc="-1" strike="noStrike">
              <a:solidFill>
                <a:srgbClr val="000000"/>
              </a:solidFill>
              <a:latin typeface="Calibri"/>
            </a:endParaRPr>
          </a:p>
          <a:p>
            <a:pPr lvl="1" marL="864000" indent="-324000">
              <a:lnSpc>
                <a:spcPct val="90000"/>
              </a:lnSpc>
              <a:spcBef>
                <a:spcPts val="499"/>
              </a:spcBef>
              <a:buClr>
                <a:srgbClr val="000000"/>
              </a:buClr>
              <a:buSzPct val="75000"/>
              <a:buFont typeface="Symbol" charset="2"/>
              <a:buChar char=""/>
            </a:pPr>
            <a:r>
              <a:rPr b="0" lang="en-US" sz="2400" spc="-1" strike="noStrike">
                <a:solidFill>
                  <a:srgbClr val="000000"/>
                </a:solidFill>
                <a:latin typeface="Calibri"/>
              </a:rPr>
              <a:t>Second level</a:t>
            </a:r>
            <a:endParaRPr b="0" lang="en-US" sz="2400" spc="-1" strike="noStrike">
              <a:solidFill>
                <a:srgbClr val="000000"/>
              </a:solidFill>
              <a:latin typeface="Calibri"/>
            </a:endParaRPr>
          </a:p>
          <a:p>
            <a:pPr lvl="2" marL="1296000" indent="-288000">
              <a:lnSpc>
                <a:spcPct val="90000"/>
              </a:lnSpc>
              <a:spcBef>
                <a:spcPts val="499"/>
              </a:spcBef>
              <a:buClr>
                <a:srgbClr val="000000"/>
              </a:buClr>
              <a:buSzPct val="45000"/>
              <a:buFont typeface="Wingdings" charset="2"/>
              <a:buChar char=""/>
            </a:pPr>
            <a:r>
              <a:rPr b="0" lang="en-US" sz="2000" spc="-1" strike="noStrike">
                <a:solidFill>
                  <a:srgbClr val="000000"/>
                </a:solidFill>
                <a:latin typeface="Calibri"/>
              </a:rPr>
              <a:t>Third level</a:t>
            </a:r>
            <a:endParaRPr b="0" lang="en-US" sz="2000" spc="-1" strike="noStrike">
              <a:solidFill>
                <a:srgbClr val="000000"/>
              </a:solidFill>
              <a:latin typeface="Calibri"/>
            </a:endParaRPr>
          </a:p>
          <a:p>
            <a:pPr lvl="3" marL="1728000" indent="-216000">
              <a:lnSpc>
                <a:spcPct val="90000"/>
              </a:lnSpc>
              <a:spcBef>
                <a:spcPts val="499"/>
              </a:spcBef>
              <a:buClr>
                <a:srgbClr val="000000"/>
              </a:buClr>
              <a:buSzPct val="75000"/>
              <a:buFont typeface="Symbol" charset="2"/>
              <a:buChar char=""/>
            </a:pPr>
            <a:r>
              <a:rPr b="0" lang="en-US" sz="1800" spc="-1" strike="noStrike">
                <a:solidFill>
                  <a:srgbClr val="000000"/>
                </a:solidFill>
                <a:latin typeface="Calibri"/>
              </a:rPr>
              <a:t>Fourth level</a:t>
            </a:r>
            <a:endParaRPr b="0" lang="en-US" sz="1800" spc="-1" strike="noStrike">
              <a:solidFill>
                <a:srgbClr val="000000"/>
              </a:solidFill>
              <a:latin typeface="Calibri"/>
            </a:endParaRPr>
          </a:p>
          <a:p>
            <a:pPr lvl="4" marL="2160000" indent="-216000">
              <a:lnSpc>
                <a:spcPct val="90000"/>
              </a:lnSpc>
              <a:spcBef>
                <a:spcPts val="499"/>
              </a:spcBef>
              <a:buClr>
                <a:srgbClr val="000000"/>
              </a:buClr>
              <a:buSzPct val="45000"/>
              <a:buFont typeface="Wingdings" charset="2"/>
              <a:buChar char=""/>
            </a:pPr>
            <a:r>
              <a:rPr b="0" lang="en-US" sz="1800" spc="-1" strike="noStrike">
                <a:solidFill>
                  <a:srgbClr val="000000"/>
                </a:solidFill>
                <a:latin typeface="Calibri"/>
              </a:rPr>
              <a:t>Fifth level</a:t>
            </a:r>
            <a:endParaRPr b="0" lang="en-US" sz="1800" spc="-1" strike="noStrike">
              <a:solidFill>
                <a:srgbClr val="000000"/>
              </a:solidFill>
              <a:latin typeface="Calibri"/>
            </a:endParaRPr>
          </a:p>
        </p:txBody>
      </p:sp>
      <p:sp>
        <p:nvSpPr>
          <p:cNvPr id="138" name="PlaceHolder 3"/>
          <p:cNvSpPr>
            <a:spLocks noGrp="1"/>
          </p:cNvSpPr>
          <p:nvPr>
            <p:ph type="dt"/>
          </p:nvPr>
        </p:nvSpPr>
        <p:spPr>
          <a:xfrm>
            <a:off x="628200" y="6356520"/>
            <a:ext cx="2057040" cy="364680"/>
          </a:xfrm>
          <a:prstGeom prst="rect">
            <a:avLst/>
          </a:prstGeom>
        </p:spPr>
        <p:txBody>
          <a:bodyPr anchor="ctr">
            <a:noAutofit/>
          </a:bodyPr>
          <a:p>
            <a:pPr>
              <a:lnSpc>
                <a:spcPct val="100000"/>
              </a:lnSpc>
            </a:pPr>
            <a:fld id="{0ADF10CC-1B0F-4585-AB5E-060325F13FE6}" type="datetime">
              <a:rPr b="0" lang="en-US" sz="1200" spc="-1" strike="noStrike">
                <a:solidFill>
                  <a:srgbClr val="8b8b8b"/>
                </a:solidFill>
                <a:latin typeface="Calibri"/>
              </a:rPr>
              <a:t>9/21/22</a:t>
            </a:fld>
            <a:endParaRPr b="0" lang="en-US" sz="1200" spc="-1" strike="noStrike">
              <a:latin typeface="Times New Roman"/>
            </a:endParaRPr>
          </a:p>
        </p:txBody>
      </p:sp>
      <p:sp>
        <p:nvSpPr>
          <p:cNvPr id="139" name="PlaceHolder 4"/>
          <p:cNvSpPr>
            <a:spLocks noGrp="1"/>
          </p:cNvSpPr>
          <p:nvPr>
            <p:ph type="ftr"/>
          </p:nvPr>
        </p:nvSpPr>
        <p:spPr>
          <a:xfrm>
            <a:off x="3029040" y="6356520"/>
            <a:ext cx="3085920" cy="364680"/>
          </a:xfrm>
          <a:prstGeom prst="rect">
            <a:avLst/>
          </a:prstGeom>
        </p:spPr>
        <p:txBody>
          <a:bodyPr anchor="ctr">
            <a:noAutofit/>
          </a:bodyPr>
          <a:p>
            <a:pPr algn="ctr"/>
            <a:r>
              <a:rPr b="0" lang="en-US" sz="1200" spc="-1" strike="noStrike">
                <a:latin typeface="Times New Roman"/>
              </a:rPr>
              <a:t>EPICS Deployment at Fermilab – Hanlet</a:t>
            </a:r>
            <a:endParaRPr b="0" lang="en-US" sz="1200" spc="-1" strike="noStrike">
              <a:latin typeface="Times New Roman"/>
            </a:endParaRPr>
          </a:p>
        </p:txBody>
      </p:sp>
      <p:sp>
        <p:nvSpPr>
          <p:cNvPr id="140" name="PlaceHolder 5"/>
          <p:cNvSpPr>
            <a:spLocks noGrp="1"/>
          </p:cNvSpPr>
          <p:nvPr>
            <p:ph type="sldNum"/>
          </p:nvPr>
        </p:nvSpPr>
        <p:spPr>
          <a:xfrm>
            <a:off x="6457680" y="6356520"/>
            <a:ext cx="2057040" cy="364680"/>
          </a:xfrm>
          <a:prstGeom prst="rect">
            <a:avLst/>
          </a:prstGeom>
        </p:spPr>
        <p:txBody>
          <a:bodyPr anchor="ctr">
            <a:noAutofit/>
          </a:bodyPr>
          <a:p>
            <a:pPr algn="r">
              <a:lnSpc>
                <a:spcPct val="100000"/>
              </a:lnSpc>
            </a:pPr>
            <a:fld id="{98C582E2-3E83-4FAE-9562-A077140CABA8}" type="slidenum">
              <a:rPr b="0" lang="en-US" sz="1200" spc="-1" strike="noStrike">
                <a:solidFill>
                  <a:srgbClr val="8b8b8b"/>
                </a:solidFill>
                <a:latin typeface="Calibri"/>
              </a:rPr>
              <a:t>&lt;number&gt;</a:t>
            </a:fld>
            <a:endParaRPr b="0" lang="en-US"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image" Target="../media/image24.jpeg"/><Relationship Id="rId2" Type="http://schemas.openxmlformats.org/officeDocument/2006/relationships/image" Target="../media/image25.jpeg"/><Relationship Id="rId3"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25.xml"/>
</Relationships>
</file>

<file path=ppt/slides/_rels/slide8.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slideLayout" Target="../slideLayouts/slideLayout25.xml"/>
</Relationships>
</file>

<file path=ppt/slides/_rels/slide9.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slideLayout" Target="../slideLayouts/slideLayout2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CustomShape 1"/>
          <p:cNvSpPr/>
          <p:nvPr/>
        </p:nvSpPr>
        <p:spPr>
          <a:xfrm>
            <a:off x="342000" y="3951720"/>
            <a:ext cx="8498520" cy="1002240"/>
          </a:xfrm>
          <a:prstGeom prst="rect">
            <a:avLst/>
          </a:prstGeom>
          <a:noFill/>
          <a:ln w="0">
            <a:noFill/>
          </a:ln>
        </p:spPr>
        <p:style>
          <a:lnRef idx="0"/>
          <a:fillRef idx="0"/>
          <a:effectRef idx="0"/>
          <a:fontRef idx="minor"/>
        </p:style>
        <p:txBody>
          <a:bodyPr lIns="0" rIns="90000" tIns="45000" bIns="45000" anchor="ctr">
            <a:normAutofit/>
          </a:bodyPr>
          <a:p>
            <a:pPr>
              <a:lnSpc>
                <a:spcPct val="100000"/>
              </a:lnSpc>
              <a:spcBef>
                <a:spcPts val="700"/>
              </a:spcBef>
            </a:pPr>
            <a:r>
              <a:rPr b="1" lang="en-US" sz="2800" spc="-1" strike="noStrike">
                <a:solidFill>
                  <a:srgbClr val="004c97"/>
                </a:solidFill>
                <a:latin typeface="Arial"/>
                <a:ea typeface="Geneva"/>
              </a:rPr>
              <a:t>EPICS Deployment at Fermilab</a:t>
            </a:r>
            <a:endParaRPr b="0" lang="en-US" sz="2800" spc="-1" strike="noStrike">
              <a:latin typeface="Arial"/>
            </a:endParaRPr>
          </a:p>
        </p:txBody>
      </p:sp>
      <p:sp>
        <p:nvSpPr>
          <p:cNvPr id="178" name="TextShape 2"/>
          <p:cNvSpPr/>
          <p:nvPr/>
        </p:nvSpPr>
        <p:spPr>
          <a:xfrm>
            <a:off x="342000" y="5013360"/>
            <a:ext cx="4686480" cy="1528560"/>
          </a:xfrm>
          <a:prstGeom prst="rect">
            <a:avLst/>
          </a:prstGeom>
          <a:noFill/>
          <a:ln w="0">
            <a:noFill/>
          </a:ln>
        </p:spPr>
        <p:style>
          <a:lnRef idx="0"/>
          <a:fillRef idx="0"/>
          <a:effectRef idx="0"/>
          <a:fontRef idx="minor"/>
        </p:style>
        <p:txBody>
          <a:bodyPr lIns="0" rIns="0" tIns="45000" bIns="45000">
            <a:noAutofit/>
          </a:bodyPr>
          <a:p>
            <a:pPr>
              <a:lnSpc>
                <a:spcPct val="100000"/>
              </a:lnSpc>
              <a:spcBef>
                <a:spcPts val="400"/>
              </a:spcBef>
            </a:pPr>
            <a:r>
              <a:rPr b="0" lang="en-US" sz="2000" spc="-1" strike="noStrike">
                <a:solidFill>
                  <a:srgbClr val="004c97"/>
                </a:solidFill>
                <a:latin typeface="Arial"/>
                <a:ea typeface="Geneva"/>
              </a:rPr>
              <a:t>Pierrick Hanlet</a:t>
            </a:r>
            <a:endParaRPr b="0" lang="en-US" sz="2000" spc="-1" strike="noStrike">
              <a:latin typeface="Arial"/>
            </a:endParaRPr>
          </a:p>
          <a:p>
            <a:pPr>
              <a:lnSpc>
                <a:spcPct val="100000"/>
              </a:lnSpc>
              <a:spcBef>
                <a:spcPts val="400"/>
              </a:spcBef>
            </a:pPr>
            <a:endParaRPr b="0" lang="en-US" sz="2000" spc="-1" strike="noStrike">
              <a:latin typeface="Arial"/>
            </a:endParaRPr>
          </a:p>
          <a:p>
            <a:pPr>
              <a:lnSpc>
                <a:spcPct val="100000"/>
              </a:lnSpc>
              <a:spcBef>
                <a:spcPts val="400"/>
              </a:spcBef>
            </a:pPr>
            <a:r>
              <a:rPr b="0" lang="en-US" sz="2000" spc="-1" strike="noStrike">
                <a:solidFill>
                  <a:srgbClr val="004c97"/>
                </a:solidFill>
                <a:latin typeface="Arial"/>
                <a:ea typeface="Geneva"/>
              </a:rPr>
              <a:t>21 September 2022</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TextShape 1"/>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Template IOCs</a:t>
            </a:r>
            <a:endParaRPr b="0" lang="en-US" sz="2800" spc="-1" strike="noStrike">
              <a:latin typeface="Arial"/>
            </a:endParaRPr>
          </a:p>
        </p:txBody>
      </p:sp>
      <p:sp>
        <p:nvSpPr>
          <p:cNvPr id="231" name="TextShape 2"/>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32" name="TextShape 3"/>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33117906-C80E-4A6B-A8A7-F0A236136F10}"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33" name="TextShape 4"/>
          <p:cNvSpPr/>
          <p:nvPr/>
        </p:nvSpPr>
        <p:spPr>
          <a:xfrm>
            <a:off x="1788120" y="6504120"/>
            <a:ext cx="6002280" cy="242280"/>
          </a:xfrm>
          <a:prstGeom prst="rect">
            <a:avLst/>
          </a:prstGeom>
          <a:noFill/>
          <a:ln w="0">
            <a:noFill/>
          </a:ln>
        </p:spPr>
        <p:style>
          <a:lnRef idx="0"/>
          <a:fillRef idx="0"/>
          <a:effectRef idx="0"/>
          <a:fontRef idx="minor"/>
        </p:style>
      </p:sp>
      <p:sp>
        <p:nvSpPr>
          <p:cNvPr id="234" name="TextShape 5"/>
          <p:cNvSpPr/>
          <p:nvPr/>
        </p:nvSpPr>
        <p:spPr>
          <a:xfrm>
            <a:off x="306720" y="845280"/>
            <a:ext cx="8654040" cy="4823640"/>
          </a:xfrm>
          <a:prstGeom prst="rect">
            <a:avLst/>
          </a:prstGeom>
          <a:noFill/>
          <a:ln w="0">
            <a:noFill/>
          </a:ln>
        </p:spPr>
        <p:style>
          <a:lnRef idx="0"/>
          <a:fillRef idx="0"/>
          <a:effectRef idx="0"/>
          <a:fontRef idx="minor"/>
        </p:style>
        <p:txBody>
          <a:bodyPr lIns="90000" rIns="90000" tIns="45000" bIns="45000">
            <a:noAutofit/>
          </a:bodyPr>
          <a:p>
            <a:pPr>
              <a:lnSpc>
                <a:spcPct val="100000"/>
              </a:lnSpc>
              <a:spcBef>
                <a:spcPts val="720"/>
              </a:spcBef>
            </a:pPr>
            <a:r>
              <a:rPr b="0" lang="en-US" sz="1800" spc="-1" strike="noStrike">
                <a:solidFill>
                  <a:srgbClr val="505050"/>
                </a:solidFill>
                <a:latin typeface="Arial"/>
                <a:ea typeface="Geneva"/>
              </a:rPr>
              <a:t>Each Fermilab IOC running on the controls network will provide the following:</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heartbeat </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IOC statistics (CPU usage, memory usage, etc.)</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capability of 20 Hz scan rate</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use aSub (specific Support module) record for interfacing with IOC specific custom code (C/C++ libraries)</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access to acnet (acnetPV wrapper)</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reccaster</a:t>
            </a: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r>
              <a:rPr b="0" lang="en-US" sz="1800" spc="-1" strike="noStrike">
                <a:solidFill>
                  <a:srgbClr val="505050"/>
                </a:solidFill>
                <a:latin typeface="Arial"/>
                <a:ea typeface="Geneva"/>
              </a:rPr>
              <a:t>I propose to use the template in the following steps:</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build and use the IOC as is to test connectivity to your embedded system</a:t>
            </a:r>
            <a:endParaRPr b="0" lang="en-US" sz="1800" spc="-1" strike="noStrike">
              <a:latin typeface="Arial"/>
            </a:endParaRPr>
          </a:p>
          <a:p>
            <a:pPr marL="216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Geneva"/>
              </a:rPr>
              <a:t>once established, create IOC specific PVs, code, and link to IOC specific custom libraries</a:t>
            </a: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endParaRPr b="0" lang="en-US" sz="1800" spc="-1" strike="noStrike">
              <a:latin typeface="Arial"/>
            </a:endParaRPr>
          </a:p>
          <a:p>
            <a:pPr>
              <a:lnSpc>
                <a:spcPct val="100000"/>
              </a:lnSpc>
              <a:spcBef>
                <a:spcPts val="720"/>
              </a:spcBef>
            </a:pPr>
            <a:r>
              <a:rPr b="1" lang="en-US" sz="1800" spc="-1" strike="noStrike">
                <a:solidFill>
                  <a:srgbClr val="505050"/>
                </a:solidFill>
                <a:latin typeface="Arial"/>
                <a:ea typeface="Geneva"/>
              </a:rPr>
              <a:t>In order to deliver a robust framework for the controls system, the tests we intend to implement are:</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Unit tests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Functional tests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Stress tests:</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Check connection loss of NFS host</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Scan rate</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Data transfer bandwidth</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Operational:</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Register IOCs when coming online</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Monitor IOC for monitoring registered IOCs</a:t>
            </a:r>
            <a:endParaRPr b="0" lang="en-US" sz="1800" spc="-1" strike="noStrike">
              <a:latin typeface="Arial"/>
            </a:endParaRPr>
          </a:p>
          <a:p>
            <a:pPr>
              <a:lnSpc>
                <a:spcPct val="100000"/>
              </a:lnSpc>
              <a:spcBef>
                <a:spcPts val="720"/>
              </a:spcBef>
            </a:pP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 name="TextShape 1_5"/>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Scope of Testing</a:t>
            </a:r>
            <a:endParaRPr b="0" lang="en-US" sz="2800" spc="-1" strike="noStrike">
              <a:latin typeface="Arial"/>
            </a:endParaRPr>
          </a:p>
        </p:txBody>
      </p:sp>
      <p:sp>
        <p:nvSpPr>
          <p:cNvPr id="236" name="TextShape 2_5"/>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37" name="TextShape 3_5"/>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A27D629A-50EF-4760-8102-162F306A6A3E}"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38" name="TextShape 4_5"/>
          <p:cNvSpPr/>
          <p:nvPr/>
        </p:nvSpPr>
        <p:spPr>
          <a:xfrm>
            <a:off x="1788120" y="6504120"/>
            <a:ext cx="6002280" cy="242280"/>
          </a:xfrm>
          <a:prstGeom prst="rect">
            <a:avLst/>
          </a:prstGeom>
          <a:noFill/>
          <a:ln w="0">
            <a:noFill/>
          </a:ln>
        </p:spPr>
        <p:style>
          <a:lnRef idx="0"/>
          <a:fillRef idx="0"/>
          <a:effectRef idx="0"/>
          <a:fontRef idx="minor"/>
        </p:style>
      </p:sp>
      <p:sp>
        <p:nvSpPr>
          <p:cNvPr id="239" name="TextShape 5_3"/>
          <p:cNvSpPr/>
          <p:nvPr/>
        </p:nvSpPr>
        <p:spPr>
          <a:xfrm>
            <a:off x="306720" y="845280"/>
            <a:ext cx="8654040" cy="4823640"/>
          </a:xfrm>
          <a:prstGeom prst="rect">
            <a:avLst/>
          </a:prstGeom>
          <a:noFill/>
          <a:ln w="0">
            <a:noFill/>
          </a:ln>
        </p:spPr>
        <p:style>
          <a:lnRef idx="0"/>
          <a:fillRef idx="0"/>
          <a:effectRef idx="0"/>
          <a:fontRef idx="minor"/>
        </p:style>
        <p:txBody>
          <a:bodyPr lIns="90000" rIns="90000" tIns="45000" bIns="45000">
            <a:noAutofit/>
          </a:bodyPr>
          <a:p>
            <a:pPr>
              <a:lnSpc>
                <a:spcPct val="100000"/>
              </a:lnSpc>
              <a:spcBef>
                <a:spcPts val="720"/>
              </a:spcBef>
            </a:pPr>
            <a:r>
              <a:rPr b="1" lang="en-US" sz="1800" spc="-1" strike="noStrike">
                <a:solidFill>
                  <a:srgbClr val="505050"/>
                </a:solidFill>
                <a:latin typeface="Arial"/>
                <a:ea typeface="Geneva"/>
              </a:rPr>
              <a:t>In order to deliver a robust framework for the controls system, the tests we intend to implement are:</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Unit tests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Functional tests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Stress tests:</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Check connection loss of NFS host</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Scan rate</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Data transfer bandwidth</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Operational:</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Register IOCs when coming online</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Monitor IOC for monitoring registered IOCs</a:t>
            </a:r>
            <a:endParaRPr b="0" lang="en-US" sz="1800" spc="-1" strike="noStrike">
              <a:latin typeface="Arial"/>
            </a:endParaRPr>
          </a:p>
          <a:p>
            <a:pPr>
              <a:lnSpc>
                <a:spcPct val="100000"/>
              </a:lnSpc>
              <a:spcBef>
                <a:spcPts val="720"/>
              </a:spcBef>
            </a:pP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0" name="TextShape 1"/>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Security</a:t>
            </a:r>
            <a:endParaRPr b="0" lang="en-US" sz="2800" spc="-1" strike="noStrike">
              <a:latin typeface="Arial"/>
            </a:endParaRPr>
          </a:p>
        </p:txBody>
      </p:sp>
      <p:sp>
        <p:nvSpPr>
          <p:cNvPr id="241" name="TextShape 2"/>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42" name="TextShape 3"/>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1F09A383-F792-473E-B9B7-D445D67BA6C5}"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43" name="TextShape 4"/>
          <p:cNvSpPr/>
          <p:nvPr/>
        </p:nvSpPr>
        <p:spPr>
          <a:xfrm>
            <a:off x="1788120" y="6504120"/>
            <a:ext cx="6002280" cy="242280"/>
          </a:xfrm>
          <a:prstGeom prst="rect">
            <a:avLst/>
          </a:prstGeom>
          <a:noFill/>
          <a:ln w="0">
            <a:noFill/>
          </a:ln>
        </p:spPr>
        <p:style>
          <a:lnRef idx="0"/>
          <a:fillRef idx="0"/>
          <a:effectRef idx="0"/>
          <a:fontRef idx="minor"/>
        </p:style>
      </p:sp>
      <p:sp>
        <p:nvSpPr>
          <p:cNvPr id="244" name="TextShape 5"/>
          <p:cNvSpPr/>
          <p:nvPr/>
        </p:nvSpPr>
        <p:spPr>
          <a:xfrm>
            <a:off x="306720" y="845280"/>
            <a:ext cx="8654040" cy="1714680"/>
          </a:xfrm>
          <a:prstGeom prst="rect">
            <a:avLst/>
          </a:prstGeom>
          <a:noFill/>
          <a:ln w="0">
            <a:noFill/>
          </a:ln>
        </p:spPr>
        <p:style>
          <a:lnRef idx="0"/>
          <a:fillRef idx="0"/>
          <a:effectRef idx="0"/>
          <a:fontRef idx="minor"/>
        </p:style>
        <p:txBody>
          <a:bodyPr lIns="90000" rIns="90000" tIns="45000" bIns="45000">
            <a:noAutofit/>
          </a:bodyPr>
          <a:p>
            <a:r>
              <a:rPr b="0" lang="en-US" sz="1800" spc="-1" strike="noStrike">
                <a:solidFill>
                  <a:srgbClr val="505050"/>
                </a:solidFill>
                <a:latin typeface="Arial"/>
                <a:ea typeface="Geneva"/>
              </a:rPr>
              <a:t>By default, EPICS IOCs, once deployed on the network, make all their PVs accessible to any other EPICS process.  We want to limit this capability by restricting access using currently implemented kerberos authentication.  To accomplish this:</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505050"/>
                </a:solidFill>
                <a:latin typeface="Arial"/>
                <a:ea typeface="Geneva"/>
              </a:rPr>
              <a:t>Use existing EPICS capability – “access security”</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505050"/>
                </a:solidFill>
                <a:latin typeface="Arial"/>
                <a:ea typeface="Geneva"/>
              </a:rPr>
              <a:t>Restrict IOCs to single restricted account name</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505050"/>
                </a:solidFill>
                <a:latin typeface="Arial"/>
                <a:ea typeface="Geneva"/>
              </a:rPr>
              <a:t>Restrict access to IOCs via DPMs</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505050"/>
                </a:solidFill>
                <a:latin typeface="Arial"/>
                <a:ea typeface="Geneva"/>
              </a:rPr>
              <a:t>Access to DPMs require kerberos authentication from client side</a:t>
            </a:r>
            <a:endParaRPr b="0" lang="en-US" sz="1800" spc="-1" strike="noStrike">
              <a:latin typeface="Arial"/>
            </a:endParaRPr>
          </a:p>
        </p:txBody>
      </p:sp>
      <p:pic>
        <p:nvPicPr>
          <p:cNvPr id="245" name="" descr=""/>
          <p:cNvPicPr/>
          <p:nvPr/>
        </p:nvPicPr>
        <p:blipFill>
          <a:blip r:embed="rId1"/>
          <a:stretch/>
        </p:blipFill>
        <p:spPr>
          <a:xfrm>
            <a:off x="91440" y="3931920"/>
            <a:ext cx="4114440" cy="1608840"/>
          </a:xfrm>
          <a:prstGeom prst="rect">
            <a:avLst/>
          </a:prstGeom>
          <a:ln w="0">
            <a:noFill/>
          </a:ln>
        </p:spPr>
      </p:pic>
      <p:pic>
        <p:nvPicPr>
          <p:cNvPr id="246" name="" descr=""/>
          <p:cNvPicPr/>
          <p:nvPr/>
        </p:nvPicPr>
        <p:blipFill>
          <a:blip r:embed="rId2"/>
          <a:stretch/>
        </p:blipFill>
        <p:spPr>
          <a:xfrm>
            <a:off x="4846320" y="3712320"/>
            <a:ext cx="4114440" cy="2048040"/>
          </a:xfrm>
          <a:prstGeom prst="rect">
            <a:avLst/>
          </a:prstGeom>
          <a:ln w="0">
            <a:noFill/>
          </a:ln>
        </p:spPr>
      </p:pic>
      <p:sp>
        <p:nvSpPr>
          <p:cNvPr id="247" name="Line 6"/>
          <p:cNvSpPr/>
          <p:nvPr/>
        </p:nvSpPr>
        <p:spPr>
          <a:xfrm>
            <a:off x="4389120" y="4663440"/>
            <a:ext cx="640080" cy="360"/>
          </a:xfrm>
          <a:prstGeom prst="line">
            <a:avLst/>
          </a:prstGeom>
          <a:ln w="36720">
            <a:solidFill>
              <a:srgbClr val="3465a4"/>
            </a:solidFill>
            <a:round/>
            <a:tailEnd len="med" type="triangle" w="med"/>
          </a:ln>
        </p:spPr>
        <p:style>
          <a:lnRef idx="0"/>
          <a:fillRef idx="0"/>
          <a:effectRef idx="0"/>
          <a:fontRef idx="minor"/>
        </p:style>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8" name="TextShape 1"/>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Documentation and Versioning</a:t>
            </a:r>
            <a:endParaRPr b="0" lang="en-US" sz="2800" spc="-1" strike="noStrike">
              <a:latin typeface="Arial"/>
            </a:endParaRPr>
          </a:p>
        </p:txBody>
      </p:sp>
      <p:sp>
        <p:nvSpPr>
          <p:cNvPr id="249" name="TextShape 2"/>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50" name="TextShape 3"/>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11B35362-E14B-4EAD-87B7-3AB2C9B3E852}"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51" name="TextShape 4"/>
          <p:cNvSpPr/>
          <p:nvPr/>
        </p:nvSpPr>
        <p:spPr>
          <a:xfrm>
            <a:off x="1788120" y="6504120"/>
            <a:ext cx="6002280" cy="242280"/>
          </a:xfrm>
          <a:prstGeom prst="rect">
            <a:avLst/>
          </a:prstGeom>
          <a:noFill/>
          <a:ln w="0">
            <a:noFill/>
          </a:ln>
        </p:spPr>
        <p:style>
          <a:lnRef idx="0"/>
          <a:fillRef idx="0"/>
          <a:effectRef idx="0"/>
          <a:fontRef idx="minor"/>
        </p:style>
      </p:sp>
      <p:sp>
        <p:nvSpPr>
          <p:cNvPr id="252" name="TextShape 5"/>
          <p:cNvSpPr/>
          <p:nvPr/>
        </p:nvSpPr>
        <p:spPr>
          <a:xfrm>
            <a:off x="306720" y="845280"/>
            <a:ext cx="8654040" cy="4823640"/>
          </a:xfrm>
          <a:prstGeom prst="rect">
            <a:avLst/>
          </a:prstGeom>
          <a:noFill/>
          <a:ln w="0">
            <a:noFill/>
          </a:ln>
        </p:spPr>
        <p:style>
          <a:lnRef idx="0"/>
          <a:fillRef idx="0"/>
          <a:effectRef idx="0"/>
          <a:fontRef idx="minor"/>
        </p:style>
        <p:txBody>
          <a:bodyPr lIns="90000" rIns="90000" tIns="45000" bIns="45000">
            <a:noAutofit/>
          </a:bodyPr>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Courier New"/>
              </a:rPr>
              <a:t>Presently documented on Github</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Courier New"/>
              </a:rPr>
              <a:t>Source code versioning in Github</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Courier New"/>
              </a:rPr>
              <a:t>Git Branch model:</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Courier New"/>
              </a:rPr>
              <a:t>Using a simple branch model</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Courier New"/>
              </a:rPr>
              <a:t>We consider origin/master to be the branch where the source code always reflects a production-ready state.</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Courier New"/>
              </a:rPr>
              <a:t>Using Github capabilities of branch protection for master</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505050"/>
                </a:solidFill>
                <a:latin typeface="Arial"/>
                <a:ea typeface="Courier New"/>
              </a:rPr>
              <a:t>Other branches should contain the work of new code, new features and bug fixes  and will be merged back</a:t>
            </a:r>
            <a:r>
              <a:rPr b="0" lang="en-US" sz="1800" spc="-1" strike="noStrike">
                <a:solidFill>
                  <a:srgbClr val="505050"/>
                </a:solidFill>
                <a:latin typeface="Arial"/>
                <a:ea typeface="Courier New"/>
              </a:rPr>
              <a:t>into the master branch when the work is finished and properly reviewed &amp; tested.</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Courier New"/>
              </a:rPr>
              <a:t>Code/configurations and build scripts in Github Actions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Courier New"/>
              </a:rPr>
              <a:t>Will keep 3 executable versions, change is through softlinks</a:t>
            </a:r>
            <a:endParaRPr b="0" lang="en-US" sz="1800" spc="-1" strike="noStrike">
              <a:latin typeface="Arial"/>
            </a:endParaRPr>
          </a:p>
          <a:p>
            <a:pPr marL="343080" indent="-342360">
              <a:lnSpc>
                <a:spcPct val="100000"/>
              </a:lnSpc>
              <a:spcBef>
                <a:spcPts val="720"/>
              </a:spcBef>
              <a:buClr>
                <a:srgbClr val="505050"/>
              </a:buClr>
              <a:buFont typeface="Arial"/>
              <a:buChar char="•"/>
            </a:pP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3" name="TextShape 1_4"/>
          <p:cNvSpPr/>
          <p:nvPr/>
        </p:nvSpPr>
        <p:spPr>
          <a:xfrm>
            <a:off x="222120" y="914400"/>
            <a:ext cx="8671680" cy="5020200"/>
          </a:xfrm>
          <a:prstGeom prst="rect">
            <a:avLst/>
          </a:prstGeom>
          <a:noFill/>
          <a:ln w="0">
            <a:noFill/>
          </a:ln>
        </p:spPr>
        <p:style>
          <a:lnRef idx="0"/>
          <a:fillRef idx="0"/>
          <a:effectRef idx="0"/>
          <a:fontRef idx="minor"/>
        </p:style>
        <p:txBody>
          <a:bodyPr lIns="0" rIns="0" tIns="0" bIns="0">
            <a:noAutofit/>
          </a:bodyPr>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improve build time (base to iocTops takes ~4 hrs) on a VM</a:t>
            </a:r>
            <a:endParaRPr b="0" lang="en-US" sz="1800" spc="-1" strike="noStrike">
              <a:latin typeface="Arial"/>
            </a:endParaRPr>
          </a:p>
          <a:p>
            <a:pPr lvl="1" marL="432000" indent="-216000">
              <a:lnSpc>
                <a:spcPct val="100000"/>
              </a:lnSpc>
              <a:spcBef>
                <a:spcPts val="281"/>
              </a:spcBef>
              <a:buClr>
                <a:srgbClr val="000000"/>
              </a:buClr>
              <a:buSzPct val="45000"/>
              <a:buFont typeface="Wingdings" charset="2"/>
              <a:buChar char=""/>
            </a:pPr>
            <a:r>
              <a:rPr b="0" lang="en-US" sz="1800" spc="-1" strike="noStrike">
                <a:solidFill>
                  <a:srgbClr val="505050"/>
                </a:solidFill>
                <a:latin typeface="Arial"/>
                <a:ea typeface="Geneva"/>
              </a:rPr>
              <a:t>moving buildroot to a beefier machine – “epicsbuild” – in progress</a:t>
            </a:r>
            <a:endParaRPr b="0" lang="en-US" sz="1800" spc="-1" strike="noStrike">
              <a:latin typeface="Arial"/>
            </a:endParaRPr>
          </a:p>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more functional test content</a:t>
            </a:r>
            <a:endParaRPr b="0" lang="en-US" sz="1800" spc="-1" strike="noStrike">
              <a:latin typeface="Arial"/>
            </a:endParaRPr>
          </a:p>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add security scans</a:t>
            </a:r>
            <a:endParaRPr b="0" lang="en-US" sz="1800" spc="-1" strike="noStrike">
              <a:latin typeface="Arial"/>
            </a:endParaRPr>
          </a:p>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develop tests (post-build - pre-deployment) - I imagine this to continue for years</a:t>
            </a:r>
            <a:endParaRPr b="0" lang="en-US" sz="1800" spc="-1" strike="noStrike">
              <a:latin typeface="Arial"/>
            </a:endParaRPr>
          </a:p>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establish network boot for the raspberrypis and TerasicSoC - complete for the AchillesSoC</a:t>
            </a:r>
            <a:endParaRPr b="0" lang="en-US" sz="1800" spc="-1" strike="noStrike">
              <a:latin typeface="Arial"/>
            </a:endParaRPr>
          </a:p>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more documentation</a:t>
            </a:r>
            <a:endParaRPr b="0" lang="en-US" sz="1800" spc="-1" strike="noStrike">
              <a:latin typeface="Arial"/>
            </a:endParaRPr>
          </a:p>
          <a:p>
            <a:pPr marL="343080" indent="-342360">
              <a:lnSpc>
                <a:spcPct val="100000"/>
              </a:lnSpc>
              <a:spcBef>
                <a:spcPts val="281"/>
              </a:spcBef>
              <a:buClr>
                <a:srgbClr val="505050"/>
              </a:buClr>
              <a:buFont typeface="Arial"/>
              <a:buChar char="•"/>
            </a:pPr>
            <a:r>
              <a:rPr b="0" lang="en-US" sz="1800" spc="-1" strike="noStrike">
                <a:solidFill>
                  <a:srgbClr val="505050"/>
                </a:solidFill>
                <a:latin typeface="Arial"/>
                <a:ea typeface="Geneva"/>
              </a:rPr>
              <a:t>continue work with SoC/SoM architectures/platforms</a:t>
            </a:r>
            <a:endParaRPr b="0" lang="en-US" sz="1800" spc="-1" strike="noStrike">
              <a:latin typeface="Arial"/>
            </a:endParaRPr>
          </a:p>
          <a:p>
            <a:pPr lvl="1" marL="432000" indent="-216000">
              <a:lnSpc>
                <a:spcPct val="100000"/>
              </a:lnSpc>
              <a:spcBef>
                <a:spcPts val="281"/>
              </a:spcBef>
              <a:buClr>
                <a:srgbClr val="000000"/>
              </a:buClr>
              <a:buSzPct val="45000"/>
              <a:buFont typeface="Wingdings" charset="2"/>
              <a:buChar char=""/>
            </a:pPr>
            <a:r>
              <a:rPr b="0" lang="en-US" sz="1800" spc="-1" strike="noStrike">
                <a:solidFill>
                  <a:srgbClr val="505050"/>
                </a:solidFill>
                <a:latin typeface="Arial"/>
                <a:ea typeface="Geneva"/>
              </a:rPr>
              <a:t>FPGA data to reddis, IOC on external server</a:t>
            </a:r>
            <a:endParaRPr b="0" lang="en-US" sz="1800" spc="-1" strike="noStrike">
              <a:latin typeface="Arial"/>
            </a:endParaRPr>
          </a:p>
          <a:p>
            <a:pPr lvl="1" marL="432000" indent="-216000">
              <a:lnSpc>
                <a:spcPct val="100000"/>
              </a:lnSpc>
              <a:spcBef>
                <a:spcPts val="281"/>
              </a:spcBef>
              <a:buClr>
                <a:srgbClr val="000000"/>
              </a:buClr>
              <a:buSzPct val="45000"/>
              <a:buFont typeface="Wingdings" charset="2"/>
              <a:buChar char=""/>
            </a:pPr>
            <a:r>
              <a:rPr b="0" lang="en-US" sz="1800" spc="-1" strike="noStrike">
                <a:solidFill>
                  <a:srgbClr val="505050"/>
                </a:solidFill>
                <a:latin typeface="Arial"/>
                <a:ea typeface="Geneva"/>
              </a:rPr>
              <a:t>FPGA data to “/dev/mem”, IOC on arm processor</a:t>
            </a:r>
            <a:endParaRPr b="0" lang="en-US" sz="1800" spc="-1" strike="noStrike">
              <a:latin typeface="Arial"/>
            </a:endParaRPr>
          </a:p>
          <a:p>
            <a:pPr lvl="1" marL="432000" indent="-216000">
              <a:lnSpc>
                <a:spcPct val="100000"/>
              </a:lnSpc>
              <a:spcBef>
                <a:spcPts val="281"/>
              </a:spcBef>
              <a:buClr>
                <a:srgbClr val="000000"/>
              </a:buClr>
              <a:buSzPct val="45000"/>
              <a:buFont typeface="Wingdings" charset="2"/>
              <a:buChar char=""/>
            </a:pPr>
            <a:r>
              <a:rPr b="0" lang="en-US" sz="1800" spc="-1" strike="noStrike">
                <a:solidFill>
                  <a:srgbClr val="505050"/>
                </a:solidFill>
                <a:latin typeface="Arial"/>
                <a:ea typeface="Geneva"/>
              </a:rPr>
              <a:t>Presently have EPICS builds for: TerasicSoc (Cyclone V) and Achilles (Arria-10)</a:t>
            </a:r>
            <a:endParaRPr b="0" lang="en-US" sz="1800" spc="-1" strike="noStrike">
              <a:latin typeface="Arial"/>
            </a:endParaRPr>
          </a:p>
          <a:p>
            <a:pPr marL="343080" indent="-342360">
              <a:lnSpc>
                <a:spcPct val="100000"/>
              </a:lnSpc>
              <a:spcBef>
                <a:spcPts val="1417"/>
              </a:spcBef>
              <a:buClr>
                <a:srgbClr val="505050"/>
              </a:buClr>
              <a:buFont typeface="Arial"/>
              <a:buChar char="•"/>
            </a:pPr>
            <a:r>
              <a:rPr b="0" lang="en-US" sz="1800" spc="-1" strike="noStrike">
                <a:solidFill>
                  <a:srgbClr val="505050"/>
                </a:solidFill>
                <a:latin typeface="Arial"/>
                <a:ea typeface="Geneva"/>
              </a:rPr>
              <a:t>Will add Xilinx based SoMs: proposing MiniZed (Zynq 7Z007S), ZedBoard (Zynq-7000), TE0803 (Zynq UltraScale)</a:t>
            </a:r>
            <a:endParaRPr b="0" lang="en-US" sz="1800" spc="-1" strike="noStrike">
              <a:latin typeface="Arial"/>
            </a:endParaRPr>
          </a:p>
        </p:txBody>
      </p:sp>
      <p:sp>
        <p:nvSpPr>
          <p:cNvPr id="254" name="TextShape 2_4"/>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Work in Progress</a:t>
            </a:r>
            <a:endParaRPr b="0" lang="en-US" sz="2800" spc="-1" strike="noStrike">
              <a:latin typeface="Arial"/>
            </a:endParaRPr>
          </a:p>
        </p:txBody>
      </p:sp>
      <p:sp>
        <p:nvSpPr>
          <p:cNvPr id="255" name="TextShape 3_4"/>
          <p:cNvSpPr/>
          <p:nvPr/>
        </p:nvSpPr>
        <p:spPr>
          <a:xfrm>
            <a:off x="736920" y="650268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56" name="TextShape 4_4"/>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FB1551A7-8614-4156-A2A3-2543806DB46A}"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57" name="TextShape 5_2"/>
          <p:cNvSpPr/>
          <p:nvPr/>
        </p:nvSpPr>
        <p:spPr>
          <a:xfrm>
            <a:off x="1788120" y="6504120"/>
            <a:ext cx="6002280" cy="242280"/>
          </a:xfrm>
          <a:prstGeom prst="rect">
            <a:avLst/>
          </a:prstGeom>
          <a:noFill/>
          <a:ln w="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58" name="" descr=""/>
          <p:cNvPicPr/>
          <p:nvPr/>
        </p:nvPicPr>
        <p:blipFill>
          <a:blip r:embed="rId1"/>
          <a:stretch/>
        </p:blipFill>
        <p:spPr>
          <a:xfrm>
            <a:off x="0" y="731520"/>
            <a:ext cx="9144000" cy="5500800"/>
          </a:xfrm>
          <a:prstGeom prst="rect">
            <a:avLst/>
          </a:prstGeom>
          <a:ln w="0">
            <a:noFill/>
          </a:ln>
        </p:spPr>
      </p:pic>
      <p:sp>
        <p:nvSpPr>
          <p:cNvPr id="259" name="TextShape 1_6"/>
          <p:cNvSpPr/>
          <p:nvPr/>
        </p:nvSpPr>
        <p:spPr>
          <a:xfrm>
            <a:off x="222120" y="914400"/>
            <a:ext cx="8671680" cy="5020200"/>
          </a:xfrm>
          <a:prstGeom prst="rect">
            <a:avLst/>
          </a:prstGeom>
          <a:noFill/>
          <a:ln w="0">
            <a:noFill/>
          </a:ln>
        </p:spPr>
        <p:style>
          <a:lnRef idx="0"/>
          <a:fillRef idx="0"/>
          <a:effectRef idx="0"/>
          <a:fontRef idx="minor"/>
        </p:style>
        <p:txBody>
          <a:bodyPr lIns="0" rIns="0" tIns="0" bIns="0">
            <a:noAutofit/>
          </a:bodyPr>
          <a:p>
            <a:pPr marL="343080" indent="-342360">
              <a:lnSpc>
                <a:spcPct val="100000"/>
              </a:lnSpc>
              <a:spcBef>
                <a:spcPts val="281"/>
              </a:spcBef>
              <a:buClr>
                <a:srgbClr val="505050"/>
              </a:buClr>
              <a:buFont typeface="Arial"/>
              <a:buChar char="•"/>
            </a:pPr>
            <a:r>
              <a:rPr b="0" lang="en-US" sz="1800" spc="-1" strike="noStrike">
                <a:solidFill>
                  <a:srgbClr val="ffff00"/>
                </a:solidFill>
                <a:latin typeface="Arial"/>
                <a:ea typeface="Geneva"/>
              </a:rPr>
              <a:t>Fermilab is finally an EPICS house</a:t>
            </a:r>
            <a:endParaRPr b="0" lang="en-US" sz="1800" spc="-1" strike="noStrike">
              <a:solidFill>
                <a:srgbClr val="ffff00"/>
              </a:solidFill>
              <a:latin typeface="Arial"/>
            </a:endParaRPr>
          </a:p>
          <a:p>
            <a:pPr marL="343080" indent="-342360">
              <a:lnSpc>
                <a:spcPct val="100000"/>
              </a:lnSpc>
              <a:spcBef>
                <a:spcPts val="281"/>
              </a:spcBef>
              <a:buClr>
                <a:srgbClr val="505050"/>
              </a:buClr>
              <a:buFont typeface="Arial"/>
              <a:buChar char="•"/>
            </a:pPr>
            <a:r>
              <a:rPr b="0" lang="en-US" sz="1800" spc="-1" strike="noStrike">
                <a:solidFill>
                  <a:srgbClr val="ffff00"/>
                </a:solidFill>
                <a:latin typeface="Arial"/>
                <a:ea typeface="Geneva"/>
              </a:rPr>
              <a:t>Green Field – want robust, reproducible, versioned, and easily maintained</a:t>
            </a:r>
            <a:endParaRPr b="0" lang="en-US" sz="1800" spc="-1" strike="noStrike">
              <a:solidFill>
                <a:srgbClr val="ffff00"/>
              </a:solidFill>
              <a:latin typeface="Arial"/>
            </a:endParaRPr>
          </a:p>
          <a:p>
            <a:pPr marL="343080" indent="-342360">
              <a:lnSpc>
                <a:spcPct val="100000"/>
              </a:lnSpc>
              <a:spcBef>
                <a:spcPts val="281"/>
              </a:spcBef>
              <a:buClr>
                <a:srgbClr val="505050"/>
              </a:buClr>
              <a:buFont typeface="Arial"/>
              <a:buChar char="•"/>
            </a:pPr>
            <a:r>
              <a:rPr b="0" lang="en-US" sz="1800" spc="-1" strike="noStrike">
                <a:solidFill>
                  <a:srgbClr val="ffff00"/>
                </a:solidFill>
                <a:latin typeface="Arial"/>
                <a:ea typeface="Geneva"/>
              </a:rPr>
              <a:t>Template IOCs developed to:</a:t>
            </a:r>
            <a:endParaRPr b="0" lang="en-US" sz="1800" spc="-1" strike="noStrike">
              <a:solidFill>
                <a:srgbClr val="ffff00"/>
              </a:solidFill>
              <a:latin typeface="Arial"/>
            </a:endParaRPr>
          </a:p>
          <a:p>
            <a:pPr lvl="1" marL="432000" indent="-216000">
              <a:lnSpc>
                <a:spcPct val="100000"/>
              </a:lnSpc>
              <a:spcBef>
                <a:spcPts val="281"/>
              </a:spcBef>
              <a:buClr>
                <a:srgbClr val="000000"/>
              </a:buClr>
              <a:buSzPct val="45000"/>
              <a:buFont typeface="Wingdings" charset="2"/>
              <a:buChar char=""/>
            </a:pPr>
            <a:r>
              <a:rPr b="0" lang="en-US" sz="1800" spc="-1" strike="noStrike">
                <a:solidFill>
                  <a:srgbClr val="c9211e"/>
                </a:solidFill>
                <a:latin typeface="Arial"/>
                <a:ea typeface="Geneva"/>
              </a:rPr>
              <a:t>help new EPICS developers</a:t>
            </a:r>
            <a:endParaRPr b="0" lang="en-US" sz="1800" spc="-1" strike="noStrike">
              <a:solidFill>
                <a:srgbClr val="ffff00"/>
              </a:solidFill>
              <a:latin typeface="Arial"/>
            </a:endParaRPr>
          </a:p>
          <a:p>
            <a:pPr lvl="1" marL="432000" indent="-216000">
              <a:lnSpc>
                <a:spcPct val="100000"/>
              </a:lnSpc>
              <a:spcBef>
                <a:spcPts val="281"/>
              </a:spcBef>
              <a:buClr>
                <a:srgbClr val="000000"/>
              </a:buClr>
              <a:buSzPct val="45000"/>
              <a:buFont typeface="Wingdings" charset="2"/>
              <a:buChar char=""/>
            </a:pPr>
            <a:r>
              <a:rPr b="0" lang="en-US" sz="1800" spc="-1" strike="noStrike">
                <a:solidFill>
                  <a:srgbClr val="c9211e"/>
                </a:solidFill>
                <a:latin typeface="Arial"/>
                <a:ea typeface="Geneva"/>
              </a:rPr>
              <a:t>ensure required basic functionality of all IOCs</a:t>
            </a:r>
            <a:endParaRPr b="0" lang="en-US" sz="1800" spc="-1" strike="noStrike">
              <a:solidFill>
                <a:srgbClr val="ffff00"/>
              </a:solidFill>
              <a:latin typeface="Arial"/>
            </a:endParaRPr>
          </a:p>
          <a:p>
            <a:pPr marL="343080" indent="-342360">
              <a:lnSpc>
                <a:spcPct val="100000"/>
              </a:lnSpc>
              <a:spcBef>
                <a:spcPts val="281"/>
              </a:spcBef>
              <a:buClr>
                <a:srgbClr val="505050"/>
              </a:buClr>
              <a:buFont typeface="Arial"/>
              <a:buChar char="•"/>
            </a:pPr>
            <a:r>
              <a:rPr b="0" lang="en-US" sz="1800" spc="-1" strike="noStrike">
                <a:solidFill>
                  <a:srgbClr val="000000"/>
                </a:solidFill>
                <a:latin typeface="Arial"/>
                <a:ea typeface="Geneva"/>
              </a:rPr>
              <a:t>Software is built for several architectures/boards</a:t>
            </a:r>
            <a:endParaRPr b="0" lang="en-US" sz="1800" spc="-1" strike="noStrike">
              <a:solidFill>
                <a:srgbClr val="ffff00"/>
              </a:solidFill>
              <a:latin typeface="Arial"/>
            </a:endParaRPr>
          </a:p>
          <a:p>
            <a:pPr marL="343080" indent="-342360">
              <a:lnSpc>
                <a:spcPct val="100000"/>
              </a:lnSpc>
              <a:spcBef>
                <a:spcPts val="281"/>
              </a:spcBef>
              <a:buClr>
                <a:srgbClr val="505050"/>
              </a:buClr>
              <a:buFont typeface="Arial"/>
              <a:buChar char="•"/>
            </a:pPr>
            <a:r>
              <a:rPr b="0" lang="en-US" sz="1800" spc="-1" strike="noStrike">
                <a:solidFill>
                  <a:srgbClr val="ffff00"/>
                </a:solidFill>
                <a:latin typeface="Arial"/>
                <a:ea typeface="Geneva"/>
              </a:rPr>
              <a:t>CI/CD path is in place and operational</a:t>
            </a:r>
            <a:endParaRPr b="0" lang="en-US" sz="1800" spc="-1" strike="noStrike">
              <a:solidFill>
                <a:srgbClr val="ffff00"/>
              </a:solidFill>
              <a:latin typeface="Arial"/>
            </a:endParaRPr>
          </a:p>
          <a:p>
            <a:pPr marL="343080" indent="-342360">
              <a:lnSpc>
                <a:spcPct val="100000"/>
              </a:lnSpc>
              <a:spcBef>
                <a:spcPts val="281"/>
              </a:spcBef>
              <a:buClr>
                <a:srgbClr val="505050"/>
              </a:buClr>
              <a:buFont typeface="Arial"/>
              <a:buChar char="•"/>
            </a:pPr>
            <a:r>
              <a:rPr b="0" lang="en-US" sz="1800" spc="-1" strike="noStrike">
                <a:solidFill>
                  <a:srgbClr val="ffff00"/>
                </a:solidFill>
                <a:latin typeface="Arial"/>
                <a:ea typeface="Geneva"/>
              </a:rPr>
              <a:t>More tests need developing</a:t>
            </a:r>
            <a:endParaRPr b="0" lang="en-US" sz="1800" spc="-1" strike="noStrike">
              <a:solidFill>
                <a:srgbClr val="ffff00"/>
              </a:solidFill>
              <a:latin typeface="Arial"/>
            </a:endParaRPr>
          </a:p>
        </p:txBody>
      </p:sp>
      <p:sp>
        <p:nvSpPr>
          <p:cNvPr id="260" name="TextShape 2_6"/>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Summary</a:t>
            </a:r>
            <a:endParaRPr b="0" lang="en-US" sz="2800" spc="-1" strike="noStrike">
              <a:latin typeface="Arial"/>
            </a:endParaRPr>
          </a:p>
        </p:txBody>
      </p:sp>
      <p:sp>
        <p:nvSpPr>
          <p:cNvPr id="261" name="TextShape 3_6"/>
          <p:cNvSpPr/>
          <p:nvPr/>
        </p:nvSpPr>
        <p:spPr>
          <a:xfrm>
            <a:off x="736920" y="650268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62" name="TextShape 4_6"/>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48FCD72D-3665-46C5-B47A-486709B5F6F7}"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63" name="TextShape 5_4"/>
          <p:cNvSpPr/>
          <p:nvPr/>
        </p:nvSpPr>
        <p:spPr>
          <a:xfrm>
            <a:off x="1788120" y="6504120"/>
            <a:ext cx="6002280" cy="242280"/>
          </a:xfrm>
          <a:prstGeom prst="rect">
            <a:avLst/>
          </a:prstGeom>
          <a:noFill/>
          <a:ln w="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TextShape 1"/>
          <p:cNvSpPr/>
          <p:nvPr/>
        </p:nvSpPr>
        <p:spPr>
          <a:xfrm>
            <a:off x="222120" y="694080"/>
            <a:ext cx="6087240" cy="5240520"/>
          </a:xfrm>
          <a:prstGeom prst="rect">
            <a:avLst/>
          </a:prstGeom>
          <a:noFill/>
          <a:ln w="0">
            <a:noFill/>
          </a:ln>
        </p:spPr>
        <p:style>
          <a:lnRef idx="0"/>
          <a:fillRef idx="0"/>
          <a:effectRef idx="0"/>
          <a:fontRef idx="minor"/>
        </p:style>
        <p:txBody>
          <a:bodyPr lIns="0" rIns="0" tIns="0" bIns="0">
            <a:noAutofit/>
          </a:bodyPr>
          <a:p>
            <a:pPr marL="343080" indent="-342360">
              <a:lnSpc>
                <a:spcPct val="150000"/>
              </a:lnSpc>
              <a:buClr>
                <a:srgbClr val="505050"/>
              </a:buClr>
              <a:buFont typeface="Arial"/>
              <a:buChar char="•"/>
            </a:pPr>
            <a:endParaRPr b="0" lang="en-US" sz="1800" spc="-1" strike="noStrike">
              <a:latin typeface="Arial"/>
            </a:endParaRPr>
          </a:p>
          <a:p>
            <a:pPr marL="343080" indent="-342360">
              <a:lnSpc>
                <a:spcPct val="150000"/>
              </a:lnSpc>
              <a:buClr>
                <a:srgbClr val="505050"/>
              </a:buClr>
              <a:buFont typeface="Arial"/>
              <a:buChar char="•"/>
            </a:pPr>
            <a:r>
              <a:rPr b="0" lang="en-US" sz="1800" spc="-1" strike="noStrike">
                <a:solidFill>
                  <a:srgbClr val="505050"/>
                </a:solidFill>
                <a:latin typeface="Arial"/>
                <a:ea typeface="Geneva"/>
              </a:rPr>
              <a:t>Introduction</a:t>
            </a:r>
            <a:endParaRPr b="0" lang="en-US" sz="1800" spc="-1" strike="noStrike">
              <a:latin typeface="Arial"/>
            </a:endParaRPr>
          </a:p>
          <a:p>
            <a:pPr marL="343080" indent="-342360">
              <a:lnSpc>
                <a:spcPct val="150000"/>
              </a:lnSpc>
              <a:buClr>
                <a:srgbClr val="505050"/>
              </a:buClr>
              <a:buFont typeface="Arial"/>
              <a:buChar char="•"/>
            </a:pPr>
            <a:r>
              <a:rPr b="0" lang="en-US" sz="1800" spc="-1" strike="noStrike">
                <a:solidFill>
                  <a:srgbClr val="505050"/>
                </a:solidFill>
                <a:latin typeface="Arial"/>
                <a:ea typeface="Geneva"/>
              </a:rPr>
              <a:t>Motivation</a:t>
            </a:r>
            <a:endParaRPr b="0" lang="en-US" sz="1800" spc="-1" strike="noStrike">
              <a:latin typeface="Arial"/>
            </a:endParaRPr>
          </a:p>
          <a:p>
            <a:pPr marL="343080" indent="-342360">
              <a:lnSpc>
                <a:spcPct val="150000"/>
              </a:lnSpc>
              <a:buClr>
                <a:srgbClr val="505050"/>
              </a:buClr>
              <a:buFont typeface="Arial"/>
              <a:buChar char="•"/>
            </a:pPr>
            <a:r>
              <a:rPr b="0" lang="en-US" sz="1800" spc="-1" strike="noStrike">
                <a:solidFill>
                  <a:srgbClr val="505050"/>
                </a:solidFill>
                <a:latin typeface="Arial"/>
                <a:ea typeface="Geneva"/>
              </a:rPr>
              <a:t>Continuous Integration/Continuous Deployment (CI/CD)</a:t>
            </a:r>
            <a:endParaRPr b="0" lang="en-US" sz="1800" spc="-1" strike="noStrike">
              <a:latin typeface="Arial"/>
            </a:endParaRPr>
          </a:p>
          <a:p>
            <a:pPr marL="343080" indent="-342360">
              <a:lnSpc>
                <a:spcPct val="150000"/>
              </a:lnSpc>
              <a:buClr>
                <a:srgbClr val="505050"/>
              </a:buClr>
              <a:buFont typeface="Arial"/>
              <a:buChar char="•"/>
            </a:pPr>
            <a:r>
              <a:rPr b="0" lang="en-US" sz="1800" spc="-1" strike="noStrike">
                <a:solidFill>
                  <a:srgbClr val="505050"/>
                </a:solidFill>
                <a:latin typeface="Arial"/>
                <a:ea typeface="Geneva"/>
              </a:rPr>
              <a:t>Testing</a:t>
            </a:r>
            <a:endParaRPr b="0" lang="en-US" sz="1800" spc="-1" strike="noStrike">
              <a:latin typeface="Arial"/>
            </a:endParaRPr>
          </a:p>
          <a:p>
            <a:pPr marL="343080" indent="-342360">
              <a:lnSpc>
                <a:spcPct val="150000"/>
              </a:lnSpc>
              <a:spcBef>
                <a:spcPts val="281"/>
              </a:spcBef>
              <a:buClr>
                <a:srgbClr val="505050"/>
              </a:buClr>
              <a:buFont typeface="Arial"/>
              <a:buChar char="•"/>
            </a:pPr>
            <a:r>
              <a:rPr b="0" lang="en-US" sz="1800" spc="-1" strike="noStrike">
                <a:solidFill>
                  <a:srgbClr val="505050"/>
                </a:solidFill>
                <a:latin typeface="Arial"/>
                <a:ea typeface="Geneva"/>
              </a:rPr>
              <a:t>Template IOCs</a:t>
            </a:r>
            <a:endParaRPr b="0" lang="en-US" sz="1800" spc="-1" strike="noStrike">
              <a:latin typeface="Arial"/>
            </a:endParaRPr>
          </a:p>
          <a:p>
            <a:pPr marL="343080" indent="-342360">
              <a:lnSpc>
                <a:spcPct val="150000"/>
              </a:lnSpc>
              <a:spcBef>
                <a:spcPts val="281"/>
              </a:spcBef>
              <a:buClr>
                <a:srgbClr val="505050"/>
              </a:buClr>
              <a:buFont typeface="Arial"/>
              <a:buChar char="•"/>
            </a:pPr>
            <a:r>
              <a:rPr b="0" lang="en-US" sz="1800" spc="-1" strike="noStrike">
                <a:solidFill>
                  <a:srgbClr val="505050"/>
                </a:solidFill>
                <a:latin typeface="Arial"/>
                <a:ea typeface="Geneva"/>
              </a:rPr>
              <a:t>IOC Deployment and Monitoring</a:t>
            </a:r>
            <a:endParaRPr b="0" lang="en-US" sz="1800" spc="-1" strike="noStrike">
              <a:latin typeface="Arial"/>
            </a:endParaRPr>
          </a:p>
          <a:p>
            <a:pPr marL="343080" indent="-342360">
              <a:lnSpc>
                <a:spcPct val="150000"/>
              </a:lnSpc>
              <a:spcBef>
                <a:spcPts val="281"/>
              </a:spcBef>
              <a:buClr>
                <a:srgbClr val="505050"/>
              </a:buClr>
              <a:buFont typeface="Arial"/>
              <a:buChar char="•"/>
            </a:pPr>
            <a:r>
              <a:rPr b="0" lang="en-US" sz="1800" spc="-1" strike="noStrike">
                <a:solidFill>
                  <a:srgbClr val="505050"/>
                </a:solidFill>
                <a:latin typeface="Arial"/>
                <a:ea typeface="Geneva"/>
              </a:rPr>
              <a:t>Security</a:t>
            </a:r>
            <a:endParaRPr b="0" lang="en-US" sz="1800" spc="-1" strike="noStrike">
              <a:latin typeface="Arial"/>
            </a:endParaRPr>
          </a:p>
          <a:p>
            <a:pPr marL="343080" indent="-342360">
              <a:lnSpc>
                <a:spcPct val="150000"/>
              </a:lnSpc>
              <a:spcBef>
                <a:spcPts val="281"/>
              </a:spcBef>
              <a:buClr>
                <a:srgbClr val="505050"/>
              </a:buClr>
              <a:buFont typeface="Arial"/>
              <a:buChar char="•"/>
            </a:pPr>
            <a:r>
              <a:rPr b="0" lang="en-US" sz="1800" spc="-1" strike="noStrike">
                <a:solidFill>
                  <a:srgbClr val="505050"/>
                </a:solidFill>
                <a:latin typeface="Arial"/>
                <a:ea typeface="Geneva"/>
              </a:rPr>
              <a:t>Present &amp; Future Work</a:t>
            </a:r>
            <a:endParaRPr b="0" lang="en-US" sz="1800" spc="-1" strike="noStrike">
              <a:latin typeface="Arial"/>
            </a:endParaRPr>
          </a:p>
          <a:p>
            <a:pPr marL="343080" indent="-342360">
              <a:lnSpc>
                <a:spcPct val="150000"/>
              </a:lnSpc>
              <a:spcBef>
                <a:spcPts val="281"/>
              </a:spcBef>
              <a:buClr>
                <a:srgbClr val="505050"/>
              </a:buClr>
              <a:buFont typeface="Arial"/>
              <a:buChar char="•"/>
            </a:pPr>
            <a:r>
              <a:rPr b="0" lang="en-US" sz="1800" spc="-1" strike="noStrike">
                <a:solidFill>
                  <a:srgbClr val="505050"/>
                </a:solidFill>
                <a:latin typeface="Arial"/>
                <a:ea typeface="Geneva"/>
              </a:rPr>
              <a:t>Summary</a:t>
            </a:r>
            <a:endParaRPr b="0" lang="en-US" sz="1800" spc="-1" strike="noStrike">
              <a:latin typeface="Arial"/>
            </a:endParaRPr>
          </a:p>
          <a:p>
            <a:pPr>
              <a:lnSpc>
                <a:spcPct val="150000"/>
              </a:lnSpc>
              <a:spcBef>
                <a:spcPts val="281"/>
              </a:spcBef>
            </a:pPr>
            <a:endParaRPr b="0" lang="en-US" sz="1800" spc="-1" strike="noStrike">
              <a:latin typeface="Arial"/>
            </a:endParaRPr>
          </a:p>
        </p:txBody>
      </p:sp>
      <p:sp>
        <p:nvSpPr>
          <p:cNvPr id="180" name="TextShape 2"/>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Fermilab Control System Content</a:t>
            </a:r>
            <a:endParaRPr b="0" lang="en-US" sz="2800" spc="-1" strike="noStrike">
              <a:latin typeface="Arial"/>
            </a:endParaRPr>
          </a:p>
        </p:txBody>
      </p:sp>
      <p:sp>
        <p:nvSpPr>
          <p:cNvPr id="181" name="TextShape 3"/>
          <p:cNvSpPr/>
          <p:nvPr/>
        </p:nvSpPr>
        <p:spPr>
          <a:xfrm>
            <a:off x="731520" y="6492240"/>
            <a:ext cx="1463040" cy="24228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182" name="TextShape 4"/>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C0C40D8C-8208-42D8-920A-A0E0F2AF0D80}"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183" name="TextShape 5"/>
          <p:cNvSpPr/>
          <p:nvPr/>
        </p:nvSpPr>
        <p:spPr>
          <a:xfrm>
            <a:off x="1788120" y="6504120"/>
            <a:ext cx="6002280" cy="242280"/>
          </a:xfrm>
          <a:prstGeom prst="rect">
            <a:avLst/>
          </a:prstGeom>
          <a:noFill/>
          <a:ln w="0">
            <a:noFill/>
          </a:ln>
        </p:spPr>
        <p:style>
          <a:lnRef idx="0"/>
          <a:fillRef idx="0"/>
          <a:effectRef idx="0"/>
          <a:fontRef idx="minor"/>
        </p:style>
      </p:sp>
      <p:pic>
        <p:nvPicPr>
          <p:cNvPr id="184" name="" descr=""/>
          <p:cNvPicPr/>
          <p:nvPr/>
        </p:nvPicPr>
        <p:blipFill>
          <a:blip r:embed="rId1"/>
          <a:stretch/>
        </p:blipFill>
        <p:spPr>
          <a:xfrm>
            <a:off x="6364080" y="251640"/>
            <a:ext cx="2597040" cy="594360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TextShape 1_1"/>
          <p:cNvSpPr/>
          <p:nvPr/>
        </p:nvSpPr>
        <p:spPr>
          <a:xfrm>
            <a:off x="91440" y="1005840"/>
            <a:ext cx="9052560" cy="4937760"/>
          </a:xfrm>
          <a:prstGeom prst="rect">
            <a:avLst/>
          </a:prstGeom>
          <a:noFill/>
          <a:ln w="0">
            <a:noFill/>
          </a:ln>
        </p:spPr>
        <p:style>
          <a:lnRef idx="0"/>
          <a:fillRef idx="0"/>
          <a:effectRef idx="0"/>
          <a:fontRef idx="minor"/>
        </p:style>
        <p:txBody>
          <a:bodyPr lIns="0" rIns="0" tIns="0" bIns="0">
            <a:noAutofit/>
          </a:bodyPr>
          <a:p>
            <a:pPr marL="343080" indent="-342360">
              <a:lnSpc>
                <a:spcPct val="100000"/>
              </a:lnSpc>
              <a:spcBef>
                <a:spcPts val="281"/>
              </a:spcBef>
              <a:buClr>
                <a:srgbClr val="505050"/>
              </a:buClr>
              <a:buFont typeface="Arial"/>
              <a:buChar char="•"/>
            </a:pPr>
            <a:r>
              <a:rPr b="0" lang="en-US" sz="1800" spc="-1" strike="noStrike">
                <a:solidFill>
                  <a:srgbClr val="000000"/>
                </a:solidFill>
                <a:latin typeface="Arial"/>
                <a:ea typeface="Geneva"/>
              </a:rPr>
              <a:t>Historically, Fermilab is not an EPICS house</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000000"/>
                </a:solidFill>
                <a:latin typeface="Arial"/>
                <a:ea typeface="Geneva"/>
              </a:rPr>
              <a:t>Previous efforts to deploy EPICS</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000000"/>
                </a:solidFill>
                <a:latin typeface="Arial"/>
                <a:ea typeface="Geneva"/>
              </a:rPr>
              <a:t>Some experiments have partial controls using EPICS</a:t>
            </a:r>
            <a:endParaRPr b="0" lang="en-US" sz="1800" spc="-1" strike="noStrike">
              <a:latin typeface="Arial"/>
            </a:endParaRPr>
          </a:p>
          <a:p>
            <a:pPr lvl="1" marL="432000" indent="-216000">
              <a:lnSpc>
                <a:spcPct val="100000"/>
              </a:lnSpc>
              <a:spcBef>
                <a:spcPts val="720"/>
              </a:spcBef>
              <a:buClr>
                <a:srgbClr val="000000"/>
              </a:buClr>
              <a:buSzPct val="45000"/>
              <a:buFont typeface="Wingdings" charset="2"/>
              <a:buChar char=""/>
            </a:pPr>
            <a:r>
              <a:rPr b="0" lang="en-US" sz="1800" spc="-1" strike="noStrike">
                <a:solidFill>
                  <a:srgbClr val="000000"/>
                </a:solidFill>
                <a:latin typeface="Arial"/>
                <a:ea typeface="Geneva"/>
              </a:rPr>
              <a:t>3 years ago, there was a lot of eye-rolling when I mentioned EPICS</a:t>
            </a:r>
            <a:endParaRPr b="0" lang="en-US" sz="1800" spc="-1" strike="noStrike">
              <a:latin typeface="Arial"/>
            </a:endParaRPr>
          </a:p>
          <a:p>
            <a:pPr marL="343080" indent="-342360">
              <a:lnSpc>
                <a:spcPct val="100000"/>
              </a:lnSpc>
              <a:spcBef>
                <a:spcPts val="1440"/>
              </a:spcBef>
              <a:buClr>
                <a:srgbClr val="505050"/>
              </a:buClr>
              <a:buFont typeface="Arial"/>
              <a:buChar char="•"/>
            </a:pPr>
            <a:r>
              <a:rPr b="0" lang="en-US" sz="1800" spc="-1" strike="noStrike">
                <a:solidFill>
                  <a:srgbClr val="000000"/>
                </a:solidFill>
                <a:latin typeface="Arial"/>
                <a:ea typeface="Geneva"/>
              </a:rPr>
              <a:t>Fermilab is building a new proton source and superconducting linear accelerator</a:t>
            </a:r>
            <a:endParaRPr b="0" lang="en-US" sz="1800" spc="-1" strike="noStrike">
              <a:latin typeface="Arial"/>
            </a:endParaRPr>
          </a:p>
          <a:p>
            <a:pPr lvl="1" marL="432000" indent="-216000">
              <a:lnSpc>
                <a:spcPct val="100000"/>
              </a:lnSpc>
              <a:spcBef>
                <a:spcPts val="1440"/>
              </a:spcBef>
              <a:buClr>
                <a:srgbClr val="000000"/>
              </a:buClr>
              <a:buSzPct val="45000"/>
              <a:buFont typeface="Wingdings" charset="2"/>
              <a:buChar char=""/>
            </a:pPr>
            <a:r>
              <a:rPr b="0" lang="en-US" sz="1800" spc="-1" strike="noStrike">
                <a:solidFill>
                  <a:srgbClr val="000000"/>
                </a:solidFill>
                <a:latin typeface="Arial"/>
                <a:ea typeface="Geneva"/>
              </a:rPr>
              <a:t>PIP-II</a:t>
            </a:r>
            <a:endParaRPr b="0" lang="en-US" sz="1800" spc="-1" strike="noStrike">
              <a:latin typeface="Arial"/>
            </a:endParaRPr>
          </a:p>
          <a:p>
            <a:pPr lvl="1" marL="432000" indent="-216000">
              <a:lnSpc>
                <a:spcPct val="100000"/>
              </a:lnSpc>
              <a:spcBef>
                <a:spcPts val="1440"/>
              </a:spcBef>
              <a:buClr>
                <a:srgbClr val="000000"/>
              </a:buClr>
              <a:buSzPct val="45000"/>
              <a:buFont typeface="Wingdings" charset="2"/>
              <a:buChar char=""/>
            </a:pPr>
            <a:r>
              <a:rPr b="0" lang="en-US" sz="1800" spc="-1" strike="noStrike">
                <a:solidFill>
                  <a:srgbClr val="000000"/>
                </a:solidFill>
                <a:latin typeface="Arial"/>
                <a:ea typeface="Geneva"/>
              </a:rPr>
              <a:t>Early on, the leadership stated that PIP-II’s control system would be EPICS</a:t>
            </a:r>
            <a:endParaRPr b="0" lang="en-US" sz="1800" spc="-1" strike="noStrike">
              <a:latin typeface="Arial"/>
            </a:endParaRPr>
          </a:p>
          <a:p>
            <a:pPr lvl="1" marL="432000" indent="-216000">
              <a:lnSpc>
                <a:spcPct val="100000"/>
              </a:lnSpc>
              <a:spcBef>
                <a:spcPts val="1440"/>
              </a:spcBef>
              <a:buClr>
                <a:srgbClr val="000000"/>
              </a:buClr>
              <a:buSzPct val="45000"/>
              <a:buFont typeface="Wingdings" charset="2"/>
              <a:buChar char=""/>
            </a:pPr>
            <a:r>
              <a:rPr b="0" lang="en-US" sz="1800" spc="-1" strike="noStrike">
                <a:solidFill>
                  <a:srgbClr val="000000"/>
                </a:solidFill>
                <a:latin typeface="Arial"/>
                <a:ea typeface="Geneva"/>
              </a:rPr>
              <a:t>Also upgrading the controls infrastructure for the remainder of the complex</a:t>
            </a:r>
            <a:endParaRPr b="0" lang="en-US" sz="1800" spc="-1" strike="noStrike">
              <a:latin typeface="Arial"/>
            </a:endParaRPr>
          </a:p>
          <a:p>
            <a:pPr lvl="1" marL="432000" indent="-216000">
              <a:lnSpc>
                <a:spcPct val="100000"/>
              </a:lnSpc>
              <a:spcBef>
                <a:spcPts val="1440"/>
              </a:spcBef>
              <a:buClr>
                <a:srgbClr val="000000"/>
              </a:buClr>
              <a:buSzPct val="45000"/>
              <a:buFont typeface="Wingdings" charset="2"/>
              <a:buChar char=""/>
            </a:pPr>
            <a:r>
              <a:rPr b="0" lang="en-US" sz="1800" spc="-1" strike="noStrike">
                <a:solidFill>
                  <a:srgbClr val="000000"/>
                </a:solidFill>
                <a:latin typeface="Arial"/>
                <a:ea typeface="Geneva"/>
              </a:rPr>
              <a:t>New system will be hybrid (at least for the foreseeable future)</a:t>
            </a:r>
            <a:endParaRPr b="0" lang="en-US" sz="1800" spc="-1" strike="noStrike">
              <a:latin typeface="Arial"/>
            </a:endParaRPr>
          </a:p>
          <a:p>
            <a:pPr marL="343080" indent="-342360">
              <a:lnSpc>
                <a:spcPct val="100000"/>
              </a:lnSpc>
              <a:spcBef>
                <a:spcPts val="1440"/>
              </a:spcBef>
              <a:buClr>
                <a:srgbClr val="505050"/>
              </a:buClr>
              <a:buFont typeface="Arial"/>
              <a:buChar char="•"/>
            </a:pPr>
            <a:r>
              <a:rPr b="0" lang="en-US" sz="1800" spc="-1" strike="noStrike">
                <a:solidFill>
                  <a:srgbClr val="000000"/>
                </a:solidFill>
                <a:latin typeface="Arial"/>
                <a:ea typeface="Geneva"/>
              </a:rPr>
              <a:t>Fermilab controls network has multiple VLANs – use multicast</a:t>
            </a:r>
            <a:endParaRPr b="0" lang="en-US" sz="1800" spc="-1" strike="noStrike">
              <a:latin typeface="Arial"/>
            </a:endParaRPr>
          </a:p>
          <a:p>
            <a:pPr marL="343080" indent="-342360">
              <a:lnSpc>
                <a:spcPct val="100000"/>
              </a:lnSpc>
              <a:spcBef>
                <a:spcPts val="1440"/>
              </a:spcBef>
              <a:buClr>
                <a:srgbClr val="505050"/>
              </a:buClr>
              <a:buFont typeface="Arial"/>
              <a:buChar char="•"/>
            </a:pPr>
            <a:r>
              <a:rPr b="0" lang="en-US" sz="1800" spc="-1" strike="noStrike">
                <a:solidFill>
                  <a:srgbClr val="000000"/>
                </a:solidFill>
                <a:latin typeface="Arial"/>
                <a:ea typeface="Geneva"/>
              </a:rPr>
              <a:t>Little </a:t>
            </a:r>
            <a:r>
              <a:rPr b="0" lang="en-US" sz="1800" spc="-1" strike="noStrike">
                <a:solidFill>
                  <a:srgbClr val="000000"/>
                </a:solidFill>
                <a:latin typeface="Arial"/>
                <a:ea typeface="Geneva"/>
              </a:rPr>
              <a:t>EPICS expertise, so want to make IOC development easy</a:t>
            </a:r>
            <a:endParaRPr b="0" lang="en-US" sz="1800" spc="-1" strike="noStrike">
              <a:latin typeface="Arial"/>
            </a:endParaRPr>
          </a:p>
        </p:txBody>
      </p:sp>
      <p:sp>
        <p:nvSpPr>
          <p:cNvPr id="186" name="TextShape 2_1"/>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Introduction</a:t>
            </a:r>
            <a:endParaRPr b="0" lang="en-US" sz="2800" spc="-1" strike="noStrike">
              <a:latin typeface="Arial"/>
            </a:endParaRPr>
          </a:p>
        </p:txBody>
      </p:sp>
      <p:sp>
        <p:nvSpPr>
          <p:cNvPr id="187" name="TextShape 3_1"/>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188" name="TextShape 4_1"/>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0815DF45-6A27-4AE1-B6CA-92D83918CD5D}"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189" name="TextShape 5_1"/>
          <p:cNvSpPr/>
          <p:nvPr/>
        </p:nvSpPr>
        <p:spPr>
          <a:xfrm>
            <a:off x="1788120" y="6504120"/>
            <a:ext cx="6002280" cy="242280"/>
          </a:xfrm>
          <a:prstGeom prst="rect">
            <a:avLst/>
          </a:prstGeom>
          <a:noFill/>
          <a:ln w="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TextShape 1_0"/>
          <p:cNvSpPr/>
          <p:nvPr/>
        </p:nvSpPr>
        <p:spPr>
          <a:xfrm>
            <a:off x="91440" y="1005840"/>
            <a:ext cx="9052560" cy="4937760"/>
          </a:xfrm>
          <a:prstGeom prst="rect">
            <a:avLst/>
          </a:prstGeom>
          <a:noFill/>
          <a:ln w="0">
            <a:noFill/>
          </a:ln>
        </p:spPr>
        <p:style>
          <a:lnRef idx="0"/>
          <a:fillRef idx="0"/>
          <a:effectRef idx="0"/>
          <a:fontRef idx="minor"/>
        </p:style>
        <p:txBody>
          <a:bodyPr lIns="0" rIns="0" tIns="0" bIns="0">
            <a:noAutofit/>
          </a:bodyPr>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Treating EPICS deployment as a green field to simplify deployment for non-experts</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u="sng">
                <a:solidFill>
                  <a:srgbClr val="0000ff"/>
                </a:solidFill>
                <a:uFill>
                  <a:solidFill>
                    <a:srgbClr val="ffffff"/>
                  </a:solidFill>
                </a:uFill>
                <a:latin typeface="Arial"/>
                <a:ea typeface="Geneva"/>
              </a:rPr>
              <a:t>https://ghe-pip2.fnal.gov/epics-controls/</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Small controls team, therefore we:</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require robust build of infrastructure</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require automated build procedures</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require extensive testing</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require minimal functionality to automate deployment/monitoring of IOCs</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Developed a standard EPICS infrastructure to simplify developing IOCs for new developers </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a:t>
            </a:r>
            <a:r>
              <a:rPr b="0" lang="en-US" sz="1600" spc="-1" strike="noStrike">
                <a:solidFill>
                  <a:srgbClr val="505050"/>
                </a:solidFill>
                <a:latin typeface="Arial"/>
                <a:ea typeface="Geneva"/>
              </a:rPr>
              <a:t>base” and “Support” software are built (on all supported platforms) and made available on controls network</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developers start from template IOCs</a:t>
            </a:r>
            <a:endParaRPr b="0" lang="en-US" sz="1600" spc="-1" strike="noStrike">
              <a:latin typeface="Arial"/>
            </a:endParaRPr>
          </a:p>
          <a:p>
            <a:pPr lvl="1" marL="864000" indent="-323640">
              <a:lnSpc>
                <a:spcPct val="100000"/>
              </a:lnSpc>
              <a:buClr>
                <a:srgbClr val="000000"/>
              </a:buClr>
              <a:buSzPct val="75000"/>
              <a:buFont typeface="Symbol"/>
              <a:buChar char=""/>
            </a:pPr>
            <a:r>
              <a:rPr b="0" lang="en-US" sz="1600" spc="-1" strike="noStrike">
                <a:solidFill>
                  <a:srgbClr val="505050"/>
                </a:solidFill>
                <a:latin typeface="Arial"/>
                <a:ea typeface="Geneva"/>
              </a:rPr>
              <a:t>template IOCs have minimal basic functionality required of all FNAL IOCs</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Automated build for ease and robustness</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Standard deployment for ease in maintaining software</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Standard deployment to simplify debugging</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Options – e.g. containers – kept open for supporting legacy hardware</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Implement modern computing practices Continuous Integration/Continuous Deployment (CI/CD)</a:t>
            </a:r>
            <a:endParaRPr b="0" lang="en-US" sz="1600" spc="-1" strike="noStrike">
              <a:latin typeface="Arial"/>
            </a:endParaRPr>
          </a:p>
          <a:p>
            <a:pPr marL="343080" indent="-342360">
              <a:lnSpc>
                <a:spcPct val="100000"/>
              </a:lnSpc>
              <a:spcBef>
                <a:spcPts val="281"/>
              </a:spcBef>
              <a:buClr>
                <a:srgbClr val="505050"/>
              </a:buClr>
              <a:buFont typeface="Arial"/>
              <a:buChar char="•"/>
            </a:pPr>
            <a:r>
              <a:rPr b="0" lang="en-US" sz="1600" spc="-1" strike="noStrike">
                <a:solidFill>
                  <a:srgbClr val="505050"/>
                </a:solidFill>
                <a:latin typeface="Arial"/>
                <a:ea typeface="Geneva"/>
              </a:rPr>
              <a:t>Use PVXS for instrumentation and high rate/high volume data and CA for slow controls</a:t>
            </a:r>
            <a:endParaRPr b="0" lang="en-US" sz="1600" spc="-1" strike="noStrike">
              <a:latin typeface="Arial"/>
            </a:endParaRPr>
          </a:p>
        </p:txBody>
      </p:sp>
      <p:sp>
        <p:nvSpPr>
          <p:cNvPr id="191" name="TextShape 2_0"/>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Motivation</a:t>
            </a:r>
            <a:endParaRPr b="0" lang="en-US" sz="2800" spc="-1" strike="noStrike">
              <a:latin typeface="Arial"/>
            </a:endParaRPr>
          </a:p>
        </p:txBody>
      </p:sp>
      <p:sp>
        <p:nvSpPr>
          <p:cNvPr id="192" name="TextShape 3_0"/>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193" name="TextShape 4_0"/>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87D1E69C-3015-435D-91C5-E79B8CEB2760}"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194" name="TextShape 5_0"/>
          <p:cNvSpPr/>
          <p:nvPr/>
        </p:nvSpPr>
        <p:spPr>
          <a:xfrm>
            <a:off x="1788120" y="6504120"/>
            <a:ext cx="6002280" cy="242280"/>
          </a:xfrm>
          <a:prstGeom prst="rect">
            <a:avLst/>
          </a:prstGeom>
          <a:noFill/>
          <a:ln w="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5" name="TextShape 1"/>
          <p:cNvSpPr/>
          <p:nvPr/>
        </p:nvSpPr>
        <p:spPr>
          <a:xfrm>
            <a:off x="222120" y="914400"/>
            <a:ext cx="8671680" cy="5020200"/>
          </a:xfrm>
          <a:prstGeom prst="rect">
            <a:avLst/>
          </a:prstGeom>
          <a:noFill/>
          <a:ln w="0">
            <a:noFill/>
          </a:ln>
        </p:spPr>
        <p:style>
          <a:lnRef idx="0"/>
          <a:fillRef idx="0"/>
          <a:effectRef idx="0"/>
          <a:fontRef idx="minor"/>
        </p:style>
        <p:txBody>
          <a:bodyPr lIns="0" rIns="0" tIns="0" bIns="0">
            <a:noAutofit/>
          </a:bodyPr>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Structure follows conventional EPICS implementations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The Fermilab “standard deployment” of EPICS code assumes a 3-tier build:</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EPICS base – Production code resides in </a:t>
            </a:r>
            <a:r>
              <a:rPr b="1" i="1" lang="en-US" sz="1800" spc="-1" strike="noStrike">
                <a:solidFill>
                  <a:srgbClr val="505050"/>
                </a:solidFill>
                <a:latin typeface="Arial"/>
                <a:ea typeface="Geneva"/>
              </a:rPr>
              <a:t>/usr/local/epics/base</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EPICS Support – Production code resides in </a:t>
            </a:r>
            <a:r>
              <a:rPr b="1" lang="en-US" sz="1800" spc="-1" strike="noStrike">
                <a:solidFill>
                  <a:srgbClr val="505050"/>
                </a:solidFill>
                <a:latin typeface="Arial"/>
                <a:ea typeface="Geneva"/>
              </a:rPr>
              <a:t>/usr/local/epics/Support</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EPICS IOCs – Production code resides in </a:t>
            </a:r>
            <a:r>
              <a:rPr b="1" lang="en-US" sz="1800" spc="-1" strike="noStrike">
                <a:solidFill>
                  <a:srgbClr val="505050"/>
                </a:solidFill>
                <a:latin typeface="Arial"/>
                <a:ea typeface="Geneva"/>
              </a:rPr>
              <a:t>/usr/local/epics/iocTops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EPICS base, Support, &amp; iocTops are built for different architectures/platforms</a:t>
            </a:r>
            <a:endParaRPr b="0" lang="en-US" sz="1800" spc="-1" strike="noStrike">
              <a:latin typeface="Arial"/>
            </a:endParaRPr>
          </a:p>
          <a:p>
            <a:pPr lvl="1" marL="864000" indent="-323640">
              <a:lnSpc>
                <a:spcPct val="100000"/>
              </a:lnSpc>
              <a:spcBef>
                <a:spcPts val="720"/>
              </a:spcBef>
              <a:buClr>
                <a:srgbClr val="000000"/>
              </a:buClr>
              <a:buSzPct val="75000"/>
              <a:buFont typeface="Symbol"/>
              <a:buChar char=""/>
            </a:pPr>
            <a:r>
              <a:rPr b="0" lang="en-US" sz="1800" spc="-1" strike="noStrike">
                <a:solidFill>
                  <a:srgbClr val="505050"/>
                </a:solidFill>
                <a:latin typeface="Arial"/>
                <a:ea typeface="Geneva"/>
              </a:rPr>
              <a:t>Presently have builds for: linux-x86_64, arm/Cyclone-V, arm/Arria-10, arm/RasPi2, arm/RasPi3 arm/RasPi4, ppc/mvme8100</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Code base is built and tested in Continuous Integration/Continuous Deployment processes</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EPICS base, Support, &amp; iocTops are hosted by NFS server</a:t>
            </a:r>
            <a:endParaRPr b="0" lang="en-US" sz="1800" spc="-1" strike="noStrike">
              <a:latin typeface="Arial"/>
            </a:endParaRPr>
          </a:p>
          <a:p>
            <a:pPr marL="343080" indent="-342360">
              <a:lnSpc>
                <a:spcPct val="100000"/>
              </a:lnSpc>
              <a:spcBef>
                <a:spcPts val="720"/>
              </a:spcBef>
              <a:buClr>
                <a:srgbClr val="505050"/>
              </a:buClr>
              <a:buFont typeface="Arial"/>
              <a:buChar char="•"/>
            </a:pPr>
            <a:r>
              <a:rPr b="0" lang="en-US" sz="1800" spc="-1" strike="noStrike">
                <a:solidFill>
                  <a:srgbClr val="505050"/>
                </a:solidFill>
                <a:latin typeface="Arial"/>
                <a:ea typeface="Geneva"/>
              </a:rPr>
              <a:t>Goal is to have a robust EPICS code base to simplify novice EPICS-developer deployment and to help experts in debugging</a:t>
            </a:r>
            <a:endParaRPr b="0" lang="en-US" sz="1800" spc="-1" strike="noStrike">
              <a:latin typeface="Arial"/>
            </a:endParaRPr>
          </a:p>
        </p:txBody>
      </p:sp>
      <p:sp>
        <p:nvSpPr>
          <p:cNvPr id="196" name="TextShape 2"/>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FNAL EPICS code structure</a:t>
            </a:r>
            <a:endParaRPr b="0" lang="en-US" sz="2800" spc="-1" strike="noStrike">
              <a:latin typeface="Arial"/>
            </a:endParaRPr>
          </a:p>
        </p:txBody>
      </p:sp>
      <p:sp>
        <p:nvSpPr>
          <p:cNvPr id="197" name="TextShape 3"/>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198" name="TextShape 4"/>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5AB31040-CF29-4320-A03A-A45CA79892CA}"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199" name="TextShape 5"/>
          <p:cNvSpPr/>
          <p:nvPr/>
        </p:nvSpPr>
        <p:spPr>
          <a:xfrm>
            <a:off x="1788120" y="6504120"/>
            <a:ext cx="6002280" cy="242280"/>
          </a:xfrm>
          <a:prstGeom prst="rect">
            <a:avLst/>
          </a:prstGeom>
          <a:noFill/>
          <a:ln w="0">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TextShape 1"/>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CI/CD – Software Path to Deployment</a:t>
            </a:r>
            <a:endParaRPr b="0" lang="en-US" sz="2800" spc="-1" strike="noStrike">
              <a:latin typeface="Arial"/>
            </a:endParaRPr>
          </a:p>
        </p:txBody>
      </p:sp>
      <p:sp>
        <p:nvSpPr>
          <p:cNvPr id="201" name="TextShape 2"/>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02" name="TextShape 3"/>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E74AAFB3-6D79-4120-A5A2-F648F45B61E2}"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03" name="TextShape 4"/>
          <p:cNvSpPr/>
          <p:nvPr/>
        </p:nvSpPr>
        <p:spPr>
          <a:xfrm>
            <a:off x="1788120" y="6504120"/>
            <a:ext cx="6002280" cy="242280"/>
          </a:xfrm>
          <a:prstGeom prst="rect">
            <a:avLst/>
          </a:prstGeom>
          <a:noFill/>
          <a:ln w="0">
            <a:noFill/>
          </a:ln>
        </p:spPr>
        <p:style>
          <a:lnRef idx="0"/>
          <a:fillRef idx="0"/>
          <a:effectRef idx="0"/>
          <a:fontRef idx="minor"/>
        </p:style>
      </p:sp>
      <p:pic>
        <p:nvPicPr>
          <p:cNvPr id="204" name="" descr=""/>
          <p:cNvPicPr/>
          <p:nvPr/>
        </p:nvPicPr>
        <p:blipFill>
          <a:blip r:embed="rId1"/>
          <a:stretch/>
        </p:blipFill>
        <p:spPr>
          <a:xfrm>
            <a:off x="457200" y="914400"/>
            <a:ext cx="8229600" cy="521208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TextShape 1"/>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CI/CD – Deployment of New IOCs</a:t>
            </a:r>
            <a:endParaRPr b="0" lang="en-US" sz="2800" spc="-1" strike="noStrike">
              <a:latin typeface="Arial"/>
            </a:endParaRPr>
          </a:p>
        </p:txBody>
      </p:sp>
      <p:sp>
        <p:nvSpPr>
          <p:cNvPr id="206" name="TextShape 2"/>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07" name="TextShape 3"/>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9C19BA7E-4E01-4C23-B20E-8F0935BAB3E3}"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08" name="TextShape 4"/>
          <p:cNvSpPr/>
          <p:nvPr/>
        </p:nvSpPr>
        <p:spPr>
          <a:xfrm>
            <a:off x="1788120" y="6504120"/>
            <a:ext cx="6002280" cy="242280"/>
          </a:xfrm>
          <a:prstGeom prst="rect">
            <a:avLst/>
          </a:prstGeom>
          <a:noFill/>
          <a:ln w="0">
            <a:noFill/>
          </a:ln>
        </p:spPr>
        <p:style>
          <a:lnRef idx="0"/>
          <a:fillRef idx="0"/>
          <a:effectRef idx="0"/>
          <a:fontRef idx="minor"/>
        </p:style>
      </p:sp>
      <p:sp>
        <p:nvSpPr>
          <p:cNvPr id="209" name="TextShape 5"/>
          <p:cNvSpPr/>
          <p:nvPr/>
        </p:nvSpPr>
        <p:spPr>
          <a:xfrm>
            <a:off x="184320" y="797400"/>
            <a:ext cx="8595000" cy="4981680"/>
          </a:xfrm>
          <a:prstGeom prst="rect">
            <a:avLst/>
          </a:prstGeom>
          <a:noFill/>
          <a:ln w="0">
            <a:noFill/>
          </a:ln>
        </p:spPr>
        <p:style>
          <a:lnRef idx="0"/>
          <a:fillRef idx="0"/>
          <a:effectRef idx="0"/>
          <a:fontRef idx="minor"/>
        </p:style>
        <p:txBody>
          <a:bodyPr lIns="90000" rIns="90000" tIns="45000" bIns="45000">
            <a:noAutofit/>
          </a:bodyPr>
          <a:p>
            <a:pPr marL="216000" indent="-215640">
              <a:lnSpc>
                <a:spcPct val="100000"/>
              </a:lnSpc>
              <a:buClr>
                <a:srgbClr val="000000"/>
              </a:buClr>
              <a:buSzPct val="45000"/>
              <a:buFont typeface="Wingdings" charset="2"/>
              <a:buChar char=""/>
            </a:pPr>
            <a:r>
              <a:rPr b="0" lang="en-US" sz="1800" spc="-1" strike="noStrike">
                <a:solidFill>
                  <a:srgbClr val="000000"/>
                </a:solidFill>
                <a:latin typeface="Arial"/>
              </a:rPr>
              <a:t>Implementation developed by Mariana González.</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000000"/>
                </a:solidFill>
                <a:latin typeface="Arial"/>
              </a:rPr>
              <a:t>Using Github for code management, documentation and issue tracking.</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000000"/>
                </a:solidFill>
                <a:latin typeface="Arial"/>
              </a:rPr>
              <a:t>Using Github Actions tool to automate building and testing</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000000"/>
                </a:solidFill>
                <a:latin typeface="Arial"/>
              </a:rPr>
              <a:t>Using Buildroot for configuring and cross-compiling</a:t>
            </a:r>
            <a:endParaRPr b="0" lang="en-US" sz="1800" spc="-1" strike="noStrike">
              <a:latin typeface="Arial"/>
            </a:endParaRPr>
          </a:p>
          <a:p>
            <a:pPr marL="216000" indent="-215640">
              <a:lnSpc>
                <a:spcPct val="100000"/>
              </a:lnSpc>
              <a:buClr>
                <a:srgbClr val="000000"/>
              </a:buClr>
              <a:buSzPct val="45000"/>
              <a:buFont typeface="Wingdings" charset="2"/>
              <a:buChar char=""/>
            </a:pPr>
            <a:r>
              <a:rPr b="0" lang="en-US" sz="1800" spc="-1" strike="noStrike">
                <a:solidFill>
                  <a:srgbClr val="000000"/>
                </a:solidFill>
                <a:latin typeface="Arial"/>
              </a:rPr>
              <a:t>Full CI/CD chain is complete and successfully tested</a:t>
            </a:r>
            <a:endParaRPr b="0" lang="en-US" sz="1800" spc="-1" strike="noStrike">
              <a:latin typeface="Arial"/>
            </a:endParaRPr>
          </a:p>
          <a:p>
            <a:pPr lvl="1" marL="432000" indent="-215640">
              <a:lnSpc>
                <a:spcPct val="100000"/>
              </a:lnSpc>
              <a:buClr>
                <a:srgbClr val="000000"/>
              </a:buClr>
              <a:buSzPct val="45000"/>
              <a:buFont typeface="Wingdings" charset="2"/>
              <a:buChar char=""/>
            </a:pPr>
            <a:r>
              <a:rPr b="0" lang="en-US" sz="1800" spc="-1" strike="noStrike">
                <a:solidFill>
                  <a:srgbClr val="000000"/>
                </a:solidFill>
                <a:latin typeface="Arial"/>
              </a:rPr>
              <a:t>Code and documentation migrated Github</a:t>
            </a:r>
            <a:endParaRPr b="0" lang="en-US" sz="1800" spc="-1" strike="noStrike">
              <a:latin typeface="Arial"/>
            </a:endParaRPr>
          </a:p>
          <a:p>
            <a:pPr lvl="1" marL="432000" indent="-215640">
              <a:lnSpc>
                <a:spcPct val="100000"/>
              </a:lnSpc>
              <a:buClr>
                <a:srgbClr val="000000"/>
              </a:buClr>
              <a:buSzPct val="45000"/>
              <a:buFont typeface="Wingdings" charset="2"/>
              <a:buChar char=""/>
            </a:pPr>
            <a:r>
              <a:rPr b="0" lang="en-US" sz="1800" spc="-1" strike="noStrike">
                <a:solidFill>
                  <a:srgbClr val="000000"/>
                </a:solidFill>
                <a:latin typeface="Arial"/>
              </a:rPr>
              <a:t>Automated build of the 3-tier EPICS in all supported architectures</a:t>
            </a:r>
            <a:endParaRPr b="0" lang="en-US" sz="1800" spc="-1" strike="noStrike">
              <a:latin typeface="Arial"/>
            </a:endParaRPr>
          </a:p>
          <a:p>
            <a:pPr lvl="1" marL="432000" indent="-215640">
              <a:lnSpc>
                <a:spcPct val="100000"/>
              </a:lnSpc>
              <a:buClr>
                <a:srgbClr val="000000"/>
              </a:buClr>
              <a:buSzPct val="45000"/>
              <a:buFont typeface="Wingdings" charset="2"/>
              <a:buChar char=""/>
            </a:pPr>
            <a:r>
              <a:rPr b="0" lang="en-US" sz="1800" spc="-1" strike="noStrike">
                <a:solidFill>
                  <a:srgbClr val="000000"/>
                </a:solidFill>
                <a:latin typeface="Arial"/>
              </a:rPr>
              <a:t>Automated unit testing – working for host architecture</a:t>
            </a:r>
            <a:endParaRPr b="0" lang="en-US" sz="1800" spc="-1" strike="noStrike">
              <a:latin typeface="Arial"/>
            </a:endParaRPr>
          </a:p>
          <a:p>
            <a:pPr lvl="1" marL="432000" indent="-215640">
              <a:lnSpc>
                <a:spcPct val="100000"/>
              </a:lnSpc>
              <a:buClr>
                <a:srgbClr val="000000"/>
              </a:buClr>
              <a:buSzPct val="45000"/>
              <a:buFont typeface="Wingdings" charset="2"/>
              <a:buChar char=""/>
            </a:pPr>
            <a:r>
              <a:rPr b="0" lang="en-US" sz="1800" spc="-1" strike="noStrike">
                <a:solidFill>
                  <a:srgbClr val="000000"/>
                </a:solidFill>
                <a:latin typeface="Arial"/>
              </a:rPr>
              <a:t>Automated testing:</a:t>
            </a:r>
            <a:endParaRPr b="0" lang="en-US" sz="1800" spc="-1" strike="noStrike">
              <a:latin typeface="Arial"/>
            </a:endParaRPr>
          </a:p>
          <a:p>
            <a:pPr lvl="2" marL="648000" indent="-216000">
              <a:lnSpc>
                <a:spcPct val="100000"/>
              </a:lnSpc>
              <a:spcBef>
                <a:spcPts val="720"/>
              </a:spcBef>
              <a:buClr>
                <a:srgbClr val="000000"/>
              </a:buClr>
              <a:buSzPct val="45000"/>
              <a:buFont typeface="Wingdings" charset="2"/>
              <a:buChar char=""/>
            </a:pPr>
            <a:r>
              <a:rPr b="0" lang="en-US" sz="1800" spc="-1" strike="noStrike">
                <a:solidFill>
                  <a:srgbClr val="000000"/>
                </a:solidFill>
                <a:latin typeface="Arial"/>
                <a:ea typeface="Geneva"/>
              </a:rPr>
              <a:t>Unit tests</a:t>
            </a:r>
            <a:endParaRPr b="0" lang="en-US" sz="1800" spc="-1" strike="noStrike">
              <a:latin typeface="Arial"/>
            </a:endParaRPr>
          </a:p>
          <a:p>
            <a:pPr lvl="2" marL="648000" indent="-216000">
              <a:lnSpc>
                <a:spcPct val="100000"/>
              </a:lnSpc>
              <a:buClr>
                <a:srgbClr val="000000"/>
              </a:buClr>
              <a:buSzPct val="45000"/>
              <a:buFont typeface="Wingdings" charset="2"/>
              <a:buChar char=""/>
            </a:pPr>
            <a:r>
              <a:rPr b="0" lang="en-US" sz="1800" spc="-1" strike="noStrike">
                <a:solidFill>
                  <a:srgbClr val="000000"/>
                </a:solidFill>
                <a:latin typeface="Arial"/>
                <a:ea typeface="Geneva"/>
              </a:rPr>
              <a:t>Basic functional tests (based on templateIOC tests)</a:t>
            </a:r>
            <a:endParaRPr b="0" lang="en-US" sz="1800" spc="-1" strike="noStrike">
              <a:latin typeface="Arial"/>
            </a:endParaRPr>
          </a:p>
          <a:p>
            <a:pPr lvl="2" marL="648000" indent="-216000">
              <a:lnSpc>
                <a:spcPct val="100000"/>
              </a:lnSpc>
              <a:buClr>
                <a:srgbClr val="000000"/>
              </a:buClr>
              <a:buSzPct val="45000"/>
              <a:buFont typeface="Wingdings" charset="2"/>
              <a:buChar char=""/>
            </a:pPr>
            <a:r>
              <a:rPr b="0" lang="en-US" sz="1800" spc="-1" strike="noStrike">
                <a:solidFill>
                  <a:srgbClr val="000000"/>
                </a:solidFill>
                <a:latin typeface="Arial"/>
                <a:ea typeface="Geneva"/>
              </a:rPr>
              <a:t>Check for duplicate PV names</a:t>
            </a:r>
            <a:endParaRPr b="0" lang="en-US" sz="1800" spc="-1" strike="noStrike">
              <a:latin typeface="Arial"/>
            </a:endParaRPr>
          </a:p>
          <a:p>
            <a:pPr lvl="2" marL="648000" indent="-215640">
              <a:lnSpc>
                <a:spcPct val="100000"/>
              </a:lnSpc>
              <a:buClr>
                <a:srgbClr val="000000"/>
              </a:buClr>
              <a:buSzPct val="45000"/>
              <a:buFont typeface="Wingdings" charset="2"/>
              <a:buChar char=""/>
            </a:pPr>
            <a:r>
              <a:rPr b="0" lang="en-US" sz="1800" spc="-1" strike="noStrike">
                <a:solidFill>
                  <a:srgbClr val="000000"/>
                </a:solidFill>
                <a:latin typeface="Arial"/>
                <a:ea typeface="Geneva"/>
              </a:rPr>
              <a:t>Passing tests allows for code to be build, tagged, and pushed to NFS host</a:t>
            </a:r>
            <a:endParaRPr b="0" lang="en-US" sz="1800" spc="-1" strike="noStrike">
              <a:latin typeface="Arial"/>
            </a:endParaRPr>
          </a:p>
          <a:p>
            <a:pPr lvl="1" marL="432000" indent="-215640">
              <a:lnSpc>
                <a:spcPct val="100000"/>
              </a:lnSpc>
              <a:buClr>
                <a:srgbClr val="000000"/>
              </a:buClr>
              <a:buSzPct val="45000"/>
              <a:buFont typeface="Wingdings" charset="2"/>
              <a:buChar char=""/>
            </a:pPr>
            <a:r>
              <a:rPr b="0" lang="en-US" sz="1800" spc="-1" strike="noStrike">
                <a:solidFill>
                  <a:srgbClr val="000000"/>
                </a:solidFill>
                <a:latin typeface="Arial"/>
              </a:rPr>
              <a:t>IOC owner must register IOC before deploying</a:t>
            </a:r>
            <a:endParaRPr b="0" lang="en-US" sz="1800" spc="-1" strike="noStrike">
              <a:latin typeface="Arial"/>
            </a:endParaRPr>
          </a:p>
          <a:p>
            <a:pPr>
              <a:lnSpc>
                <a:spcPct val="100000"/>
              </a:lnSpc>
            </a:pPr>
            <a:endParaRPr b="0" lang="en-US" sz="1800" spc="-1" strike="noStrike">
              <a:latin typeface="Arial"/>
            </a:endParaRPr>
          </a:p>
        </p:txBody>
      </p:sp>
      <p:pic>
        <p:nvPicPr>
          <p:cNvPr id="210" name="" descr=""/>
          <p:cNvPicPr/>
          <p:nvPr/>
        </p:nvPicPr>
        <p:blipFill>
          <a:blip r:embed="rId1"/>
          <a:stretch/>
        </p:blipFill>
        <p:spPr>
          <a:xfrm>
            <a:off x="6309360" y="4480560"/>
            <a:ext cx="2743200" cy="182880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TextShape 1_2"/>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CI/CD – Pipeline</a:t>
            </a:r>
            <a:endParaRPr b="0" lang="en-US" sz="2800" spc="-1" strike="noStrike">
              <a:latin typeface="Arial"/>
            </a:endParaRPr>
          </a:p>
        </p:txBody>
      </p:sp>
      <p:sp>
        <p:nvSpPr>
          <p:cNvPr id="212" name="TextShape 2_2"/>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13" name="TextShape 3_2"/>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FFCCA16C-0E2D-4F03-A976-50ECC7DF49C2}"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14" name="TextShape 4_2"/>
          <p:cNvSpPr/>
          <p:nvPr/>
        </p:nvSpPr>
        <p:spPr>
          <a:xfrm>
            <a:off x="1788120" y="6504120"/>
            <a:ext cx="6002280" cy="242280"/>
          </a:xfrm>
          <a:prstGeom prst="rect">
            <a:avLst/>
          </a:prstGeom>
          <a:noFill/>
          <a:ln w="0">
            <a:noFill/>
          </a:ln>
        </p:spPr>
        <p:style>
          <a:lnRef idx="0"/>
          <a:fillRef idx="0"/>
          <a:effectRef idx="0"/>
          <a:fontRef idx="minor"/>
        </p:style>
      </p:sp>
      <p:grpSp>
        <p:nvGrpSpPr>
          <p:cNvPr id="215" name=""/>
          <p:cNvGrpSpPr/>
          <p:nvPr/>
        </p:nvGrpSpPr>
        <p:grpSpPr>
          <a:xfrm>
            <a:off x="2920320" y="731520"/>
            <a:ext cx="5947200" cy="5577840"/>
            <a:chOff x="2920320" y="731520"/>
            <a:chExt cx="5947200" cy="5577840"/>
          </a:xfrm>
        </p:grpSpPr>
        <p:pic>
          <p:nvPicPr>
            <p:cNvPr id="216" name="Picture 21" descr="A picture containing chart&#10;&#10;Description automatically generated"/>
            <p:cNvPicPr/>
            <p:nvPr/>
          </p:nvPicPr>
          <p:blipFill>
            <a:blip r:embed="rId1"/>
            <a:srcRect l="4334" t="0" r="0" b="10151"/>
            <a:stretch/>
          </p:blipFill>
          <p:spPr>
            <a:xfrm>
              <a:off x="2920320" y="4591440"/>
              <a:ext cx="5079600" cy="1717920"/>
            </a:xfrm>
            <a:prstGeom prst="rect">
              <a:avLst/>
            </a:prstGeom>
            <a:ln w="0">
              <a:noFill/>
            </a:ln>
          </p:spPr>
        </p:pic>
        <p:pic>
          <p:nvPicPr>
            <p:cNvPr id="217" name="Content Placeholder 8_1" descr="Graphical user interface, text&#10;&#10;Description automatically generated"/>
            <p:cNvPicPr/>
            <p:nvPr/>
          </p:nvPicPr>
          <p:blipFill>
            <a:blip r:embed="rId2"/>
            <a:stretch/>
          </p:blipFill>
          <p:spPr>
            <a:xfrm>
              <a:off x="2920320" y="731520"/>
              <a:ext cx="5947200" cy="2306520"/>
            </a:xfrm>
            <a:prstGeom prst="rect">
              <a:avLst/>
            </a:prstGeom>
            <a:ln w="0">
              <a:noFill/>
            </a:ln>
          </p:spPr>
        </p:pic>
        <p:pic>
          <p:nvPicPr>
            <p:cNvPr id="218" name="Picture 16_1" descr="Text&#10;&#10;Description automatically generated"/>
            <p:cNvPicPr/>
            <p:nvPr/>
          </p:nvPicPr>
          <p:blipFill>
            <a:blip r:embed="rId3"/>
            <a:stretch/>
          </p:blipFill>
          <p:spPr>
            <a:xfrm>
              <a:off x="2920320" y="3060720"/>
              <a:ext cx="2928600" cy="1829880"/>
            </a:xfrm>
            <a:prstGeom prst="rect">
              <a:avLst/>
            </a:prstGeom>
            <a:ln w="0">
              <a:noFill/>
            </a:ln>
          </p:spPr>
        </p:pic>
        <p:pic>
          <p:nvPicPr>
            <p:cNvPr id="219" name="Picture 18_1" descr="Text&#10;&#10;Description automatically generated"/>
            <p:cNvPicPr/>
            <p:nvPr/>
          </p:nvPicPr>
          <p:blipFill>
            <a:blip r:embed="rId4"/>
            <a:stretch/>
          </p:blipFill>
          <p:spPr>
            <a:xfrm>
              <a:off x="5938920" y="3060720"/>
              <a:ext cx="2928600" cy="2838600"/>
            </a:xfrm>
            <a:prstGeom prst="rect">
              <a:avLst/>
            </a:prstGeom>
            <a:ln w="0">
              <a:noFill/>
            </a:ln>
          </p:spPr>
        </p:pic>
      </p:gr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 name="TextShape 1_3"/>
          <p:cNvSpPr/>
          <p:nvPr/>
        </p:nvSpPr>
        <p:spPr>
          <a:xfrm>
            <a:off x="228600" y="251640"/>
            <a:ext cx="8686080" cy="427320"/>
          </a:xfrm>
          <a:prstGeom prst="rect">
            <a:avLst/>
          </a:prstGeom>
          <a:noFill/>
          <a:ln w="0">
            <a:noFill/>
          </a:ln>
        </p:spPr>
        <p:style>
          <a:lnRef idx="0"/>
          <a:fillRef idx="0"/>
          <a:effectRef idx="0"/>
          <a:fontRef idx="minor"/>
        </p:style>
        <p:txBody>
          <a:bodyPr lIns="0" rIns="0" tIns="0" bIns="0" anchor="b">
            <a:noAutofit/>
          </a:bodyPr>
          <a:p>
            <a:pPr>
              <a:lnSpc>
                <a:spcPct val="100000"/>
              </a:lnSpc>
            </a:pPr>
            <a:r>
              <a:rPr b="1" lang="en-US" sz="2800" spc="-1" strike="noStrike">
                <a:solidFill>
                  <a:srgbClr val="004c97"/>
                </a:solidFill>
                <a:latin typeface="Arial"/>
                <a:ea typeface="Geneva"/>
              </a:rPr>
              <a:t>CI/CD – Pipeline</a:t>
            </a:r>
            <a:endParaRPr b="0" lang="en-US" sz="2800" spc="-1" strike="noStrike">
              <a:latin typeface="Arial"/>
            </a:endParaRPr>
          </a:p>
        </p:txBody>
      </p:sp>
      <p:sp>
        <p:nvSpPr>
          <p:cNvPr id="221" name="TextShape 2_3"/>
          <p:cNvSpPr/>
          <p:nvPr/>
        </p:nvSpPr>
        <p:spPr>
          <a:xfrm>
            <a:off x="731520" y="6492240"/>
            <a:ext cx="1463040" cy="237600"/>
          </a:xfrm>
          <a:prstGeom prst="rect">
            <a:avLst/>
          </a:prstGeom>
          <a:noFill/>
          <a:ln w="0">
            <a:noFill/>
          </a:ln>
        </p:spPr>
        <p:style>
          <a:lnRef idx="0"/>
          <a:fillRef idx="0"/>
          <a:effectRef idx="0"/>
          <a:fontRef idx="minor"/>
        </p:style>
        <p:txBody>
          <a:bodyPr lIns="0" rIns="0" tIns="0" bIns="0">
            <a:noAutofit/>
          </a:bodyPr>
          <a:p>
            <a:pPr>
              <a:lnSpc>
                <a:spcPct val="100000"/>
              </a:lnSpc>
            </a:pPr>
            <a:r>
              <a:rPr b="0" lang="en-US" sz="1200" spc="-1" strike="noStrike">
                <a:solidFill>
                  <a:srgbClr val="004c97"/>
                </a:solidFill>
                <a:latin typeface="Arial"/>
                <a:ea typeface="Geneva"/>
              </a:rPr>
              <a:t>21 September 2022</a:t>
            </a:r>
            <a:endParaRPr b="0" lang="en-US" sz="1200" spc="-1" strike="noStrike">
              <a:latin typeface="Arial"/>
            </a:endParaRPr>
          </a:p>
        </p:txBody>
      </p:sp>
      <p:sp>
        <p:nvSpPr>
          <p:cNvPr id="222" name="TextShape 3_3"/>
          <p:cNvSpPr/>
          <p:nvPr/>
        </p:nvSpPr>
        <p:spPr>
          <a:xfrm>
            <a:off x="222120" y="6504120"/>
            <a:ext cx="413640" cy="236520"/>
          </a:xfrm>
          <a:prstGeom prst="rect">
            <a:avLst/>
          </a:prstGeom>
          <a:noFill/>
          <a:ln w="0">
            <a:noFill/>
          </a:ln>
        </p:spPr>
        <p:style>
          <a:lnRef idx="0"/>
          <a:fillRef idx="0"/>
          <a:effectRef idx="0"/>
          <a:fontRef idx="minor"/>
        </p:style>
        <p:txBody>
          <a:bodyPr lIns="0" rIns="0" tIns="0" bIns="0">
            <a:noAutofit/>
          </a:bodyPr>
          <a:p>
            <a:pPr>
              <a:lnSpc>
                <a:spcPct val="100000"/>
              </a:lnSpc>
            </a:pPr>
            <a:fld id="{46D5E290-EB62-4F13-AB79-2CCE7B48EBB7}" type="slidenum">
              <a:rPr b="0" lang="en-US" sz="1200" spc="-1" strike="noStrike">
                <a:solidFill>
                  <a:srgbClr val="004c97"/>
                </a:solidFill>
                <a:latin typeface="Arial"/>
                <a:ea typeface="Geneva"/>
              </a:rPr>
              <a:t>&lt;number&gt;</a:t>
            </a:fld>
            <a:endParaRPr b="0" lang="en-US" sz="1200" spc="-1" strike="noStrike">
              <a:latin typeface="Arial"/>
            </a:endParaRPr>
          </a:p>
        </p:txBody>
      </p:sp>
      <p:sp>
        <p:nvSpPr>
          <p:cNvPr id="223" name="TextShape 4_3"/>
          <p:cNvSpPr/>
          <p:nvPr/>
        </p:nvSpPr>
        <p:spPr>
          <a:xfrm>
            <a:off x="1788120" y="6504120"/>
            <a:ext cx="6002280" cy="242280"/>
          </a:xfrm>
          <a:prstGeom prst="rect">
            <a:avLst/>
          </a:prstGeom>
          <a:noFill/>
          <a:ln w="0">
            <a:noFill/>
          </a:ln>
        </p:spPr>
        <p:style>
          <a:lnRef idx="0"/>
          <a:fillRef idx="0"/>
          <a:effectRef idx="0"/>
          <a:fontRef idx="minor"/>
        </p:style>
      </p:sp>
      <p:pic>
        <p:nvPicPr>
          <p:cNvPr id="224" name="Picture 7_0" descr="Graphical user interface, text, application, chat or text message&#10;&#10;Description automatically generated"/>
          <p:cNvPicPr/>
          <p:nvPr/>
        </p:nvPicPr>
        <p:blipFill>
          <a:blip r:embed="rId1"/>
          <a:stretch/>
        </p:blipFill>
        <p:spPr>
          <a:xfrm>
            <a:off x="457200" y="1034280"/>
            <a:ext cx="5578560" cy="1989720"/>
          </a:xfrm>
          <a:prstGeom prst="rect">
            <a:avLst/>
          </a:prstGeom>
          <a:ln w="0">
            <a:noFill/>
          </a:ln>
        </p:spPr>
      </p:pic>
      <p:sp>
        <p:nvSpPr>
          <p:cNvPr id="225" name="TextBox 8_0"/>
          <p:cNvSpPr/>
          <p:nvPr/>
        </p:nvSpPr>
        <p:spPr>
          <a:xfrm>
            <a:off x="6090480" y="1988280"/>
            <a:ext cx="1767600" cy="36396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en-US" sz="1800" spc="-1" strike="noStrike">
                <a:solidFill>
                  <a:srgbClr val="000000"/>
                </a:solidFill>
                <a:latin typeface="Calibri"/>
              </a:rPr>
              <a:t>Instant feedback </a:t>
            </a:r>
            <a:endParaRPr b="0" lang="en-US" sz="1800" spc="-1" strike="noStrike">
              <a:latin typeface="Arial"/>
            </a:endParaRPr>
          </a:p>
        </p:txBody>
      </p:sp>
      <p:pic>
        <p:nvPicPr>
          <p:cNvPr id="226" name="Content Placeholder 4_0" descr="Graphical user interface, text, application&#10;&#10;Description automatically generated"/>
          <p:cNvPicPr/>
          <p:nvPr/>
        </p:nvPicPr>
        <p:blipFill>
          <a:blip r:embed="rId2"/>
          <a:stretch/>
        </p:blipFill>
        <p:spPr>
          <a:xfrm>
            <a:off x="3931200" y="3076200"/>
            <a:ext cx="4710600" cy="1269000"/>
          </a:xfrm>
          <a:prstGeom prst="rect">
            <a:avLst/>
          </a:prstGeom>
          <a:ln w="0">
            <a:noFill/>
          </a:ln>
        </p:spPr>
      </p:pic>
      <p:pic>
        <p:nvPicPr>
          <p:cNvPr id="227" name="Picture 12_0" descr="Graphical user interface, application&#10;&#10;Description automatically generated"/>
          <p:cNvPicPr/>
          <p:nvPr/>
        </p:nvPicPr>
        <p:blipFill>
          <a:blip r:embed="rId3"/>
          <a:stretch/>
        </p:blipFill>
        <p:spPr>
          <a:xfrm>
            <a:off x="2338920" y="4197960"/>
            <a:ext cx="5578560" cy="2005560"/>
          </a:xfrm>
          <a:prstGeom prst="rect">
            <a:avLst/>
          </a:prstGeom>
          <a:ln w="0">
            <a:noFill/>
          </a:ln>
        </p:spPr>
      </p:pic>
      <p:sp>
        <p:nvSpPr>
          <p:cNvPr id="228" name="TextBox 15_0"/>
          <p:cNvSpPr/>
          <p:nvPr/>
        </p:nvSpPr>
        <p:spPr>
          <a:xfrm>
            <a:off x="1626480" y="3684960"/>
            <a:ext cx="1307520" cy="363960"/>
          </a:xfrm>
          <a:prstGeom prst="rect">
            <a:avLst/>
          </a:prstGeom>
          <a:noFill/>
          <a:ln w="0">
            <a:noFill/>
          </a:ln>
        </p:spPr>
        <p:style>
          <a:lnRef idx="0"/>
          <a:fillRef idx="0"/>
          <a:effectRef idx="0"/>
          <a:fontRef idx="minor"/>
        </p:style>
        <p:txBody>
          <a:bodyPr wrap="none" lIns="90000" rIns="90000" tIns="45000" bIns="45000">
            <a:spAutoFit/>
          </a:bodyPr>
          <a:p>
            <a:pPr>
              <a:lnSpc>
                <a:spcPct val="100000"/>
              </a:lnSpc>
            </a:pPr>
            <a:r>
              <a:rPr b="0" lang="en-US" sz="1800" spc="-1" strike="noStrike">
                <a:solidFill>
                  <a:srgbClr val="000000"/>
                </a:solidFill>
                <a:latin typeface="Calibri"/>
              </a:rPr>
              <a:t>Trace-ability</a:t>
            </a:r>
            <a:endParaRPr b="0" lang="en-US" sz="1800" spc="-1" strike="noStrike">
              <a:latin typeface="Arial"/>
            </a:endParaRPr>
          </a:p>
        </p:txBody>
      </p:sp>
      <p:pic>
        <p:nvPicPr>
          <p:cNvPr id="229" name="Picture 16_2" descr="Text&#10;&#10;Description automatically generated"/>
          <p:cNvPicPr/>
          <p:nvPr/>
        </p:nvPicPr>
        <p:blipFill>
          <a:blip r:embed="rId4"/>
          <a:srcRect l="0" t="82719" r="61010" b="0"/>
          <a:stretch/>
        </p:blipFill>
        <p:spPr>
          <a:xfrm>
            <a:off x="3703320" y="914400"/>
            <a:ext cx="2733840" cy="79704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Fermilab_PPT_090815</Template>
  <TotalTime>13179</TotalTime>
  <Application>LibreOffice/7.1.8.1$Linux_X86_64 LibreOffice_project/10$Build-1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2019-12-16T19:54:36Z</dcterms:created>
  <dc:creator>Microsoft Office User</dc:creator>
  <dc:description/>
  <dc:language>en-US</dc:language>
  <cp:lastModifiedBy/>
  <cp:lastPrinted>2014-01-20T19:40:21Z</cp:lastPrinted>
  <dcterms:modified xsi:type="dcterms:W3CDTF">2022-09-21T08:15:44Z</dcterms:modified>
  <cp:revision>187</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0x010100169A3A851AF9264BAFF3C7564CCFBBF0</vt:lpwstr>
  </property>
  <property fmtid="{D5CDD505-2E9C-101B-9397-08002B2CF9AE}" pid="3" name="HiddenSlides">
    <vt:r8>0</vt:r8>
  </property>
  <property fmtid="{D5CDD505-2E9C-101B-9397-08002B2CF9AE}" pid="4" name="HyperlinksChanged">
    <vt:bool>0</vt:bool>
  </property>
  <property fmtid="{D5CDD505-2E9C-101B-9397-08002B2CF9AE}" pid="5" name="LinksUpToDate">
    <vt:bool>0</vt:bool>
  </property>
  <property fmtid="{D5CDD505-2E9C-101B-9397-08002B2CF9AE}" pid="6" name="MMClips">
    <vt:r8>0</vt:r8>
  </property>
  <property fmtid="{D5CDD505-2E9C-101B-9397-08002B2CF9AE}" pid="7" name="Notes">
    <vt:r8>0</vt:r8>
  </property>
  <property fmtid="{D5CDD505-2E9C-101B-9397-08002B2CF9AE}" pid="8" name="PresentationFormat">
    <vt:lpwstr>On-screen Show (4:3)</vt:lpwstr>
  </property>
  <property fmtid="{D5CDD505-2E9C-101B-9397-08002B2CF9AE}" pid="9" name="ScaleCrop">
    <vt:bool>0</vt:bool>
  </property>
  <property fmtid="{D5CDD505-2E9C-101B-9397-08002B2CF9AE}" pid="10" name="ShareDoc">
    <vt:bool>0</vt:bool>
  </property>
  <property fmtid="{D5CDD505-2E9C-101B-9397-08002B2CF9AE}" pid="11" name="Slides">
    <vt:r8>2</vt:r8>
  </property>
</Properties>
</file>