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9" r:id="rId2"/>
    <p:sldId id="544" r:id="rId3"/>
    <p:sldId id="542" r:id="rId4"/>
    <p:sldId id="280" r:id="rId5"/>
    <p:sldId id="277" r:id="rId6"/>
    <p:sldId id="545" r:id="rId7"/>
    <p:sldId id="543" r:id="rId8"/>
    <p:sldId id="535" r:id="rId9"/>
    <p:sldId id="534" r:id="rId10"/>
    <p:sldId id="540" r:id="rId11"/>
    <p:sldId id="539" r:id="rId12"/>
    <p:sldId id="274" r:id="rId13"/>
    <p:sldId id="276" r:id="rId14"/>
    <p:sldId id="272" r:id="rId15"/>
    <p:sldId id="537" r:id="rId16"/>
    <p:sldId id="541" r:id="rId17"/>
    <p:sldId id="508" r:id="rId18"/>
    <p:sldId id="538" r:id="rId19"/>
    <p:sldId id="514" r:id="rId20"/>
    <p:sldId id="273" r:id="rId21"/>
    <p:sldId id="530" r:id="rId22"/>
    <p:sldId id="536" r:id="rId23"/>
  </p:sldIdLst>
  <p:sldSz cx="12192000" cy="6858000"/>
  <p:notesSz cx="6811963" cy="99425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4E958"/>
    <a:srgbClr val="BBE0E3"/>
    <a:srgbClr val="C00000"/>
    <a:srgbClr val="EFB942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04" autoAdjust="0"/>
    <p:restoredTop sz="94660"/>
  </p:normalViewPr>
  <p:slideViewPr>
    <p:cSldViewPr>
      <p:cViewPr varScale="1">
        <p:scale>
          <a:sx n="124" d="100"/>
          <a:sy n="124" d="100"/>
        </p:scale>
        <p:origin x="376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108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2002C0-9133-2D47-A1DF-6B8C0F8D60A3}" type="doc">
      <dgm:prSet loTypeId="urn:microsoft.com/office/officeart/2005/8/layout/chevron2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D1D910E-7671-D543-8E4C-C5807DAE4A07}">
      <dgm:prSet phldrT="[Text]"/>
      <dgm:spPr/>
      <dgm:t>
        <a:bodyPr/>
        <a:lstStyle/>
        <a:p>
          <a:r>
            <a:rPr lang="en-US" dirty="0"/>
            <a:t>Dec. 2021</a:t>
          </a:r>
        </a:p>
      </dgm:t>
    </dgm:pt>
    <dgm:pt modelId="{0E459957-F0C3-B34D-906F-04A46410F687}" type="parTrans" cxnId="{4D4EEFD4-5006-D54A-AC64-A1936DA06A37}">
      <dgm:prSet/>
      <dgm:spPr/>
      <dgm:t>
        <a:bodyPr/>
        <a:lstStyle/>
        <a:p>
          <a:endParaRPr lang="en-US"/>
        </a:p>
      </dgm:t>
    </dgm:pt>
    <dgm:pt modelId="{2CDE2289-AA89-A748-A26E-4EACF180603A}" type="sibTrans" cxnId="{4D4EEFD4-5006-D54A-AC64-A1936DA06A37}">
      <dgm:prSet/>
      <dgm:spPr/>
      <dgm:t>
        <a:bodyPr/>
        <a:lstStyle/>
        <a:p>
          <a:endParaRPr lang="en-US"/>
        </a:p>
      </dgm:t>
    </dgm:pt>
    <dgm:pt modelId="{7868C663-B083-4946-AEFE-609772908E8D}">
      <dgm:prSet phldrT="[Text]"/>
      <dgm:spPr/>
      <dgm:t>
        <a:bodyPr/>
        <a:lstStyle/>
        <a:p>
          <a:r>
            <a:rPr lang="en-US" dirty="0"/>
            <a:t>Read PS, navigate sections, basic authorization</a:t>
          </a:r>
        </a:p>
      </dgm:t>
    </dgm:pt>
    <dgm:pt modelId="{A8F3EED0-A6B1-EE4B-8DC4-306CCD2597B5}" type="parTrans" cxnId="{56FDC76D-D0F9-9240-87AF-A5FBCC0149A7}">
      <dgm:prSet/>
      <dgm:spPr/>
      <dgm:t>
        <a:bodyPr/>
        <a:lstStyle/>
        <a:p>
          <a:endParaRPr lang="en-US"/>
        </a:p>
      </dgm:t>
    </dgm:pt>
    <dgm:pt modelId="{95F44080-8780-9B45-A07B-81BE9F791838}" type="sibTrans" cxnId="{56FDC76D-D0F9-9240-87AF-A5FBCC0149A7}">
      <dgm:prSet/>
      <dgm:spPr/>
      <dgm:t>
        <a:bodyPr/>
        <a:lstStyle/>
        <a:p>
          <a:endParaRPr lang="en-US"/>
        </a:p>
      </dgm:t>
    </dgm:pt>
    <dgm:pt modelId="{2E160008-3332-2749-A56F-2D7349E52E9D}">
      <dgm:prSet phldrT="[Text]"/>
      <dgm:spPr/>
      <dgm:t>
        <a:bodyPr/>
        <a:lstStyle/>
        <a:p>
          <a:r>
            <a:rPr lang="en-US" dirty="0"/>
            <a:t>Transmit to SUP</a:t>
          </a:r>
        </a:p>
      </dgm:t>
    </dgm:pt>
    <dgm:pt modelId="{0691C574-EBD1-F140-A16C-F4BB43E91B42}" type="parTrans" cxnId="{5BF28C30-41B1-054E-A6F8-8632BAC86693}">
      <dgm:prSet/>
      <dgm:spPr/>
      <dgm:t>
        <a:bodyPr/>
        <a:lstStyle/>
        <a:p>
          <a:endParaRPr lang="en-US"/>
        </a:p>
      </dgm:t>
    </dgm:pt>
    <dgm:pt modelId="{DAD1FE8D-D126-F949-B78E-04FED3FFF580}" type="sibTrans" cxnId="{5BF28C30-41B1-054E-A6F8-8632BAC86693}">
      <dgm:prSet/>
      <dgm:spPr/>
      <dgm:t>
        <a:bodyPr/>
        <a:lstStyle/>
        <a:p>
          <a:endParaRPr lang="en-US"/>
        </a:p>
      </dgm:t>
    </dgm:pt>
    <dgm:pt modelId="{06C2CEC5-9EE6-E04B-9DCA-D0ACEFCDF8BC}">
      <dgm:prSet phldrT="[Text]"/>
      <dgm:spPr/>
      <dgm:t>
        <a:bodyPr/>
        <a:lstStyle/>
        <a:p>
          <a:r>
            <a:rPr lang="en-US" dirty="0"/>
            <a:t>April 2022</a:t>
          </a:r>
        </a:p>
      </dgm:t>
    </dgm:pt>
    <dgm:pt modelId="{85D13FC0-364D-624F-8E8C-323BB06A8BCB}" type="parTrans" cxnId="{5843EA6A-E0A8-D84B-9ACD-E8E37EAC92A5}">
      <dgm:prSet/>
      <dgm:spPr/>
      <dgm:t>
        <a:bodyPr/>
        <a:lstStyle/>
        <a:p>
          <a:endParaRPr lang="en-US"/>
        </a:p>
      </dgm:t>
    </dgm:pt>
    <dgm:pt modelId="{8E1F3F08-0689-254D-8C1D-22EF5F07E9A7}" type="sibTrans" cxnId="{5843EA6A-E0A8-D84B-9ACD-E8E37EAC92A5}">
      <dgm:prSet/>
      <dgm:spPr/>
      <dgm:t>
        <a:bodyPr/>
        <a:lstStyle/>
        <a:p>
          <a:endParaRPr lang="en-US"/>
        </a:p>
      </dgm:t>
    </dgm:pt>
    <dgm:pt modelId="{4BAB07D6-1173-EE4F-ABA2-AAE56ECB77F9}">
      <dgm:prSet phldrT="[Text]"/>
      <dgm:spPr/>
      <dgm:t>
        <a:bodyPr/>
        <a:lstStyle/>
        <a:p>
          <a:r>
            <a:rPr lang="en-US" dirty="0"/>
            <a:t>Realistic plant system config, XML and database serialization, validation &amp; transformation</a:t>
          </a:r>
        </a:p>
      </dgm:t>
    </dgm:pt>
    <dgm:pt modelId="{3C443AE5-3ABE-AA4C-BDD4-2B4B0098F5D6}" type="parTrans" cxnId="{81E7EE9F-F050-4443-922E-7E5F82DC87D5}">
      <dgm:prSet/>
      <dgm:spPr/>
      <dgm:t>
        <a:bodyPr/>
        <a:lstStyle/>
        <a:p>
          <a:endParaRPr lang="en-US"/>
        </a:p>
      </dgm:t>
    </dgm:pt>
    <dgm:pt modelId="{BBE893F4-8ABB-8C44-840C-7EC479C94861}" type="sibTrans" cxnId="{81E7EE9F-F050-4443-922E-7E5F82DC87D5}">
      <dgm:prSet/>
      <dgm:spPr/>
      <dgm:t>
        <a:bodyPr/>
        <a:lstStyle/>
        <a:p>
          <a:endParaRPr lang="en-US"/>
        </a:p>
      </dgm:t>
    </dgm:pt>
    <dgm:pt modelId="{92F0675B-73D6-B14D-B4E4-C62A66A60ED6}">
      <dgm:prSet phldrT="[Text]"/>
      <dgm:spPr/>
      <dgm:t>
        <a:bodyPr/>
        <a:lstStyle/>
        <a:p>
          <a:r>
            <a:rPr lang="en-US" dirty="0"/>
            <a:t>Transmit complete plant system config to SUP</a:t>
          </a:r>
        </a:p>
      </dgm:t>
    </dgm:pt>
    <dgm:pt modelId="{E63C09EA-947C-D545-8267-ED417D3F4AEA}" type="parTrans" cxnId="{39B3FA61-3CA9-F443-A9A7-B9B66E4FBCE8}">
      <dgm:prSet/>
      <dgm:spPr/>
      <dgm:t>
        <a:bodyPr/>
        <a:lstStyle/>
        <a:p>
          <a:endParaRPr lang="en-US"/>
        </a:p>
      </dgm:t>
    </dgm:pt>
    <dgm:pt modelId="{BB8B8DC1-BEF1-A243-BA03-0CC3E9EAE87D}" type="sibTrans" cxnId="{39B3FA61-3CA9-F443-A9A7-B9B66E4FBCE8}">
      <dgm:prSet/>
      <dgm:spPr/>
      <dgm:t>
        <a:bodyPr/>
        <a:lstStyle/>
        <a:p>
          <a:endParaRPr lang="en-US"/>
        </a:p>
      </dgm:t>
    </dgm:pt>
    <dgm:pt modelId="{74F619B6-1A06-1948-AFE1-F209FFE1A7C0}">
      <dgm:prSet phldrT="[Text]"/>
      <dgm:spPr/>
      <dgm:t>
        <a:bodyPr/>
        <a:lstStyle/>
        <a:p>
          <a:r>
            <a:rPr lang="en-US" dirty="0"/>
            <a:t>July 2022</a:t>
          </a:r>
        </a:p>
      </dgm:t>
    </dgm:pt>
    <dgm:pt modelId="{AEF202CA-D967-B84C-BA38-F8BC9852D76D}" type="parTrans" cxnId="{C14685A8-51DF-AC4B-9C34-8DA403DFE7B1}">
      <dgm:prSet/>
      <dgm:spPr/>
      <dgm:t>
        <a:bodyPr/>
        <a:lstStyle/>
        <a:p>
          <a:endParaRPr lang="en-US"/>
        </a:p>
      </dgm:t>
    </dgm:pt>
    <dgm:pt modelId="{38F9119F-AB99-1145-9A2F-4BEF54FB9F4F}" type="sibTrans" cxnId="{C14685A8-51DF-AC4B-9C34-8DA403DFE7B1}">
      <dgm:prSet/>
      <dgm:spPr/>
      <dgm:t>
        <a:bodyPr/>
        <a:lstStyle/>
        <a:p>
          <a:endParaRPr lang="en-US"/>
        </a:p>
      </dgm:t>
    </dgm:pt>
    <dgm:pt modelId="{7508593B-8AFE-0E4F-9F28-4C0BF42D8551}">
      <dgm:prSet phldrT="[Text]"/>
      <dgm:spPr/>
      <dgm:t>
        <a:bodyPr/>
        <a:lstStyle/>
        <a:p>
          <a:r>
            <a:rPr lang="en-US" dirty="0"/>
            <a:t>PCS configuration, validation in both PSPS and SUP</a:t>
          </a:r>
        </a:p>
      </dgm:t>
    </dgm:pt>
    <dgm:pt modelId="{CCEFD0E5-F306-D74A-8755-A5AC10DE0913}" type="parTrans" cxnId="{977B4906-40AB-384B-8174-5C4D909E66D6}">
      <dgm:prSet/>
      <dgm:spPr/>
      <dgm:t>
        <a:bodyPr/>
        <a:lstStyle/>
        <a:p>
          <a:endParaRPr lang="en-US"/>
        </a:p>
      </dgm:t>
    </dgm:pt>
    <dgm:pt modelId="{D8BF7D47-54B4-F441-84D4-2D1C67456ED9}" type="sibTrans" cxnId="{977B4906-40AB-384B-8174-5C4D909E66D6}">
      <dgm:prSet/>
      <dgm:spPr/>
      <dgm:t>
        <a:bodyPr/>
        <a:lstStyle/>
        <a:p>
          <a:endParaRPr lang="en-US"/>
        </a:p>
      </dgm:t>
    </dgm:pt>
    <dgm:pt modelId="{AE05E73F-5599-BE4F-90E2-15CA18D69235}">
      <dgm:prSet phldrT="[Text]"/>
      <dgm:spPr/>
      <dgm:t>
        <a:bodyPr/>
        <a:lstStyle/>
        <a:p>
          <a:r>
            <a:rPr lang="en-US" dirty="0"/>
            <a:t>Full control chain PSPS -&gt; SUP -&gt; PCS</a:t>
          </a:r>
        </a:p>
      </dgm:t>
    </dgm:pt>
    <dgm:pt modelId="{F3988B69-A872-9945-B1A8-9D908A9FEE35}" type="parTrans" cxnId="{1D930C82-1B65-1D4E-8183-F4C87F065A41}">
      <dgm:prSet/>
      <dgm:spPr/>
      <dgm:t>
        <a:bodyPr/>
        <a:lstStyle/>
        <a:p>
          <a:endParaRPr lang="en-US"/>
        </a:p>
      </dgm:t>
    </dgm:pt>
    <dgm:pt modelId="{94ECCCC3-CA7D-9841-9E20-F6C49D295C13}" type="sibTrans" cxnId="{1D930C82-1B65-1D4E-8183-F4C87F065A41}">
      <dgm:prSet/>
      <dgm:spPr/>
      <dgm:t>
        <a:bodyPr/>
        <a:lstStyle/>
        <a:p>
          <a:endParaRPr lang="en-US"/>
        </a:p>
      </dgm:t>
    </dgm:pt>
    <dgm:pt modelId="{10AB911E-68CF-5442-BBB7-2FFFAC08F0C4}">
      <dgm:prSet/>
      <dgm:spPr/>
      <dgm:t>
        <a:bodyPr/>
        <a:lstStyle/>
        <a:p>
          <a:r>
            <a:rPr lang="en-US" dirty="0"/>
            <a:t>Nov. 2022</a:t>
          </a:r>
        </a:p>
      </dgm:t>
    </dgm:pt>
    <dgm:pt modelId="{8962472A-3FD7-AF4D-8BFD-FDE0094A36C9}" type="parTrans" cxnId="{AB64142A-6089-DC40-9B4F-A23566E8EB71}">
      <dgm:prSet/>
      <dgm:spPr/>
      <dgm:t>
        <a:bodyPr/>
        <a:lstStyle/>
        <a:p>
          <a:endParaRPr lang="en-US"/>
        </a:p>
      </dgm:t>
    </dgm:pt>
    <dgm:pt modelId="{2E7A188D-589E-6447-8218-C84B8B20AF71}" type="sibTrans" cxnId="{AB64142A-6089-DC40-9B4F-A23566E8EB71}">
      <dgm:prSet/>
      <dgm:spPr/>
      <dgm:t>
        <a:bodyPr/>
        <a:lstStyle/>
        <a:p>
          <a:endParaRPr lang="en-US"/>
        </a:p>
      </dgm:t>
    </dgm:pt>
    <dgm:pt modelId="{5A30A86A-D613-6F45-B025-B8505685946A}">
      <dgm:prSet/>
      <dgm:spPr/>
      <dgm:t>
        <a:bodyPr/>
        <a:lstStyle/>
        <a:p>
          <a:r>
            <a:rPr lang="en-US" dirty="0"/>
            <a:t>PS Editor GUI</a:t>
          </a:r>
        </a:p>
      </dgm:t>
    </dgm:pt>
    <dgm:pt modelId="{A6BA592D-1CCF-0141-82B8-A3CFE1588F9F}" type="parTrans" cxnId="{40B98DAD-9E22-D742-8B46-D6E60816136A}">
      <dgm:prSet/>
      <dgm:spPr/>
      <dgm:t>
        <a:bodyPr/>
        <a:lstStyle/>
        <a:p>
          <a:endParaRPr lang="en-US"/>
        </a:p>
      </dgm:t>
    </dgm:pt>
    <dgm:pt modelId="{18C05DDD-B290-B94F-8A45-A163BF2CB193}" type="sibTrans" cxnId="{40B98DAD-9E22-D742-8B46-D6E60816136A}">
      <dgm:prSet/>
      <dgm:spPr/>
      <dgm:t>
        <a:bodyPr/>
        <a:lstStyle/>
        <a:p>
          <a:endParaRPr lang="en-US"/>
        </a:p>
      </dgm:t>
    </dgm:pt>
    <dgm:pt modelId="{5B397780-F9E8-FF47-8355-AB405EB99EFF}" type="pres">
      <dgm:prSet presAssocID="{E32002C0-9133-2D47-A1DF-6B8C0F8D60A3}" presName="linearFlow" presStyleCnt="0">
        <dgm:presLayoutVars>
          <dgm:dir/>
          <dgm:animLvl val="lvl"/>
          <dgm:resizeHandles val="exact"/>
        </dgm:presLayoutVars>
      </dgm:prSet>
      <dgm:spPr/>
    </dgm:pt>
    <dgm:pt modelId="{48669E27-AF34-0549-BCD2-50DA50CDDC3F}" type="pres">
      <dgm:prSet presAssocID="{7D1D910E-7671-D543-8E4C-C5807DAE4A07}" presName="composite" presStyleCnt="0"/>
      <dgm:spPr/>
    </dgm:pt>
    <dgm:pt modelId="{4BD49766-49CE-DA46-B111-28BCB407C966}" type="pres">
      <dgm:prSet presAssocID="{7D1D910E-7671-D543-8E4C-C5807DAE4A07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FE941E01-FBC1-024A-BE28-6CF4A5599937}" type="pres">
      <dgm:prSet presAssocID="{7D1D910E-7671-D543-8E4C-C5807DAE4A07}" presName="descendantText" presStyleLbl="alignAcc1" presStyleIdx="0" presStyleCnt="4">
        <dgm:presLayoutVars>
          <dgm:bulletEnabled val="1"/>
        </dgm:presLayoutVars>
      </dgm:prSet>
      <dgm:spPr/>
    </dgm:pt>
    <dgm:pt modelId="{AB7E8D4C-235F-A142-93DB-666C85BCB4AC}" type="pres">
      <dgm:prSet presAssocID="{2CDE2289-AA89-A748-A26E-4EACF180603A}" presName="sp" presStyleCnt="0"/>
      <dgm:spPr/>
    </dgm:pt>
    <dgm:pt modelId="{DB39966C-9AF8-954F-9BAB-599018442AC5}" type="pres">
      <dgm:prSet presAssocID="{06C2CEC5-9EE6-E04B-9DCA-D0ACEFCDF8BC}" presName="composite" presStyleCnt="0"/>
      <dgm:spPr/>
    </dgm:pt>
    <dgm:pt modelId="{7AD85EDE-209D-3B48-8C92-C117FB9FA22D}" type="pres">
      <dgm:prSet presAssocID="{06C2CEC5-9EE6-E04B-9DCA-D0ACEFCDF8BC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11D16742-3E2B-924D-BF9B-77CF067920E8}" type="pres">
      <dgm:prSet presAssocID="{06C2CEC5-9EE6-E04B-9DCA-D0ACEFCDF8BC}" presName="descendantText" presStyleLbl="alignAcc1" presStyleIdx="1" presStyleCnt="4">
        <dgm:presLayoutVars>
          <dgm:bulletEnabled val="1"/>
        </dgm:presLayoutVars>
      </dgm:prSet>
      <dgm:spPr/>
    </dgm:pt>
    <dgm:pt modelId="{E3737C95-2F3D-664C-9298-52E6B42140D7}" type="pres">
      <dgm:prSet presAssocID="{8E1F3F08-0689-254D-8C1D-22EF5F07E9A7}" presName="sp" presStyleCnt="0"/>
      <dgm:spPr/>
    </dgm:pt>
    <dgm:pt modelId="{9EFE517E-537F-6640-9505-C486F3F431BF}" type="pres">
      <dgm:prSet presAssocID="{74F619B6-1A06-1948-AFE1-F209FFE1A7C0}" presName="composite" presStyleCnt="0"/>
      <dgm:spPr/>
    </dgm:pt>
    <dgm:pt modelId="{B404A06A-5C15-8B4A-BDF0-181C18CD2B15}" type="pres">
      <dgm:prSet presAssocID="{74F619B6-1A06-1948-AFE1-F209FFE1A7C0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5568BF4C-2E07-914E-8C9F-51FF15351E35}" type="pres">
      <dgm:prSet presAssocID="{74F619B6-1A06-1948-AFE1-F209FFE1A7C0}" presName="descendantText" presStyleLbl="alignAcc1" presStyleIdx="2" presStyleCnt="4">
        <dgm:presLayoutVars>
          <dgm:bulletEnabled val="1"/>
        </dgm:presLayoutVars>
      </dgm:prSet>
      <dgm:spPr/>
    </dgm:pt>
    <dgm:pt modelId="{73B50726-9214-C042-8021-A9FA0F7D0EF9}" type="pres">
      <dgm:prSet presAssocID="{38F9119F-AB99-1145-9A2F-4BEF54FB9F4F}" presName="sp" presStyleCnt="0"/>
      <dgm:spPr/>
    </dgm:pt>
    <dgm:pt modelId="{74C70E4B-731F-7843-825E-D364FD6E3DE2}" type="pres">
      <dgm:prSet presAssocID="{10AB911E-68CF-5442-BBB7-2FFFAC08F0C4}" presName="composite" presStyleCnt="0"/>
      <dgm:spPr/>
    </dgm:pt>
    <dgm:pt modelId="{100B10BB-41A1-0C4D-AA55-340ADE59B152}" type="pres">
      <dgm:prSet presAssocID="{10AB911E-68CF-5442-BBB7-2FFFAC08F0C4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F0762FA9-54F2-FB4E-B76B-E4FE083BB111}" type="pres">
      <dgm:prSet presAssocID="{10AB911E-68CF-5442-BBB7-2FFFAC08F0C4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977B4906-40AB-384B-8174-5C4D909E66D6}" srcId="{74F619B6-1A06-1948-AFE1-F209FFE1A7C0}" destId="{7508593B-8AFE-0E4F-9F28-4C0BF42D8551}" srcOrd="0" destOrd="0" parTransId="{CCEFD0E5-F306-D74A-8755-A5AC10DE0913}" sibTransId="{D8BF7D47-54B4-F441-84D4-2D1C67456ED9}"/>
    <dgm:cxn modelId="{AB64142A-6089-DC40-9B4F-A23566E8EB71}" srcId="{E32002C0-9133-2D47-A1DF-6B8C0F8D60A3}" destId="{10AB911E-68CF-5442-BBB7-2FFFAC08F0C4}" srcOrd="3" destOrd="0" parTransId="{8962472A-3FD7-AF4D-8BFD-FDE0094A36C9}" sibTransId="{2E7A188D-589E-6447-8218-C84B8B20AF71}"/>
    <dgm:cxn modelId="{5BF28C30-41B1-054E-A6F8-8632BAC86693}" srcId="{7D1D910E-7671-D543-8E4C-C5807DAE4A07}" destId="{2E160008-3332-2749-A56F-2D7349E52E9D}" srcOrd="1" destOrd="0" parTransId="{0691C574-EBD1-F140-A16C-F4BB43E91B42}" sibTransId="{DAD1FE8D-D126-F949-B78E-04FED3FFF580}"/>
    <dgm:cxn modelId="{55311934-CE81-144D-AEAB-0EDE86446657}" type="presOf" srcId="{74F619B6-1A06-1948-AFE1-F209FFE1A7C0}" destId="{B404A06A-5C15-8B4A-BDF0-181C18CD2B15}" srcOrd="0" destOrd="0" presId="urn:microsoft.com/office/officeart/2005/8/layout/chevron2"/>
    <dgm:cxn modelId="{AC1B1E3A-8C82-0544-A69A-9014B760C42A}" type="presOf" srcId="{2E160008-3332-2749-A56F-2D7349E52E9D}" destId="{FE941E01-FBC1-024A-BE28-6CF4A5599937}" srcOrd="0" destOrd="1" presId="urn:microsoft.com/office/officeart/2005/8/layout/chevron2"/>
    <dgm:cxn modelId="{D2C9823E-3B96-6745-8AD1-A462C2F371EA}" type="presOf" srcId="{06C2CEC5-9EE6-E04B-9DCA-D0ACEFCDF8BC}" destId="{7AD85EDE-209D-3B48-8C92-C117FB9FA22D}" srcOrd="0" destOrd="0" presId="urn:microsoft.com/office/officeart/2005/8/layout/chevron2"/>
    <dgm:cxn modelId="{A9E8C758-395E-1F4B-A395-535758A056CE}" type="presOf" srcId="{7D1D910E-7671-D543-8E4C-C5807DAE4A07}" destId="{4BD49766-49CE-DA46-B111-28BCB407C966}" srcOrd="0" destOrd="0" presId="urn:microsoft.com/office/officeart/2005/8/layout/chevron2"/>
    <dgm:cxn modelId="{735AAE59-7A67-B04B-8C1E-87457ECE1492}" type="presOf" srcId="{10AB911E-68CF-5442-BBB7-2FFFAC08F0C4}" destId="{100B10BB-41A1-0C4D-AA55-340ADE59B152}" srcOrd="0" destOrd="0" presId="urn:microsoft.com/office/officeart/2005/8/layout/chevron2"/>
    <dgm:cxn modelId="{130AED5D-D2C4-1245-ACA5-5FF6951B0C4C}" type="presOf" srcId="{92F0675B-73D6-B14D-B4E4-C62A66A60ED6}" destId="{11D16742-3E2B-924D-BF9B-77CF067920E8}" srcOrd="0" destOrd="1" presId="urn:microsoft.com/office/officeart/2005/8/layout/chevron2"/>
    <dgm:cxn modelId="{AD10E45E-4E1F-0549-8750-45BEAFF16E32}" type="presOf" srcId="{5A30A86A-D613-6F45-B025-B8505685946A}" destId="{F0762FA9-54F2-FB4E-B76B-E4FE083BB111}" srcOrd="0" destOrd="0" presId="urn:microsoft.com/office/officeart/2005/8/layout/chevron2"/>
    <dgm:cxn modelId="{39B3FA61-3CA9-F443-A9A7-B9B66E4FBCE8}" srcId="{06C2CEC5-9EE6-E04B-9DCA-D0ACEFCDF8BC}" destId="{92F0675B-73D6-B14D-B4E4-C62A66A60ED6}" srcOrd="1" destOrd="0" parTransId="{E63C09EA-947C-D545-8267-ED417D3F4AEA}" sibTransId="{BB8B8DC1-BEF1-A243-BA03-0CC3E9EAE87D}"/>
    <dgm:cxn modelId="{5843EA6A-E0A8-D84B-9ACD-E8E37EAC92A5}" srcId="{E32002C0-9133-2D47-A1DF-6B8C0F8D60A3}" destId="{06C2CEC5-9EE6-E04B-9DCA-D0ACEFCDF8BC}" srcOrd="1" destOrd="0" parTransId="{85D13FC0-364D-624F-8E8C-323BB06A8BCB}" sibTransId="{8E1F3F08-0689-254D-8C1D-22EF5F07E9A7}"/>
    <dgm:cxn modelId="{56FDC76D-D0F9-9240-87AF-A5FBCC0149A7}" srcId="{7D1D910E-7671-D543-8E4C-C5807DAE4A07}" destId="{7868C663-B083-4946-AEFE-609772908E8D}" srcOrd="0" destOrd="0" parTransId="{A8F3EED0-A6B1-EE4B-8DC4-306CCD2597B5}" sibTransId="{95F44080-8780-9B45-A07B-81BE9F791838}"/>
    <dgm:cxn modelId="{A7144A6E-24C9-004B-86A1-73A3AE6CCE71}" type="presOf" srcId="{4BAB07D6-1173-EE4F-ABA2-AAE56ECB77F9}" destId="{11D16742-3E2B-924D-BF9B-77CF067920E8}" srcOrd="0" destOrd="0" presId="urn:microsoft.com/office/officeart/2005/8/layout/chevron2"/>
    <dgm:cxn modelId="{1D930C82-1B65-1D4E-8183-F4C87F065A41}" srcId="{74F619B6-1A06-1948-AFE1-F209FFE1A7C0}" destId="{AE05E73F-5599-BE4F-90E2-15CA18D69235}" srcOrd="1" destOrd="0" parTransId="{F3988B69-A872-9945-B1A8-9D908A9FEE35}" sibTransId="{94ECCCC3-CA7D-9841-9E20-F6C49D295C13}"/>
    <dgm:cxn modelId="{81E7EE9F-F050-4443-922E-7E5F82DC87D5}" srcId="{06C2CEC5-9EE6-E04B-9DCA-D0ACEFCDF8BC}" destId="{4BAB07D6-1173-EE4F-ABA2-AAE56ECB77F9}" srcOrd="0" destOrd="0" parTransId="{3C443AE5-3ABE-AA4C-BDD4-2B4B0098F5D6}" sibTransId="{BBE893F4-8ABB-8C44-840C-7EC479C94861}"/>
    <dgm:cxn modelId="{C14685A8-51DF-AC4B-9C34-8DA403DFE7B1}" srcId="{E32002C0-9133-2D47-A1DF-6B8C0F8D60A3}" destId="{74F619B6-1A06-1948-AFE1-F209FFE1A7C0}" srcOrd="2" destOrd="0" parTransId="{AEF202CA-D967-B84C-BA38-F8BC9852D76D}" sibTransId="{38F9119F-AB99-1145-9A2F-4BEF54FB9F4F}"/>
    <dgm:cxn modelId="{40B98DAD-9E22-D742-8B46-D6E60816136A}" srcId="{10AB911E-68CF-5442-BBB7-2FFFAC08F0C4}" destId="{5A30A86A-D613-6F45-B025-B8505685946A}" srcOrd="0" destOrd="0" parTransId="{A6BA592D-1CCF-0141-82B8-A3CFE1588F9F}" sibTransId="{18C05DDD-B290-B94F-8A45-A163BF2CB193}"/>
    <dgm:cxn modelId="{786A94AD-C02D-3B43-BF8B-49DBECC12236}" type="presOf" srcId="{AE05E73F-5599-BE4F-90E2-15CA18D69235}" destId="{5568BF4C-2E07-914E-8C9F-51FF15351E35}" srcOrd="0" destOrd="1" presId="urn:microsoft.com/office/officeart/2005/8/layout/chevron2"/>
    <dgm:cxn modelId="{F9C2F3D3-5F83-7D44-820A-7C49C2FAD8A9}" type="presOf" srcId="{7508593B-8AFE-0E4F-9F28-4C0BF42D8551}" destId="{5568BF4C-2E07-914E-8C9F-51FF15351E35}" srcOrd="0" destOrd="0" presId="urn:microsoft.com/office/officeart/2005/8/layout/chevron2"/>
    <dgm:cxn modelId="{4D4EEFD4-5006-D54A-AC64-A1936DA06A37}" srcId="{E32002C0-9133-2D47-A1DF-6B8C0F8D60A3}" destId="{7D1D910E-7671-D543-8E4C-C5807DAE4A07}" srcOrd="0" destOrd="0" parTransId="{0E459957-F0C3-B34D-906F-04A46410F687}" sibTransId="{2CDE2289-AA89-A748-A26E-4EACF180603A}"/>
    <dgm:cxn modelId="{E881B1DA-CCF8-6C48-9908-A3535650B6F1}" type="presOf" srcId="{E32002C0-9133-2D47-A1DF-6B8C0F8D60A3}" destId="{5B397780-F9E8-FF47-8355-AB405EB99EFF}" srcOrd="0" destOrd="0" presId="urn:microsoft.com/office/officeart/2005/8/layout/chevron2"/>
    <dgm:cxn modelId="{FE5F41E8-0314-1A49-91AC-C36A87BBA7CA}" type="presOf" srcId="{7868C663-B083-4946-AEFE-609772908E8D}" destId="{FE941E01-FBC1-024A-BE28-6CF4A5599937}" srcOrd="0" destOrd="0" presId="urn:microsoft.com/office/officeart/2005/8/layout/chevron2"/>
    <dgm:cxn modelId="{E5DDFEC2-DCC6-CD48-92D1-5A634CD6637F}" type="presParOf" srcId="{5B397780-F9E8-FF47-8355-AB405EB99EFF}" destId="{48669E27-AF34-0549-BCD2-50DA50CDDC3F}" srcOrd="0" destOrd="0" presId="urn:microsoft.com/office/officeart/2005/8/layout/chevron2"/>
    <dgm:cxn modelId="{D7AC5E8C-526B-C445-B255-34953F48BEF3}" type="presParOf" srcId="{48669E27-AF34-0549-BCD2-50DA50CDDC3F}" destId="{4BD49766-49CE-DA46-B111-28BCB407C966}" srcOrd="0" destOrd="0" presId="urn:microsoft.com/office/officeart/2005/8/layout/chevron2"/>
    <dgm:cxn modelId="{8AA01966-1FEB-5C49-BB6F-63525A964900}" type="presParOf" srcId="{48669E27-AF34-0549-BCD2-50DA50CDDC3F}" destId="{FE941E01-FBC1-024A-BE28-6CF4A5599937}" srcOrd="1" destOrd="0" presId="urn:microsoft.com/office/officeart/2005/8/layout/chevron2"/>
    <dgm:cxn modelId="{25A4C1AE-98D6-FF4E-8D16-7400B90A67F7}" type="presParOf" srcId="{5B397780-F9E8-FF47-8355-AB405EB99EFF}" destId="{AB7E8D4C-235F-A142-93DB-666C85BCB4AC}" srcOrd="1" destOrd="0" presId="urn:microsoft.com/office/officeart/2005/8/layout/chevron2"/>
    <dgm:cxn modelId="{889052FA-651F-A141-AA30-D3FB45BF4E42}" type="presParOf" srcId="{5B397780-F9E8-FF47-8355-AB405EB99EFF}" destId="{DB39966C-9AF8-954F-9BAB-599018442AC5}" srcOrd="2" destOrd="0" presId="urn:microsoft.com/office/officeart/2005/8/layout/chevron2"/>
    <dgm:cxn modelId="{1C5CA5A5-6C3B-614D-B538-F54106B14475}" type="presParOf" srcId="{DB39966C-9AF8-954F-9BAB-599018442AC5}" destId="{7AD85EDE-209D-3B48-8C92-C117FB9FA22D}" srcOrd="0" destOrd="0" presId="urn:microsoft.com/office/officeart/2005/8/layout/chevron2"/>
    <dgm:cxn modelId="{6AE2A761-1F2F-6440-A624-9C66601F8175}" type="presParOf" srcId="{DB39966C-9AF8-954F-9BAB-599018442AC5}" destId="{11D16742-3E2B-924D-BF9B-77CF067920E8}" srcOrd="1" destOrd="0" presId="urn:microsoft.com/office/officeart/2005/8/layout/chevron2"/>
    <dgm:cxn modelId="{5B05F0B2-138C-604F-9FE7-276F7E975784}" type="presParOf" srcId="{5B397780-F9E8-FF47-8355-AB405EB99EFF}" destId="{E3737C95-2F3D-664C-9298-52E6B42140D7}" srcOrd="3" destOrd="0" presId="urn:microsoft.com/office/officeart/2005/8/layout/chevron2"/>
    <dgm:cxn modelId="{DD3E1C27-9186-CD4D-B216-F9B7D66289AB}" type="presParOf" srcId="{5B397780-F9E8-FF47-8355-AB405EB99EFF}" destId="{9EFE517E-537F-6640-9505-C486F3F431BF}" srcOrd="4" destOrd="0" presId="urn:microsoft.com/office/officeart/2005/8/layout/chevron2"/>
    <dgm:cxn modelId="{C0140DCB-09CB-DD45-AF40-EFCCD6708283}" type="presParOf" srcId="{9EFE517E-537F-6640-9505-C486F3F431BF}" destId="{B404A06A-5C15-8B4A-BDF0-181C18CD2B15}" srcOrd="0" destOrd="0" presId="urn:microsoft.com/office/officeart/2005/8/layout/chevron2"/>
    <dgm:cxn modelId="{DB2B4824-972C-3A42-BA49-AD9A30B37368}" type="presParOf" srcId="{9EFE517E-537F-6640-9505-C486F3F431BF}" destId="{5568BF4C-2E07-914E-8C9F-51FF15351E35}" srcOrd="1" destOrd="0" presId="urn:microsoft.com/office/officeart/2005/8/layout/chevron2"/>
    <dgm:cxn modelId="{E70A1FF3-2E22-D042-9544-1D3C5E3DCBBB}" type="presParOf" srcId="{5B397780-F9E8-FF47-8355-AB405EB99EFF}" destId="{73B50726-9214-C042-8021-A9FA0F7D0EF9}" srcOrd="5" destOrd="0" presId="urn:microsoft.com/office/officeart/2005/8/layout/chevron2"/>
    <dgm:cxn modelId="{F9609032-10C5-6146-890A-AA824B66EC37}" type="presParOf" srcId="{5B397780-F9E8-FF47-8355-AB405EB99EFF}" destId="{74C70E4B-731F-7843-825E-D364FD6E3DE2}" srcOrd="6" destOrd="0" presId="urn:microsoft.com/office/officeart/2005/8/layout/chevron2"/>
    <dgm:cxn modelId="{4DD964A5-B426-0344-8805-F3A150482299}" type="presParOf" srcId="{74C70E4B-731F-7843-825E-D364FD6E3DE2}" destId="{100B10BB-41A1-0C4D-AA55-340ADE59B152}" srcOrd="0" destOrd="0" presId="urn:microsoft.com/office/officeart/2005/8/layout/chevron2"/>
    <dgm:cxn modelId="{36DDCD5E-BD81-CF42-B8B0-47D0A303A47B}" type="presParOf" srcId="{74C70E4B-731F-7843-825E-D364FD6E3DE2}" destId="{F0762FA9-54F2-FB4E-B76B-E4FE083BB11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49766-49CE-DA46-B111-28BCB407C966}">
      <dsp:nvSpPr>
        <dsp:cNvPr id="0" name=""/>
        <dsp:cNvSpPr/>
      </dsp:nvSpPr>
      <dsp:spPr>
        <a:xfrm rot="5400000">
          <a:off x="-176158" y="177504"/>
          <a:ext cx="1174390" cy="82207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Dec. 2021</a:t>
          </a:r>
        </a:p>
      </dsp:txBody>
      <dsp:txXfrm rot="-5400000">
        <a:off x="1" y="412383"/>
        <a:ext cx="822073" cy="352317"/>
      </dsp:txXfrm>
    </dsp:sp>
    <dsp:sp modelId="{FE941E01-FBC1-024A-BE28-6CF4A5599937}">
      <dsp:nvSpPr>
        <dsp:cNvPr id="0" name=""/>
        <dsp:cNvSpPr/>
      </dsp:nvSpPr>
      <dsp:spPr>
        <a:xfrm rot="5400000">
          <a:off x="2581191" y="-1757772"/>
          <a:ext cx="763353" cy="42815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Read PS, navigate sections, basic authorization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Transmit to SUP</a:t>
          </a:r>
        </a:p>
      </dsp:txBody>
      <dsp:txXfrm rot="-5400000">
        <a:off x="822073" y="38610"/>
        <a:ext cx="4244326" cy="688825"/>
      </dsp:txXfrm>
    </dsp:sp>
    <dsp:sp modelId="{7AD85EDE-209D-3B48-8C92-C117FB9FA22D}">
      <dsp:nvSpPr>
        <dsp:cNvPr id="0" name=""/>
        <dsp:cNvSpPr/>
      </dsp:nvSpPr>
      <dsp:spPr>
        <a:xfrm rot="5400000">
          <a:off x="-176158" y="1204112"/>
          <a:ext cx="1174390" cy="82207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April 2022</a:t>
          </a:r>
        </a:p>
      </dsp:txBody>
      <dsp:txXfrm rot="-5400000">
        <a:off x="1" y="1438991"/>
        <a:ext cx="822073" cy="352317"/>
      </dsp:txXfrm>
    </dsp:sp>
    <dsp:sp modelId="{11D16742-3E2B-924D-BF9B-77CF067920E8}">
      <dsp:nvSpPr>
        <dsp:cNvPr id="0" name=""/>
        <dsp:cNvSpPr/>
      </dsp:nvSpPr>
      <dsp:spPr>
        <a:xfrm rot="5400000">
          <a:off x="2581191" y="-731164"/>
          <a:ext cx="763353" cy="42815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Realistic plant system config, XML and database serialization, validation &amp; transformation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Transmit complete plant system config to SUP</a:t>
          </a:r>
        </a:p>
      </dsp:txBody>
      <dsp:txXfrm rot="-5400000">
        <a:off x="822073" y="1065218"/>
        <a:ext cx="4244326" cy="688825"/>
      </dsp:txXfrm>
    </dsp:sp>
    <dsp:sp modelId="{B404A06A-5C15-8B4A-BDF0-181C18CD2B15}">
      <dsp:nvSpPr>
        <dsp:cNvPr id="0" name=""/>
        <dsp:cNvSpPr/>
      </dsp:nvSpPr>
      <dsp:spPr>
        <a:xfrm rot="5400000">
          <a:off x="-176158" y="2230720"/>
          <a:ext cx="1174390" cy="82207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July 2022</a:t>
          </a:r>
        </a:p>
      </dsp:txBody>
      <dsp:txXfrm rot="-5400000">
        <a:off x="1" y="2465599"/>
        <a:ext cx="822073" cy="352317"/>
      </dsp:txXfrm>
    </dsp:sp>
    <dsp:sp modelId="{5568BF4C-2E07-914E-8C9F-51FF15351E35}">
      <dsp:nvSpPr>
        <dsp:cNvPr id="0" name=""/>
        <dsp:cNvSpPr/>
      </dsp:nvSpPr>
      <dsp:spPr>
        <a:xfrm rot="5400000">
          <a:off x="2581191" y="295443"/>
          <a:ext cx="763353" cy="42815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PCS configuration, validation in both PSPS and SUP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Full control chain PSPS -&gt; SUP -&gt; PCS</a:t>
          </a:r>
        </a:p>
      </dsp:txBody>
      <dsp:txXfrm rot="-5400000">
        <a:off x="822073" y="2091825"/>
        <a:ext cx="4244326" cy="688825"/>
      </dsp:txXfrm>
    </dsp:sp>
    <dsp:sp modelId="{100B10BB-41A1-0C4D-AA55-340ADE59B152}">
      <dsp:nvSpPr>
        <dsp:cNvPr id="0" name=""/>
        <dsp:cNvSpPr/>
      </dsp:nvSpPr>
      <dsp:spPr>
        <a:xfrm rot="5400000">
          <a:off x="-176158" y="3257327"/>
          <a:ext cx="1174390" cy="82207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Nov. 2022</a:t>
          </a:r>
        </a:p>
      </dsp:txBody>
      <dsp:txXfrm rot="-5400000">
        <a:off x="1" y="3492206"/>
        <a:ext cx="822073" cy="352317"/>
      </dsp:txXfrm>
    </dsp:sp>
    <dsp:sp modelId="{F0762FA9-54F2-FB4E-B76B-E4FE083BB111}">
      <dsp:nvSpPr>
        <dsp:cNvPr id="0" name=""/>
        <dsp:cNvSpPr/>
      </dsp:nvSpPr>
      <dsp:spPr>
        <a:xfrm rot="5400000">
          <a:off x="2581191" y="1322050"/>
          <a:ext cx="763353" cy="42815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PS Editor GUI</a:t>
          </a:r>
        </a:p>
      </dsp:txBody>
      <dsp:txXfrm rot="-5400000">
        <a:off x="822073" y="3118432"/>
        <a:ext cx="4244326" cy="6888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112" y="0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388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112" y="9445388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5029E26-3CDE-4E2A-9243-F4CFA73F77C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971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112" y="0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2781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262" y="4722695"/>
            <a:ext cx="4995440" cy="4474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388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0112" y="9445388"/>
            <a:ext cx="2951851" cy="49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733" tIns="45866" rIns="91733" bIns="4586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D204273-9E39-4C9A-A251-EF1633DCAA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9932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745F3C-3CEB-4A25-85B6-CDCC4A5FEFE4}" type="slidenum">
              <a:rPr lang="en-GB"/>
              <a:pPr/>
              <a:t>1</a:t>
            </a:fld>
            <a:endParaRPr lang="en-GB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6125"/>
            <a:ext cx="6627813" cy="3729038"/>
          </a:xfrm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75048"/>
          </a:xfrm>
        </p:spPr>
        <p:txBody>
          <a:bodyPr/>
          <a:lstStyle>
            <a:lvl1pPr marL="0" indent="0" algn="ctr">
              <a:buFontTx/>
              <a:buNone/>
              <a:defRPr sz="2000" baseline="0"/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476250"/>
            <a:ext cx="12192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2400"/>
          </a:p>
        </p:txBody>
      </p:sp>
      <p:cxnSp>
        <p:nvCxnSpPr>
          <p:cNvPr id="3" name="Straight Connector 2"/>
          <p:cNvCxnSpPr/>
          <p:nvPr userDrawn="1"/>
        </p:nvCxnSpPr>
        <p:spPr bwMode="gray">
          <a:xfrm>
            <a:off x="9657489" y="6309320"/>
            <a:ext cx="0" cy="3592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719403" y="5960313"/>
            <a:ext cx="11137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i="1" dirty="0" err="1">
                <a:latin typeface="+mn-lt"/>
              </a:rPr>
              <a:t>Disclaimer</a:t>
            </a:r>
            <a:r>
              <a:rPr lang="fr-FR" sz="1100" i="1" dirty="0">
                <a:latin typeface="+mn-lt"/>
              </a:rPr>
              <a:t>: The </a:t>
            </a:r>
            <a:r>
              <a:rPr lang="fr-FR" sz="1100" i="1" dirty="0" err="1">
                <a:latin typeface="+mn-lt"/>
              </a:rPr>
              <a:t>views</a:t>
            </a:r>
            <a:r>
              <a:rPr lang="fr-FR" sz="1100" i="1" dirty="0">
                <a:latin typeface="+mn-lt"/>
              </a:rPr>
              <a:t> and opinions </a:t>
            </a:r>
            <a:r>
              <a:rPr lang="fr-FR" sz="1100" i="1" dirty="0" err="1">
                <a:latin typeface="+mn-lt"/>
              </a:rPr>
              <a:t>expressed</a:t>
            </a:r>
            <a:r>
              <a:rPr lang="fr-FR" sz="1100" i="1" dirty="0">
                <a:latin typeface="+mn-lt"/>
              </a:rPr>
              <a:t> </a:t>
            </a:r>
            <a:r>
              <a:rPr lang="fr-FR" sz="1100" i="1" dirty="0" err="1">
                <a:latin typeface="+mn-lt"/>
              </a:rPr>
              <a:t>herein</a:t>
            </a:r>
            <a:r>
              <a:rPr lang="fr-FR" sz="1100" i="1" dirty="0">
                <a:latin typeface="+mn-lt"/>
              </a:rPr>
              <a:t> do not </a:t>
            </a:r>
            <a:r>
              <a:rPr lang="fr-FR" sz="1100" i="1" dirty="0" err="1">
                <a:latin typeface="+mn-lt"/>
              </a:rPr>
              <a:t>necessarily</a:t>
            </a:r>
            <a:r>
              <a:rPr lang="fr-FR" sz="1100" i="1" dirty="0">
                <a:latin typeface="+mn-lt"/>
              </a:rPr>
              <a:t> </a:t>
            </a:r>
            <a:r>
              <a:rPr lang="fr-FR" sz="1100" i="1" dirty="0" err="1">
                <a:latin typeface="+mn-lt"/>
              </a:rPr>
              <a:t>reflect</a:t>
            </a:r>
            <a:r>
              <a:rPr lang="fr-FR" sz="1100" i="1" dirty="0">
                <a:latin typeface="+mn-lt"/>
              </a:rPr>
              <a:t> </a:t>
            </a:r>
            <a:r>
              <a:rPr lang="fr-FR" sz="1100" i="1" dirty="0" err="1">
                <a:latin typeface="+mn-lt"/>
              </a:rPr>
              <a:t>those</a:t>
            </a:r>
            <a:r>
              <a:rPr lang="fr-FR" sz="1100" i="1" dirty="0">
                <a:latin typeface="+mn-lt"/>
              </a:rPr>
              <a:t> of the ITER Organization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616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65117" y="609600"/>
            <a:ext cx="26670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4117" y="609600"/>
            <a:ext cx="7797800" cy="5486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57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98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13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4117" y="1752600"/>
            <a:ext cx="5232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717" y="1752600"/>
            <a:ext cx="5232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08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156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5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036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27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8135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764117" y="609600"/>
            <a:ext cx="10668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4117" y="1752600"/>
            <a:ext cx="10668000" cy="419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476250"/>
            <a:ext cx="12192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2400"/>
          </a:p>
        </p:txBody>
      </p:sp>
      <p:pic>
        <p:nvPicPr>
          <p:cNvPr id="1038" name="Picture 14" descr="PowerPoint_Graphic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35700"/>
            <a:ext cx="12192000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3454400" y="6375370"/>
            <a:ext cx="60979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800" dirty="0">
                <a:solidFill>
                  <a:schemeClr val="tx1"/>
                </a:solidFill>
                <a:latin typeface="+mj-lt"/>
              </a:rPr>
              <a:t>EPICS Collaboration Meeting Sept. 2022 </a:t>
            </a:r>
            <a:r>
              <a:rPr lang="en-GB" sz="800" dirty="0" err="1">
                <a:solidFill>
                  <a:schemeClr val="tx1"/>
                </a:solidFill>
                <a:latin typeface="+mj-lt"/>
              </a:rPr>
              <a:t>Llubjana</a:t>
            </a:r>
            <a:r>
              <a:rPr lang="en-GB" sz="800" dirty="0">
                <a:solidFill>
                  <a:schemeClr val="tx1"/>
                </a:solidFill>
                <a:latin typeface="+mj-lt"/>
              </a:rPr>
              <a:t>, Slovenia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2022, ITER Organization</a:t>
            </a:r>
            <a:r>
              <a:rPr lang="en-GB" sz="800" dirty="0">
                <a:solidFill>
                  <a:schemeClr val="tx1"/>
                </a:solidFill>
                <a:latin typeface="+mj-lt"/>
              </a:rPr>
              <a:t>	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11277600" y="6373950"/>
            <a:ext cx="78105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" dirty="0">
                <a:latin typeface="+mj-lt"/>
              </a:rPr>
              <a:t>Page </a:t>
            </a:r>
            <a:fld id="{47BA91C2-74BF-4480-8BF1-C44F20807924}" type="slidenum">
              <a:rPr lang="en-GB" sz="800" smtClean="0"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endParaRPr lang="en-GB" sz="800" dirty="0">
              <a:latin typeface="+mj-lt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9744403" y="6372383"/>
            <a:ext cx="148896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+mj-lt"/>
              </a:rPr>
              <a:t>IDM</a:t>
            </a:r>
            <a:r>
              <a:rPr lang="en-US" sz="800" baseline="0" dirty="0">
                <a:latin typeface="+mj-lt"/>
              </a:rPr>
              <a:t> UID: XXXXXX</a:t>
            </a:r>
            <a:endParaRPr lang="en-GB" sz="800" dirty="0"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 bwMode="gray">
          <a:xfrm>
            <a:off x="9657489" y="6309320"/>
            <a:ext cx="0" cy="35924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just" defTabSz="7953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just" defTabSz="7953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just" defTabSz="795338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just" defTabSz="795338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just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48BA55E-9EB6-6547-9E94-2B461182E1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alphaModFix am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476672"/>
            <a:ext cx="9144000" cy="5317470"/>
          </a:xfrm>
          <a:prstGeom prst="rect">
            <a:avLst/>
          </a:prstGeom>
        </p:spPr>
      </p:pic>
      <p:sp>
        <p:nvSpPr>
          <p:cNvPr id="15362" name="Rectangle 2"/>
          <p:cNvSpPr>
            <a:spLocks noGrp="1" noChangeAspec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ITER Operation Applications: Status and Future Development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Bob Gunion</a:t>
            </a:r>
          </a:p>
          <a:p>
            <a:r>
              <a:rPr lang="en-US" dirty="0"/>
              <a:t>ITER Organization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C4579-E0C1-0A4B-B97A-9B3751687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Status of CVVF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5D8D7-92F3-2943-A1E8-CFC5272FC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CVVF is in active use</a:t>
            </a:r>
          </a:p>
          <a:p>
            <a:r>
              <a:rPr lang="en-US" dirty="0"/>
              <a:t>2018: First release as part of CODAC Core 6.0 including:</a:t>
            </a:r>
          </a:p>
          <a:p>
            <a:pPr lvl="1"/>
            <a:r>
              <a:rPr lang="en-US" dirty="0"/>
              <a:t>Minimized dependencies on C++11 (compiler support, ?’s about stability)</a:t>
            </a:r>
          </a:p>
          <a:p>
            <a:pPr lvl="1"/>
            <a:r>
              <a:rPr lang="en-US" dirty="0" err="1"/>
              <a:t>PVAccess</a:t>
            </a:r>
            <a:r>
              <a:rPr lang="en-US" dirty="0"/>
              <a:t>-based RPC transport</a:t>
            </a:r>
          </a:p>
          <a:p>
            <a:pPr lvl="1"/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bool Execute(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 char*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function_name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AnyValue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&amp; config,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AnyValue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&amp; input, </a:t>
            </a:r>
            <a:r>
              <a:rPr lang="en-US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AnyValue</a:t>
            </a:r>
            <a:r>
              <a:rPr lang="en-US" i="1" dirty="0">
                <a:latin typeface="Courier New" panose="02070309020205020404" pitchFamily="49" charset="0"/>
                <a:cs typeface="Courier New" panose="02070309020205020404" pitchFamily="49" charset="0"/>
              </a:rPr>
              <a:t>&amp; output);</a:t>
            </a:r>
          </a:p>
          <a:p>
            <a:r>
              <a:rPr lang="en-US" dirty="0"/>
              <a:t>2022: Refactoring to address shortcomings of initial implementation:</a:t>
            </a:r>
          </a:p>
          <a:p>
            <a:pPr lvl="1"/>
            <a:r>
              <a:rPr lang="en-US" dirty="0"/>
              <a:t>Unnecessary dependencies on CODAC infrastructure</a:t>
            </a:r>
          </a:p>
          <a:p>
            <a:pPr lvl="1"/>
            <a:r>
              <a:rPr lang="en-US" dirty="0"/>
              <a:t>Non-intuitive API leads to frustration and confusion among developers</a:t>
            </a:r>
          </a:p>
          <a:p>
            <a:pPr lvl="1"/>
            <a:r>
              <a:rPr lang="en-US" dirty="0"/>
              <a:t>Passing everything by reference, including the reliance on a custom shared pointer implementation, leads to unexpected exceptions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A48EC7-CF3E-9245-8E04-9B4EB59FA306}"/>
              </a:ext>
            </a:extLst>
          </p:cNvPr>
          <p:cNvSpPr txBox="1"/>
          <p:nvPr/>
        </p:nvSpPr>
        <p:spPr>
          <a:xfrm>
            <a:off x="2980165" y="5877272"/>
            <a:ext cx="6552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Refactoring begins with a new </a:t>
            </a:r>
            <a:r>
              <a:rPr lang="en-US" sz="2000" dirty="0" err="1">
                <a:solidFill>
                  <a:srgbClr val="FF0000"/>
                </a:solidFill>
                <a:latin typeface="+mn-lt"/>
              </a:rPr>
              <a:t>AnyValue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050779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3AAFF-B2F6-3B4A-9F9C-4AB8D2B21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117" y="609600"/>
            <a:ext cx="5835939" cy="914400"/>
          </a:xfrm>
        </p:spPr>
        <p:txBody>
          <a:bodyPr/>
          <a:lstStyle/>
          <a:p>
            <a:r>
              <a:rPr lang="en-US" dirty="0"/>
              <a:t>Changes to CVVF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6976A-33C6-FE44-A5F1-7362E3808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1787952"/>
            <a:ext cx="7776864" cy="4484712"/>
          </a:xfrm>
        </p:spPr>
        <p:txBody>
          <a:bodyPr>
            <a:normAutofit/>
          </a:bodyPr>
          <a:lstStyle/>
          <a:p>
            <a:r>
              <a:rPr lang="en-US" dirty="0"/>
              <a:t>New </a:t>
            </a:r>
            <a:r>
              <a:rPr lang="en-US" dirty="0" err="1"/>
              <a:t>AnyType</a:t>
            </a:r>
            <a:r>
              <a:rPr lang="en-US" dirty="0"/>
              <a:t>/</a:t>
            </a:r>
            <a:r>
              <a:rPr lang="en-US" dirty="0" err="1"/>
              <a:t>AnyValue</a:t>
            </a:r>
            <a:r>
              <a:rPr lang="en-US" dirty="0"/>
              <a:t> implementation</a:t>
            </a:r>
          </a:p>
          <a:p>
            <a:pPr lvl="1"/>
            <a:r>
              <a:rPr lang="en-US" dirty="0"/>
              <a:t>No more need to avoid C++11</a:t>
            </a:r>
          </a:p>
          <a:p>
            <a:pPr lvl="1"/>
            <a:r>
              <a:rPr lang="en-US" dirty="0"/>
              <a:t>Adopt pass-by-value to avoid ownership/reference problems</a:t>
            </a:r>
          </a:p>
          <a:p>
            <a:pPr lvl="1"/>
            <a:r>
              <a:rPr lang="en-US" dirty="0"/>
              <a:t>Adopt a more intuitive API, including templated methods</a:t>
            </a:r>
          </a:p>
          <a:p>
            <a:pPr lvl="1"/>
            <a:r>
              <a:rPr lang="en-US" dirty="0"/>
              <a:t>Passes quality gates: HICPP, cognitive complexity, </a:t>
            </a:r>
            <a:r>
              <a:rPr lang="en-US" dirty="0" err="1"/>
              <a:t>memcheck</a:t>
            </a:r>
            <a:r>
              <a:rPr lang="en-US" dirty="0"/>
              <a:t>, coverage</a:t>
            </a:r>
          </a:p>
          <a:p>
            <a:r>
              <a:rPr lang="en-US" dirty="0"/>
              <a:t>Next: replace the RPC implementation</a:t>
            </a:r>
          </a:p>
          <a:p>
            <a:pPr lvl="1"/>
            <a:r>
              <a:rPr lang="en-US" dirty="0"/>
              <a:t>Remove dependency on CODAC Core</a:t>
            </a:r>
          </a:p>
          <a:p>
            <a:pPr lvl="1"/>
            <a:r>
              <a:rPr lang="en-US" dirty="0"/>
              <a:t>Still using </a:t>
            </a:r>
            <a:r>
              <a:rPr lang="en-US" dirty="0" err="1"/>
              <a:t>PVAccess</a:t>
            </a:r>
            <a:r>
              <a:rPr lang="en-US" dirty="0"/>
              <a:t>, as it’s been very successful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00B9F1-1F53-E94D-9129-591F13F32B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4232" y="2342193"/>
            <a:ext cx="3600400" cy="3908127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EBD8892-A021-8D4B-997B-9DE6B1907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430697"/>
              </p:ext>
            </p:extLst>
          </p:nvPr>
        </p:nvGraphicFramePr>
        <p:xfrm>
          <a:off x="8166785" y="980728"/>
          <a:ext cx="3600399" cy="1210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3350">
                  <a:extLst>
                    <a:ext uri="{9D8B030D-6E8A-4147-A177-3AD203B41FA5}">
                      <a16:colId xmlns:a16="http://schemas.microsoft.com/office/drawing/2014/main" val="2667791371"/>
                    </a:ext>
                  </a:extLst>
                </a:gridCol>
                <a:gridCol w="808031">
                  <a:extLst>
                    <a:ext uri="{9D8B030D-6E8A-4147-A177-3AD203B41FA5}">
                      <a16:colId xmlns:a16="http://schemas.microsoft.com/office/drawing/2014/main" val="3296192844"/>
                    </a:ext>
                  </a:extLst>
                </a:gridCol>
                <a:gridCol w="809018">
                  <a:extLst>
                    <a:ext uri="{9D8B030D-6E8A-4147-A177-3AD203B41FA5}">
                      <a16:colId xmlns:a16="http://schemas.microsoft.com/office/drawing/2014/main" val="2348261123"/>
                    </a:ext>
                  </a:extLst>
                </a:gridCol>
              </a:tblGrid>
              <a:tr h="4034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364439"/>
                  </a:ext>
                </a:extLst>
              </a:tr>
              <a:tr h="403442">
                <a:tc>
                  <a:txBody>
                    <a:bodyPr/>
                    <a:lstStyle/>
                    <a:p>
                      <a:r>
                        <a:rPr lang="en-US" dirty="0"/>
                        <a:t>LOC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251603"/>
                  </a:ext>
                </a:extLst>
              </a:tr>
              <a:tr h="403442">
                <a:tc>
                  <a:txBody>
                    <a:bodyPr/>
                    <a:lstStyle/>
                    <a:p>
                      <a:r>
                        <a:rPr lang="en-US" dirty="0"/>
                        <a:t>EXPECTs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6386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7266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535F5-75A6-DD45-8107-EED7B0373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117" y="609600"/>
            <a:ext cx="5979955" cy="914400"/>
          </a:xfrm>
        </p:spPr>
        <p:txBody>
          <a:bodyPr/>
          <a:lstStyle/>
          <a:p>
            <a:r>
              <a:rPr lang="en-US" dirty="0"/>
              <a:t>SUP: Sequencer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3A439-94F1-8E43-A0A9-56BAD7620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752600"/>
            <a:ext cx="6171956" cy="282852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dirty="0"/>
              <a:t>The Sequencer is a tool for the creation, adaptation, approval and execution of operational tasks</a:t>
            </a:r>
          </a:p>
          <a:p>
            <a:pPr algn="l"/>
            <a:r>
              <a:rPr lang="en-US" dirty="0"/>
              <a:t>Coordinates multiple services for integrated tasks including commissioning, maintenance, etc.</a:t>
            </a:r>
          </a:p>
          <a:p>
            <a:pPr lvl="1" algn="l"/>
            <a:r>
              <a:rPr lang="en-US" dirty="0">
                <a:solidFill>
                  <a:srgbClr val="FF0000"/>
                </a:solidFill>
              </a:rPr>
              <a:t>Generally uses </a:t>
            </a:r>
            <a:r>
              <a:rPr lang="en-US" dirty="0" err="1">
                <a:solidFill>
                  <a:srgbClr val="FF0000"/>
                </a:solidFill>
              </a:rPr>
              <a:t>PVAccess</a:t>
            </a:r>
            <a:r>
              <a:rPr lang="en-US" dirty="0">
                <a:solidFill>
                  <a:srgbClr val="FF0000"/>
                </a:solidFill>
              </a:rPr>
              <a:t> for remote communications</a:t>
            </a:r>
          </a:p>
          <a:p>
            <a:pPr algn="l"/>
            <a:r>
              <a:rPr lang="en-US" dirty="0"/>
              <a:t>Based on a behavior tree model</a:t>
            </a:r>
          </a:p>
          <a:p>
            <a:pPr algn="l"/>
            <a:r>
              <a:rPr lang="en-US" dirty="0"/>
              <a:t>All steps of a task can be defined in a procedure, saved as an XML file</a:t>
            </a:r>
          </a:p>
          <a:p>
            <a:pPr algn="l"/>
            <a:r>
              <a:rPr lang="en-US" dirty="0"/>
              <a:t>Sequencer GUI is provided as an HMI for defining, debugging and running procedures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E5FC39-9B59-9542-9A5B-792DC7316C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44" y="4987016"/>
            <a:ext cx="3152861" cy="12923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41417B-A09A-3940-AE7E-BE1F8C8F746B}"/>
              </a:ext>
            </a:extLst>
          </p:cNvPr>
          <p:cNvSpPr txBox="1"/>
          <p:nvPr/>
        </p:nvSpPr>
        <p:spPr>
          <a:xfrm>
            <a:off x="4206080" y="4775115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n-lt"/>
              </a:rPr>
              <a:t>Example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A9378E-95E4-534E-A396-AFBFC9F79DA5}"/>
              </a:ext>
            </a:extLst>
          </p:cNvPr>
          <p:cNvSpPr txBox="1"/>
          <p:nvPr/>
        </p:nvSpPr>
        <p:spPr>
          <a:xfrm>
            <a:off x="1436223" y="4775115"/>
            <a:ext cx="1182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n-lt"/>
              </a:rPr>
              <a:t>Behavior Tree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AEA9FD-F340-EB40-8A3D-35F00DEB2F09}"/>
              </a:ext>
            </a:extLst>
          </p:cNvPr>
          <p:cNvCxnSpPr>
            <a:cxnSpLocks/>
          </p:cNvCxnSpPr>
          <p:nvPr/>
        </p:nvCxnSpPr>
        <p:spPr bwMode="auto">
          <a:xfrm>
            <a:off x="119336" y="5036596"/>
            <a:ext cx="60486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31A9D3A5-2BA5-1A46-92B9-D41C462F66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205" y="5052114"/>
            <a:ext cx="2495600" cy="122813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230B7CD-3A3B-C14E-A098-1FF5FB6412D3}"/>
              </a:ext>
            </a:extLst>
          </p:cNvPr>
          <p:cNvCxnSpPr>
            <a:cxnSpLocks/>
          </p:cNvCxnSpPr>
          <p:nvPr/>
        </p:nvCxnSpPr>
        <p:spPr bwMode="auto">
          <a:xfrm>
            <a:off x="119336" y="4772911"/>
            <a:ext cx="60486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0C92F29-77DE-1C44-AEAD-86599849EDC9}"/>
              </a:ext>
            </a:extLst>
          </p:cNvPr>
          <p:cNvSpPr txBox="1"/>
          <p:nvPr/>
        </p:nvSpPr>
        <p:spPr>
          <a:xfrm>
            <a:off x="6359352" y="13890"/>
            <a:ext cx="5832648" cy="655564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&lt;?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xml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 version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"1.0"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 encoding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"UTF-8"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?&gt;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Procedure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rgbClr val="D19A66"/>
                </a:solidFill>
                <a:latin typeface="Consolas" panose="020B0609020204030204" pitchFamily="49" charset="0"/>
              </a:rPr>
              <a:t>xmlns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"http://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codac.iter.org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/sup/sequencer"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version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"1.0"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name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"Procedure for configuration of system and running a test scenario"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</a:t>
            </a:r>
            <a:r>
              <a:rPr lang="en-GB" sz="1050" dirty="0" err="1">
                <a:solidFill>
                  <a:srgbClr val="D19A66"/>
                </a:solidFill>
                <a:latin typeface="Consolas" panose="020B0609020204030204" pitchFamily="49" charset="0"/>
              </a:rPr>
              <a:t>xmlns:xs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"http://www.w3.org/2001/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XMLSchema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-instance"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</a:t>
            </a:r>
            <a:r>
              <a:rPr lang="en-GB" sz="1050" dirty="0" err="1">
                <a:solidFill>
                  <a:srgbClr val="D19A66"/>
                </a:solidFill>
                <a:latin typeface="Consolas" panose="020B0609020204030204" pitchFamily="49" charset="0"/>
              </a:rPr>
              <a:t>xs:schemaLocation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"http://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codac.iter.org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/sup/sequencer 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sequencer.xsd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&lt;</a:t>
            </a:r>
            <a:r>
              <a:rPr lang="en-GB" sz="1050" dirty="0" err="1">
                <a:solidFill>
                  <a:srgbClr val="E06C75"/>
                </a:solidFill>
                <a:latin typeface="Consolas" panose="020B0609020204030204" pitchFamily="49" charset="0"/>
              </a:rPr>
              <a:t>RegisterType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rgbClr val="D19A66"/>
                </a:solidFill>
                <a:latin typeface="Consolas" panose="020B0609020204030204" pitchFamily="49" charset="0"/>
              </a:rPr>
              <a:t>jsontype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'{"type":"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TestSUPPlugin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::types::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FilterSettings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/v1.0", ...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Plugin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  <a:r>
              <a:rPr lang="en-GB" sz="1050" dirty="0" err="1">
                <a:solidFill>
                  <a:srgbClr val="ABB2BF"/>
                </a:solidFill>
                <a:latin typeface="Consolas" panose="020B0609020204030204" pitchFamily="49" charset="0"/>
              </a:rPr>
              <a:t>libsequencer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-sup-</a:t>
            </a:r>
            <a:r>
              <a:rPr lang="en-GB" sz="1050" dirty="0" err="1">
                <a:solidFill>
                  <a:srgbClr val="ABB2BF"/>
                </a:solidFill>
                <a:latin typeface="Consolas" panose="020B0609020204030204" pitchFamily="49" charset="0"/>
              </a:rPr>
              <a:t>cfg.so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&lt;/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Plugin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Sequence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name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"Main sequence"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&lt;</a:t>
            </a:r>
            <a:r>
              <a:rPr lang="en-GB" sz="1050" dirty="0" err="1">
                <a:solidFill>
                  <a:srgbClr val="E06C75"/>
                </a:solidFill>
                <a:latin typeface="Consolas" panose="020B0609020204030204" pitchFamily="49" charset="0"/>
              </a:rPr>
              <a:t>CVVFClient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name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"Verify filter settings through CVVF"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service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test-sup-plugin@cvvf-service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function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TestSUPPlugin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::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cvvf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::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VerifyFilter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/v1.0"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input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"config"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output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"result"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/&gt;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&lt;</a:t>
            </a:r>
            <a:r>
              <a:rPr lang="en-GB" sz="1050" dirty="0" err="1">
                <a:solidFill>
                  <a:srgbClr val="E06C75"/>
                </a:solidFill>
                <a:latin typeface="Consolas" panose="020B0609020204030204" pitchFamily="49" charset="0"/>
              </a:rPr>
              <a:t>Fallback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name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"Verification succeeded or override"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Equals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rgbClr val="D19A66"/>
                </a:solidFill>
                <a:latin typeface="Consolas" panose="020B0609020204030204" pitchFamily="49" charset="0"/>
              </a:rPr>
              <a:t>lhs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"result"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rgbClr val="D19A66"/>
                </a:solidFill>
                <a:latin typeface="Consolas" panose="020B0609020204030204" pitchFamily="49" charset="0"/>
              </a:rPr>
              <a:t>rhs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"true"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/&gt;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Sequence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Input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output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"override"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description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"Override verification result?"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/&gt;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Equals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rgbClr val="D19A66"/>
                </a:solidFill>
                <a:latin typeface="Consolas" panose="020B0609020204030204" pitchFamily="49" charset="0"/>
              </a:rPr>
              <a:t>lhs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"override"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 err="1">
                <a:solidFill>
                  <a:srgbClr val="D19A66"/>
                </a:solidFill>
                <a:latin typeface="Consolas" panose="020B0609020204030204" pitchFamily="49" charset="0"/>
              </a:rPr>
              <a:t>rhs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"true"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/&gt;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&lt;/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Sequence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&lt;/</a:t>
            </a:r>
            <a:r>
              <a:rPr lang="en-GB" sz="1050" dirty="0" err="1">
                <a:solidFill>
                  <a:srgbClr val="E06C75"/>
                </a:solidFill>
                <a:latin typeface="Consolas" panose="020B0609020204030204" pitchFamily="49" charset="0"/>
              </a:rPr>
              <a:t>Fallback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&lt;</a:t>
            </a:r>
            <a:r>
              <a:rPr lang="en-GB" sz="1050" dirty="0" err="1">
                <a:solidFill>
                  <a:srgbClr val="E06C75"/>
                </a:solidFill>
                <a:latin typeface="Consolas" panose="020B0609020204030204" pitchFamily="49" charset="0"/>
              </a:rPr>
              <a:t>LoadConfiguration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name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"Load configuration for filter"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service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test-sup-plugin@cfg-service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</a:t>
            </a:r>
            <a:r>
              <a:rPr lang="en-GB" sz="1050" dirty="0" err="1">
                <a:solidFill>
                  <a:srgbClr val="D19A66"/>
                </a:solidFill>
                <a:latin typeface="Consolas" panose="020B0609020204030204" pitchFamily="49" charset="0"/>
              </a:rPr>
              <a:t>configName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TestSUPPlugin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::Filter0::settings"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input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"config"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/&gt;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Include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name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"Execute test"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file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TestScenarios.xml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path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"FilterTests.test01"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/&gt;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&lt;/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Sequence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Workspace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Local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name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"config"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type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'{"type":"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TestSUPPlugin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::types::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FilterSettings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/v1.0"}'</a:t>
            </a:r>
            <a:endParaRPr lang="en-GB" sz="1050" dirty="0">
              <a:solidFill>
                <a:srgbClr val="ABB2BF"/>
              </a:solidFill>
              <a:latin typeface="Consolas" panose="020B0609020204030204" pitchFamily="49" charset="0"/>
            </a:endParaRP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       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value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'{"lowercutoff":20.0,"uppercutoff":11000.0,"mode":2}'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/&gt;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Local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name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"result"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type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'{"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type":"bool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"}'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/&gt;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Local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name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"override"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type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'{"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type":"bool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"}'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/&gt;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    &lt;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Local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name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"true"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type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'{"</a:t>
            </a:r>
            <a:r>
              <a:rPr lang="en-GB" sz="1050" dirty="0" err="1">
                <a:solidFill>
                  <a:srgbClr val="98C379"/>
                </a:solidFill>
                <a:latin typeface="Consolas" panose="020B0609020204030204" pitchFamily="49" charset="0"/>
              </a:rPr>
              <a:t>type":"bool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"}'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 </a:t>
            </a:r>
            <a:r>
              <a:rPr lang="en-GB" sz="1050" dirty="0">
                <a:solidFill>
                  <a:srgbClr val="D19A66"/>
                </a:solidFill>
                <a:latin typeface="Consolas" panose="020B0609020204030204" pitchFamily="49" charset="0"/>
              </a:rPr>
              <a:t>value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=</a:t>
            </a:r>
            <a:r>
              <a:rPr lang="en-GB" sz="1050" dirty="0">
                <a:solidFill>
                  <a:srgbClr val="98C379"/>
                </a:solidFill>
                <a:latin typeface="Consolas" panose="020B0609020204030204" pitchFamily="49" charset="0"/>
              </a:rPr>
              <a:t>"1"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/&gt;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    &lt;/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Workspace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&lt;/</a:t>
            </a:r>
            <a:r>
              <a:rPr lang="en-GB" sz="1050" dirty="0">
                <a:solidFill>
                  <a:srgbClr val="E06C75"/>
                </a:solidFill>
                <a:latin typeface="Consolas" panose="020B0609020204030204" pitchFamily="49" charset="0"/>
              </a:rPr>
              <a:t>Procedure</a:t>
            </a:r>
            <a:r>
              <a:rPr lang="en-GB" sz="1050" dirty="0">
                <a:solidFill>
                  <a:srgbClr val="ABB2BF"/>
                </a:solidFill>
                <a:latin typeface="Consolas" panose="020B0609020204030204" pitchFamily="49" charset="0"/>
              </a:rPr>
              <a:t>&gt;</a:t>
            </a:r>
            <a:endParaRPr lang="en-US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3934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D1AB8-36DC-734F-985C-5E9CF1CC8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Sequencer GUI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57669-336E-F846-82C1-797F8CEBA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868" y="1397762"/>
            <a:ext cx="5176059" cy="4767542"/>
          </a:xfrm>
        </p:spPr>
        <p:txBody>
          <a:bodyPr/>
          <a:lstStyle/>
          <a:p>
            <a:pPr algn="l"/>
            <a:r>
              <a:rPr lang="en-US" dirty="0"/>
              <a:t>Based on MVVM concept of GUI software architecture</a:t>
            </a:r>
          </a:p>
          <a:p>
            <a:pPr algn="l"/>
            <a:r>
              <a:rPr lang="en-US" dirty="0"/>
              <a:t>C++17, Qt5, </a:t>
            </a:r>
            <a:r>
              <a:rPr lang="en-US" dirty="0" err="1"/>
              <a:t>CMake</a:t>
            </a:r>
            <a:endParaRPr lang="en-US" dirty="0"/>
          </a:p>
          <a:p>
            <a:pPr algn="l"/>
            <a:r>
              <a:rPr lang="en-US" dirty="0"/>
              <a:t>Multiple views of the same model allow user to select the most appropriate interaction</a:t>
            </a:r>
          </a:p>
          <a:p>
            <a:pPr algn="l"/>
            <a:r>
              <a:rPr lang="en-US" dirty="0"/>
              <a:t>Graphical view of behavior tree nodes allows drag/drop, auto-arranging, etc.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63706E-CE00-894E-9291-C0C00271DD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1944" y="1700808"/>
            <a:ext cx="6513265" cy="43362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BD3136-EE48-D04C-876A-D75B05B40D71}"/>
              </a:ext>
            </a:extLst>
          </p:cNvPr>
          <p:cNvSpPr txBox="1"/>
          <p:nvPr/>
        </p:nvSpPr>
        <p:spPr>
          <a:xfrm>
            <a:off x="8004213" y="863407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Same Application Model, different </a:t>
            </a:r>
            <a:r>
              <a:rPr lang="en-US" sz="1600" dirty="0" err="1">
                <a:latin typeface="+mn-lt"/>
              </a:rPr>
              <a:t>ViewModel’s</a:t>
            </a:r>
            <a:endParaRPr lang="en-US" sz="1600" dirty="0">
              <a:latin typeface="+mn-l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FBB9ED-A2DC-1E42-9FF6-7672DFE46F68}"/>
              </a:ext>
            </a:extLst>
          </p:cNvPr>
          <p:cNvCxnSpPr>
            <a:cxnSpLocks/>
          </p:cNvCxnSpPr>
          <p:nvPr/>
        </p:nvCxnSpPr>
        <p:spPr bwMode="auto">
          <a:xfrm flipH="1">
            <a:off x="6888089" y="1448182"/>
            <a:ext cx="1620180" cy="10605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B09D18-6632-F24F-8D25-8CF7C4CDC132}"/>
              </a:ext>
            </a:extLst>
          </p:cNvPr>
          <p:cNvCxnSpPr>
            <a:cxnSpLocks/>
          </p:cNvCxnSpPr>
          <p:nvPr/>
        </p:nvCxnSpPr>
        <p:spPr bwMode="auto">
          <a:xfrm flipH="1">
            <a:off x="8616281" y="1448182"/>
            <a:ext cx="232295" cy="9371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D25B5EF-8ED9-4146-AD35-0CE09DF6BB19}"/>
              </a:ext>
            </a:extLst>
          </p:cNvPr>
          <p:cNvCxnSpPr>
            <a:cxnSpLocks/>
          </p:cNvCxnSpPr>
          <p:nvPr/>
        </p:nvCxnSpPr>
        <p:spPr bwMode="auto">
          <a:xfrm>
            <a:off x="9968162" y="1448182"/>
            <a:ext cx="908236" cy="9749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0D0A851-AD58-D841-831B-3B64C4767F08}"/>
              </a:ext>
            </a:extLst>
          </p:cNvPr>
          <p:cNvCxnSpPr>
            <a:cxnSpLocks/>
          </p:cNvCxnSpPr>
          <p:nvPr/>
        </p:nvCxnSpPr>
        <p:spPr bwMode="auto">
          <a:xfrm>
            <a:off x="9702200" y="1448182"/>
            <a:ext cx="1174198" cy="29327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19957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E6548-D0AC-9F4B-842B-C2AFD3D42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B5EC8-60E3-B247-B4D5-68ED9CF3F9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Operation Applications development is active and ongoing</a:t>
            </a:r>
          </a:p>
          <a:p>
            <a:pPr lvl="1"/>
            <a:r>
              <a:rPr lang="en-US" dirty="0"/>
              <a:t>Use of </a:t>
            </a:r>
            <a:r>
              <a:rPr lang="en-US" dirty="0" err="1"/>
              <a:t>PVAccess</a:t>
            </a:r>
            <a:r>
              <a:rPr lang="en-US" dirty="0"/>
              <a:t> is widespread</a:t>
            </a:r>
          </a:p>
          <a:p>
            <a:r>
              <a:rPr lang="en-US" dirty="0"/>
              <a:t>PSPS development getting off to a good start</a:t>
            </a:r>
          </a:p>
          <a:p>
            <a:r>
              <a:rPr lang="en-US" dirty="0"/>
              <a:t>CVVF has proven to meet its design goals</a:t>
            </a:r>
          </a:p>
          <a:p>
            <a:pPr lvl="1"/>
            <a:r>
              <a:rPr lang="en-US" dirty="0"/>
              <a:t>But, improvements are possible</a:t>
            </a:r>
          </a:p>
          <a:p>
            <a:pPr lvl="1"/>
            <a:r>
              <a:rPr lang="en-US" dirty="0"/>
              <a:t>Refactoring of the underlying data objects will ensure greater robustness and performance</a:t>
            </a:r>
          </a:p>
          <a:p>
            <a:pPr lvl="1"/>
            <a:r>
              <a:rPr lang="en-US" dirty="0" err="1"/>
              <a:t>PVAccess</a:t>
            </a:r>
            <a:r>
              <a:rPr lang="en-US" dirty="0"/>
              <a:t> has proven to be easy to use, flexible, and performant</a:t>
            </a:r>
          </a:p>
          <a:p>
            <a:r>
              <a:rPr lang="en-US" dirty="0"/>
              <a:t>SUP Sequencer provides a flexible and robust solution for automated task execution</a:t>
            </a:r>
          </a:p>
          <a:p>
            <a:r>
              <a:rPr lang="en-US" dirty="0"/>
              <a:t>SUP Sequencer GUI provides an intuitive UI for users’ benefit</a:t>
            </a:r>
          </a:p>
        </p:txBody>
      </p:sp>
    </p:spTree>
    <p:extLst>
      <p:ext uri="{BB962C8B-B14F-4D97-AF65-F5344CB8AC3E}">
        <p14:creationId xmlns:p14="http://schemas.microsoft.com/office/powerpoint/2010/main" val="3299644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54C5C-DF7D-C449-82BC-1A5A066D1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8084E-6346-8E42-936C-62E30CB0A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42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3EB05-CE58-A148-80F7-1A1E720ED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 for Operation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F8411-A66F-0149-862C-20CA57183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Yearly releases</a:t>
            </a:r>
          </a:p>
          <a:p>
            <a:r>
              <a:rPr lang="en-US" dirty="0"/>
              <a:t>Dec. 2022</a:t>
            </a:r>
          </a:p>
          <a:p>
            <a:pPr lvl="1"/>
            <a:r>
              <a:rPr lang="en-US" dirty="0"/>
              <a:t>Pulse Schedule Editor with CVVF support</a:t>
            </a:r>
          </a:p>
          <a:p>
            <a:pPr lvl="1"/>
            <a:r>
              <a:rPr lang="en-US" dirty="0"/>
              <a:t>Sequencer, Pulse Counter, GOS management, documentation</a:t>
            </a:r>
          </a:p>
          <a:p>
            <a:r>
              <a:rPr lang="en-US" dirty="0"/>
              <a:t>Dec. 2023</a:t>
            </a:r>
          </a:p>
          <a:p>
            <a:pPr lvl="1"/>
            <a:r>
              <a:rPr lang="en-US" dirty="0"/>
              <a:t>PS Editor: integrated plant system commissioning, segments, PCS configuration</a:t>
            </a:r>
          </a:p>
          <a:p>
            <a:pPr lvl="1"/>
            <a:r>
              <a:rPr lang="en-US" dirty="0"/>
              <a:t>SUP: Coordinated configuration, implementation of operational tasks</a:t>
            </a:r>
          </a:p>
          <a:p>
            <a:r>
              <a:rPr lang="en-US" dirty="0"/>
              <a:t>Dec. 2024</a:t>
            </a:r>
          </a:p>
          <a:p>
            <a:pPr lvl="1"/>
            <a:r>
              <a:rPr lang="en-US" dirty="0"/>
              <a:t>PS Editor: Full workflow support</a:t>
            </a:r>
          </a:p>
          <a:p>
            <a:pPr lvl="1"/>
            <a:r>
              <a:rPr lang="en-US" dirty="0"/>
              <a:t>SUP: Completion of all SUP related HMIs</a:t>
            </a:r>
          </a:p>
        </p:txBody>
      </p:sp>
    </p:spTree>
    <p:extLst>
      <p:ext uri="{BB962C8B-B14F-4D97-AF65-F5344CB8AC3E}">
        <p14:creationId xmlns:p14="http://schemas.microsoft.com/office/powerpoint/2010/main" val="770369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3575720" y="1897578"/>
            <a:ext cx="1728192" cy="324036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dirty="0">
                <a:latin typeface="+mj-lt"/>
              </a:rPr>
              <a:t>Automation: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GOS/COS</a:t>
            </a:r>
          </a:p>
          <a:p>
            <a:r>
              <a:rPr lang="en-US" sz="2000" dirty="0">
                <a:latin typeface="+mj-lt"/>
              </a:rPr>
              <a:t>Operational Tasks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3596428" y="4316055"/>
            <a:ext cx="1482151" cy="448524"/>
          </a:xfrm>
          <a:prstGeom prst="rect">
            <a:avLst/>
          </a:prstGeom>
          <a:solidFill>
            <a:srgbClr val="A4E95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dirty="0">
                <a:latin typeface="+mj-lt"/>
              </a:rPr>
              <a:t>Sequencer</a:t>
            </a:r>
            <a:endParaRPr lang="en-GB" sz="20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609600"/>
            <a:ext cx="9144000" cy="515144"/>
          </a:xfrm>
        </p:spPr>
        <p:txBody>
          <a:bodyPr/>
          <a:lstStyle/>
          <a:p>
            <a:r>
              <a:rPr lang="en-GB" dirty="0"/>
              <a:t>SUP Components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8112224" y="1897578"/>
            <a:ext cx="1436852" cy="792088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latin typeface="+mj-lt"/>
              </a:rPr>
              <a:t>Plant System I&amp;C</a:t>
            </a:r>
            <a:endParaRPr lang="en-GB" sz="18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300604" y="1897578"/>
            <a:ext cx="1728192" cy="108012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j-lt"/>
              </a:rPr>
              <a:t>Configuration</a:t>
            </a:r>
            <a:endParaRPr lang="en-GB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300604" y="2977698"/>
            <a:ext cx="1728192" cy="108012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j-lt"/>
              </a:rPr>
              <a:t>Monitoring</a:t>
            </a:r>
            <a:endParaRPr lang="en-GB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300604" y="4057818"/>
            <a:ext cx="1728192" cy="1080120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j-lt"/>
              </a:rPr>
              <a:t>Control (auto)</a:t>
            </a:r>
            <a:endParaRPr lang="en-GB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112224" y="3121714"/>
            <a:ext cx="1436852" cy="792088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latin typeface="+mj-lt"/>
              </a:rPr>
              <a:t>PCS</a:t>
            </a:r>
            <a:endParaRPr lang="en-GB" sz="1800" dirty="0">
              <a:latin typeface="+mj-lt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983476" y="3049706"/>
            <a:ext cx="1008112" cy="936104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latin typeface="+mj-lt"/>
              </a:rPr>
              <a:t>HMI</a:t>
            </a:r>
            <a:endParaRPr lang="en-GB" sz="2000" dirty="0">
              <a:latin typeface="+mj-lt"/>
            </a:endParaRPr>
          </a:p>
        </p:txBody>
      </p:sp>
      <p:cxnSp>
        <p:nvCxnSpPr>
          <p:cNvPr id="17" name="Straight Arrow Connector 16"/>
          <p:cNvCxnSpPr>
            <a:cxnSpLocks/>
            <a:stCxn id="6" idx="1"/>
          </p:cNvCxnSpPr>
          <p:nvPr/>
        </p:nvCxnSpPr>
        <p:spPr bwMode="auto">
          <a:xfrm flipH="1">
            <a:off x="7028796" y="2293622"/>
            <a:ext cx="1083428" cy="10248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cxnSpLocks/>
            <a:stCxn id="13" idx="1"/>
            <a:endCxn id="9" idx="3"/>
          </p:cNvCxnSpPr>
          <p:nvPr/>
        </p:nvCxnSpPr>
        <p:spPr bwMode="auto">
          <a:xfrm flipH="1">
            <a:off x="7028796" y="3517758"/>
            <a:ext cx="108342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>
            <a:stCxn id="8" idx="3"/>
          </p:cNvCxnSpPr>
          <p:nvPr/>
        </p:nvCxnSpPr>
        <p:spPr bwMode="auto">
          <a:xfrm flipV="1">
            <a:off x="7028796" y="2121978"/>
            <a:ext cx="1083428" cy="3156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>
            <a:stCxn id="8" idx="3"/>
          </p:cNvCxnSpPr>
          <p:nvPr/>
        </p:nvCxnSpPr>
        <p:spPr bwMode="auto">
          <a:xfrm>
            <a:off x="7028796" y="2437638"/>
            <a:ext cx="1083428" cy="8852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>
            <a:stCxn id="15" idx="6"/>
            <a:endCxn id="7" idx="1"/>
          </p:cNvCxnSpPr>
          <p:nvPr/>
        </p:nvCxnSpPr>
        <p:spPr bwMode="auto">
          <a:xfrm>
            <a:off x="2991588" y="3517758"/>
            <a:ext cx="5841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2780439" y="2029633"/>
            <a:ext cx="870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SUP</a:t>
            </a:r>
            <a:endParaRPr lang="en-GB" b="1" dirty="0">
              <a:latin typeface="+mj-lt"/>
            </a:endParaRPr>
          </a:p>
        </p:txBody>
      </p:sp>
      <p:cxnSp>
        <p:nvCxnSpPr>
          <p:cNvPr id="32" name="Straight Arrow Connector 31"/>
          <p:cNvCxnSpPr>
            <a:stCxn id="10" idx="3"/>
          </p:cNvCxnSpPr>
          <p:nvPr/>
        </p:nvCxnSpPr>
        <p:spPr bwMode="auto">
          <a:xfrm flipV="1">
            <a:off x="7028796" y="2689666"/>
            <a:ext cx="1083428" cy="19082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834952" y="4243243"/>
            <a:ext cx="3356834" cy="830997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 the ITER plant (GOS, COS, health, …)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 Central &amp; Local Procedures (goals, conditions)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Decoupling functions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15864" y="1123650"/>
            <a:ext cx="3356834" cy="646331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homogeneous structured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Transformation, Verification and Validation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Transactional configuration of I&amp;C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84032" y="5434054"/>
            <a:ext cx="3356834" cy="830997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I&amp;C (control functions, COS)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 Central &amp; Local Procedures (goals, commands)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Decoupling functions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>
            <a:cxnSpLocks/>
            <a:endCxn id="3" idx="0"/>
          </p:cNvCxnSpPr>
          <p:nvPr/>
        </p:nvCxnSpPr>
        <p:spPr bwMode="auto">
          <a:xfrm flipH="1">
            <a:off x="2416659" y="3517758"/>
            <a:ext cx="2077789" cy="15295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lg" len="lg"/>
            <a:tailEnd type="triangle"/>
          </a:ln>
          <a:effectLst/>
        </p:spPr>
      </p:cxnSp>
      <p:cxnSp>
        <p:nvCxnSpPr>
          <p:cNvPr id="29" name="Straight Arrow Connector 28"/>
          <p:cNvCxnSpPr>
            <a:cxnSpLocks/>
            <a:endCxn id="26" idx="1"/>
          </p:cNvCxnSpPr>
          <p:nvPr/>
        </p:nvCxnSpPr>
        <p:spPr bwMode="auto">
          <a:xfrm flipV="1">
            <a:off x="6633243" y="1446816"/>
            <a:ext cx="1082621" cy="11348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lg" len="lg"/>
            <a:tailEnd type="triangle"/>
          </a:ln>
          <a:effectLst/>
        </p:spPr>
      </p:cxnSp>
      <p:cxnSp>
        <p:nvCxnSpPr>
          <p:cNvPr id="33" name="Straight Arrow Connector 32"/>
          <p:cNvCxnSpPr>
            <a:cxnSpLocks/>
          </p:cNvCxnSpPr>
          <p:nvPr/>
        </p:nvCxnSpPr>
        <p:spPr bwMode="auto">
          <a:xfrm>
            <a:off x="6134898" y="3578623"/>
            <a:ext cx="1689294" cy="7007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lg" len="lg"/>
            <a:tailEnd type="triangle"/>
          </a:ln>
          <a:effectLst/>
        </p:spPr>
      </p:cxnSp>
      <p:cxnSp>
        <p:nvCxnSpPr>
          <p:cNvPr id="35" name="Straight Arrow Connector 34"/>
          <p:cNvCxnSpPr>
            <a:cxnSpLocks/>
            <a:endCxn id="28" idx="0"/>
          </p:cNvCxnSpPr>
          <p:nvPr/>
        </p:nvCxnSpPr>
        <p:spPr bwMode="auto">
          <a:xfrm>
            <a:off x="6164701" y="4792725"/>
            <a:ext cx="1897749" cy="6413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oval" w="lg" len="lg"/>
            <a:tailEnd type="triangle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593628" y="5047314"/>
            <a:ext cx="3646062" cy="1200329"/>
          </a:xfrm>
          <a:prstGeom prst="rect">
            <a:avLst/>
          </a:prstGeom>
          <a:solidFill>
            <a:schemeClr val="bg1"/>
          </a:solidFill>
          <a:ln w="19050" cap="sq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 GOS substates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Execute Operational Tasks (GDC, Venting, etc.)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Coordinate Local Procedures (compatibility of goals, decoupling functions, activity identifiers, …)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Execute Pulse (control handover/handback, countdown timers, etc.)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9A84C05-C111-D84F-90D3-7EC18FE14F88}"/>
              </a:ext>
            </a:extLst>
          </p:cNvPr>
          <p:cNvSpPr/>
          <p:nvPr/>
        </p:nvSpPr>
        <p:spPr bwMode="auto">
          <a:xfrm>
            <a:off x="2719834" y="897368"/>
            <a:ext cx="1444194" cy="792088"/>
          </a:xfrm>
          <a:prstGeom prst="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>
                <a:latin typeface="+mj-lt"/>
              </a:rPr>
              <a:t>PSPS</a:t>
            </a:r>
            <a:endParaRPr lang="en-GB" sz="1800" dirty="0">
              <a:latin typeface="+mj-lt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A304550-1606-CA47-B733-256CDBB9A6C6}"/>
              </a:ext>
            </a:extLst>
          </p:cNvPr>
          <p:cNvCxnSpPr>
            <a:cxnSpLocks/>
            <a:stCxn id="34" idx="3"/>
          </p:cNvCxnSpPr>
          <p:nvPr/>
        </p:nvCxnSpPr>
        <p:spPr bwMode="auto">
          <a:xfrm>
            <a:off x="4164028" y="1293412"/>
            <a:ext cx="1325271" cy="5961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133C1E4-3DCC-794D-B382-8CC0EDCD0CCA}"/>
              </a:ext>
            </a:extLst>
          </p:cNvPr>
          <p:cNvSpPr txBox="1"/>
          <p:nvPr/>
        </p:nvSpPr>
        <p:spPr>
          <a:xfrm>
            <a:off x="257648" y="1897578"/>
            <a:ext cx="207992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+mn-lt"/>
              </a:rPr>
              <a:t>PVAccess</a:t>
            </a:r>
            <a:r>
              <a:rPr lang="en-US" sz="1200" dirty="0">
                <a:latin typeface="+mn-lt"/>
              </a:rPr>
              <a:t> (and in some cases CA) used throughout for various purposes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22E7A76-C1FF-FB4E-A425-1F7E07644B30}"/>
              </a:ext>
            </a:extLst>
          </p:cNvPr>
          <p:cNvSpPr/>
          <p:nvPr/>
        </p:nvSpPr>
        <p:spPr bwMode="auto">
          <a:xfrm>
            <a:off x="5345693" y="2475305"/>
            <a:ext cx="939255" cy="448524"/>
          </a:xfrm>
          <a:prstGeom prst="rect">
            <a:avLst/>
          </a:prstGeom>
          <a:solidFill>
            <a:srgbClr val="A4E95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000" dirty="0">
                <a:latin typeface="+mj-lt"/>
              </a:rPr>
              <a:t>CVVF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2051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B1E52-F721-9B44-8719-257CCBF35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Transport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5C150-8E7F-7147-8F57-B07C0C159C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7C83AA-FBB7-574D-B10D-A548BE16A4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3232" y="2420888"/>
            <a:ext cx="6408712" cy="242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098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609600"/>
            <a:ext cx="9144000" cy="515144"/>
          </a:xfrm>
        </p:spPr>
        <p:txBody>
          <a:bodyPr/>
          <a:lstStyle/>
          <a:p>
            <a:r>
              <a:rPr lang="en-GB" dirty="0"/>
              <a:t>CVVF Information flow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8988" y="1844825"/>
            <a:ext cx="7822598" cy="3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550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16670-0EA2-6348-973D-95BAC70FA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CF1AF-1B94-2F4E-815B-5A51EF550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Operation Applications Overview</a:t>
            </a:r>
          </a:p>
          <a:p>
            <a:r>
              <a:rPr lang="en-US" dirty="0"/>
              <a:t>Pulse Schedule Preparation System (PSPS)</a:t>
            </a:r>
          </a:p>
          <a:p>
            <a:r>
              <a:rPr lang="en-US" dirty="0"/>
              <a:t>Supervision System (SUP) Overview</a:t>
            </a:r>
          </a:p>
          <a:p>
            <a:r>
              <a:rPr lang="en-US" dirty="0"/>
              <a:t>SUP Configuration</a:t>
            </a:r>
          </a:p>
          <a:p>
            <a:r>
              <a:rPr lang="en-US" dirty="0"/>
              <a:t>SUP Sequencer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168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64410-59F2-4447-B144-EC6D987B3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439A1-83DC-FC4F-B90A-662DEBD74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088" y="1752600"/>
            <a:ext cx="8001000" cy="419668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SUP Configuration provides a common interface to all plant systems</a:t>
            </a:r>
          </a:p>
          <a:p>
            <a:r>
              <a:rPr lang="en-US" dirty="0"/>
              <a:t>SUP Automation provides central coordination of automated tasks</a:t>
            </a:r>
          </a:p>
          <a:p>
            <a:r>
              <a:rPr lang="en-US" dirty="0"/>
              <a:t>SUP Pulse Counter provides a unique ID for each pulse</a:t>
            </a:r>
          </a:p>
          <a:p>
            <a:r>
              <a:rPr lang="en-US" dirty="0"/>
              <a:t>SUP Timing records and publishes pulse countdown, start, end times</a:t>
            </a:r>
          </a:p>
          <a:p>
            <a:r>
              <a:rPr lang="en-US" dirty="0"/>
              <a:t>SUP Monitoring coordinates GOS/COS (Global/Common Operating States) across plant systems</a:t>
            </a:r>
          </a:p>
          <a:p>
            <a:r>
              <a:rPr lang="en-US" dirty="0"/>
              <a:t>Interfaces with PSPS to execute pulse schedules</a:t>
            </a:r>
          </a:p>
          <a:p>
            <a:r>
              <a:rPr lang="en-US" dirty="0"/>
              <a:t>Hands over control to PCS (Plasma Control System) during pulse execution</a:t>
            </a:r>
          </a:p>
          <a:p>
            <a:r>
              <a:rPr lang="en-US" dirty="0"/>
              <a:t>Software Integrity Level 1</a:t>
            </a:r>
          </a:p>
        </p:txBody>
      </p:sp>
    </p:spTree>
    <p:extLst>
      <p:ext uri="{BB962C8B-B14F-4D97-AF65-F5344CB8AC3E}">
        <p14:creationId xmlns:p14="http://schemas.microsoft.com/office/powerpoint/2010/main" val="25748631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609600"/>
            <a:ext cx="9144000" cy="515144"/>
          </a:xfrm>
        </p:spPr>
        <p:txBody>
          <a:bodyPr/>
          <a:lstStyle/>
          <a:p>
            <a:r>
              <a:rPr lang="en-GB" dirty="0"/>
              <a:t>RPC design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4780" y="1196975"/>
            <a:ext cx="7018940" cy="51117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2639616" y="1556792"/>
            <a:ext cx="1872208" cy="100811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 bwMode="auto">
          <a:xfrm>
            <a:off x="2639616" y="5157192"/>
            <a:ext cx="1872208" cy="100811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71608D-200A-A34E-9A68-5BBA8E240DE0}"/>
              </a:ext>
            </a:extLst>
          </p:cNvPr>
          <p:cNvSpPr txBox="1"/>
          <p:nvPr/>
        </p:nvSpPr>
        <p:spPr>
          <a:xfrm>
            <a:off x="2998557" y="3861049"/>
            <a:ext cx="15229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latin typeface="+mn-lt"/>
              </a:rPr>
              <a:t>PVAccess</a:t>
            </a:r>
            <a:r>
              <a:rPr lang="en-US" sz="1200" dirty="0">
                <a:latin typeface="+mn-lt"/>
              </a:rPr>
              <a:t> transport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235A86-6D42-644A-B80A-DA33DA844593}"/>
              </a:ext>
            </a:extLst>
          </p:cNvPr>
          <p:cNvSpPr txBox="1"/>
          <p:nvPr/>
        </p:nvSpPr>
        <p:spPr>
          <a:xfrm>
            <a:off x="7464153" y="3776691"/>
            <a:ext cx="1940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n-lt"/>
              </a:rPr>
              <a:t>UDP transport (prototype)</a:t>
            </a:r>
          </a:p>
        </p:txBody>
      </p:sp>
    </p:spTree>
    <p:extLst>
      <p:ext uri="{BB962C8B-B14F-4D97-AF65-F5344CB8AC3E}">
        <p14:creationId xmlns:p14="http://schemas.microsoft.com/office/powerpoint/2010/main" val="36374181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07E8C-22B9-ED41-80CC-2F3BEC333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Environments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E65F2E-44E3-3246-9ECE-81C022D1E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validations should run the same code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3359DC-4366-2B4B-8864-5C8AD2C55A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87488" y="2138893"/>
            <a:ext cx="7848872" cy="403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64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105CB-6CA8-6442-AD67-C6B39A6FC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Applications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6DBCF-CB56-EA44-B0DB-3C4137C9D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117" y="1752600"/>
            <a:ext cx="10668000" cy="369262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Pulse Schedule Preparation System (PSPS)</a:t>
            </a:r>
          </a:p>
          <a:p>
            <a:pPr lvl="1"/>
            <a:r>
              <a:rPr lang="en-US" dirty="0"/>
              <a:t>Definition of pulse schedules to describe automated operation, with or without plasma</a:t>
            </a:r>
          </a:p>
          <a:p>
            <a:r>
              <a:rPr lang="en-US" dirty="0"/>
              <a:t>Supervisory System (SUP)</a:t>
            </a:r>
          </a:p>
          <a:p>
            <a:pPr lvl="1"/>
            <a:r>
              <a:rPr lang="en-US" dirty="0"/>
              <a:t>Coordinate system state across plant systems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Plasma Control System (PCS)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Deterministic control during pulses using the Real Time Framework (RTF)*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Data Handling (DA)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Archiving of POS, SDN data; data visualization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Remote Participation (RP)</a:t>
            </a:r>
          </a:p>
          <a:p>
            <a:pPr lvl="1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Virtual Collaboration tools for ITER members to participate in experiments**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7EEC48-BDD9-5847-BF82-050D895B4AB0}"/>
              </a:ext>
            </a:extLst>
          </p:cNvPr>
          <p:cNvSpPr txBox="1"/>
          <p:nvPr/>
        </p:nvSpPr>
        <p:spPr>
          <a:xfrm>
            <a:off x="2470585" y="5805264"/>
            <a:ext cx="7255063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n-lt"/>
              </a:rPr>
              <a:t>*</a:t>
            </a:r>
            <a:r>
              <a:rPr lang="en-US" sz="1200" dirty="0" err="1">
                <a:latin typeface="+mn-lt"/>
              </a:rPr>
              <a:t>Anze</a:t>
            </a:r>
            <a:r>
              <a:rPr lang="en-US" sz="1200" dirty="0">
                <a:latin typeface="+mn-lt"/>
              </a:rPr>
              <a:t> Zagar Thu 12:25 – EPICS (</a:t>
            </a:r>
            <a:r>
              <a:rPr lang="en-US" sz="1200" dirty="0" err="1">
                <a:latin typeface="+mn-lt"/>
              </a:rPr>
              <a:t>pvAccess</a:t>
            </a:r>
            <a:r>
              <a:rPr lang="en-US" sz="1200" dirty="0">
                <a:latin typeface="+mn-lt"/>
              </a:rPr>
              <a:t>) Transport Layer for the ITER Real-Time Framework (RTF)</a:t>
            </a:r>
          </a:p>
          <a:p>
            <a:r>
              <a:rPr lang="en-US" sz="1200" dirty="0">
                <a:latin typeface="+mn-lt"/>
              </a:rPr>
              <a:t>**Leonid Lobes Thu 09:35 – Study on EPICS Communication over Long Distance</a:t>
            </a:r>
            <a:endParaRPr lang="en-GB" sz="1200" dirty="0" err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5110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03193-55FE-5748-B2C9-24EF20CD2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in the ITER Control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D9398-FB42-7C45-B6C6-DCA2E79CE3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ITER is:</a:t>
            </a:r>
          </a:p>
          <a:p>
            <a:pPr lvl="1"/>
            <a:r>
              <a:rPr lang="en-US" dirty="0"/>
              <a:t>Large: 3.5 million PVs at first plasma; 5+ at later stages</a:t>
            </a:r>
          </a:p>
          <a:p>
            <a:pPr lvl="1"/>
            <a:r>
              <a:rPr lang="en-US" dirty="0"/>
              <a:t>Complex: &gt;20 plant systems, each with a unique design</a:t>
            </a:r>
          </a:p>
          <a:p>
            <a:pPr lvl="1"/>
            <a:r>
              <a:rPr lang="en-US" dirty="0"/>
              <a:t>Diverse: In-kind contributions from 7 members (35 countries) and hundreds of contractors</a:t>
            </a:r>
          </a:p>
          <a:p>
            <a:pPr lvl="1"/>
            <a:r>
              <a:rPr lang="en-US" dirty="0"/>
              <a:t>Changing: Staged deployment and operations lead to evolving requirements</a:t>
            </a:r>
          </a:p>
          <a:p>
            <a:r>
              <a:rPr lang="en-US" dirty="0"/>
              <a:t>Addressing these challenges:</a:t>
            </a:r>
          </a:p>
          <a:p>
            <a:pPr lvl="1"/>
            <a:r>
              <a:rPr lang="en-US" dirty="0"/>
              <a:t>Automate procedures as much as possible</a:t>
            </a:r>
          </a:p>
          <a:p>
            <a:pPr lvl="1"/>
            <a:r>
              <a:rPr lang="en-US" dirty="0"/>
              <a:t>Decouple individual plant systems by overlaying a consistent interface</a:t>
            </a:r>
          </a:p>
          <a:p>
            <a:pPr lvl="1"/>
            <a:r>
              <a:rPr lang="en-US" dirty="0"/>
              <a:t>Validate, verify, and trace configurations and machine state</a:t>
            </a:r>
          </a:p>
          <a:p>
            <a:pPr lvl="1"/>
            <a:r>
              <a:rPr lang="en-US" dirty="0"/>
              <a:t>Provide comprehensive monitoring tools</a:t>
            </a:r>
          </a:p>
          <a:p>
            <a:pPr lvl="1"/>
            <a:r>
              <a:rPr lang="en-US" dirty="0"/>
              <a:t>Ensure proper authentication and approval policies</a:t>
            </a:r>
          </a:p>
          <a:p>
            <a:pPr lvl="1"/>
            <a:r>
              <a:rPr lang="en-US" dirty="0"/>
              <a:t>Retain flexibility to change procedures and parameters over time</a:t>
            </a:r>
          </a:p>
          <a:p>
            <a:pPr lvl="1"/>
            <a:r>
              <a:rPr lang="en-US" dirty="0"/>
              <a:t>Coordinate operational plans through pulse schedules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EC572B-51C6-4640-BA60-7D2EA5996779}"/>
              </a:ext>
            </a:extLst>
          </p:cNvPr>
          <p:cNvSpPr txBox="1"/>
          <p:nvPr/>
        </p:nvSpPr>
        <p:spPr>
          <a:xfrm>
            <a:off x="1039506" y="5749225"/>
            <a:ext cx="101172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FF0000"/>
                </a:solidFill>
                <a:latin typeface="+mn-lt"/>
              </a:rPr>
              <a:t>-&gt; PSPS and SUP solve these by providing a well-controlled, but flexible, solution</a:t>
            </a:r>
          </a:p>
        </p:txBody>
      </p:sp>
    </p:spTree>
    <p:extLst>
      <p:ext uri="{BB962C8B-B14F-4D97-AF65-F5344CB8AC3E}">
        <p14:creationId xmlns:p14="http://schemas.microsoft.com/office/powerpoint/2010/main" val="3681142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129B2-0DC5-DA46-B638-C322BCA11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Pulse Schedule Preparation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05EBF-992A-2044-85C5-AEC74FEFA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117" y="1752600"/>
            <a:ext cx="5979955" cy="419668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Purpose:</a:t>
            </a:r>
          </a:p>
          <a:p>
            <a:pPr lvl="1"/>
            <a:r>
              <a:rPr lang="en-US" dirty="0"/>
              <a:t>Allow experiment leaders to define pulse schedules for automated operation of the entire ITER system</a:t>
            </a:r>
          </a:p>
          <a:p>
            <a:pPr lvl="1"/>
            <a:r>
              <a:rPr lang="en-US" dirty="0"/>
              <a:t>Provide an approval workflow to ensure pulse schedules match ITER scientific goals, equipment states, plant system requirements, etc.</a:t>
            </a:r>
          </a:p>
          <a:p>
            <a:pPr lvl="1"/>
            <a:r>
              <a:rPr lang="en-US" dirty="0"/>
              <a:t>Allow remote creation/editing of pulse schedules</a:t>
            </a:r>
          </a:p>
          <a:p>
            <a:pPr lvl="1"/>
            <a:r>
              <a:rPr lang="en-US" dirty="0"/>
              <a:t>Validate configurations through CVVF</a:t>
            </a:r>
          </a:p>
          <a:p>
            <a:pPr lvl="1"/>
            <a:r>
              <a:rPr lang="en-US" dirty="0"/>
              <a:t>Execute pulse schedules via integration with SUP</a:t>
            </a:r>
          </a:p>
          <a:p>
            <a:r>
              <a:rPr lang="en-US" dirty="0"/>
              <a:t>Currently in early development</a:t>
            </a:r>
          </a:p>
          <a:p>
            <a:pPr lvl="1"/>
            <a:r>
              <a:rPr lang="en-US" dirty="0"/>
              <a:t>Initial pulse schedule lifecycle management service has been implemented (C++17)</a:t>
            </a:r>
          </a:p>
          <a:p>
            <a:pPr lvl="1"/>
            <a:r>
              <a:rPr lang="en-US" dirty="0"/>
              <a:t>Early prototype of GUI (based on MVVM framework with Qt/C++)</a:t>
            </a:r>
          </a:p>
          <a:p>
            <a:r>
              <a:rPr lang="en-US" dirty="0"/>
              <a:t>We conduct demonstrations regularly with our future users (physics, operations, plant systems) and our CODAC colleagues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5AC3BC3-E1D2-C045-8920-41F457C001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0622445"/>
              </p:ext>
            </p:extLst>
          </p:nvPr>
        </p:nvGraphicFramePr>
        <p:xfrm>
          <a:off x="6888088" y="1916832"/>
          <a:ext cx="5103664" cy="4256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2F36EE5-0E58-434C-ACBA-75688C4FBFC5}"/>
              </a:ext>
            </a:extLst>
          </p:cNvPr>
          <p:cNvSpPr txBox="1"/>
          <p:nvPr/>
        </p:nvSpPr>
        <p:spPr>
          <a:xfrm>
            <a:off x="6888088" y="1426236"/>
            <a:ext cx="472437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+mn-lt"/>
              </a:rPr>
              <a:t>Integrated PSPS/SUP/PCS Demonstrations:</a:t>
            </a:r>
          </a:p>
        </p:txBody>
      </p:sp>
    </p:spTree>
    <p:extLst>
      <p:ext uri="{BB962C8B-B14F-4D97-AF65-F5344CB8AC3E}">
        <p14:creationId xmlns:p14="http://schemas.microsoft.com/office/powerpoint/2010/main" val="2098507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E59CF-A40C-EC44-9412-BC847EB86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117" y="609600"/>
            <a:ext cx="10668000" cy="914400"/>
          </a:xfrm>
        </p:spPr>
        <p:txBody>
          <a:bodyPr/>
          <a:lstStyle/>
          <a:p>
            <a:r>
              <a:rPr lang="en-US" dirty="0"/>
              <a:t>PSPS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7BF29-1C44-3040-845C-847DBF4C8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714263"/>
            <a:ext cx="4745958" cy="4196680"/>
          </a:xfrm>
        </p:spPr>
        <p:txBody>
          <a:bodyPr>
            <a:normAutofit fontScale="92500"/>
          </a:bodyPr>
          <a:lstStyle/>
          <a:p>
            <a:pPr algn="l"/>
            <a:r>
              <a:rPr lang="en-US" dirty="0"/>
              <a:t>Add features to core functionality</a:t>
            </a:r>
          </a:p>
          <a:p>
            <a:pPr lvl="1" algn="l"/>
            <a:r>
              <a:rPr lang="en-US" dirty="0"/>
              <a:t>LDAP-based authentication and authorization</a:t>
            </a:r>
          </a:p>
          <a:p>
            <a:pPr lvl="1" algn="l"/>
            <a:r>
              <a:rPr lang="en-US" dirty="0"/>
              <a:t>Version control of pulse schedules</a:t>
            </a:r>
          </a:p>
          <a:p>
            <a:pPr lvl="1" algn="l"/>
            <a:r>
              <a:rPr lang="en-US" dirty="0"/>
              <a:t>Web-based API</a:t>
            </a:r>
          </a:p>
          <a:p>
            <a:pPr lvl="1" algn="l"/>
            <a:r>
              <a:rPr lang="en-US" dirty="0"/>
              <a:t>Complete workflow support</a:t>
            </a:r>
          </a:p>
          <a:p>
            <a:pPr algn="l"/>
            <a:r>
              <a:rPr lang="en-US" dirty="0"/>
              <a:t>PS Editor User Interface</a:t>
            </a:r>
          </a:p>
          <a:p>
            <a:pPr lvl="1" algn="l"/>
            <a:r>
              <a:rPr lang="en-US" dirty="0"/>
              <a:t>Demonstrate prototype in Qt/C++ based on MVVM framework</a:t>
            </a:r>
          </a:p>
          <a:p>
            <a:pPr lvl="1" algn="l"/>
            <a:r>
              <a:rPr lang="en-US" dirty="0"/>
              <a:t>Explore web-based UI (React, Angular, ...)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5C9EB5-3703-204B-82D4-F303CCA575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318" y="1779901"/>
            <a:ext cx="7110682" cy="414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361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50A8A-A449-E04E-B147-9C2466D58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Supervisory System (SUP)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CDF5B-FAC1-5B4A-A719-7CDCC6E8E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486" y="1628800"/>
            <a:ext cx="11043262" cy="5760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Provides Operations with a central control interface to the entire ITER machine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1926C59-7D2E-0F4F-8DEA-8C2C5CD655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8290222"/>
              </p:ext>
            </p:extLst>
          </p:nvPr>
        </p:nvGraphicFramePr>
        <p:xfrm>
          <a:off x="407368" y="2309664"/>
          <a:ext cx="8001000" cy="371856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910680">
                  <a:extLst>
                    <a:ext uri="{9D8B030D-6E8A-4147-A177-3AD203B41FA5}">
                      <a16:colId xmlns:a16="http://schemas.microsoft.com/office/drawing/2014/main" val="572710868"/>
                    </a:ext>
                  </a:extLst>
                </a:gridCol>
                <a:gridCol w="6090320">
                  <a:extLst>
                    <a:ext uri="{9D8B030D-6E8A-4147-A177-3AD203B41FA5}">
                      <a16:colId xmlns:a16="http://schemas.microsoft.com/office/drawing/2014/main" val="1304897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Integration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Provides abstraction of plant system states</a:t>
                      </a:r>
                    </a:p>
                    <a:p>
                      <a:r>
                        <a:rPr lang="en-US" sz="2000" dirty="0"/>
                        <a:t>Common interface for configuration,</a:t>
                      </a:r>
                      <a:r>
                        <a:rPr lang="en-US" sz="2000" baseline="0" dirty="0"/>
                        <a:t> control and monitoring</a:t>
                      </a:r>
                      <a:r>
                        <a:rPr lang="en-GB" sz="2000" baseline="0" dirty="0"/>
                        <a:t> (common functions)</a:t>
                      </a:r>
                      <a:endParaRPr lang="en-US" sz="20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043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Automation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Functions</a:t>
                      </a:r>
                      <a:r>
                        <a:rPr lang="en-US" sz="2000" baseline="0" dirty="0"/>
                        <a:t> for automated activities</a:t>
                      </a:r>
                    </a:p>
                    <a:p>
                      <a:r>
                        <a:rPr lang="en-US" sz="2000" baseline="0" dirty="0"/>
                        <a:t>Control actions based on status monitoring</a:t>
                      </a:r>
                    </a:p>
                    <a:p>
                      <a:r>
                        <a:rPr lang="en-US" sz="2000" baseline="0" dirty="0"/>
                        <a:t>Handle concurrent activities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6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Operability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Achieve robust and repeatable operation</a:t>
                      </a:r>
                    </a:p>
                    <a:p>
                      <a:r>
                        <a:rPr lang="en-US" sz="2000" dirty="0"/>
                        <a:t>Configure plant system from scratch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Access to bare signals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463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Protection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Lowest</a:t>
                      </a:r>
                      <a:r>
                        <a:rPr lang="en-US" sz="2000" baseline="0" dirty="0"/>
                        <a:t> tier in</a:t>
                      </a:r>
                      <a:r>
                        <a:rPr lang="en-US" sz="2000" dirty="0"/>
                        <a:t> defense</a:t>
                      </a:r>
                      <a:r>
                        <a:rPr lang="en-US" sz="2000" baseline="0" dirty="0"/>
                        <a:t>-in-depth hierarchy</a:t>
                      </a:r>
                    </a:p>
                    <a:p>
                      <a:r>
                        <a:rPr lang="en-US" sz="2000" baseline="0" dirty="0"/>
                        <a:t>Provides permit/inhibit behavior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165076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34EBB8E-ECAA-5D4A-8A44-6A662B49EE41}"/>
              </a:ext>
            </a:extLst>
          </p:cNvPr>
          <p:cNvSpPr txBox="1"/>
          <p:nvPr/>
        </p:nvSpPr>
        <p:spPr>
          <a:xfrm>
            <a:off x="8688288" y="3291781"/>
            <a:ext cx="3096344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+mn-lt"/>
              </a:rPr>
              <a:t>Key Components:</a:t>
            </a:r>
          </a:p>
          <a:p>
            <a:pPr marL="517525" indent="-169863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Configuration (</a:t>
            </a:r>
            <a:r>
              <a:rPr lang="en-US" sz="1800" b="1" dirty="0">
                <a:latin typeface="+mn-lt"/>
              </a:rPr>
              <a:t>CVVF</a:t>
            </a:r>
            <a:r>
              <a:rPr lang="en-US" sz="1800" dirty="0">
                <a:latin typeface="+mn-lt"/>
              </a:rPr>
              <a:t>)</a:t>
            </a:r>
          </a:p>
          <a:p>
            <a:pPr marL="517525" indent="-169863">
              <a:buFont typeface="Arial" panose="020B0604020202020204" pitchFamily="34" charset="0"/>
              <a:buChar char="•"/>
            </a:pPr>
            <a:r>
              <a:rPr lang="en-US" sz="1800" b="1" dirty="0">
                <a:latin typeface="+mn-lt"/>
              </a:rPr>
              <a:t>Sequencer</a:t>
            </a:r>
          </a:p>
          <a:p>
            <a:pPr marL="517525" indent="-169863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Monitoring</a:t>
            </a:r>
          </a:p>
          <a:p>
            <a:pPr marL="517525" indent="-169863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Pulse Counter</a:t>
            </a:r>
          </a:p>
          <a:p>
            <a:pPr marL="517525" indent="-169863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Timing</a:t>
            </a:r>
          </a:p>
        </p:txBody>
      </p:sp>
    </p:spTree>
    <p:extLst>
      <p:ext uri="{BB962C8B-B14F-4D97-AF65-F5344CB8AC3E}">
        <p14:creationId xmlns:p14="http://schemas.microsoft.com/office/powerpoint/2010/main" val="2840209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4C97F-E3A8-9949-B48E-D96A41E00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 Configuration: Validation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8B490AF-0E8A-A54C-ABC3-2258EE36A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471" y="1752599"/>
            <a:ext cx="4011342" cy="4474557"/>
          </a:xfrm>
        </p:spPr>
        <p:txBody>
          <a:bodyPr anchor="ctr">
            <a:normAutofit/>
          </a:bodyPr>
          <a:lstStyle/>
          <a:p>
            <a:pPr algn="l"/>
            <a:r>
              <a:rPr lang="en-US" sz="1800" dirty="0"/>
              <a:t>Primary use case: pulse execution</a:t>
            </a:r>
          </a:p>
          <a:p>
            <a:pPr algn="l"/>
            <a:r>
              <a:rPr lang="en-US" sz="1800" dirty="0"/>
              <a:t>Validation must be performed at all stages of pulse schedule development and execution</a:t>
            </a:r>
          </a:p>
          <a:p>
            <a:pPr algn="l"/>
            <a:r>
              <a:rPr lang="en-US" sz="1800" dirty="0"/>
              <a:t>All validations must use the same code to ensure consistency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F07C651-6824-AE48-8FB9-00449D0242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9816" y="1614100"/>
            <a:ext cx="7499875" cy="461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4516E4-A945-8E4D-BCC8-C5DB6685F1D9}"/>
              </a:ext>
            </a:extLst>
          </p:cNvPr>
          <p:cNvSpPr txBox="1"/>
          <p:nvPr/>
        </p:nvSpPr>
        <p:spPr>
          <a:xfrm>
            <a:off x="5121681" y="157839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+mn-lt"/>
              </a:rPr>
              <a:t>PSPS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FBA99A-63D6-E043-86F6-B9E5D25C9F70}"/>
              </a:ext>
            </a:extLst>
          </p:cNvPr>
          <p:cNvSpPr txBox="1"/>
          <p:nvPr/>
        </p:nvSpPr>
        <p:spPr>
          <a:xfrm>
            <a:off x="10920536" y="110523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+mn-lt"/>
              </a:rPr>
              <a:t>SUP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B35C638-5512-6F43-890A-9557D9DF5727}"/>
              </a:ext>
            </a:extLst>
          </p:cNvPr>
          <p:cNvCxnSpPr>
            <a:cxnSpLocks/>
            <a:stCxn id="3" idx="2"/>
          </p:cNvCxnSpPr>
          <p:nvPr/>
        </p:nvCxnSpPr>
        <p:spPr bwMode="auto">
          <a:xfrm flipH="1">
            <a:off x="5121681" y="1947727"/>
            <a:ext cx="400110" cy="11932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F8EDBF-4A61-D347-8BC4-82E42302489B}"/>
              </a:ext>
            </a:extLst>
          </p:cNvPr>
          <p:cNvCxnSpPr>
            <a:cxnSpLocks/>
            <a:stCxn id="3" idx="2"/>
          </p:cNvCxnSpPr>
          <p:nvPr/>
        </p:nvCxnSpPr>
        <p:spPr bwMode="auto">
          <a:xfrm>
            <a:off x="5521791" y="1947727"/>
            <a:ext cx="2036258" cy="1851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DD0F6B9-0A68-1E44-93CB-C97FBDAFE94D}"/>
              </a:ext>
            </a:extLst>
          </p:cNvPr>
          <p:cNvCxnSpPr>
            <a:cxnSpLocks/>
            <a:stCxn id="5" idx="2"/>
          </p:cNvCxnSpPr>
          <p:nvPr/>
        </p:nvCxnSpPr>
        <p:spPr bwMode="auto">
          <a:xfrm flipH="1">
            <a:off x="11136560" y="1474566"/>
            <a:ext cx="113554" cy="9463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74915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87089-90A2-A54B-9F53-191578916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Configuration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51316-E14C-C242-B8EA-E394244B2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116" y="1700808"/>
            <a:ext cx="10588467" cy="3764632"/>
          </a:xfrm>
        </p:spPr>
        <p:txBody>
          <a:bodyPr>
            <a:normAutofit/>
          </a:bodyPr>
          <a:lstStyle/>
          <a:p>
            <a:r>
              <a:rPr lang="en-US" dirty="0"/>
              <a:t>Provided solution must be capable of:</a:t>
            </a:r>
          </a:p>
          <a:p>
            <a:pPr lvl="1"/>
            <a:r>
              <a:rPr lang="en-US" dirty="0"/>
              <a:t>Executing arbitrary codes after approval by appropriate experts</a:t>
            </a:r>
          </a:p>
          <a:p>
            <a:pPr lvl="2"/>
            <a:r>
              <a:rPr lang="en-US" dirty="0"/>
              <a:t>Multiple languages (C++/Python/</a:t>
            </a:r>
            <a:r>
              <a:rPr lang="en-US" dirty="0" err="1"/>
              <a:t>Matlab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Arbitrary datatypes, including structured/array data</a:t>
            </a:r>
          </a:p>
          <a:p>
            <a:pPr lvl="1"/>
            <a:r>
              <a:rPr lang="en-US" dirty="0"/>
              <a:t>Linking disparate systems with a common interface</a:t>
            </a:r>
          </a:p>
          <a:p>
            <a:pPr lvl="1"/>
            <a:r>
              <a:rPr lang="en-US" dirty="0"/>
              <a:t>Deterministic operations when necessary</a:t>
            </a:r>
          </a:p>
          <a:p>
            <a:pPr lvl="1"/>
            <a:r>
              <a:rPr lang="en-US" dirty="0"/>
              <a:t>Parallel execution when appropriate</a:t>
            </a:r>
          </a:p>
          <a:p>
            <a:r>
              <a:rPr lang="en-US" dirty="0"/>
              <a:t>RPC service with flexible interface is an ideal solution</a:t>
            </a:r>
          </a:p>
          <a:p>
            <a:r>
              <a:rPr lang="en-US" dirty="0"/>
              <a:t>Meanwhile, EPICS is already the established control system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1EE996-AFD9-574D-90F3-0C6277C672D7}"/>
              </a:ext>
            </a:extLst>
          </p:cNvPr>
          <p:cNvSpPr txBox="1"/>
          <p:nvPr/>
        </p:nvSpPr>
        <p:spPr>
          <a:xfrm>
            <a:off x="1846588" y="5391889"/>
            <a:ext cx="850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FF0000"/>
                </a:solidFill>
                <a:latin typeface="+mn-lt"/>
              </a:rPr>
              <a:t>-&gt; Solution: Configuration, Verification and Validation Framework (CVVF) with </a:t>
            </a:r>
            <a:r>
              <a:rPr lang="en-US" sz="2000" i="1" dirty="0" err="1">
                <a:solidFill>
                  <a:srgbClr val="FF0000"/>
                </a:solidFill>
                <a:latin typeface="+mn-lt"/>
              </a:rPr>
              <a:t>PVAccess</a:t>
            </a:r>
            <a:r>
              <a:rPr lang="en-US" sz="2000" i="1" dirty="0">
                <a:solidFill>
                  <a:srgbClr val="FF0000"/>
                </a:solidFill>
                <a:latin typeface="+mn-lt"/>
              </a:rPr>
              <a:t> transport layer</a:t>
            </a:r>
          </a:p>
        </p:txBody>
      </p:sp>
    </p:spTree>
    <p:extLst>
      <p:ext uri="{BB962C8B-B14F-4D97-AF65-F5344CB8AC3E}">
        <p14:creationId xmlns:p14="http://schemas.microsoft.com/office/powerpoint/2010/main" val="447917621"/>
      </p:ext>
    </p:extLst>
  </p:cSld>
  <p:clrMapOvr>
    <a:masterClrMapping/>
  </p:clrMapOvr>
</p:sld>
</file>

<file path=ppt/theme/theme1.xml><?xml version="1.0" encoding="utf-8"?>
<a:theme xmlns:a="http://schemas.openxmlformats.org/drawingml/2006/main" name="ITER_Scientific_and_General_Presentation_2EPDGM_v1_7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smtClean="0">
            <a:latin typeface="+mn-lt"/>
          </a:defRPr>
        </a:defPPr>
      </a:lstStyle>
    </a:tx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TER_Scientific_and_General_Presentation_2EPDGM_v1_13 (1).pptx" id="{A92B5A91-A3F1-45E8-8FE9-73DFB5AB97F7}" vid="{9BCB603A-B3DA-4631-9FF0-2F858092E97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ITER_Scientific_and_General_Presentation_2EPDGM_v1_13 (1)</Template>
  <TotalTime>21099</TotalTime>
  <Words>2049</Words>
  <Application>Microsoft Macintosh PowerPoint</Application>
  <PresentationFormat>Widescreen</PresentationFormat>
  <Paragraphs>250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Century Gothic</vt:lpstr>
      <vt:lpstr>Consolas</vt:lpstr>
      <vt:lpstr>Courier New</vt:lpstr>
      <vt:lpstr>Times New Roman</vt:lpstr>
      <vt:lpstr>ITER_Scientific_and_General_Presentation_2EPDGM_v1_7</vt:lpstr>
      <vt:lpstr>ITER Operation Applications: Status and Future Development</vt:lpstr>
      <vt:lpstr>Outline</vt:lpstr>
      <vt:lpstr>Operation Applications Overview</vt:lpstr>
      <vt:lpstr>Challenges in the ITER Control System</vt:lpstr>
      <vt:lpstr>Pulse Schedule Preparation System</vt:lpstr>
      <vt:lpstr>PSPS Plans</vt:lpstr>
      <vt:lpstr>Supervisory System (SUP) Overview</vt:lpstr>
      <vt:lpstr>SUP Configuration: Validation</vt:lpstr>
      <vt:lpstr>Addressing Configuration Challenges</vt:lpstr>
      <vt:lpstr>Development Status of CVVF</vt:lpstr>
      <vt:lpstr>Changes to CVVF</vt:lpstr>
      <vt:lpstr>SUP: Sequencer</vt:lpstr>
      <vt:lpstr>Sequencer GUI</vt:lpstr>
      <vt:lpstr>Conclusions</vt:lpstr>
      <vt:lpstr>Backup Slides</vt:lpstr>
      <vt:lpstr>Roadmap for Operation Applications</vt:lpstr>
      <vt:lpstr>SUP Components</vt:lpstr>
      <vt:lpstr>Data Transport Objects</vt:lpstr>
      <vt:lpstr>CVVF Information flow</vt:lpstr>
      <vt:lpstr>SUP Components</vt:lpstr>
      <vt:lpstr>RPC design</vt:lpstr>
      <vt:lpstr>Multiple Environments</vt:lpstr>
    </vt:vector>
  </TitlesOfParts>
  <Company>ITER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Moscatelli Esmeralda</dc:creator>
  <cp:lastModifiedBy>Robert Gunion</cp:lastModifiedBy>
  <cp:revision>135</cp:revision>
  <cp:lastPrinted>2011-01-24T11:19:46Z</cp:lastPrinted>
  <dcterms:created xsi:type="dcterms:W3CDTF">2020-12-14T15:25:25Z</dcterms:created>
  <dcterms:modified xsi:type="dcterms:W3CDTF">2022-09-20T15:24:53Z</dcterms:modified>
</cp:coreProperties>
</file>