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3" r:id="rId5"/>
  </p:sldMasterIdLst>
  <p:notesMasterIdLst>
    <p:notesMasterId r:id="rId13"/>
  </p:notesMasterIdLst>
  <p:sldIdLst>
    <p:sldId id="256" r:id="rId6"/>
    <p:sldId id="257" r:id="rId7"/>
    <p:sldId id="263" r:id="rId8"/>
    <p:sldId id="259" r:id="rId9"/>
    <p:sldId id="278" r:id="rId10"/>
    <p:sldId id="277" r:id="rId11"/>
    <p:sldId id="27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76" userDrawn="1">
          <p15:clr>
            <a:srgbClr val="A4A3A4"/>
          </p15:clr>
        </p15:guide>
        <p15:guide id="2" pos="688">
          <p15:clr>
            <a:srgbClr val="A4A3A4"/>
          </p15:clr>
        </p15:guide>
        <p15:guide id="3" orient="horz" pos="3997">
          <p15:clr>
            <a:srgbClr val="A4A3A4"/>
          </p15:clr>
        </p15:guide>
        <p15:guide id="4" pos="7355">
          <p15:clr>
            <a:srgbClr val="A4A3A4"/>
          </p15:clr>
        </p15:guide>
        <p15:guide id="5" pos="3840">
          <p15:clr>
            <a:srgbClr val="A4A3A4"/>
          </p15:clr>
        </p15:guide>
        <p15:guide id="6" orient="horz" pos="4065">
          <p15:clr>
            <a:srgbClr val="A4A3A4"/>
          </p15:clr>
        </p15:guide>
        <p15:guide id="7" pos="1980">
          <p15:clr>
            <a:srgbClr val="A4A3A4"/>
          </p15:clr>
        </p15:guide>
        <p15:guide id="8" orient="horz" pos="686">
          <p15:clr>
            <a:srgbClr val="A4A3A4"/>
          </p15:clr>
        </p15:guide>
        <p15:guide id="9" orient="horz" pos="232">
          <p15:clr>
            <a:srgbClr val="A4A3A4"/>
          </p15:clr>
        </p15:guide>
        <p15:guide id="10" pos="2275">
          <p15:clr>
            <a:srgbClr val="A4A3A4"/>
          </p15:clr>
        </p15:guide>
        <p15:guide id="11" pos="5790">
          <p15:clr>
            <a:srgbClr val="A4A3A4"/>
          </p15:clr>
        </p15:guide>
        <p15:guide id="12" orient="horz" pos="4156">
          <p15:clr>
            <a:srgbClr val="A4A3A4"/>
          </p15:clr>
        </p15:guide>
        <p15:guide id="13" orient="horz" pos="3657">
          <p15:clr>
            <a:srgbClr val="A4A3A4"/>
          </p15:clr>
        </p15:guide>
        <p15:guide id="14" pos="23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9" roundtripDataSignature="AMtx7mhFeZ9bPB5pZ+vMpCVUqb0ZtJqUj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54"/>
    <p:restoredTop sz="64729" autoAdjust="0"/>
  </p:normalViewPr>
  <p:slideViewPr>
    <p:cSldViewPr snapToGrid="0">
      <p:cViewPr varScale="1">
        <p:scale>
          <a:sx n="61" d="100"/>
          <a:sy n="61" d="100"/>
        </p:scale>
        <p:origin x="1630" y="29"/>
      </p:cViewPr>
      <p:guideLst>
        <p:guide orient="horz" pos="2976"/>
        <p:guide pos="688"/>
        <p:guide orient="horz" pos="3997"/>
        <p:guide pos="7355"/>
        <p:guide pos="3840"/>
        <p:guide orient="horz" pos="4065"/>
        <p:guide pos="1980"/>
        <p:guide orient="horz" pos="686"/>
        <p:guide orient="horz" pos="232"/>
        <p:guide pos="2275"/>
        <p:guide pos="5790"/>
        <p:guide orient="horz" pos="4156"/>
        <p:guide orient="horz" pos="3657"/>
        <p:guide pos="2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33" Type="http://schemas.openxmlformats.org/officeDocument/2006/relationships/tableStyles" Target="tableStyles.xml"/><Relationship Id="rId2" Type="http://schemas.openxmlformats.org/officeDocument/2006/relationships/customXml" Target="../customXml/item2.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32"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a:t>
            </a:r>
            <a:r>
              <a:rPr lang="en-GB" sz="1200" b="0" i="0">
                <a:solidFill>
                  <a:schemeClr val="dk1"/>
                </a:solidFill>
                <a:latin typeface="Arial"/>
                <a:ea typeface="Arial"/>
                <a:cs typeface="Arial"/>
                <a:sym typeface="Arial"/>
              </a:rPr>
              <a:t>Please remove or amend the image credit if you are using a different image to the one provided.</a:t>
            </a:r>
            <a:endParaRPr/>
          </a:p>
        </p:txBody>
      </p:sp>
      <p:sp>
        <p:nvSpPr>
          <p:cNvPr id="245" name="Google Shape;24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dirty="0"/>
          </a:p>
        </p:txBody>
      </p:sp>
      <p:sp>
        <p:nvSpPr>
          <p:cNvPr id="252" name="Google Shape;2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GB" dirty="0" smtClean="0"/>
              <a:t>For a number of reasons outlined in other talks by my</a:t>
            </a:r>
            <a:r>
              <a:rPr lang="en-GB" baseline="0" dirty="0" smtClean="0"/>
              <a:t> colleagues</a:t>
            </a:r>
            <a:r>
              <a:rPr lang="en-GB" dirty="0" smtClean="0"/>
              <a:t>, the ISIS accelerators are migrating</a:t>
            </a:r>
            <a:r>
              <a:rPr lang="en-GB" baseline="0" dirty="0" smtClean="0"/>
              <a:t> from the proprietary Vsystem control system to the open source EPICS control system.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GB" baseline="0" dirty="0" smtClean="0"/>
              <a:t>We plan to do this in a phased manner, gradually porting control of hardware from Vsystem to EPICS.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GB" baseline="0" dirty="0" smtClean="0"/>
              <a:t>This requires a bridging software to be developed, allowing us to mimic both existing Vsystem channel information in EPICS as well as migrated EPICS controlled hardware in Vsystem. </a:t>
            </a:r>
            <a:endParaRPr dirty="0"/>
          </a:p>
        </p:txBody>
      </p:sp>
      <p:sp>
        <p:nvSpPr>
          <p:cNvPr id="306" name="Google Shape;30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smtClean="0"/>
              <a:t>We</a:t>
            </a:r>
            <a:r>
              <a:rPr lang="en-US" baseline="0" dirty="0" smtClean="0"/>
              <a:t> refer to this bridging software as pvecho.</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It consists of two components, which are hosted as their own individual containers within our Docker swarm.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Vista to EPICS (v2e) is the component that takes the Vsystem channel data as the source of truth and propagates updates to the channels through to EPICS PVs in real time</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EPICS to Vista (E2V) acts in reverse, taking newly migrated EPICS PLC data and transferring the updates across to ‘soft’ Vsystem channels that aren’t connected to any hardware.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Both components of the software interact with existing services in the ISIS controls software stack, including an MQTT messaging broker service that is used to interface with Vsystem and our CouchDB database that stores metadata associated with Vsystem channels. </a:t>
            </a: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smtClean="0"/>
              <a:t>I’m aware there are</a:t>
            </a:r>
            <a:r>
              <a:rPr lang="en-US" baseline="0" dirty="0" smtClean="0"/>
              <a:t> a lot of different python libraries available to talk to EPICS so I thought I should spend some time explaining why we chose </a:t>
            </a:r>
            <a:r>
              <a:rPr lang="en-US" baseline="0" dirty="0" err="1" smtClean="0"/>
              <a:t>PvaPy</a:t>
            </a:r>
            <a:r>
              <a:rPr lang="en-US" baseline="0" dirty="0" smtClean="0"/>
              <a:t> over </a:t>
            </a:r>
            <a:r>
              <a:rPr lang="en-US" baseline="0" dirty="0" err="1" smtClean="0"/>
              <a:t>pyepics</a:t>
            </a:r>
            <a:r>
              <a:rPr lang="en-US" baseline="0" dirty="0" smtClean="0"/>
              <a:t> or p4p for example.</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This was primarily down to a number of requirements that we had for PVEcho:</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We have opted to use the EPICS 7 </a:t>
            </a:r>
            <a:r>
              <a:rPr lang="en-US" baseline="0" dirty="0" err="1" smtClean="0"/>
              <a:t>PVAccess</a:t>
            </a:r>
            <a:r>
              <a:rPr lang="en-US" baseline="0" dirty="0" smtClean="0"/>
              <a:t> protocol for most of our PVs but some external PLCs may require channel access to be used – therefore we needed the library to allow connection via channel and </a:t>
            </a:r>
            <a:r>
              <a:rPr lang="en-US" baseline="0" dirty="0" err="1" smtClean="0"/>
              <a:t>pvaccess</a:t>
            </a:r>
            <a:endParaRPr lang="en-US" baseline="0" dirty="0" smtClean="0"/>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In order to enable V2E, we needed to be able to construct and serve our own </a:t>
            </a:r>
            <a:r>
              <a:rPr lang="en-US" baseline="0" dirty="0" err="1" smtClean="0"/>
              <a:t>PvaServer</a:t>
            </a:r>
            <a:endParaRPr lang="en-US" baseline="0" dirty="0" smtClean="0"/>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We wanted to be able to add and remove PVs from this server on the fly as we migrated hardware across to EPICS</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err="1" smtClean="0"/>
              <a:t>PvaPy</a:t>
            </a:r>
            <a:r>
              <a:rPr lang="en-US" baseline="0" dirty="0" smtClean="0"/>
              <a:t> was one of the few libraries that allowed us to do all of this within the same library, to reduce code complexity</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The other benefits included the fact that it is still being actively developed</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We started writing pvecho with version 4.6.0 and have since upgraded to use version 5.0 with minimal changes</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The developers are also very responsive with issues (big thank you to them for their help)</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The documentation is also extensive which made the library relatively easy to use</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endParaRPr lang="en-US" baseline="0" dirty="0" smtClean="0"/>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endParaRPr lang="en-US" baseline="0"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extLst>
      <p:ext uri="{BB962C8B-B14F-4D97-AF65-F5344CB8AC3E}">
        <p14:creationId xmlns:p14="http://schemas.microsoft.com/office/powerpoint/2010/main" val="174250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baseline="0" dirty="0" smtClean="0"/>
              <a:t>In V2E, we create our own PVs using metadata from our </a:t>
            </a:r>
            <a:r>
              <a:rPr lang="en-US" baseline="0" dirty="0" err="1" smtClean="0"/>
              <a:t>COuchDB</a:t>
            </a:r>
            <a:r>
              <a:rPr lang="en-US" baseline="0" dirty="0" smtClean="0"/>
              <a:t> database</a:t>
            </a:r>
          </a:p>
          <a:p>
            <a:pPr>
              <a:buFont typeface="Arial" panose="020B0604020202020204" pitchFamily="34" charset="0"/>
              <a:buChar char="•"/>
            </a:pPr>
            <a:r>
              <a:rPr lang="en-US" baseline="0" dirty="0" smtClean="0"/>
              <a:t>The PVs are constructed to follow an </a:t>
            </a:r>
            <a:r>
              <a:rPr lang="en-US" baseline="0" dirty="0" err="1" smtClean="0"/>
              <a:t>NtScalar</a:t>
            </a:r>
            <a:r>
              <a:rPr lang="en-US" baseline="0" dirty="0" smtClean="0"/>
              <a:t> or </a:t>
            </a:r>
            <a:r>
              <a:rPr lang="en-US" baseline="0" dirty="0" err="1" smtClean="0"/>
              <a:t>NtScalarArray</a:t>
            </a:r>
            <a:r>
              <a:rPr lang="en-US" baseline="0" dirty="0" smtClean="0"/>
              <a:t> structure making use of the </a:t>
            </a:r>
            <a:r>
              <a:rPr lang="en-US" baseline="0" dirty="0" err="1" smtClean="0"/>
              <a:t>PvObjects</a:t>
            </a:r>
            <a:r>
              <a:rPr lang="en-US" baseline="0" dirty="0" smtClean="0"/>
              <a:t> in pvapy such as </a:t>
            </a:r>
            <a:r>
              <a:rPr lang="en-US" baseline="0" dirty="0" err="1" smtClean="0"/>
              <a:t>PvTimeStamp</a:t>
            </a:r>
            <a:r>
              <a:rPr lang="en-US" baseline="0" dirty="0" smtClean="0"/>
              <a:t> and </a:t>
            </a:r>
            <a:r>
              <a:rPr lang="en-US" baseline="0" dirty="0" err="1" smtClean="0"/>
              <a:t>PvValueAlarm</a:t>
            </a:r>
            <a:endParaRPr lang="en-US" baseline="0" dirty="0" smtClean="0"/>
          </a:p>
          <a:p>
            <a:pPr>
              <a:buFont typeface="Arial" panose="020B0604020202020204" pitchFamily="34" charset="0"/>
              <a:buChar char="•"/>
            </a:pPr>
            <a:r>
              <a:rPr lang="en-US" baseline="0" dirty="0" smtClean="0"/>
              <a:t>These PVs are then added to our own </a:t>
            </a:r>
            <a:r>
              <a:rPr lang="en-US" baseline="0" dirty="0" err="1" smtClean="0"/>
              <a:t>PvaServer</a:t>
            </a:r>
            <a:r>
              <a:rPr lang="en-US" baseline="0" dirty="0" smtClean="0"/>
              <a:t> that exists within the Docker Swarm</a:t>
            </a:r>
          </a:p>
          <a:p>
            <a:pPr>
              <a:buFont typeface="Arial" panose="020B0604020202020204" pitchFamily="34" charset="0"/>
              <a:buChar char="•"/>
            </a:pPr>
            <a:r>
              <a:rPr lang="en-US" baseline="0" dirty="0" smtClean="0"/>
              <a:t>In E2v, we extend their Channel class that connects to PVs and allows the ‘getting’ and ‘putting’ of values. We use the class’s monitor feature to propagate changes in the PV through to our MQTT broker (and Vsystem)</a:t>
            </a:r>
          </a:p>
          <a:p>
            <a:pPr>
              <a:buFont typeface="Arial" panose="020B0604020202020204" pitchFamily="34" charset="0"/>
              <a:buChar char="•"/>
            </a:pPr>
            <a:r>
              <a:rPr lang="en-US" baseline="0" dirty="0" smtClean="0"/>
              <a:t>As </a:t>
            </a:r>
            <a:r>
              <a:rPr lang="en-US" baseline="0" dirty="0" err="1" smtClean="0"/>
              <a:t>PvEcho</a:t>
            </a:r>
            <a:r>
              <a:rPr lang="en-US" baseline="0" dirty="0" smtClean="0"/>
              <a:t> will operate during cycle, it is imperative that is </a:t>
            </a:r>
            <a:r>
              <a:rPr lang="en-US" baseline="0" dirty="0" err="1" smtClean="0"/>
              <a:t>is</a:t>
            </a:r>
            <a:r>
              <a:rPr lang="en-US" baseline="0" dirty="0" smtClean="0"/>
              <a:t> reliable. We therefore make use of the Exceptions built into </a:t>
            </a:r>
            <a:r>
              <a:rPr lang="en-US" baseline="0" dirty="0" err="1" smtClean="0"/>
              <a:t>PvaPy</a:t>
            </a:r>
            <a:r>
              <a:rPr lang="en-US" baseline="0" dirty="0" smtClean="0"/>
              <a:t> to deal with errors as and when they arise to keep the program running continuously</a:t>
            </a:r>
          </a:p>
          <a:p>
            <a:pPr marL="228600" indent="0">
              <a:buFont typeface="Arial" panose="020B0604020202020204" pitchFamily="34" charset="0"/>
              <a:buNone/>
            </a:pPr>
            <a:endParaRPr lang="en-US" baseline="0" dirty="0" smtClean="0"/>
          </a:p>
          <a:p>
            <a:pPr>
              <a:buFont typeface="Arial" panose="020B0604020202020204" pitchFamily="34" charset="0"/>
              <a:buChar char="•"/>
            </a:pPr>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6</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2984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The abstract pattern can be removed or repositioned if required. Be careful to ‘Send to Back’ so that it does not obscure any important information.</a:t>
            </a:r>
            <a:endParaRPr/>
          </a:p>
          <a:p>
            <a:pPr marL="0" lvl="0" indent="0" algn="l" rtl="0">
              <a:lnSpc>
                <a:spcPct val="100000"/>
              </a:lnSpc>
              <a:spcBef>
                <a:spcPts val="0"/>
              </a:spcBef>
              <a:spcAft>
                <a:spcPts val="0"/>
              </a:spcAft>
              <a:buSzPts val="1400"/>
              <a:buNone/>
            </a:pPr>
            <a:endParaRPr/>
          </a:p>
        </p:txBody>
      </p:sp>
      <p:sp>
        <p:nvSpPr>
          <p:cNvPr id="408" name="Google Shape;4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3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Noto Sans Symbols"/>
              <a:buNone/>
              <a:defRPr sz="3200" b="0" i="0" u="none" strike="noStrike" cap="none">
                <a:solidFill>
                  <a:schemeClr val="accent4"/>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Noto Sans Symbols"/>
              <a:buNone/>
              <a:defRPr sz="2800" b="0" i="0" u="none" strike="noStrike" cap="none">
                <a:solidFill>
                  <a:schemeClr val="accent4"/>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Noto Sans Symbols"/>
              <a:buNone/>
              <a:defRPr sz="2400" b="0" i="0" u="none" strike="noStrike" cap="none">
                <a:solidFill>
                  <a:schemeClr val="accent4"/>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2" name="Google Shape;72;p3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5"/>
        <p:cNvGrpSpPr/>
        <p:nvPr/>
      </p:nvGrpSpPr>
      <p:grpSpPr>
        <a:xfrm>
          <a:off x="0" y="0"/>
          <a:ext cx="0" cy="0"/>
          <a:chOff x="0" y="0"/>
          <a:chExt cx="0" cy="0"/>
        </a:xfrm>
      </p:grpSpPr>
      <p:sp>
        <p:nvSpPr>
          <p:cNvPr id="96" name="Google Shape;96;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8" name="Google Shape;98;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7"/>
        <p:cNvGrpSpPr/>
        <p:nvPr/>
      </p:nvGrpSpPr>
      <p:grpSpPr>
        <a:xfrm>
          <a:off x="0" y="0"/>
          <a:ext cx="0" cy="0"/>
          <a:chOff x="0" y="0"/>
          <a:chExt cx="0" cy="0"/>
        </a:xfrm>
      </p:grpSpPr>
      <p:sp>
        <p:nvSpPr>
          <p:cNvPr id="108" name="Google Shape;108;p4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4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0" name="Google Shape;110;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3"/>
        <p:cNvGrpSpPr/>
        <p:nvPr/>
      </p:nvGrpSpPr>
      <p:grpSpPr>
        <a:xfrm>
          <a:off x="0" y="0"/>
          <a:ext cx="0" cy="0"/>
          <a:chOff x="0" y="0"/>
          <a:chExt cx="0" cy="0"/>
        </a:xfrm>
      </p:grpSpPr>
      <p:sp>
        <p:nvSpPr>
          <p:cNvPr id="114" name="Google Shape;114;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4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0"/>
        <p:cNvGrpSpPr/>
        <p:nvPr/>
      </p:nvGrpSpPr>
      <p:grpSpPr>
        <a:xfrm>
          <a:off x="0" y="0"/>
          <a:ext cx="0" cy="0"/>
          <a:chOff x="0" y="0"/>
          <a:chExt cx="0" cy="0"/>
        </a:xfrm>
      </p:grpSpPr>
      <p:sp>
        <p:nvSpPr>
          <p:cNvPr id="121" name="Google Shape;121;p4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4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4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4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4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9"/>
        <p:cNvGrpSpPr/>
        <p:nvPr/>
      </p:nvGrpSpPr>
      <p:grpSpPr>
        <a:xfrm>
          <a:off x="0" y="0"/>
          <a:ext cx="0" cy="0"/>
          <a:chOff x="0" y="0"/>
          <a:chExt cx="0" cy="0"/>
        </a:xfrm>
      </p:grpSpPr>
      <p:sp>
        <p:nvSpPr>
          <p:cNvPr id="130" name="Google Shape;130;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4"/>
        <p:cNvGrpSpPr/>
        <p:nvPr/>
      </p:nvGrpSpPr>
      <p:grpSpPr>
        <a:xfrm>
          <a:off x="0" y="0"/>
          <a:ext cx="0" cy="0"/>
          <a:chOff x="0" y="0"/>
          <a:chExt cx="0" cy="0"/>
        </a:xfrm>
      </p:grpSpPr>
      <p:sp>
        <p:nvSpPr>
          <p:cNvPr id="135" name="Google Shape;13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8"/>
        <p:cNvGrpSpPr/>
        <p:nvPr/>
      </p:nvGrpSpPr>
      <p:grpSpPr>
        <a:xfrm>
          <a:off x="0" y="0"/>
          <a:ext cx="0" cy="0"/>
          <a:chOff x="0" y="0"/>
          <a:chExt cx="0" cy="0"/>
        </a:xfrm>
      </p:grpSpPr>
      <p:sp>
        <p:nvSpPr>
          <p:cNvPr id="139" name="Google Shape;139;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4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41" name="Google Shape;141;p4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2" name="Google Shape;142;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5"/>
        <p:cNvGrpSpPr/>
        <p:nvPr/>
      </p:nvGrpSpPr>
      <p:grpSpPr>
        <a:xfrm>
          <a:off x="0" y="0"/>
          <a:ext cx="0" cy="0"/>
          <a:chOff x="0" y="0"/>
          <a:chExt cx="0" cy="0"/>
        </a:xfrm>
      </p:grpSpPr>
      <p:sp>
        <p:nvSpPr>
          <p:cNvPr id="146" name="Google Shape;146;p4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4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48" name="Google Shape;148;p4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9" name="Google Shape;149;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2"/>
        <p:cNvGrpSpPr/>
        <p:nvPr/>
      </p:nvGrpSpPr>
      <p:grpSpPr>
        <a:xfrm>
          <a:off x="0" y="0"/>
          <a:ext cx="0" cy="0"/>
          <a:chOff x="0" y="0"/>
          <a:chExt cx="0" cy="0"/>
        </a:xfrm>
      </p:grpSpPr>
      <p:sp>
        <p:nvSpPr>
          <p:cNvPr id="153" name="Google Shape;153;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4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8"/>
        <p:cNvGrpSpPr/>
        <p:nvPr/>
      </p:nvGrpSpPr>
      <p:grpSpPr>
        <a:xfrm>
          <a:off x="0" y="0"/>
          <a:ext cx="0" cy="0"/>
          <a:chOff x="0" y="0"/>
          <a:chExt cx="0" cy="0"/>
        </a:xfrm>
      </p:grpSpPr>
      <p:sp>
        <p:nvSpPr>
          <p:cNvPr id="159" name="Google Shape;159;p4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4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
        <p:cNvGrpSpPr/>
        <p:nvPr/>
      </p:nvGrpSpPr>
      <p:grpSpPr>
        <a:xfrm>
          <a:off x="0" y="0"/>
          <a:ext cx="0" cy="0"/>
          <a:chOff x="0" y="0"/>
          <a:chExt cx="0" cy="0"/>
        </a:xfrm>
      </p:grpSpPr>
      <p:sp>
        <p:nvSpPr>
          <p:cNvPr id="19" name="Google Shape;1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
        <p:cNvGrpSpPr/>
        <p:nvPr/>
      </p:nvGrpSpPr>
      <p:grpSpPr>
        <a:xfrm>
          <a:off x="0" y="0"/>
          <a:ext cx="0" cy="0"/>
          <a:chOff x="0" y="0"/>
          <a:chExt cx="0" cy="0"/>
        </a:xfrm>
      </p:grpSpPr>
      <p:sp>
        <p:nvSpPr>
          <p:cNvPr id="24" name="Google Shape;24;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400"/>
              <a:buNone/>
              <a:defRPr sz="2400"/>
            </a:lvl1pPr>
            <a:lvl2pPr lvl="1" algn="ctr">
              <a:lnSpc>
                <a:spcPct val="90000"/>
              </a:lnSpc>
              <a:spcBef>
                <a:spcPts val="500"/>
              </a:spcBef>
              <a:spcAft>
                <a:spcPts val="0"/>
              </a:spcAft>
              <a:buSzPts val="20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1600"/>
              <a:buNone/>
              <a:defRPr sz="1600"/>
            </a:lvl4pPr>
            <a:lvl5pPr lvl="4" algn="ctr">
              <a:lnSpc>
                <a:spcPct val="9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6" name="Google Shape;2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C8C9C"/>
                </a:solidFill>
              </a:defRPr>
            </a:lvl1pPr>
            <a:lvl2pPr marL="914400" lvl="1" indent="-228600" algn="l">
              <a:lnSpc>
                <a:spcPct val="90000"/>
              </a:lnSpc>
              <a:spcBef>
                <a:spcPts val="500"/>
              </a:spcBef>
              <a:spcAft>
                <a:spcPts val="0"/>
              </a:spcAft>
              <a:buSzPts val="2000"/>
              <a:buNone/>
              <a:defRPr sz="2000">
                <a:solidFill>
                  <a:srgbClr val="8C8C9C"/>
                </a:solidFill>
              </a:defRPr>
            </a:lvl2pPr>
            <a:lvl3pPr marL="1371600" lvl="2" indent="-228600" algn="l">
              <a:lnSpc>
                <a:spcPct val="90000"/>
              </a:lnSpc>
              <a:spcBef>
                <a:spcPts val="500"/>
              </a:spcBef>
              <a:spcAft>
                <a:spcPts val="0"/>
              </a:spcAft>
              <a:buSzPts val="1800"/>
              <a:buNone/>
              <a:defRPr sz="1800">
                <a:solidFill>
                  <a:srgbClr val="8C8C9C"/>
                </a:solidFill>
              </a:defRPr>
            </a:lvl3pPr>
            <a:lvl4pPr marL="1828800" lvl="3" indent="-228600" algn="l">
              <a:lnSpc>
                <a:spcPct val="90000"/>
              </a:lnSpc>
              <a:spcBef>
                <a:spcPts val="500"/>
              </a:spcBef>
              <a:spcAft>
                <a:spcPts val="0"/>
              </a:spcAft>
              <a:buSzPts val="1600"/>
              <a:buNone/>
              <a:defRPr sz="1600">
                <a:solidFill>
                  <a:srgbClr val="8C8C9C"/>
                </a:solidFill>
              </a:defRPr>
            </a:lvl4pPr>
            <a:lvl5pPr marL="2286000" lvl="4" indent="-228600" algn="l">
              <a:lnSpc>
                <a:spcPct val="90000"/>
              </a:lnSpc>
              <a:spcBef>
                <a:spcPts val="500"/>
              </a:spcBef>
              <a:spcAft>
                <a:spcPts val="0"/>
              </a:spcAft>
              <a:buSzPts val="1600"/>
              <a:buNone/>
              <a:defRPr sz="1600">
                <a:solidFill>
                  <a:srgbClr val="8C8C9C"/>
                </a:solidFill>
              </a:defRPr>
            </a:lvl5pPr>
            <a:lvl6pPr marL="2743200" lvl="5" indent="-228600" algn="l">
              <a:lnSpc>
                <a:spcPct val="90000"/>
              </a:lnSpc>
              <a:spcBef>
                <a:spcPts val="500"/>
              </a:spcBef>
              <a:spcAft>
                <a:spcPts val="0"/>
              </a:spcAft>
              <a:buClr>
                <a:srgbClr val="8C8C9C"/>
              </a:buClr>
              <a:buSzPts val="1600"/>
              <a:buNone/>
              <a:defRPr sz="1600">
                <a:solidFill>
                  <a:srgbClr val="8C8C9C"/>
                </a:solidFill>
              </a:defRPr>
            </a:lvl6pPr>
            <a:lvl7pPr marL="3200400" lvl="6" indent="-228600" algn="l">
              <a:lnSpc>
                <a:spcPct val="90000"/>
              </a:lnSpc>
              <a:spcBef>
                <a:spcPts val="500"/>
              </a:spcBef>
              <a:spcAft>
                <a:spcPts val="0"/>
              </a:spcAft>
              <a:buClr>
                <a:srgbClr val="8C8C9C"/>
              </a:buClr>
              <a:buSzPts val="1600"/>
              <a:buNone/>
              <a:defRPr sz="1600">
                <a:solidFill>
                  <a:srgbClr val="8C8C9C"/>
                </a:solidFill>
              </a:defRPr>
            </a:lvl7pPr>
            <a:lvl8pPr marL="3657600" lvl="7" indent="-228600" algn="l">
              <a:lnSpc>
                <a:spcPct val="90000"/>
              </a:lnSpc>
              <a:spcBef>
                <a:spcPts val="500"/>
              </a:spcBef>
              <a:spcAft>
                <a:spcPts val="0"/>
              </a:spcAft>
              <a:buClr>
                <a:srgbClr val="8C8C9C"/>
              </a:buClr>
              <a:buSzPts val="1600"/>
              <a:buNone/>
              <a:defRPr sz="1600">
                <a:solidFill>
                  <a:srgbClr val="8C8C9C"/>
                </a:solidFill>
              </a:defRPr>
            </a:lvl8pPr>
            <a:lvl9pPr marL="4114800" lvl="8" indent="-228600" algn="l">
              <a:lnSpc>
                <a:spcPct val="90000"/>
              </a:lnSpc>
              <a:spcBef>
                <a:spcPts val="500"/>
              </a:spcBef>
              <a:spcAft>
                <a:spcPts val="0"/>
              </a:spcAft>
              <a:buClr>
                <a:srgbClr val="8C8C9C"/>
              </a:buClr>
              <a:buSzPts val="1600"/>
              <a:buNone/>
              <a:defRPr sz="1600">
                <a:solidFill>
                  <a:srgbClr val="8C8C9C"/>
                </a:solidFill>
              </a:defRPr>
            </a:lvl9pPr>
          </a:lstStyle>
          <a:p>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2.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22"/>
          <p:cNvPicPr preferRelativeResize="0"/>
          <p:nvPr/>
        </p:nvPicPr>
        <p:blipFill rotWithShape="1">
          <a:blip r:embed="rId15">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3997">
          <p15:clr>
            <a:srgbClr val="F26B43"/>
          </p15:clr>
        </p15:guide>
        <p15:guide id="5" orient="horz" pos="4156">
          <p15:clr>
            <a:srgbClr val="F26B43"/>
          </p15:clr>
        </p15:guide>
        <p15:guide id="6" pos="166">
          <p15:clr>
            <a:srgbClr val="F26B43"/>
          </p15:clr>
        </p15:guide>
        <p15:guide id="7" pos="778">
          <p15:clr>
            <a:srgbClr val="F26B43"/>
          </p15:clr>
        </p15:guide>
        <p15:guide id="8" pos="1504">
          <p15:clr>
            <a:srgbClr val="F26B43"/>
          </p15:clr>
        </p15:guide>
        <p15:guide id="9" orient="horz" pos="406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2">
            <a:alphaModFix amt="0"/>
          </a:blip>
          <a:tile tx="0" ty="0" sx="100000" sy="100000" flip="none" algn="tl"/>
        </a:blipFill>
        <a:effectLst/>
      </p:bgPr>
    </p:bg>
    <p:spTree>
      <p:nvGrpSpPr>
        <p:cNvPr id="1" name="Shape 88"/>
        <p:cNvGrpSpPr/>
        <p:nvPr/>
      </p:nvGrpSpPr>
      <p:grpSpPr>
        <a:xfrm>
          <a:off x="0" y="0"/>
          <a:ext cx="0" cy="0"/>
          <a:chOff x="0" y="0"/>
          <a:chExt cx="0" cy="0"/>
        </a:xfrm>
      </p:grpSpPr>
      <p:sp>
        <p:nvSpPr>
          <p:cNvPr id="89" name="Google Shape;8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3" name="Google Shape;9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94" name="Google Shape;94;p27"/>
          <p:cNvPicPr preferRelativeResize="0"/>
          <p:nvPr/>
        </p:nvPicPr>
        <p:blipFill rotWithShape="1">
          <a:blip r:embed="rId13">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861">
          <p15:clr>
            <a:srgbClr val="F26B43"/>
          </p15:clr>
        </p15:guide>
        <p15:guide id="2" pos="3840">
          <p15:clr>
            <a:srgbClr val="F26B43"/>
          </p15:clr>
        </p15:guide>
        <p15:guide id="3" pos="166">
          <p15:clr>
            <a:srgbClr val="F26B43"/>
          </p15:clr>
        </p15:guide>
        <p15:guide id="4" pos="1481">
          <p15:clr>
            <a:srgbClr val="F26B43"/>
          </p15:clr>
        </p15:guide>
        <p15:guide id="5" pos="756">
          <p15:clr>
            <a:srgbClr val="F26B43"/>
          </p15:clr>
        </p15:guide>
        <p15:guide id="6" orient="horz" pos="3657">
          <p15:clr>
            <a:srgbClr val="F26B43"/>
          </p15:clr>
        </p15:guide>
        <p15:guide id="7" orient="horz" pos="4156">
          <p15:clr>
            <a:srgbClr val="F26B43"/>
          </p15:clr>
        </p15:guide>
        <p15:guide id="8" orient="horz" pos="3997">
          <p15:clr>
            <a:srgbClr val="F26B43"/>
          </p15:clr>
        </p15:guide>
        <p15:guide id="9" orient="horz" pos="22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46"/>
        <p:cNvGrpSpPr/>
        <p:nvPr/>
      </p:nvGrpSpPr>
      <p:grpSpPr>
        <a:xfrm>
          <a:off x="0" y="0"/>
          <a:ext cx="0" cy="0"/>
          <a:chOff x="0" y="0"/>
          <a:chExt cx="0" cy="0"/>
        </a:xfrm>
      </p:grpSpPr>
      <p:pic>
        <p:nvPicPr>
          <p:cNvPr id="247" name="Google Shape;247;p1"/>
          <p:cNvPicPr preferRelativeResize="0"/>
          <p:nvPr/>
        </p:nvPicPr>
        <p:blipFill rotWithShape="1">
          <a:blip r:embed="rId4">
            <a:alphaModFix/>
          </a:blip>
          <a:srcRect/>
          <a:stretch/>
        </p:blipFill>
        <p:spPr>
          <a:xfrm>
            <a:off x="924458" y="4827600"/>
            <a:ext cx="6489700" cy="977900"/>
          </a:xfrm>
          <a:prstGeom prst="rect">
            <a:avLst/>
          </a:prstGeom>
          <a:noFill/>
          <a:ln>
            <a:noFill/>
          </a:ln>
        </p:spPr>
      </p:pic>
      <p:pic>
        <p:nvPicPr>
          <p:cNvPr id="248" name="Google Shape;248;p1"/>
          <p:cNvPicPr preferRelativeResize="0"/>
          <p:nvPr/>
        </p:nvPicPr>
        <p:blipFill rotWithShape="1">
          <a:blip r:embed="rId5">
            <a:alphaModFix/>
          </a:blip>
          <a:srcRect/>
          <a:stretch/>
        </p:blipFill>
        <p:spPr>
          <a:xfrm>
            <a:off x="177275" y="155575"/>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53"/>
        <p:cNvGrpSpPr/>
        <p:nvPr/>
      </p:nvGrpSpPr>
      <p:grpSpPr>
        <a:xfrm>
          <a:off x="0" y="0"/>
          <a:ext cx="0" cy="0"/>
          <a:chOff x="0" y="0"/>
          <a:chExt cx="0" cy="0"/>
        </a:xfrm>
      </p:grpSpPr>
      <p:sp>
        <p:nvSpPr>
          <p:cNvPr id="254" name="Google Shape;254;p2"/>
          <p:cNvSpPr txBox="1"/>
          <p:nvPr/>
        </p:nvSpPr>
        <p:spPr>
          <a:xfrm>
            <a:off x="1021392" y="2964600"/>
            <a:ext cx="5865408" cy="22467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400" b="1" dirty="0" smtClean="0">
                <a:solidFill>
                  <a:srgbClr val="002060"/>
                </a:solidFill>
              </a:rPr>
              <a:t>PVEcho:</a:t>
            </a:r>
          </a:p>
          <a:p>
            <a:pPr lvl="0">
              <a:buSzPts val="4800"/>
            </a:pPr>
            <a:r>
              <a:rPr lang="en-US" sz="2400" dirty="0">
                <a:solidFill>
                  <a:schemeClr val="bg2"/>
                </a:solidFill>
              </a:rPr>
              <a:t>Using </a:t>
            </a:r>
            <a:r>
              <a:rPr lang="en-US" sz="2400" b="1" dirty="0" err="1">
                <a:solidFill>
                  <a:schemeClr val="bg2"/>
                </a:solidFill>
              </a:rPr>
              <a:t>PvaPy</a:t>
            </a:r>
            <a:r>
              <a:rPr lang="en-US" sz="2400" dirty="0">
                <a:solidFill>
                  <a:schemeClr val="bg2"/>
                </a:solidFill>
              </a:rPr>
              <a:t> in the construction of the Vsystem/EPICS Bridge to facilitate the migration of the ISIS </a:t>
            </a:r>
            <a:r>
              <a:rPr lang="en-US" sz="2400" dirty="0" smtClean="0">
                <a:solidFill>
                  <a:schemeClr val="bg2"/>
                </a:solidFill>
              </a:rPr>
              <a:t>Accelerators </a:t>
            </a:r>
            <a:r>
              <a:rPr lang="en-US" sz="2400" dirty="0">
                <a:solidFill>
                  <a:schemeClr val="bg2"/>
                </a:solidFill>
              </a:rPr>
              <a:t>Control </a:t>
            </a:r>
            <a:r>
              <a:rPr lang="en-US" sz="2400" dirty="0" smtClean="0">
                <a:solidFill>
                  <a:schemeClr val="bg2"/>
                </a:solidFill>
              </a:rPr>
              <a:t>System</a:t>
            </a:r>
            <a:endParaRPr sz="2400" b="0" i="0" u="none" strike="noStrike" cap="none" dirty="0">
              <a:solidFill>
                <a:schemeClr val="bg2"/>
              </a:solidFill>
              <a:sym typeface="Arial"/>
            </a:endParaRPr>
          </a:p>
        </p:txBody>
      </p:sp>
      <p:sp>
        <p:nvSpPr>
          <p:cNvPr id="255" name="Google Shape;255;p2"/>
          <p:cNvSpPr/>
          <p:nvPr/>
        </p:nvSpPr>
        <p:spPr>
          <a:xfrm>
            <a:off x="1021392" y="5262241"/>
            <a:ext cx="5745669" cy="923289"/>
          </a:xfrm>
          <a:prstGeom prst="rect">
            <a:avLst/>
          </a:prstGeom>
          <a:noFill/>
          <a:ln>
            <a:noFill/>
          </a:ln>
        </p:spPr>
        <p:txBody>
          <a:bodyPr spcFirstLastPara="1" wrap="square" lIns="91425" tIns="45700" rIns="91425" bIns="45700" anchor="t" anchorCtr="0">
            <a:spAutoFit/>
          </a:bodyPr>
          <a:lstStyle/>
          <a:p>
            <a:pPr>
              <a:buSzPts val="2400"/>
            </a:pPr>
            <a:r>
              <a:rPr lang="en-US" sz="2000" dirty="0" smtClean="0">
                <a:solidFill>
                  <a:srgbClr val="626262"/>
                </a:solidFill>
              </a:rPr>
              <a:t>EPICS Collaboration Meeting September 2022</a:t>
            </a:r>
          </a:p>
          <a:p>
            <a:pPr>
              <a:buSzPts val="2400"/>
            </a:pPr>
            <a:r>
              <a:rPr lang="en-GB" sz="2000" i="1" dirty="0" smtClean="0">
                <a:solidFill>
                  <a:srgbClr val="626262"/>
                </a:solidFill>
              </a:rPr>
              <a:t>Kathryn </a:t>
            </a:r>
            <a:r>
              <a:rPr lang="en-GB" sz="2000" i="1" dirty="0">
                <a:solidFill>
                  <a:srgbClr val="626262"/>
                </a:solidFill>
              </a:rPr>
              <a:t>Baker</a:t>
            </a:r>
          </a:p>
          <a:p>
            <a:pPr marL="0" marR="0" lvl="0" indent="0" algn="l" rtl="0">
              <a:lnSpc>
                <a:spcPct val="100000"/>
              </a:lnSpc>
              <a:spcBef>
                <a:spcPts val="0"/>
              </a:spcBef>
              <a:spcAft>
                <a:spcPts val="0"/>
              </a:spcAft>
              <a:buClr>
                <a:srgbClr val="000000"/>
              </a:buClr>
              <a:buSzPts val="2400"/>
              <a:buFont typeface="Arial"/>
              <a:buNone/>
            </a:pPr>
            <a:endParaRPr sz="1200" b="0" i="0" u="none" strike="noStrike" cap="none" dirty="0">
              <a:solidFill>
                <a:srgbClr val="000000"/>
              </a:solidFill>
              <a:latin typeface="Arial"/>
              <a:ea typeface="Arial"/>
              <a:cs typeface="Arial"/>
              <a:sym typeface="Arial"/>
            </a:endParaRPr>
          </a:p>
        </p:txBody>
      </p:sp>
      <p:pic>
        <p:nvPicPr>
          <p:cNvPr id="256" name="Google Shape;256;p2"/>
          <p:cNvPicPr preferRelativeResize="0"/>
          <p:nvPr/>
        </p:nvPicPr>
        <p:blipFill rotWithShape="1">
          <a:blip r:embed="rId4">
            <a:alphaModFix/>
          </a:blip>
          <a:srcRect/>
          <a:stretch/>
        </p:blipFill>
        <p:spPr>
          <a:xfrm>
            <a:off x="8905460" y="0"/>
            <a:ext cx="3286539" cy="6858000"/>
          </a:xfrm>
          <a:prstGeom prst="rect">
            <a:avLst/>
          </a:prstGeom>
          <a:noFill/>
          <a:ln>
            <a:noFill/>
          </a:ln>
        </p:spPr>
      </p:pic>
      <p:pic>
        <p:nvPicPr>
          <p:cNvPr id="257" name="Google Shape;257;p2"/>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307"/>
        <p:cNvGrpSpPr/>
        <p:nvPr/>
      </p:nvGrpSpPr>
      <p:grpSpPr>
        <a:xfrm>
          <a:off x="0" y="0"/>
          <a:ext cx="0" cy="0"/>
          <a:chOff x="0" y="0"/>
          <a:chExt cx="0" cy="0"/>
        </a:xfrm>
      </p:grpSpPr>
      <p:pic>
        <p:nvPicPr>
          <p:cNvPr id="308" name="Google Shape;308;p8"/>
          <p:cNvPicPr preferRelativeResize="0"/>
          <p:nvPr/>
        </p:nvPicPr>
        <p:blipFill rotWithShape="1">
          <a:blip r:embed="rId4">
            <a:alphaModFix/>
          </a:blip>
          <a:srcRect/>
          <a:stretch/>
        </p:blipFill>
        <p:spPr>
          <a:xfrm>
            <a:off x="0" y="0"/>
            <a:ext cx="12192000" cy="6858000"/>
          </a:xfrm>
          <a:prstGeom prst="rect">
            <a:avLst/>
          </a:prstGeom>
          <a:noFill/>
          <a:ln>
            <a:noFill/>
          </a:ln>
        </p:spPr>
      </p:pic>
      <p:sp>
        <p:nvSpPr>
          <p:cNvPr id="309" name="Google Shape;309;p8"/>
          <p:cNvSpPr/>
          <p:nvPr/>
        </p:nvSpPr>
        <p:spPr>
          <a:xfrm>
            <a:off x="420796" y="1393952"/>
            <a:ext cx="5167203" cy="258528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dirty="0" smtClean="0">
                <a:solidFill>
                  <a:srgbClr val="FFFFFF"/>
                </a:solidFill>
              </a:rPr>
              <a:t>For a number of reasons, the ISIS Accelerators’ control system will be migrated from proprietary Vsystem to EPICS which is open source. </a:t>
            </a:r>
            <a:endParaRPr lang="en-US" sz="1800" b="0" i="0" u="none" strike="noStrike" cap="none" dirty="0">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en-US" sz="1800" dirty="0" smtClean="0">
              <a:solidFill>
                <a:srgbClr val="FFFFFF"/>
              </a:solidFill>
            </a:endParaRPr>
          </a:p>
          <a:p>
            <a:pPr marL="0" marR="0" lvl="0" indent="0" algn="l" rtl="0">
              <a:lnSpc>
                <a:spcPct val="100000"/>
              </a:lnSpc>
              <a:spcBef>
                <a:spcPts val="0"/>
              </a:spcBef>
              <a:spcAft>
                <a:spcPts val="0"/>
              </a:spcAft>
              <a:buClr>
                <a:srgbClr val="000000"/>
              </a:buClr>
              <a:buSzPts val="1800"/>
              <a:buFont typeface="Arial"/>
              <a:buNone/>
            </a:pPr>
            <a:r>
              <a:rPr lang="en-US" sz="1800" dirty="0" smtClean="0">
                <a:solidFill>
                  <a:srgbClr val="FFFFFF"/>
                </a:solidFill>
              </a:rPr>
              <a:t>In order to minimize the impact on business-as-usual, the migration will involve a phased porting of control of hardware. This requires bridging software to mimic the old control system in EPICS.</a:t>
            </a:r>
            <a:endParaRPr sz="1400" b="0" i="0" u="none" strike="noStrike" cap="none" dirty="0">
              <a:solidFill>
                <a:srgbClr val="000000"/>
              </a:solidFill>
              <a:latin typeface="Arial"/>
              <a:ea typeface="Arial"/>
              <a:cs typeface="Arial"/>
              <a:sym typeface="Arial"/>
            </a:endParaRPr>
          </a:p>
        </p:txBody>
      </p:sp>
      <p:sp>
        <p:nvSpPr>
          <p:cNvPr id="310" name="Google Shape;310;p8"/>
          <p:cNvSpPr txBox="1"/>
          <p:nvPr/>
        </p:nvSpPr>
        <p:spPr>
          <a:xfrm>
            <a:off x="403340" y="345182"/>
            <a:ext cx="10423685"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FFFFFF"/>
                </a:solidFill>
                <a:latin typeface="Arial"/>
                <a:ea typeface="Arial"/>
                <a:cs typeface="Arial"/>
                <a:sym typeface="Arial"/>
              </a:rPr>
              <a:t>EPICS Transition</a:t>
            </a:r>
            <a:endParaRPr sz="14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6356456"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err="1" smtClean="0">
                <a:solidFill>
                  <a:srgbClr val="2E2D62"/>
                </a:solidFill>
              </a:rPr>
              <a:t>PVEcho</a:t>
            </a:r>
            <a:endParaRPr sz="1400" b="0" i="0" u="none" strike="noStrike" cap="none" dirty="0">
              <a:solidFill>
                <a:srgbClr val="000000"/>
              </a:solidFill>
              <a:latin typeface="Arial"/>
              <a:ea typeface="Arial"/>
              <a:cs typeface="Arial"/>
              <a:sym typeface="Arial"/>
            </a:endParaRPr>
          </a:p>
        </p:txBody>
      </p:sp>
      <p:sp>
        <p:nvSpPr>
          <p:cNvPr id="277" name="Google Shape;277;p4"/>
          <p:cNvSpPr/>
          <p:nvPr/>
        </p:nvSpPr>
        <p:spPr>
          <a:xfrm>
            <a:off x="420797" y="1393952"/>
            <a:ext cx="3440003" cy="36932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err="1" smtClean="0">
                <a:solidFill>
                  <a:srgbClr val="626262"/>
                </a:solidFill>
                <a:latin typeface="Arial"/>
                <a:ea typeface="Arial"/>
                <a:cs typeface="Arial"/>
                <a:sym typeface="Arial"/>
              </a:rPr>
              <a:t>PVEcho</a:t>
            </a:r>
            <a:r>
              <a:rPr lang="en-GB" sz="1800" b="0" i="0" u="none" strike="noStrike" cap="none" dirty="0" smtClean="0">
                <a:solidFill>
                  <a:srgbClr val="626262"/>
                </a:solidFill>
                <a:latin typeface="Arial"/>
                <a:ea typeface="Arial"/>
                <a:cs typeface="Arial"/>
                <a:sym typeface="Arial"/>
              </a:rPr>
              <a:t> is the ‘bridge’ between our existing control system (</a:t>
            </a:r>
            <a:r>
              <a:rPr lang="en-GB" sz="1800" b="0" i="0" u="none" strike="noStrike" cap="none" dirty="0" err="1" smtClean="0">
                <a:solidFill>
                  <a:srgbClr val="626262"/>
                </a:solidFill>
                <a:latin typeface="Arial"/>
                <a:ea typeface="Arial"/>
                <a:cs typeface="Arial"/>
                <a:sym typeface="Arial"/>
              </a:rPr>
              <a:t>Vsystem</a:t>
            </a:r>
            <a:r>
              <a:rPr lang="en-GB" sz="1800" b="0" i="0" u="none" strike="noStrike" cap="none" dirty="0" smtClean="0">
                <a:solidFill>
                  <a:srgbClr val="626262"/>
                </a:solidFill>
                <a:latin typeface="Arial"/>
                <a:ea typeface="Arial"/>
                <a:cs typeface="Arial"/>
                <a:sym typeface="Arial"/>
              </a:rPr>
              <a:t>) and EPICS. </a:t>
            </a:r>
          </a:p>
          <a:p>
            <a:pPr marL="0" marR="0" lvl="0" indent="0" algn="l" rtl="0">
              <a:lnSpc>
                <a:spcPct val="100000"/>
              </a:lnSpc>
              <a:spcBef>
                <a:spcPts val="0"/>
              </a:spcBef>
              <a:spcAft>
                <a:spcPts val="0"/>
              </a:spcAft>
              <a:buClr>
                <a:srgbClr val="000000"/>
              </a:buClr>
              <a:buSzPts val="1800"/>
              <a:buFont typeface="Arial"/>
              <a:buNone/>
            </a:pPr>
            <a:endParaRPr lang="en-GB" sz="1800" dirty="0">
              <a:solidFill>
                <a:srgbClr val="626262"/>
              </a:solidFill>
            </a:endParaRPr>
          </a:p>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smtClean="0">
                <a:solidFill>
                  <a:srgbClr val="626262"/>
                </a:solidFill>
                <a:latin typeface="Arial"/>
                <a:ea typeface="Arial"/>
                <a:cs typeface="Arial"/>
                <a:sym typeface="Arial"/>
              </a:rPr>
              <a:t>It will allow us to have hardware operating with both systems, as well as the option to interact with the hardware through Vsystem </a:t>
            </a:r>
            <a:r>
              <a:rPr lang="en-GB" sz="1800" b="1" i="0" u="none" strike="noStrike" cap="none" dirty="0" smtClean="0">
                <a:solidFill>
                  <a:srgbClr val="626262"/>
                </a:solidFill>
                <a:latin typeface="Arial"/>
                <a:ea typeface="Arial"/>
                <a:cs typeface="Arial"/>
                <a:sym typeface="Arial"/>
              </a:rPr>
              <a:t>or</a:t>
            </a:r>
            <a:r>
              <a:rPr lang="en-GB" sz="1800" b="0" i="0" u="none" strike="noStrike" cap="none" dirty="0" smtClean="0">
                <a:solidFill>
                  <a:srgbClr val="626262"/>
                </a:solidFill>
                <a:latin typeface="Arial"/>
                <a:ea typeface="Arial"/>
                <a:cs typeface="Arial"/>
                <a:sym typeface="Arial"/>
              </a:rPr>
              <a:t> EPICS control screens. </a:t>
            </a:r>
          </a:p>
          <a:p>
            <a:pPr marL="0" marR="0" lvl="0" indent="0" algn="l" rtl="0">
              <a:lnSpc>
                <a:spcPct val="100000"/>
              </a:lnSpc>
              <a:spcBef>
                <a:spcPts val="0"/>
              </a:spcBef>
              <a:spcAft>
                <a:spcPts val="0"/>
              </a:spcAft>
              <a:buClr>
                <a:srgbClr val="000000"/>
              </a:buClr>
              <a:buSzPts val="1800"/>
              <a:buFont typeface="Arial"/>
              <a:buNone/>
            </a:pPr>
            <a:endParaRPr lang="en-US" sz="1800" dirty="0">
              <a:solidFill>
                <a:srgbClr val="626262"/>
              </a:solidFil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smtClean="0">
                <a:solidFill>
                  <a:srgbClr val="626262"/>
                </a:solidFill>
                <a:latin typeface="Arial"/>
                <a:ea typeface="Arial"/>
                <a:cs typeface="Arial"/>
                <a:sym typeface="Arial"/>
              </a:rPr>
              <a:t>It is built entirely in Pytho</a:t>
            </a:r>
            <a:r>
              <a:rPr lang="en-US" sz="1800" dirty="0" smtClean="0">
                <a:solidFill>
                  <a:srgbClr val="626262"/>
                </a:solidFill>
              </a:rPr>
              <a:t>n to be deployed in Docker containers.</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5" name="Group 14"/>
          <p:cNvGrpSpPr/>
          <p:nvPr/>
        </p:nvGrpSpPr>
        <p:grpSpPr>
          <a:xfrm>
            <a:off x="4581493" y="5659028"/>
            <a:ext cx="6766208" cy="900000"/>
            <a:chOff x="4662488" y="5659028"/>
            <a:chExt cx="6766208" cy="900000"/>
          </a:xfrm>
        </p:grpSpPr>
        <p:pic>
          <p:nvPicPr>
            <p:cNvPr id="7" name="Picture 6"/>
            <p:cNvPicPr>
              <a:picLocks noChangeAspect="1"/>
            </p:cNvPicPr>
            <p:nvPr/>
          </p:nvPicPr>
          <p:blipFill>
            <a:blip r:embed="rId3"/>
            <a:stretch>
              <a:fillRect/>
            </a:stretch>
          </p:blipFill>
          <p:spPr>
            <a:xfrm>
              <a:off x="5693602" y="5659028"/>
              <a:ext cx="1051866" cy="900000"/>
            </a:xfrm>
            <a:prstGeom prst="rect">
              <a:avLst/>
            </a:prstGeom>
          </p:spPr>
        </p:pic>
        <p:pic>
          <p:nvPicPr>
            <p:cNvPr id="8" name="Picture 7"/>
            <p:cNvPicPr>
              <a:picLocks noChangeAspect="1"/>
            </p:cNvPicPr>
            <p:nvPr/>
          </p:nvPicPr>
          <p:blipFill>
            <a:blip r:embed="rId4"/>
            <a:stretch>
              <a:fillRect/>
            </a:stretch>
          </p:blipFill>
          <p:spPr>
            <a:xfrm>
              <a:off x="4662488" y="5659028"/>
              <a:ext cx="821339" cy="900000"/>
            </a:xfrm>
            <a:prstGeom prst="rect">
              <a:avLst/>
            </a:prstGeom>
          </p:spPr>
        </p:pic>
        <p:pic>
          <p:nvPicPr>
            <p:cNvPr id="9" name="Picture 8"/>
            <p:cNvPicPr>
              <a:picLocks noChangeAspect="1"/>
            </p:cNvPicPr>
            <p:nvPr/>
          </p:nvPicPr>
          <p:blipFill rotWithShape="1">
            <a:blip r:embed="rId5"/>
            <a:srcRect l="24374" r="25375"/>
            <a:stretch/>
          </p:blipFill>
          <p:spPr>
            <a:xfrm>
              <a:off x="6955243" y="5659028"/>
              <a:ext cx="904500" cy="900000"/>
            </a:xfrm>
            <a:prstGeom prst="rect">
              <a:avLst/>
            </a:prstGeom>
          </p:spPr>
        </p:pic>
        <p:pic>
          <p:nvPicPr>
            <p:cNvPr id="10" name="Picture 9"/>
            <p:cNvPicPr>
              <a:picLocks noChangeAspect="1"/>
            </p:cNvPicPr>
            <p:nvPr/>
          </p:nvPicPr>
          <p:blipFill rotWithShape="1">
            <a:blip r:embed="rId6"/>
            <a:srcRect b="10923"/>
            <a:stretch/>
          </p:blipFill>
          <p:spPr>
            <a:xfrm>
              <a:off x="8069518" y="5659028"/>
              <a:ext cx="999995" cy="900000"/>
            </a:xfrm>
            <a:prstGeom prst="rect">
              <a:avLst/>
            </a:prstGeom>
          </p:spPr>
        </p:pic>
        <p:pic>
          <p:nvPicPr>
            <p:cNvPr id="11" name="Picture 10"/>
            <p:cNvPicPr>
              <a:picLocks noChangeAspect="1"/>
            </p:cNvPicPr>
            <p:nvPr/>
          </p:nvPicPr>
          <p:blipFill>
            <a:blip r:embed="rId7"/>
            <a:stretch>
              <a:fillRect/>
            </a:stretch>
          </p:blipFill>
          <p:spPr>
            <a:xfrm>
              <a:off x="9279288" y="5659028"/>
              <a:ext cx="900000" cy="900000"/>
            </a:xfrm>
            <a:prstGeom prst="rect">
              <a:avLst/>
            </a:prstGeom>
          </p:spPr>
        </p:pic>
        <p:pic>
          <p:nvPicPr>
            <p:cNvPr id="1028" name="Picture 4" descr="Vista Control Systems - SCADA Data Acquisition HMI Process Control"/>
            <p:cNvPicPr>
              <a:picLocks noChangeAspect="1" noChangeArrowheads="1"/>
            </p:cNvPicPr>
            <p:nvPr/>
          </p:nvPicPr>
          <p:blipFill rotWithShape="1">
            <a:blip r:embed="rId8">
              <a:extLst>
                <a:ext uri="{28A0092B-C50C-407E-A947-70E740481C1C}">
                  <a14:useLocalDpi xmlns:a14="http://schemas.microsoft.com/office/drawing/2010/main" val="0"/>
                </a:ext>
              </a:extLst>
            </a:blip>
            <a:srcRect r="88091"/>
            <a:stretch/>
          </p:blipFill>
          <p:spPr bwMode="auto">
            <a:xfrm>
              <a:off x="10389063" y="5659028"/>
              <a:ext cx="1039633" cy="90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p:cNvPicPr>
          <p:nvPr/>
        </p:nvPicPr>
        <p:blipFill>
          <a:blip r:embed="rId9"/>
          <a:stretch>
            <a:fillRect/>
          </a:stretch>
        </p:blipFill>
        <p:spPr>
          <a:xfrm>
            <a:off x="4311484" y="1070435"/>
            <a:ext cx="759178" cy="205744"/>
          </a:xfrm>
          <a:prstGeom prst="rect">
            <a:avLst/>
          </a:prstGeom>
        </p:spPr>
      </p:pic>
      <p:pic>
        <p:nvPicPr>
          <p:cNvPr id="14" name="Picture 13"/>
          <p:cNvPicPr>
            <a:picLocks noChangeAspect="1"/>
          </p:cNvPicPr>
          <p:nvPr/>
        </p:nvPicPr>
        <p:blipFill>
          <a:blip r:embed="rId10"/>
          <a:stretch>
            <a:fillRect/>
          </a:stretch>
        </p:blipFill>
        <p:spPr>
          <a:xfrm>
            <a:off x="9438596" y="368300"/>
            <a:ext cx="701439" cy="249340"/>
          </a:xfrm>
          <a:prstGeom prst="rect">
            <a:avLst/>
          </a:prstGeom>
        </p:spPr>
      </p:pic>
      <p:pic>
        <p:nvPicPr>
          <p:cNvPr id="3" name="Picture 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1484" y="709429"/>
            <a:ext cx="7342013" cy="4654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6" name="Google Shape;276;p4"/>
          <p:cNvSpPr txBox="1"/>
          <p:nvPr/>
        </p:nvSpPr>
        <p:spPr>
          <a:xfrm>
            <a:off x="403341" y="345182"/>
            <a:ext cx="6356456"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Why </a:t>
            </a:r>
            <a:r>
              <a:rPr lang="en-US" sz="4400" b="1" dirty="0" err="1" smtClean="0">
                <a:solidFill>
                  <a:srgbClr val="2E2D62"/>
                </a:solidFill>
              </a:rPr>
              <a:t>PvaPy</a:t>
            </a:r>
            <a:r>
              <a:rPr lang="en-US" sz="4400" b="1" dirty="0">
                <a:solidFill>
                  <a:srgbClr val="2E2D62"/>
                </a:solidFill>
              </a:rPr>
              <a:t>?</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Google Shape;346;p13"/>
          <p:cNvSpPr/>
          <p:nvPr/>
        </p:nvSpPr>
        <p:spPr>
          <a:xfrm>
            <a:off x="427465" y="1401194"/>
            <a:ext cx="10719460" cy="3077725"/>
          </a:xfrm>
          <a:prstGeom prst="rect">
            <a:avLst/>
          </a:prstGeom>
          <a:noFill/>
          <a:ln>
            <a:noFill/>
          </a:ln>
        </p:spPr>
        <p:txBody>
          <a:bodyPr spcFirstLastPara="1" wrap="square" lIns="91425" tIns="45700" rIns="91425" bIns="45700" anchor="t" anchorCtr="0">
            <a:spAutoFit/>
          </a:bodyPr>
          <a:lstStyle/>
          <a:p>
            <a:pPr marL="342900" lvl="0" indent="-342900">
              <a:spcBef>
                <a:spcPts val="1000"/>
              </a:spcBef>
              <a:buClr>
                <a:srgbClr val="626262"/>
              </a:buClr>
              <a:buSzPts val="2400"/>
              <a:buFont typeface="Arial"/>
              <a:buChar char="•"/>
            </a:pPr>
            <a:r>
              <a:rPr lang="en-US" sz="2400" dirty="0" err="1" smtClean="0">
                <a:solidFill>
                  <a:srgbClr val="626262"/>
                </a:solidFill>
              </a:rPr>
              <a:t>PVAccess</a:t>
            </a:r>
            <a:r>
              <a:rPr lang="en-US" sz="2400" dirty="0" smtClean="0">
                <a:solidFill>
                  <a:srgbClr val="626262"/>
                </a:solidFill>
              </a:rPr>
              <a:t> for created PVs but PVA </a:t>
            </a:r>
            <a:r>
              <a:rPr lang="en-US" sz="2400" b="1" dirty="0" smtClean="0">
                <a:solidFill>
                  <a:srgbClr val="626262"/>
                </a:solidFill>
              </a:rPr>
              <a:t>or</a:t>
            </a:r>
            <a:r>
              <a:rPr lang="en-US" sz="2400" dirty="0" smtClean="0">
                <a:solidFill>
                  <a:srgbClr val="626262"/>
                </a:solidFill>
              </a:rPr>
              <a:t> CA for Channels</a:t>
            </a:r>
          </a:p>
          <a:p>
            <a:pPr marL="342900" lvl="0" indent="-342900">
              <a:spcBef>
                <a:spcPts val="1000"/>
              </a:spcBef>
              <a:buClr>
                <a:srgbClr val="626262"/>
              </a:buClr>
              <a:buSzPts val="2400"/>
              <a:buFont typeface="Arial"/>
              <a:buChar char="•"/>
            </a:pPr>
            <a:r>
              <a:rPr lang="en-US" sz="2400" dirty="0" err="1" smtClean="0">
                <a:solidFill>
                  <a:srgbClr val="626262"/>
                </a:solidFill>
              </a:rPr>
              <a:t>PvaServer</a:t>
            </a:r>
            <a:r>
              <a:rPr lang="en-US" sz="2400" dirty="0" smtClean="0">
                <a:solidFill>
                  <a:srgbClr val="626262"/>
                </a:solidFill>
              </a:rPr>
              <a:t> and creation of custom </a:t>
            </a:r>
            <a:r>
              <a:rPr lang="en-US" sz="2400" dirty="0" err="1" smtClean="0">
                <a:solidFill>
                  <a:srgbClr val="626262"/>
                </a:solidFill>
              </a:rPr>
              <a:t>PvObjects</a:t>
            </a:r>
            <a:endParaRPr lang="en-US" sz="2400" dirty="0" smtClean="0">
              <a:solidFill>
                <a:srgbClr val="626262"/>
              </a:solidFill>
            </a:endParaRPr>
          </a:p>
          <a:p>
            <a:pPr marL="342900" lvl="0" indent="-342900">
              <a:spcBef>
                <a:spcPts val="1000"/>
              </a:spcBef>
              <a:buClr>
                <a:srgbClr val="626262"/>
              </a:buClr>
              <a:buSzPts val="2400"/>
              <a:buFont typeface="Arial"/>
              <a:buChar char="•"/>
            </a:pPr>
            <a:r>
              <a:rPr lang="en-US" sz="2400" dirty="0" smtClean="0">
                <a:solidFill>
                  <a:srgbClr val="626262"/>
                </a:solidFill>
              </a:rPr>
              <a:t>Addition and removal of PVs from the server ‘on the fly’</a:t>
            </a:r>
          </a:p>
          <a:p>
            <a:pPr marL="342900" lvl="0" indent="-342900">
              <a:spcBef>
                <a:spcPts val="1000"/>
              </a:spcBef>
              <a:buClr>
                <a:srgbClr val="626262"/>
              </a:buClr>
              <a:buSzPts val="2400"/>
              <a:buFont typeface="Arial"/>
              <a:buChar char="•"/>
            </a:pPr>
            <a:r>
              <a:rPr lang="en-US" sz="2400" dirty="0" smtClean="0">
                <a:solidFill>
                  <a:srgbClr val="626262"/>
                </a:solidFill>
              </a:rPr>
              <a:t>Actively being developed</a:t>
            </a:r>
          </a:p>
          <a:p>
            <a:pPr marL="342900" lvl="0" indent="-342900">
              <a:spcBef>
                <a:spcPts val="1000"/>
              </a:spcBef>
              <a:buClr>
                <a:srgbClr val="626262"/>
              </a:buClr>
              <a:buSzPts val="2400"/>
              <a:buFont typeface="Arial"/>
              <a:buChar char="•"/>
            </a:pPr>
            <a:r>
              <a:rPr lang="en-US" sz="2400" dirty="0" smtClean="0">
                <a:solidFill>
                  <a:srgbClr val="626262"/>
                </a:solidFill>
              </a:rPr>
              <a:t>Responsive, helpful developers</a:t>
            </a:r>
          </a:p>
          <a:p>
            <a:pPr marL="342900" lvl="0" indent="-342900">
              <a:spcBef>
                <a:spcPts val="1000"/>
              </a:spcBef>
              <a:buClr>
                <a:srgbClr val="626262"/>
              </a:buClr>
              <a:buSzPts val="2400"/>
              <a:buFont typeface="Arial"/>
              <a:buChar char="•"/>
            </a:pPr>
            <a:r>
              <a:rPr lang="en-US" sz="2400" dirty="0" smtClean="0">
                <a:solidFill>
                  <a:srgbClr val="626262"/>
                </a:solidFill>
              </a:rPr>
              <a:t>Extensive documentation</a:t>
            </a:r>
          </a:p>
        </p:txBody>
      </p:sp>
    </p:spTree>
    <p:extLst>
      <p:ext uri="{BB962C8B-B14F-4D97-AF65-F5344CB8AC3E}">
        <p14:creationId xmlns:p14="http://schemas.microsoft.com/office/powerpoint/2010/main" val="3278511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357072"/>
            <a:ext cx="3600000" cy="500528"/>
          </a:xfrm>
        </p:spPr>
        <p:txBody>
          <a:bodyPr>
            <a:normAutofit fontScale="92500" lnSpcReduction="10000"/>
          </a:bodyPr>
          <a:lstStyle/>
          <a:p>
            <a:r>
              <a:rPr lang="en-US" dirty="0" smtClean="0">
                <a:solidFill>
                  <a:schemeClr val="accent1"/>
                </a:solidFill>
              </a:rPr>
              <a:t>VISTA to EPICS (V2E)</a:t>
            </a:r>
            <a:endParaRPr lang="en-GB" dirty="0">
              <a:solidFill>
                <a:schemeClr val="accent1"/>
              </a:solidFill>
            </a:endParaRPr>
          </a:p>
        </p:txBody>
      </p:sp>
      <p:sp>
        <p:nvSpPr>
          <p:cNvPr id="5" name="Text Placeholder 4"/>
          <p:cNvSpPr>
            <a:spLocks noGrp="1"/>
          </p:cNvSpPr>
          <p:nvPr>
            <p:ph type="body" idx="3"/>
          </p:nvPr>
        </p:nvSpPr>
        <p:spPr>
          <a:xfrm>
            <a:off x="4194629" y="1357072"/>
            <a:ext cx="3600000" cy="500528"/>
          </a:xfrm>
        </p:spPr>
        <p:txBody>
          <a:bodyPr>
            <a:normAutofit fontScale="92500" lnSpcReduction="10000"/>
          </a:bodyPr>
          <a:lstStyle/>
          <a:p>
            <a:r>
              <a:rPr lang="en-US" dirty="0" smtClean="0">
                <a:solidFill>
                  <a:schemeClr val="accent1"/>
                </a:solidFill>
              </a:rPr>
              <a:t>EPICS to VISTA (E2V)</a:t>
            </a:r>
            <a:endParaRPr lang="en-GB" dirty="0">
              <a:solidFill>
                <a:schemeClr val="accent1"/>
              </a:solidFill>
            </a:endParaRPr>
          </a:p>
        </p:txBody>
      </p:sp>
      <p:sp>
        <p:nvSpPr>
          <p:cNvPr id="8" name="Google Shape;276;p4"/>
          <p:cNvSpPr txBox="1"/>
          <p:nvPr/>
        </p:nvSpPr>
        <p:spPr>
          <a:xfrm>
            <a:off x="403341" y="345182"/>
            <a:ext cx="6356456"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err="1" smtClean="0">
                <a:solidFill>
                  <a:srgbClr val="2E2D62"/>
                </a:solidFill>
              </a:rPr>
              <a:t>PvaPy</a:t>
            </a:r>
            <a:r>
              <a:rPr lang="en-US" sz="4400" b="1" dirty="0" smtClean="0">
                <a:solidFill>
                  <a:srgbClr val="2E2D62"/>
                </a:solidFill>
              </a:rPr>
              <a:t> in </a:t>
            </a:r>
            <a:r>
              <a:rPr lang="en-US" sz="4400" b="1" dirty="0" err="1" smtClean="0">
                <a:solidFill>
                  <a:srgbClr val="2E2D62"/>
                </a:solidFill>
              </a:rPr>
              <a:t>PVEcho</a:t>
            </a:r>
            <a:endParaRPr sz="1400" b="0" i="0" u="none" strike="noStrike" cap="none" dirty="0">
              <a:solidFill>
                <a:srgbClr val="000000"/>
              </a:solidFill>
              <a:latin typeface="Arial"/>
              <a:ea typeface="Arial"/>
              <a:cs typeface="Arial"/>
              <a:sym typeface="Arial"/>
            </a:endParaRPr>
          </a:p>
        </p:txBody>
      </p:sp>
      <p:sp>
        <p:nvSpPr>
          <p:cNvPr id="25" name="Rectangle 24"/>
          <p:cNvSpPr/>
          <p:nvPr/>
        </p:nvSpPr>
        <p:spPr>
          <a:xfrm>
            <a:off x="151200" y="5565600"/>
            <a:ext cx="2236400" cy="1213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267" y="2225700"/>
            <a:ext cx="2098725" cy="3420144"/>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274" y="2022600"/>
            <a:ext cx="2362403" cy="4430588"/>
          </a:xfrm>
          <a:prstGeom prst="rect">
            <a:avLst/>
          </a:prstGeom>
        </p:spPr>
      </p:pic>
      <p:sp>
        <p:nvSpPr>
          <p:cNvPr id="9" name="Text Placeholder 4"/>
          <p:cNvSpPr>
            <a:spLocks noGrp="1"/>
          </p:cNvSpPr>
          <p:nvPr>
            <p:ph type="body" idx="3"/>
          </p:nvPr>
        </p:nvSpPr>
        <p:spPr>
          <a:xfrm>
            <a:off x="8228149" y="1357072"/>
            <a:ext cx="3600000" cy="500528"/>
          </a:xfrm>
        </p:spPr>
        <p:txBody>
          <a:bodyPr>
            <a:normAutofit fontScale="92500" lnSpcReduction="10000"/>
          </a:bodyPr>
          <a:lstStyle/>
          <a:p>
            <a:r>
              <a:rPr lang="en-US" dirty="0" smtClean="0">
                <a:solidFill>
                  <a:schemeClr val="accent1"/>
                </a:solidFill>
              </a:rPr>
              <a:t>Error Handling</a:t>
            </a:r>
            <a:endParaRPr lang="en-GB" dirty="0">
              <a:solidFill>
                <a:schemeClr val="accent1"/>
              </a:solidFill>
            </a:endParaRPr>
          </a:p>
        </p:txBody>
      </p:sp>
      <p:sp>
        <p:nvSpPr>
          <p:cNvPr id="2" name="TextBox 1"/>
          <p:cNvSpPr txBox="1"/>
          <p:nvPr/>
        </p:nvSpPr>
        <p:spPr>
          <a:xfrm>
            <a:off x="8636581" y="2377440"/>
            <a:ext cx="3116147" cy="1477328"/>
          </a:xfrm>
          <a:prstGeom prst="rect">
            <a:avLst/>
          </a:prstGeom>
          <a:noFill/>
        </p:spPr>
        <p:txBody>
          <a:bodyPr wrap="square" rtlCol="0">
            <a:spAutoFit/>
          </a:bodyPr>
          <a:lstStyle/>
          <a:p>
            <a:r>
              <a:rPr lang="en-US" sz="1800" dirty="0" err="1" smtClean="0">
                <a:latin typeface="Cascadia Code" panose="020B0609020000020004" pitchFamily="49" charset="0"/>
                <a:ea typeface="Cascadia Code" panose="020B0609020000020004" pitchFamily="49" charset="0"/>
                <a:cs typeface="Cascadia Code" panose="020B0609020000020004" pitchFamily="49" charset="0"/>
              </a:rPr>
              <a:t>FieldNotFound</a:t>
            </a:r>
            <a:endParaRPr lang="en-US" sz="1800" dirty="0" smtClean="0">
              <a:latin typeface="Cascadia Code" panose="020B0609020000020004" pitchFamily="49" charset="0"/>
              <a:ea typeface="Cascadia Code" panose="020B0609020000020004" pitchFamily="49" charset="0"/>
              <a:cs typeface="Cascadia Code" panose="020B0609020000020004" pitchFamily="49" charset="0"/>
            </a:endParaRPr>
          </a:p>
          <a:p>
            <a:endParaRPr lang="en-US" sz="1800" dirty="0" smtClean="0">
              <a:latin typeface="Cascadia Code" panose="020B0609020000020004" pitchFamily="49" charset="0"/>
              <a:ea typeface="Cascadia Code" panose="020B0609020000020004" pitchFamily="49" charset="0"/>
              <a:cs typeface="Cascadia Code" panose="020B0609020000020004" pitchFamily="49" charset="0"/>
            </a:endParaRPr>
          </a:p>
          <a:p>
            <a:r>
              <a:rPr lang="en-US" sz="1800" dirty="0" err="1" smtClean="0">
                <a:latin typeface="Cascadia Code" panose="020B0609020000020004" pitchFamily="49" charset="0"/>
                <a:ea typeface="Cascadia Code" panose="020B0609020000020004" pitchFamily="49" charset="0"/>
                <a:cs typeface="Cascadia Code" panose="020B0609020000020004" pitchFamily="49" charset="0"/>
              </a:rPr>
              <a:t>InvalidDataType</a:t>
            </a:r>
            <a:endParaRPr lang="en-US" sz="1800" dirty="0" smtClean="0">
              <a:latin typeface="Cascadia Code" panose="020B0609020000020004" pitchFamily="49" charset="0"/>
              <a:ea typeface="Cascadia Code" panose="020B0609020000020004" pitchFamily="49" charset="0"/>
              <a:cs typeface="Cascadia Code" panose="020B0609020000020004" pitchFamily="49" charset="0"/>
            </a:endParaRPr>
          </a:p>
          <a:p>
            <a:endParaRPr lang="en-US" sz="1800" dirty="0" smtClean="0">
              <a:latin typeface="Cascadia Code" panose="020B0609020000020004" pitchFamily="49" charset="0"/>
              <a:ea typeface="Cascadia Code" panose="020B0609020000020004" pitchFamily="49" charset="0"/>
              <a:cs typeface="Cascadia Code" panose="020B0609020000020004" pitchFamily="49" charset="0"/>
            </a:endParaRPr>
          </a:p>
          <a:p>
            <a:r>
              <a:rPr lang="en-US" sz="1800" dirty="0" err="1" smtClean="0">
                <a:latin typeface="Cascadia Code" panose="020B0609020000020004" pitchFamily="49" charset="0"/>
                <a:ea typeface="Cascadia Code" panose="020B0609020000020004" pitchFamily="49" charset="0"/>
                <a:cs typeface="Cascadia Code" panose="020B0609020000020004" pitchFamily="49" charset="0"/>
              </a:rPr>
              <a:t>PvaException</a:t>
            </a:r>
            <a:r>
              <a:rPr lang="en-US" sz="1800" dirty="0" smtClean="0">
                <a:latin typeface="Cascadia Code" panose="020B0609020000020004" pitchFamily="49" charset="0"/>
                <a:ea typeface="Cascadia Code" panose="020B0609020000020004" pitchFamily="49" charset="0"/>
                <a:cs typeface="Cascadia Code" panose="020B0609020000020004" pitchFamily="49" charset="0"/>
              </a:rPr>
              <a:t> -</a:t>
            </a:r>
            <a:r>
              <a:rPr lang="en-US" sz="1800" dirty="0">
                <a:latin typeface="+mn-lt"/>
                <a:ea typeface="Cascadia Code" panose="020B0609020000020004" pitchFamily="49" charset="0"/>
                <a:cs typeface="Cascadia Code" panose="020B0609020000020004" pitchFamily="49" charset="0"/>
              </a:rPr>
              <a:t> </a:t>
            </a:r>
            <a:r>
              <a:rPr lang="en-US" sz="1800" dirty="0" smtClean="0">
                <a:latin typeface="+mn-lt"/>
                <a:ea typeface="Cascadia Code" panose="020B0609020000020004" pitchFamily="49" charset="0"/>
                <a:cs typeface="Cascadia Code" panose="020B0609020000020004" pitchFamily="49" charset="0"/>
              </a:rPr>
              <a:t> Timeout</a:t>
            </a:r>
            <a:endParaRPr lang="en-GB" sz="1800" dirty="0">
              <a:latin typeface="+mn-lt"/>
              <a:ea typeface="Cascadia Code" panose="020B0609020000020004" pitchFamily="49" charset="0"/>
              <a:cs typeface="Cascadia Code" panose="020B0609020000020004" pitchFamily="49" charset="0"/>
            </a:endParaRPr>
          </a:p>
        </p:txBody>
      </p:sp>
    </p:spTree>
    <p:extLst>
      <p:ext uri="{BB962C8B-B14F-4D97-AF65-F5344CB8AC3E}">
        <p14:creationId xmlns:p14="http://schemas.microsoft.com/office/powerpoint/2010/main" val="3841073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9"/>
        <p:cNvGrpSpPr/>
        <p:nvPr/>
      </p:nvGrpSpPr>
      <p:grpSpPr>
        <a:xfrm>
          <a:off x="0" y="0"/>
          <a:ext cx="0" cy="0"/>
          <a:chOff x="0" y="0"/>
          <a:chExt cx="0" cy="0"/>
        </a:xfrm>
      </p:grpSpPr>
      <p:pic>
        <p:nvPicPr>
          <p:cNvPr id="410" name="Google Shape;410;p21"/>
          <p:cNvPicPr preferRelativeResize="0"/>
          <p:nvPr/>
        </p:nvPicPr>
        <p:blipFill rotWithShape="1">
          <a:blip r:embed="rId4">
            <a:alphaModFix/>
          </a:blip>
          <a:srcRect/>
          <a:stretch/>
        </p:blipFill>
        <p:spPr>
          <a:xfrm>
            <a:off x="4963800" y="5912400"/>
            <a:ext cx="394693" cy="316800"/>
          </a:xfrm>
          <a:prstGeom prst="rect">
            <a:avLst/>
          </a:prstGeom>
          <a:noFill/>
          <a:ln>
            <a:noFill/>
          </a:ln>
        </p:spPr>
      </p:pic>
      <p:pic>
        <p:nvPicPr>
          <p:cNvPr id="411" name="Google Shape;411;p21"/>
          <p:cNvPicPr preferRelativeResize="0"/>
          <p:nvPr/>
        </p:nvPicPr>
        <p:blipFill rotWithShape="1">
          <a:blip r:embed="rId5">
            <a:alphaModFix/>
          </a:blip>
          <a:srcRect/>
          <a:stretch/>
        </p:blipFill>
        <p:spPr>
          <a:xfrm>
            <a:off x="-23446" y="1750741"/>
            <a:ext cx="12192000" cy="5107259"/>
          </a:xfrm>
          <a:prstGeom prst="rect">
            <a:avLst/>
          </a:prstGeom>
          <a:noFill/>
          <a:ln>
            <a:noFill/>
          </a:ln>
        </p:spPr>
      </p:pic>
      <p:pic>
        <p:nvPicPr>
          <p:cNvPr id="412" name="Google Shape;412;p21"/>
          <p:cNvPicPr preferRelativeResize="0"/>
          <p:nvPr/>
        </p:nvPicPr>
        <p:blipFill rotWithShape="1">
          <a:blip r:embed="rId6">
            <a:alphaModFix/>
          </a:blip>
          <a:srcRect/>
          <a:stretch/>
        </p:blipFill>
        <p:spPr>
          <a:xfrm>
            <a:off x="1094356" y="2813050"/>
            <a:ext cx="7442200" cy="1231900"/>
          </a:xfrm>
          <a:prstGeom prst="rect">
            <a:avLst/>
          </a:prstGeom>
          <a:noFill/>
          <a:ln>
            <a:noFill/>
          </a:ln>
        </p:spPr>
      </p:pic>
      <p:sp>
        <p:nvSpPr>
          <p:cNvPr id="413" name="Google Shape;413;p21"/>
          <p:cNvSpPr/>
          <p:nvPr/>
        </p:nvSpPr>
        <p:spPr>
          <a:xfrm>
            <a:off x="2448506" y="5904254"/>
            <a:ext cx="207532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@ISISNeutronMuon</a:t>
            </a:r>
            <a:endParaRPr sz="1600" b="0" i="0" u="none" strike="noStrike" cap="none">
              <a:solidFill>
                <a:schemeClr val="lt1"/>
              </a:solidFill>
              <a:latin typeface="Arial"/>
              <a:ea typeface="Arial"/>
              <a:cs typeface="Arial"/>
              <a:sym typeface="Arial"/>
            </a:endParaRPr>
          </a:p>
        </p:txBody>
      </p:sp>
      <p:sp>
        <p:nvSpPr>
          <p:cNvPr id="414" name="Google Shape;414;p21"/>
          <p:cNvSpPr/>
          <p:nvPr/>
        </p:nvSpPr>
        <p:spPr>
          <a:xfrm>
            <a:off x="278393" y="5904254"/>
            <a:ext cx="146945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isis.stfc.ac.uk</a:t>
            </a:r>
            <a:endParaRPr sz="1600" b="0" i="0" u="none" strike="noStrike" cap="none">
              <a:solidFill>
                <a:schemeClr val="lt1"/>
              </a:solidFill>
              <a:latin typeface="Arial"/>
              <a:ea typeface="Arial"/>
              <a:cs typeface="Arial"/>
              <a:sym typeface="Arial"/>
            </a:endParaRPr>
          </a:p>
        </p:txBody>
      </p:sp>
      <p:sp>
        <p:nvSpPr>
          <p:cNvPr id="415" name="Google Shape;415;p21"/>
          <p:cNvSpPr/>
          <p:nvPr/>
        </p:nvSpPr>
        <p:spPr>
          <a:xfrm>
            <a:off x="5263239" y="5904000"/>
            <a:ext cx="253339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STFC</a:t>
            </a:r>
            <a:endParaRPr sz="1400" b="0" i="0" u="none" strike="noStrike" cap="none">
              <a:solidFill>
                <a:srgbClr val="000000"/>
              </a:solidFill>
              <a:latin typeface="Arial"/>
              <a:ea typeface="Arial"/>
              <a:cs typeface="Arial"/>
              <a:sym typeface="Arial"/>
            </a:endParaRPr>
          </a:p>
        </p:txBody>
      </p:sp>
      <p:pic>
        <p:nvPicPr>
          <p:cNvPr id="416" name="Google Shape;416;p21" descr="A close-up of a person's face&#10;&#10;Description automatically generated with low confidence"/>
          <p:cNvPicPr preferRelativeResize="0"/>
          <p:nvPr/>
        </p:nvPicPr>
        <p:blipFill rotWithShape="1">
          <a:blip r:embed="rId7">
            <a:alphaModFix/>
          </a:blip>
          <a:srcRect/>
          <a:stretch/>
        </p:blipFill>
        <p:spPr>
          <a:xfrm>
            <a:off x="2275166" y="5994000"/>
            <a:ext cx="236330" cy="194400"/>
          </a:xfrm>
          <a:prstGeom prst="rect">
            <a:avLst/>
          </a:prstGeom>
          <a:noFill/>
          <a:ln>
            <a:noFill/>
          </a:ln>
        </p:spPr>
      </p:pic>
      <p:pic>
        <p:nvPicPr>
          <p:cNvPr id="417" name="Google Shape;417;p21"/>
          <p:cNvPicPr preferRelativeResize="0"/>
          <p:nvPr/>
        </p:nvPicPr>
        <p:blipFill rotWithShape="1">
          <a:blip r:embed="rId8">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038DED1542C1943A1290884108DB0E9" ma:contentTypeVersion="2" ma:contentTypeDescription="Create a new document." ma:contentTypeScope="" ma:versionID="75948dd912159fd788ffcd9de450d66e">
  <xsd:schema xmlns:xsd="http://www.w3.org/2001/XMLSchema" xmlns:xs="http://www.w3.org/2001/XMLSchema" xmlns:p="http://schemas.microsoft.com/office/2006/metadata/properties" xmlns:ns2="84978530-c7a6-42d8-babd-8b8d2b751aa6" targetNamespace="http://schemas.microsoft.com/office/2006/metadata/properties" ma:root="true" ma:fieldsID="c49709bdc75a7754cac99811eaeb298a" ns2:_="">
    <xsd:import namespace="84978530-c7a6-42d8-babd-8b8d2b751aa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78530-c7a6-42d8-babd-8b8d2b751a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40F081-B534-46A2-819D-E57C6B079374}">
  <ds:schemaRefs>
    <ds:schemaRef ds:uri="http://schemas.microsoft.com/sharepoint/v3/contenttype/forms"/>
  </ds:schemaRefs>
</ds:datastoreItem>
</file>

<file path=customXml/itemProps2.xml><?xml version="1.0" encoding="utf-8"?>
<ds:datastoreItem xmlns:ds="http://schemas.openxmlformats.org/officeDocument/2006/customXml" ds:itemID="{C14A9CD3-1715-40A4-A7ED-40D8563902F1}">
  <ds:schemaRefs>
    <ds:schemaRef ds:uri="http://purl.org/dc/dcmitype/"/>
    <ds:schemaRef ds:uri="http://schemas.openxmlformats.org/package/2006/metadata/core-properties"/>
    <ds:schemaRef ds:uri="http://purl.org/dc/elements/1.1/"/>
    <ds:schemaRef ds:uri="http://www.w3.org/XML/1998/namespace"/>
    <ds:schemaRef ds:uri="http://schemas.microsoft.com/office/2006/documentManagement/types"/>
    <ds:schemaRef ds:uri="84978530-c7a6-42d8-babd-8b8d2b751aa6"/>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A1BFA9FD-3FBA-4858-A828-8FC9E7876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78530-c7a6-42d8-babd-8b8d2b751a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971</TotalTime>
  <Words>903</Words>
  <Application>Microsoft Office PowerPoint</Application>
  <PresentationFormat>Widescreen</PresentationFormat>
  <Paragraphs>65</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Cascadia Code</vt:lpstr>
      <vt:lpstr>Noto Sans Symbols</vt:lpstr>
      <vt:lpstr>Font and logo master</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Baker, KRL, Kathryn (STFC,RAL,ISIS)</cp:lastModifiedBy>
  <cp:revision>49</cp:revision>
  <dcterms:created xsi:type="dcterms:W3CDTF">2019-09-17T08:04:08Z</dcterms:created>
  <dcterms:modified xsi:type="dcterms:W3CDTF">2022-09-22T20:06:16Z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0x0101005038DED1542C1943A1290884108DB0E9</vt:lpwstr>
  </property>
  <property fmtid="{D5CDD505-2E9C-101B-9397-08002B2CF9AE}" pid="3" name="_dlc_DocIdItemGuid">
    <vt:lpwstr>7d6dd9f8-2757-4d2f-b6c5-c8fdb553a0d1</vt:lpwstr>
  </property>
</Properties>
</file>