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1" r:id="rId6"/>
    <p:sldId id="266" r:id="rId7"/>
    <p:sldId id="265" r:id="rId8"/>
    <p:sldId id="267" r:id="rId9"/>
    <p:sldId id="259" r:id="rId10"/>
    <p:sldId id="275" r:id="rId11"/>
    <p:sldId id="263" r:id="rId12"/>
    <p:sldId id="264" r:id="rId13"/>
    <p:sldId id="272" r:id="rId14"/>
    <p:sldId id="273" r:id="rId15"/>
    <p:sldId id="277" r:id="rId16"/>
    <p:sldId id="274" r:id="rId17"/>
    <p:sldId id="270" r:id="rId18"/>
    <p:sldId id="278" r:id="rId19"/>
  </p:sldIdLst>
  <p:sldSz cx="12192000" cy="6858000"/>
  <p:notesSz cx="7010400" cy="9296400"/>
  <p:embeddedFontLst>
    <p:embeddedFont>
      <p:font typeface="Arial Black" panose="020B0604020202020204" pitchFamily="34" charset="0"/>
      <p:bold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B9D"/>
    <a:srgbClr val="AEB0AF"/>
    <a:srgbClr val="CEC7C1"/>
    <a:srgbClr val="8C8D90"/>
    <a:srgbClr val="D25350"/>
    <a:srgbClr val="808184"/>
    <a:srgbClr val="75767A"/>
    <a:srgbClr val="4E4F54"/>
    <a:srgbClr val="84888B"/>
    <a:srgbClr val="A04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10" autoAdjust="0"/>
    <p:restoredTop sz="95161" autoAdjust="0"/>
  </p:normalViewPr>
  <p:slideViewPr>
    <p:cSldViewPr snapToGrid="0" showGuides="1">
      <p:cViewPr varScale="1">
        <p:scale>
          <a:sx n="128" d="100"/>
          <a:sy n="128" d="100"/>
        </p:scale>
        <p:origin x="240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image" Target="../media/image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23B2B5-39B5-0E4A-A073-3089D3F1BAF8}" type="doc">
      <dgm:prSet loTypeId="urn:microsoft.com/office/officeart/2005/8/layout/pList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6269CF6-5F5C-8A4F-A82A-7018D7C97A0D}">
      <dgm:prSet custT="1"/>
      <dgm:spPr/>
      <dgm:t>
        <a:bodyPr/>
        <a:lstStyle/>
        <a:p>
          <a:r>
            <a:rPr lang="en-US" sz="1600" b="1" dirty="0"/>
            <a:t>Timing</a:t>
          </a:r>
        </a:p>
        <a:p>
          <a:r>
            <a:rPr lang="en-US" sz="1600" dirty="0"/>
            <a:t>New distribution hardware</a:t>
          </a:r>
        </a:p>
        <a:p>
          <a:r>
            <a:rPr lang="en-US" sz="1600" dirty="0"/>
            <a:t>New master</a:t>
          </a:r>
        </a:p>
        <a:p>
          <a:r>
            <a:rPr lang="en-US" sz="1600" dirty="0"/>
            <a:t>New software</a:t>
          </a:r>
        </a:p>
        <a:p>
          <a:r>
            <a:rPr lang="en-US" sz="1600" dirty="0"/>
            <a:t>Completed 2019</a:t>
          </a:r>
        </a:p>
      </dgm:t>
    </dgm:pt>
    <dgm:pt modelId="{062264B0-16A3-C64E-8E72-C184AE8A6B2C}" type="parTrans" cxnId="{75062992-31F2-7F46-B519-B5CBBE90F97B}">
      <dgm:prSet/>
      <dgm:spPr/>
      <dgm:t>
        <a:bodyPr/>
        <a:lstStyle/>
        <a:p>
          <a:endParaRPr lang="en-US"/>
        </a:p>
      </dgm:t>
    </dgm:pt>
    <dgm:pt modelId="{5ED71B9E-EF7F-EB44-9C20-73E0859FE554}" type="sibTrans" cxnId="{75062992-31F2-7F46-B519-B5CBBE90F97B}">
      <dgm:prSet/>
      <dgm:spPr/>
      <dgm:t>
        <a:bodyPr/>
        <a:lstStyle/>
        <a:p>
          <a:endParaRPr lang="en-US"/>
        </a:p>
      </dgm:t>
    </dgm:pt>
    <dgm:pt modelId="{635781B1-894A-F54B-B7CC-F8BFFB6E13DE}">
      <dgm:prSet custT="1"/>
      <dgm:spPr/>
      <dgm:t>
        <a:bodyPr/>
        <a:lstStyle/>
        <a:p>
          <a:r>
            <a:rPr lang="en-US" sz="1600" b="1" dirty="0"/>
            <a:t>MPS</a:t>
          </a:r>
        </a:p>
        <a:p>
          <a:r>
            <a:rPr lang="en-US" sz="1600" dirty="0"/>
            <a:t>New field nodes</a:t>
          </a:r>
        </a:p>
        <a:p>
          <a:r>
            <a:rPr lang="en-US" sz="1600" dirty="0"/>
            <a:t>New master</a:t>
          </a:r>
        </a:p>
        <a:p>
          <a:r>
            <a:rPr lang="en-US" sz="1600" dirty="0"/>
            <a:t>Firmware, software, testing progress</a:t>
          </a:r>
        </a:p>
      </dgm:t>
    </dgm:pt>
    <dgm:pt modelId="{58D68363-A94F-6843-93A4-EB5AAE3C8E86}" type="parTrans" cxnId="{AEBDCBED-A5AD-7B4C-A78B-FF7498ABF542}">
      <dgm:prSet/>
      <dgm:spPr/>
      <dgm:t>
        <a:bodyPr/>
        <a:lstStyle/>
        <a:p>
          <a:endParaRPr lang="en-US"/>
        </a:p>
      </dgm:t>
    </dgm:pt>
    <dgm:pt modelId="{BBD712E4-C7CC-AF4F-820C-0FCD89EE7555}" type="sibTrans" cxnId="{AEBDCBED-A5AD-7B4C-A78B-FF7498ABF542}">
      <dgm:prSet/>
      <dgm:spPr/>
      <dgm:t>
        <a:bodyPr/>
        <a:lstStyle/>
        <a:p>
          <a:endParaRPr lang="en-US"/>
        </a:p>
      </dgm:t>
    </dgm:pt>
    <dgm:pt modelId="{E587B92C-E28B-CD47-924E-26D7E548B0CB}">
      <dgm:prSet custT="1"/>
      <dgm:spPr/>
      <dgm:t>
        <a:bodyPr/>
        <a:lstStyle/>
        <a:p>
          <a:r>
            <a:rPr lang="en-US" sz="1600" b="1" dirty="0"/>
            <a:t>Infrastructure</a:t>
          </a:r>
        </a:p>
        <a:p>
          <a:r>
            <a:rPr lang="en-US" sz="1600" dirty="0"/>
            <a:t>Network and computing technology refresh</a:t>
          </a:r>
        </a:p>
        <a:p>
          <a:r>
            <a:rPr lang="en-US" sz="1600" dirty="0"/>
            <a:t>Upgrade from 32 to  64-bit Linux and environment</a:t>
          </a:r>
        </a:p>
        <a:p>
          <a:r>
            <a:rPr lang="en-US" sz="1600" dirty="0"/>
            <a:t>Network requires segmentation for additional growth</a:t>
          </a:r>
        </a:p>
        <a:p>
          <a:r>
            <a:rPr lang="en-US" sz="1600" dirty="0"/>
            <a:t>Migrate from servers to virtualization cluster</a:t>
          </a:r>
        </a:p>
        <a:p>
          <a:endParaRPr lang="en-US" sz="1300" dirty="0"/>
        </a:p>
      </dgm:t>
    </dgm:pt>
    <dgm:pt modelId="{302CDAFB-0901-4342-9431-B9B0736AC8E2}" type="parTrans" cxnId="{A34FC566-3060-4344-8B38-C4366D40A7B1}">
      <dgm:prSet/>
      <dgm:spPr/>
      <dgm:t>
        <a:bodyPr/>
        <a:lstStyle/>
        <a:p>
          <a:endParaRPr lang="en-US"/>
        </a:p>
      </dgm:t>
    </dgm:pt>
    <dgm:pt modelId="{708BC6E2-8863-1C41-B8DA-EA9E01EC9FAF}" type="sibTrans" cxnId="{A34FC566-3060-4344-8B38-C4366D40A7B1}">
      <dgm:prSet/>
      <dgm:spPr/>
      <dgm:t>
        <a:bodyPr/>
        <a:lstStyle/>
        <a:p>
          <a:endParaRPr lang="en-US"/>
        </a:p>
      </dgm:t>
    </dgm:pt>
    <dgm:pt modelId="{5B2EC3D9-5B77-B444-B624-D79CF86920E3}" type="pres">
      <dgm:prSet presAssocID="{E123B2B5-39B5-0E4A-A073-3089D3F1BAF8}" presName="Name0" presStyleCnt="0">
        <dgm:presLayoutVars>
          <dgm:dir/>
          <dgm:resizeHandles val="exact"/>
        </dgm:presLayoutVars>
      </dgm:prSet>
      <dgm:spPr/>
    </dgm:pt>
    <dgm:pt modelId="{928FDBFF-C524-1748-B33F-D4556DEFAA12}" type="pres">
      <dgm:prSet presAssocID="{E123B2B5-39B5-0E4A-A073-3089D3F1BAF8}" presName="bkgdShp" presStyleLbl="alignAccFollowNode1" presStyleIdx="0" presStyleCnt="1"/>
      <dgm:spPr/>
    </dgm:pt>
    <dgm:pt modelId="{EC325EB8-3BCB-0144-B0A2-15353260926D}" type="pres">
      <dgm:prSet presAssocID="{E123B2B5-39B5-0E4A-A073-3089D3F1BAF8}" presName="linComp" presStyleCnt="0"/>
      <dgm:spPr/>
    </dgm:pt>
    <dgm:pt modelId="{784DF6FF-14CC-5442-8449-3BD7F547DA8F}" type="pres">
      <dgm:prSet presAssocID="{66269CF6-5F5C-8A4F-A82A-7018D7C97A0D}" presName="compNode" presStyleCnt="0"/>
      <dgm:spPr/>
    </dgm:pt>
    <dgm:pt modelId="{B491BACA-A726-344C-BB54-35832F90DF2A}" type="pres">
      <dgm:prSet presAssocID="{66269CF6-5F5C-8A4F-A82A-7018D7C97A0D}" presName="node" presStyleLbl="node1" presStyleIdx="0" presStyleCnt="3" custLinFactX="10969" custLinFactNeighborX="100000" custLinFactNeighborY="508">
        <dgm:presLayoutVars>
          <dgm:bulletEnabled val="1"/>
        </dgm:presLayoutVars>
      </dgm:prSet>
      <dgm:spPr/>
    </dgm:pt>
    <dgm:pt modelId="{954B4FCF-0A35-924F-8E31-157128AC685B}" type="pres">
      <dgm:prSet presAssocID="{66269CF6-5F5C-8A4F-A82A-7018D7C97A0D}" presName="invisiNode" presStyleLbl="node1" presStyleIdx="0" presStyleCnt="3"/>
      <dgm:spPr/>
    </dgm:pt>
    <dgm:pt modelId="{EA68BF3B-20DD-E146-9ED8-ABCF816DF211}" type="pres">
      <dgm:prSet presAssocID="{66269CF6-5F5C-8A4F-A82A-7018D7C97A0D}" presName="imagNode" presStyleLbl="fgImgPlace1" presStyleIdx="0" presStyleCnt="3" custLinFactX="10157" custLinFactNeighborX="100000" custLinFactNeighborY="846"/>
      <dgm:spPr>
        <a:blipFill rotWithShape="1">
          <a:blip xmlns:r="http://schemas.openxmlformats.org/officeDocument/2006/relationships" r:embed="rId1"/>
          <a:srcRect/>
          <a:stretch>
            <a:fillRect t="-56000" b="-56000"/>
          </a:stretch>
        </a:blipFill>
      </dgm:spPr>
    </dgm:pt>
    <dgm:pt modelId="{F3BB31DD-D39E-6B49-9592-7C7A2EF10B82}" type="pres">
      <dgm:prSet presAssocID="{5ED71B9E-EF7F-EB44-9C20-73E0859FE554}" presName="sibTrans" presStyleLbl="sibTrans2D1" presStyleIdx="0" presStyleCnt="0"/>
      <dgm:spPr/>
    </dgm:pt>
    <dgm:pt modelId="{7F69B6F7-10AC-1748-A552-E8ABE85C8B75}" type="pres">
      <dgm:prSet presAssocID="{635781B1-894A-F54B-B7CC-F8BFFB6E13DE}" presName="compNode" presStyleCnt="0"/>
      <dgm:spPr/>
    </dgm:pt>
    <dgm:pt modelId="{86AE6232-5B59-CD41-B0F6-E6E48CA50B62}" type="pres">
      <dgm:prSet presAssocID="{635781B1-894A-F54B-B7CC-F8BFFB6E13DE}" presName="node" presStyleLbl="node1" presStyleIdx="1" presStyleCnt="3" custLinFactX="14220" custLinFactNeighborX="100000" custLinFactNeighborY="-508">
        <dgm:presLayoutVars>
          <dgm:bulletEnabled val="1"/>
        </dgm:presLayoutVars>
      </dgm:prSet>
      <dgm:spPr/>
    </dgm:pt>
    <dgm:pt modelId="{C2EA1999-8FF5-6340-A980-7712A0C2B665}" type="pres">
      <dgm:prSet presAssocID="{635781B1-894A-F54B-B7CC-F8BFFB6E13DE}" presName="invisiNode" presStyleLbl="node1" presStyleIdx="1" presStyleCnt="3"/>
      <dgm:spPr/>
    </dgm:pt>
    <dgm:pt modelId="{939139B0-3B4A-DE43-870C-709786F08822}" type="pres">
      <dgm:prSet presAssocID="{635781B1-894A-F54B-B7CC-F8BFFB6E13DE}" presName="imagNode" presStyleLbl="fgImgPlace1" presStyleIdx="1" presStyleCnt="3" custLinFactX="13408" custLinFactNeighborX="100000" custLinFactNeighborY="-846"/>
      <dgm:spPr>
        <a:blipFill rotWithShape="1">
          <a:blip xmlns:r="http://schemas.openxmlformats.org/officeDocument/2006/relationships" r:embed="rId2"/>
          <a:srcRect/>
          <a:stretch>
            <a:fillRect t="-44000" b="-44000"/>
          </a:stretch>
        </a:blipFill>
      </dgm:spPr>
    </dgm:pt>
    <dgm:pt modelId="{058FE3D8-5FDB-884C-8737-A4C8190718D8}" type="pres">
      <dgm:prSet presAssocID="{BBD712E4-C7CC-AF4F-820C-0FCD89EE7555}" presName="sibTrans" presStyleLbl="sibTrans2D1" presStyleIdx="0" presStyleCnt="0"/>
      <dgm:spPr/>
    </dgm:pt>
    <dgm:pt modelId="{D3E793CA-9E1B-7D46-8C5B-C7E105EDD388}" type="pres">
      <dgm:prSet presAssocID="{E587B92C-E28B-CD47-924E-26D7E548B0CB}" presName="compNode" presStyleCnt="0"/>
      <dgm:spPr/>
    </dgm:pt>
    <dgm:pt modelId="{273F618B-B2F4-6A4C-92AB-37F23F3866A7}" type="pres">
      <dgm:prSet presAssocID="{E587B92C-E28B-CD47-924E-26D7E548B0CB}" presName="node" presStyleLbl="node1" presStyleIdx="2" presStyleCnt="3" custLinFactX="-100000" custLinFactNeighborX="-122900">
        <dgm:presLayoutVars>
          <dgm:bulletEnabled val="1"/>
        </dgm:presLayoutVars>
      </dgm:prSet>
      <dgm:spPr/>
    </dgm:pt>
    <dgm:pt modelId="{C135D17F-2F49-D44A-8E9D-FD33B82E86B5}" type="pres">
      <dgm:prSet presAssocID="{E587B92C-E28B-CD47-924E-26D7E548B0CB}" presName="invisiNode" presStyleLbl="node1" presStyleIdx="2" presStyleCnt="3"/>
      <dgm:spPr/>
    </dgm:pt>
    <dgm:pt modelId="{C2B40301-F442-974A-A774-EC33D8B63D63}" type="pres">
      <dgm:prSet presAssocID="{E587B92C-E28B-CD47-924E-26D7E548B0CB}" presName="imagNode" presStyleLbl="fgImgPlace1" presStyleIdx="2" presStyleCnt="3" custLinFactX="-100000" custLinFactNeighborX="-122083" custLinFactNeighborY="2877"/>
      <dgm:spPr>
        <a:blipFill rotWithShape="1">
          <a:blip xmlns:r="http://schemas.openxmlformats.org/officeDocument/2006/relationships" r:embed="rId3"/>
          <a:srcRect/>
          <a:stretch>
            <a:fillRect t="-28000" b="-28000"/>
          </a:stretch>
        </a:blipFill>
      </dgm:spPr>
    </dgm:pt>
  </dgm:ptLst>
  <dgm:cxnLst>
    <dgm:cxn modelId="{08E44B06-79FB-2D4D-8A46-880A9C13763F}" type="presOf" srcId="{E587B92C-E28B-CD47-924E-26D7E548B0CB}" destId="{273F618B-B2F4-6A4C-92AB-37F23F3866A7}" srcOrd="0" destOrd="0" presId="urn:microsoft.com/office/officeart/2005/8/layout/pList2"/>
    <dgm:cxn modelId="{A34FC566-3060-4344-8B38-C4366D40A7B1}" srcId="{E123B2B5-39B5-0E4A-A073-3089D3F1BAF8}" destId="{E587B92C-E28B-CD47-924E-26D7E548B0CB}" srcOrd="2" destOrd="0" parTransId="{302CDAFB-0901-4342-9431-B9B0736AC8E2}" sibTransId="{708BC6E2-8863-1C41-B8DA-EA9E01EC9FAF}"/>
    <dgm:cxn modelId="{3BC64B67-33B5-384F-9296-C53D9DE7E4B9}" type="presOf" srcId="{66269CF6-5F5C-8A4F-A82A-7018D7C97A0D}" destId="{B491BACA-A726-344C-BB54-35832F90DF2A}" srcOrd="0" destOrd="0" presId="urn:microsoft.com/office/officeart/2005/8/layout/pList2"/>
    <dgm:cxn modelId="{7424B86F-241C-034A-ADA6-9CC06EC2D854}" type="presOf" srcId="{BBD712E4-C7CC-AF4F-820C-0FCD89EE7555}" destId="{058FE3D8-5FDB-884C-8737-A4C8190718D8}" srcOrd="0" destOrd="0" presId="urn:microsoft.com/office/officeart/2005/8/layout/pList2"/>
    <dgm:cxn modelId="{0A735085-F778-7743-85C3-653B76A2025D}" type="presOf" srcId="{635781B1-894A-F54B-B7CC-F8BFFB6E13DE}" destId="{86AE6232-5B59-CD41-B0F6-E6E48CA50B62}" srcOrd="0" destOrd="0" presId="urn:microsoft.com/office/officeart/2005/8/layout/pList2"/>
    <dgm:cxn modelId="{75062992-31F2-7F46-B519-B5CBBE90F97B}" srcId="{E123B2B5-39B5-0E4A-A073-3089D3F1BAF8}" destId="{66269CF6-5F5C-8A4F-A82A-7018D7C97A0D}" srcOrd="0" destOrd="0" parTransId="{062264B0-16A3-C64E-8E72-C184AE8A6B2C}" sibTransId="{5ED71B9E-EF7F-EB44-9C20-73E0859FE554}"/>
    <dgm:cxn modelId="{B1F5A0AE-C06F-104D-9541-1A5C240FC7F1}" type="presOf" srcId="{E123B2B5-39B5-0E4A-A073-3089D3F1BAF8}" destId="{5B2EC3D9-5B77-B444-B624-D79CF86920E3}" srcOrd="0" destOrd="0" presId="urn:microsoft.com/office/officeart/2005/8/layout/pList2"/>
    <dgm:cxn modelId="{234E03D6-C85C-3145-9105-8106CE2D3FA9}" type="presOf" srcId="{5ED71B9E-EF7F-EB44-9C20-73E0859FE554}" destId="{F3BB31DD-D39E-6B49-9592-7C7A2EF10B82}" srcOrd="0" destOrd="0" presId="urn:microsoft.com/office/officeart/2005/8/layout/pList2"/>
    <dgm:cxn modelId="{AEBDCBED-A5AD-7B4C-A78B-FF7498ABF542}" srcId="{E123B2B5-39B5-0E4A-A073-3089D3F1BAF8}" destId="{635781B1-894A-F54B-B7CC-F8BFFB6E13DE}" srcOrd="1" destOrd="0" parTransId="{58D68363-A94F-6843-93A4-EB5AAE3C8E86}" sibTransId="{BBD712E4-C7CC-AF4F-820C-0FCD89EE7555}"/>
    <dgm:cxn modelId="{A1EE77B4-D4CC-4543-A46E-A9F0CA3BB8CF}" type="presParOf" srcId="{5B2EC3D9-5B77-B444-B624-D79CF86920E3}" destId="{928FDBFF-C524-1748-B33F-D4556DEFAA12}" srcOrd="0" destOrd="0" presId="urn:microsoft.com/office/officeart/2005/8/layout/pList2"/>
    <dgm:cxn modelId="{CCE0DFA5-0F18-484F-B0BC-23DCCA7428C9}" type="presParOf" srcId="{5B2EC3D9-5B77-B444-B624-D79CF86920E3}" destId="{EC325EB8-3BCB-0144-B0A2-15353260926D}" srcOrd="1" destOrd="0" presId="urn:microsoft.com/office/officeart/2005/8/layout/pList2"/>
    <dgm:cxn modelId="{0381EC37-82C6-4147-953F-4865AAFB1168}" type="presParOf" srcId="{EC325EB8-3BCB-0144-B0A2-15353260926D}" destId="{784DF6FF-14CC-5442-8449-3BD7F547DA8F}" srcOrd="0" destOrd="0" presId="urn:microsoft.com/office/officeart/2005/8/layout/pList2"/>
    <dgm:cxn modelId="{E9206AEF-8184-1D4B-A8BB-DEAF5DE5617F}" type="presParOf" srcId="{784DF6FF-14CC-5442-8449-3BD7F547DA8F}" destId="{B491BACA-A726-344C-BB54-35832F90DF2A}" srcOrd="0" destOrd="0" presId="urn:microsoft.com/office/officeart/2005/8/layout/pList2"/>
    <dgm:cxn modelId="{361274C0-470C-1945-98FC-64C89B92CDFE}" type="presParOf" srcId="{784DF6FF-14CC-5442-8449-3BD7F547DA8F}" destId="{954B4FCF-0A35-924F-8E31-157128AC685B}" srcOrd="1" destOrd="0" presId="urn:microsoft.com/office/officeart/2005/8/layout/pList2"/>
    <dgm:cxn modelId="{1AE9F2B8-EB9E-B648-8BC8-A8F7E5CD3F1C}" type="presParOf" srcId="{784DF6FF-14CC-5442-8449-3BD7F547DA8F}" destId="{EA68BF3B-20DD-E146-9ED8-ABCF816DF211}" srcOrd="2" destOrd="0" presId="urn:microsoft.com/office/officeart/2005/8/layout/pList2"/>
    <dgm:cxn modelId="{90FF97AC-4E62-D146-905A-13F9E4E335AE}" type="presParOf" srcId="{EC325EB8-3BCB-0144-B0A2-15353260926D}" destId="{F3BB31DD-D39E-6B49-9592-7C7A2EF10B82}" srcOrd="1" destOrd="0" presId="urn:microsoft.com/office/officeart/2005/8/layout/pList2"/>
    <dgm:cxn modelId="{DBADCEC2-5F09-8D47-9AE4-8440DAA3CE3D}" type="presParOf" srcId="{EC325EB8-3BCB-0144-B0A2-15353260926D}" destId="{7F69B6F7-10AC-1748-A552-E8ABE85C8B75}" srcOrd="2" destOrd="0" presId="urn:microsoft.com/office/officeart/2005/8/layout/pList2"/>
    <dgm:cxn modelId="{DD65A844-AE60-6240-8BB7-6C385487D001}" type="presParOf" srcId="{7F69B6F7-10AC-1748-A552-E8ABE85C8B75}" destId="{86AE6232-5B59-CD41-B0F6-E6E48CA50B62}" srcOrd="0" destOrd="0" presId="urn:microsoft.com/office/officeart/2005/8/layout/pList2"/>
    <dgm:cxn modelId="{1923C601-2BC7-9049-B4EA-511AB6DDADC5}" type="presParOf" srcId="{7F69B6F7-10AC-1748-A552-E8ABE85C8B75}" destId="{C2EA1999-8FF5-6340-A980-7712A0C2B665}" srcOrd="1" destOrd="0" presId="urn:microsoft.com/office/officeart/2005/8/layout/pList2"/>
    <dgm:cxn modelId="{D7C3B03D-35D8-2843-A9BA-3F3877A446B4}" type="presParOf" srcId="{7F69B6F7-10AC-1748-A552-E8ABE85C8B75}" destId="{939139B0-3B4A-DE43-870C-709786F08822}" srcOrd="2" destOrd="0" presId="urn:microsoft.com/office/officeart/2005/8/layout/pList2"/>
    <dgm:cxn modelId="{45340B79-A28B-D94A-95D6-1BA8A7585C12}" type="presParOf" srcId="{EC325EB8-3BCB-0144-B0A2-15353260926D}" destId="{058FE3D8-5FDB-884C-8737-A4C8190718D8}" srcOrd="3" destOrd="0" presId="urn:microsoft.com/office/officeart/2005/8/layout/pList2"/>
    <dgm:cxn modelId="{AB77E914-4257-0549-80E5-AF2034032172}" type="presParOf" srcId="{EC325EB8-3BCB-0144-B0A2-15353260926D}" destId="{D3E793CA-9E1B-7D46-8C5B-C7E105EDD388}" srcOrd="4" destOrd="0" presId="urn:microsoft.com/office/officeart/2005/8/layout/pList2"/>
    <dgm:cxn modelId="{7EA2449C-A67D-4E48-B099-0ACCDE361DF5}" type="presParOf" srcId="{D3E793CA-9E1B-7D46-8C5B-C7E105EDD388}" destId="{273F618B-B2F4-6A4C-92AB-37F23F3866A7}" srcOrd="0" destOrd="0" presId="urn:microsoft.com/office/officeart/2005/8/layout/pList2"/>
    <dgm:cxn modelId="{F3D031B4-4DB8-F646-897B-2235529E05C8}" type="presParOf" srcId="{D3E793CA-9E1B-7D46-8C5B-C7E105EDD388}" destId="{C135D17F-2F49-D44A-8E9D-FD33B82E86B5}" srcOrd="1" destOrd="0" presId="urn:microsoft.com/office/officeart/2005/8/layout/pList2"/>
    <dgm:cxn modelId="{E68D0BF6-B416-6144-97AB-512C07CB9F48}" type="presParOf" srcId="{D3E793CA-9E1B-7D46-8C5B-C7E105EDD388}" destId="{C2B40301-F442-974A-A774-EC33D8B63D6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23B2B5-39B5-0E4A-A073-3089D3F1BAF8}" type="doc">
      <dgm:prSet loTypeId="urn:microsoft.com/office/officeart/2005/8/layout/pList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6269CF6-5F5C-8A4F-A82A-7018D7C97A0D}">
      <dgm:prSet custT="1"/>
      <dgm:spPr/>
      <dgm:t>
        <a:bodyPr/>
        <a:lstStyle/>
        <a:p>
          <a:r>
            <a:rPr lang="en-US" sz="1600" b="1" dirty="0"/>
            <a:t>EPICS</a:t>
          </a:r>
        </a:p>
        <a:p>
          <a:r>
            <a:rPr lang="en-US" sz="1600" dirty="0"/>
            <a:t>Upgrade to EPICS 7</a:t>
          </a:r>
        </a:p>
        <a:p>
          <a:r>
            <a:rPr lang="en-US" sz="1600" dirty="0"/>
            <a:t>EPICS 3 systems peacefully co-exist with EPICS 4 systems</a:t>
          </a:r>
        </a:p>
        <a:p>
          <a:r>
            <a:rPr lang="en-US" sz="1600" dirty="0"/>
            <a:t>Run Channel Access and PV Access</a:t>
          </a:r>
        </a:p>
        <a:p>
          <a:r>
            <a:rPr lang="en-US" sz="1600" dirty="0"/>
            <a:t>First converting soft IOCs to EPICS 7 (20%)</a:t>
          </a:r>
        </a:p>
      </dgm:t>
    </dgm:pt>
    <dgm:pt modelId="{062264B0-16A3-C64E-8E72-C184AE8A6B2C}" type="parTrans" cxnId="{75062992-31F2-7F46-B519-B5CBBE90F97B}">
      <dgm:prSet/>
      <dgm:spPr/>
      <dgm:t>
        <a:bodyPr/>
        <a:lstStyle/>
        <a:p>
          <a:endParaRPr lang="en-US"/>
        </a:p>
      </dgm:t>
    </dgm:pt>
    <dgm:pt modelId="{5ED71B9E-EF7F-EB44-9C20-73E0859FE554}" type="sibTrans" cxnId="{75062992-31F2-7F46-B519-B5CBBE90F97B}">
      <dgm:prSet/>
      <dgm:spPr/>
      <dgm:t>
        <a:bodyPr/>
        <a:lstStyle/>
        <a:p>
          <a:endParaRPr lang="en-US"/>
        </a:p>
      </dgm:t>
    </dgm:pt>
    <dgm:pt modelId="{635781B1-894A-F54B-B7CC-F8BFFB6E13DE}">
      <dgm:prSet custT="1"/>
      <dgm:spPr/>
      <dgm:t>
        <a:bodyPr/>
        <a:lstStyle/>
        <a:p>
          <a:r>
            <a:rPr lang="en-US" sz="1600" dirty="0"/>
            <a:t> </a:t>
          </a:r>
          <a:r>
            <a:rPr lang="en-US" sz="1600" b="1" dirty="0"/>
            <a:t>Services</a:t>
          </a:r>
        </a:p>
        <a:p>
          <a:r>
            <a:rPr lang="en-US" sz="1600" dirty="0"/>
            <a:t>Developed new in CS-Studio</a:t>
          </a:r>
        </a:p>
        <a:p>
          <a:r>
            <a:rPr lang="en-US" sz="1600" dirty="0"/>
            <a:t>New archive engine</a:t>
          </a:r>
        </a:p>
        <a:p>
          <a:r>
            <a:rPr lang="en-US" sz="1600" dirty="0"/>
            <a:t>New alarm handler</a:t>
          </a:r>
        </a:p>
        <a:p>
          <a:r>
            <a:rPr lang="en-US" sz="1600" dirty="0"/>
            <a:t>Subsequent refactoring from Eclipse RCP to Phoebus</a:t>
          </a:r>
        </a:p>
      </dgm:t>
    </dgm:pt>
    <dgm:pt modelId="{58D68363-A94F-6843-93A4-EB5AAE3C8E86}" type="parTrans" cxnId="{AEBDCBED-A5AD-7B4C-A78B-FF7498ABF542}">
      <dgm:prSet/>
      <dgm:spPr/>
      <dgm:t>
        <a:bodyPr/>
        <a:lstStyle/>
        <a:p>
          <a:endParaRPr lang="en-US"/>
        </a:p>
      </dgm:t>
    </dgm:pt>
    <dgm:pt modelId="{BBD712E4-C7CC-AF4F-820C-0FCD89EE7555}" type="sibTrans" cxnId="{AEBDCBED-A5AD-7B4C-A78B-FF7498ABF542}">
      <dgm:prSet/>
      <dgm:spPr/>
      <dgm:t>
        <a:bodyPr/>
        <a:lstStyle/>
        <a:p>
          <a:endParaRPr lang="en-US"/>
        </a:p>
      </dgm:t>
    </dgm:pt>
    <dgm:pt modelId="{E587B92C-E28B-CD47-924E-26D7E548B0CB}">
      <dgm:prSet custT="1"/>
      <dgm:spPr/>
      <dgm:t>
        <a:bodyPr/>
        <a:lstStyle/>
        <a:p>
          <a:r>
            <a:rPr lang="en-US" sz="1600" dirty="0"/>
            <a:t>Soft IOCs</a:t>
          </a:r>
        </a:p>
        <a:p>
          <a:r>
            <a:rPr lang="en-US" sz="1600" dirty="0"/>
            <a:t>Increasing use of Linux based soft IOCs:</a:t>
          </a:r>
        </a:p>
        <a:p>
          <a:r>
            <a:rPr lang="en-US" sz="1600" dirty="0"/>
            <a:t>For systems that do not need a direct hardware connection</a:t>
          </a:r>
        </a:p>
        <a:p>
          <a:r>
            <a:rPr lang="en-US" sz="1600" dirty="0"/>
            <a:t>To create composite or calculated PVs</a:t>
          </a:r>
        </a:p>
        <a:p>
          <a:endParaRPr lang="en-US" sz="1500" dirty="0"/>
        </a:p>
      </dgm:t>
    </dgm:pt>
    <dgm:pt modelId="{302CDAFB-0901-4342-9431-B9B0736AC8E2}" type="parTrans" cxnId="{A34FC566-3060-4344-8B38-C4366D40A7B1}">
      <dgm:prSet/>
      <dgm:spPr/>
      <dgm:t>
        <a:bodyPr/>
        <a:lstStyle/>
        <a:p>
          <a:endParaRPr lang="en-US"/>
        </a:p>
      </dgm:t>
    </dgm:pt>
    <dgm:pt modelId="{708BC6E2-8863-1C41-B8DA-EA9E01EC9FAF}" type="sibTrans" cxnId="{A34FC566-3060-4344-8B38-C4366D40A7B1}">
      <dgm:prSet/>
      <dgm:spPr/>
      <dgm:t>
        <a:bodyPr/>
        <a:lstStyle/>
        <a:p>
          <a:endParaRPr lang="en-US"/>
        </a:p>
      </dgm:t>
    </dgm:pt>
    <dgm:pt modelId="{79CFBB05-27A7-044D-8E34-84C30CA252BF}">
      <dgm:prSet custT="1"/>
      <dgm:spPr/>
      <dgm:t>
        <a:bodyPr/>
        <a:lstStyle/>
        <a:p>
          <a:r>
            <a:rPr lang="en-US" sz="1600" b="1" dirty="0"/>
            <a:t>Tools</a:t>
          </a:r>
        </a:p>
        <a:p>
          <a:r>
            <a:rPr lang="en-US" sz="1600" dirty="0"/>
            <a:t>Developed tools in CS-Studio, provides interoperability and common look/feel/behavior </a:t>
          </a:r>
        </a:p>
        <a:p>
          <a:r>
            <a:rPr lang="en-US" sz="1600" dirty="0"/>
            <a:t>Archive Browser</a:t>
          </a:r>
        </a:p>
        <a:p>
          <a:r>
            <a:rPr lang="en-US" sz="1600" dirty="0"/>
            <a:t>Alarm Display</a:t>
          </a:r>
        </a:p>
        <a:p>
          <a:r>
            <a:rPr lang="en-US" sz="1600" dirty="0"/>
            <a:t>Display manager</a:t>
          </a:r>
        </a:p>
        <a:p>
          <a:r>
            <a:rPr lang="en-US" sz="1600" dirty="0"/>
            <a:t>Web Display</a:t>
          </a:r>
        </a:p>
      </dgm:t>
    </dgm:pt>
    <dgm:pt modelId="{948E11A8-7311-264C-9266-9B90384BE3BC}" type="parTrans" cxnId="{9652DFAE-1451-1C4A-B6BA-D776FE12589D}">
      <dgm:prSet/>
      <dgm:spPr/>
      <dgm:t>
        <a:bodyPr/>
        <a:lstStyle/>
        <a:p>
          <a:endParaRPr lang="en-US"/>
        </a:p>
      </dgm:t>
    </dgm:pt>
    <dgm:pt modelId="{8C3177A6-A4DD-6B4E-965D-34232199319C}" type="sibTrans" cxnId="{9652DFAE-1451-1C4A-B6BA-D776FE12589D}">
      <dgm:prSet/>
      <dgm:spPr/>
      <dgm:t>
        <a:bodyPr/>
        <a:lstStyle/>
        <a:p>
          <a:endParaRPr lang="en-US"/>
        </a:p>
      </dgm:t>
    </dgm:pt>
    <dgm:pt modelId="{5B2EC3D9-5B77-B444-B624-D79CF86920E3}" type="pres">
      <dgm:prSet presAssocID="{E123B2B5-39B5-0E4A-A073-3089D3F1BAF8}" presName="Name0" presStyleCnt="0">
        <dgm:presLayoutVars>
          <dgm:dir/>
          <dgm:resizeHandles val="exact"/>
        </dgm:presLayoutVars>
      </dgm:prSet>
      <dgm:spPr/>
    </dgm:pt>
    <dgm:pt modelId="{928FDBFF-C524-1748-B33F-D4556DEFAA12}" type="pres">
      <dgm:prSet presAssocID="{E123B2B5-39B5-0E4A-A073-3089D3F1BAF8}" presName="bkgdShp" presStyleLbl="alignAccFollowNode1" presStyleIdx="0" presStyleCnt="1" custLinFactNeighborY="2541"/>
      <dgm:spPr/>
    </dgm:pt>
    <dgm:pt modelId="{EC325EB8-3BCB-0144-B0A2-15353260926D}" type="pres">
      <dgm:prSet presAssocID="{E123B2B5-39B5-0E4A-A073-3089D3F1BAF8}" presName="linComp" presStyleCnt="0"/>
      <dgm:spPr/>
    </dgm:pt>
    <dgm:pt modelId="{784DF6FF-14CC-5442-8449-3BD7F547DA8F}" type="pres">
      <dgm:prSet presAssocID="{66269CF6-5F5C-8A4F-A82A-7018D7C97A0D}" presName="compNode" presStyleCnt="0"/>
      <dgm:spPr/>
    </dgm:pt>
    <dgm:pt modelId="{B491BACA-A726-344C-BB54-35832F90DF2A}" type="pres">
      <dgm:prSet presAssocID="{66269CF6-5F5C-8A4F-A82A-7018D7C97A0D}" presName="node" presStyleLbl="node1" presStyleIdx="0" presStyleCnt="4">
        <dgm:presLayoutVars>
          <dgm:bulletEnabled val="1"/>
        </dgm:presLayoutVars>
      </dgm:prSet>
      <dgm:spPr/>
    </dgm:pt>
    <dgm:pt modelId="{954B4FCF-0A35-924F-8E31-157128AC685B}" type="pres">
      <dgm:prSet presAssocID="{66269CF6-5F5C-8A4F-A82A-7018D7C97A0D}" presName="invisiNode" presStyleLbl="node1" presStyleIdx="0" presStyleCnt="4"/>
      <dgm:spPr/>
    </dgm:pt>
    <dgm:pt modelId="{EA68BF3B-20DD-E146-9ED8-ABCF816DF211}" type="pres">
      <dgm:prSet presAssocID="{66269CF6-5F5C-8A4F-A82A-7018D7C97A0D}" presName="imagNode" presStyleLbl="f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</dgm:spPr>
    </dgm:pt>
    <dgm:pt modelId="{F3BB31DD-D39E-6B49-9592-7C7A2EF10B82}" type="pres">
      <dgm:prSet presAssocID="{5ED71B9E-EF7F-EB44-9C20-73E0859FE554}" presName="sibTrans" presStyleLbl="sibTrans2D1" presStyleIdx="0" presStyleCnt="0"/>
      <dgm:spPr/>
    </dgm:pt>
    <dgm:pt modelId="{7F69B6F7-10AC-1748-A552-E8ABE85C8B75}" type="pres">
      <dgm:prSet presAssocID="{635781B1-894A-F54B-B7CC-F8BFFB6E13DE}" presName="compNode" presStyleCnt="0"/>
      <dgm:spPr/>
    </dgm:pt>
    <dgm:pt modelId="{86AE6232-5B59-CD41-B0F6-E6E48CA50B62}" type="pres">
      <dgm:prSet presAssocID="{635781B1-894A-F54B-B7CC-F8BFFB6E13DE}" presName="node" presStyleLbl="node1" presStyleIdx="1" presStyleCnt="4">
        <dgm:presLayoutVars>
          <dgm:bulletEnabled val="1"/>
        </dgm:presLayoutVars>
      </dgm:prSet>
      <dgm:spPr/>
    </dgm:pt>
    <dgm:pt modelId="{C2EA1999-8FF5-6340-A980-7712A0C2B665}" type="pres">
      <dgm:prSet presAssocID="{635781B1-894A-F54B-B7CC-F8BFFB6E13DE}" presName="invisiNode" presStyleLbl="node1" presStyleIdx="1" presStyleCnt="4"/>
      <dgm:spPr/>
    </dgm:pt>
    <dgm:pt modelId="{939139B0-3B4A-DE43-870C-709786F08822}" type="pres">
      <dgm:prSet presAssocID="{635781B1-894A-F54B-B7CC-F8BFFB6E13DE}" presName="imagNode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l="-3000" r="-3000"/>
          </a:stretch>
        </a:blipFill>
      </dgm:spPr>
    </dgm:pt>
    <dgm:pt modelId="{058FE3D8-5FDB-884C-8737-A4C8190718D8}" type="pres">
      <dgm:prSet presAssocID="{BBD712E4-C7CC-AF4F-820C-0FCD89EE7555}" presName="sibTrans" presStyleLbl="sibTrans2D1" presStyleIdx="0" presStyleCnt="0"/>
      <dgm:spPr/>
    </dgm:pt>
    <dgm:pt modelId="{E1D457CF-59EC-DD45-9EB2-A8AB8B851292}" type="pres">
      <dgm:prSet presAssocID="{79CFBB05-27A7-044D-8E34-84C30CA252BF}" presName="compNode" presStyleCnt="0"/>
      <dgm:spPr/>
    </dgm:pt>
    <dgm:pt modelId="{8038D951-9F0C-A344-B597-05DFD87FDFFB}" type="pres">
      <dgm:prSet presAssocID="{79CFBB05-27A7-044D-8E34-84C30CA252BF}" presName="node" presStyleLbl="node1" presStyleIdx="2" presStyleCnt="4">
        <dgm:presLayoutVars>
          <dgm:bulletEnabled val="1"/>
        </dgm:presLayoutVars>
      </dgm:prSet>
      <dgm:spPr/>
    </dgm:pt>
    <dgm:pt modelId="{F76646E1-2BFB-754D-A463-0873E3A94EA2}" type="pres">
      <dgm:prSet presAssocID="{79CFBB05-27A7-044D-8E34-84C30CA252BF}" presName="invisiNode" presStyleLbl="node1" presStyleIdx="2" presStyleCnt="4"/>
      <dgm:spPr/>
    </dgm:pt>
    <dgm:pt modelId="{E026B1E5-7802-BE47-AF96-427CE3C6ADCB}" type="pres">
      <dgm:prSet presAssocID="{79CFBB05-27A7-044D-8E34-84C30CA252BF}" presName="imagNode" presStyleLbl="fgImgPlace1" presStyleIdx="2" presStyleCnt="4"/>
      <dgm:spPr>
        <a:blipFill rotWithShape="1">
          <a:blip xmlns:r="http://schemas.openxmlformats.org/officeDocument/2006/relationships" r:embed="rId3"/>
          <a:srcRect/>
          <a:stretch>
            <a:fillRect l="-53000" r="-53000"/>
          </a:stretch>
        </a:blipFill>
      </dgm:spPr>
    </dgm:pt>
    <dgm:pt modelId="{421B7FFC-D28A-A84D-ACE3-D7BB96CB5F52}" type="pres">
      <dgm:prSet presAssocID="{8C3177A6-A4DD-6B4E-965D-34232199319C}" presName="sibTrans" presStyleLbl="sibTrans2D1" presStyleIdx="0" presStyleCnt="0"/>
      <dgm:spPr/>
    </dgm:pt>
    <dgm:pt modelId="{D3E793CA-9E1B-7D46-8C5B-C7E105EDD388}" type="pres">
      <dgm:prSet presAssocID="{E587B92C-E28B-CD47-924E-26D7E548B0CB}" presName="compNode" presStyleCnt="0"/>
      <dgm:spPr/>
    </dgm:pt>
    <dgm:pt modelId="{273F618B-B2F4-6A4C-92AB-37F23F3866A7}" type="pres">
      <dgm:prSet presAssocID="{E587B92C-E28B-CD47-924E-26D7E548B0CB}" presName="node" presStyleLbl="node1" presStyleIdx="3" presStyleCnt="4">
        <dgm:presLayoutVars>
          <dgm:bulletEnabled val="1"/>
        </dgm:presLayoutVars>
      </dgm:prSet>
      <dgm:spPr/>
    </dgm:pt>
    <dgm:pt modelId="{C135D17F-2F49-D44A-8E9D-FD33B82E86B5}" type="pres">
      <dgm:prSet presAssocID="{E587B92C-E28B-CD47-924E-26D7E548B0CB}" presName="invisiNode" presStyleLbl="node1" presStyleIdx="3" presStyleCnt="4"/>
      <dgm:spPr/>
    </dgm:pt>
    <dgm:pt modelId="{C2B40301-F442-974A-A774-EC33D8B63D63}" type="pres">
      <dgm:prSet presAssocID="{E587B92C-E28B-CD47-924E-26D7E548B0CB}" presName="imagNode" presStyleLbl="fgImgPlace1" presStyleIdx="3" presStyleCnt="4"/>
      <dgm:spPr>
        <a:blipFill rotWithShape="1">
          <a:blip xmlns:r="http://schemas.openxmlformats.org/officeDocument/2006/relationships" r:embed="rId4"/>
          <a:srcRect/>
          <a:stretch>
            <a:fillRect t="-8000" b="-8000"/>
          </a:stretch>
        </a:blipFill>
      </dgm:spPr>
    </dgm:pt>
  </dgm:ptLst>
  <dgm:cxnLst>
    <dgm:cxn modelId="{08E44B06-79FB-2D4D-8A46-880A9C13763F}" type="presOf" srcId="{E587B92C-E28B-CD47-924E-26D7E548B0CB}" destId="{273F618B-B2F4-6A4C-92AB-37F23F3866A7}" srcOrd="0" destOrd="0" presId="urn:microsoft.com/office/officeart/2005/8/layout/pList2"/>
    <dgm:cxn modelId="{0FDBAD54-271A-4943-A6BA-CECA98262A07}" type="presOf" srcId="{8C3177A6-A4DD-6B4E-965D-34232199319C}" destId="{421B7FFC-D28A-A84D-ACE3-D7BB96CB5F52}" srcOrd="0" destOrd="0" presId="urn:microsoft.com/office/officeart/2005/8/layout/pList2"/>
    <dgm:cxn modelId="{A34FC566-3060-4344-8B38-C4366D40A7B1}" srcId="{E123B2B5-39B5-0E4A-A073-3089D3F1BAF8}" destId="{E587B92C-E28B-CD47-924E-26D7E548B0CB}" srcOrd="3" destOrd="0" parTransId="{302CDAFB-0901-4342-9431-B9B0736AC8E2}" sibTransId="{708BC6E2-8863-1C41-B8DA-EA9E01EC9FAF}"/>
    <dgm:cxn modelId="{3BC64B67-33B5-384F-9296-C53D9DE7E4B9}" type="presOf" srcId="{66269CF6-5F5C-8A4F-A82A-7018D7C97A0D}" destId="{B491BACA-A726-344C-BB54-35832F90DF2A}" srcOrd="0" destOrd="0" presId="urn:microsoft.com/office/officeart/2005/8/layout/pList2"/>
    <dgm:cxn modelId="{7424B86F-241C-034A-ADA6-9CC06EC2D854}" type="presOf" srcId="{BBD712E4-C7CC-AF4F-820C-0FCD89EE7555}" destId="{058FE3D8-5FDB-884C-8737-A4C8190718D8}" srcOrd="0" destOrd="0" presId="urn:microsoft.com/office/officeart/2005/8/layout/pList2"/>
    <dgm:cxn modelId="{4E78BE70-D6DF-EB42-82D8-8863F68FA430}" type="presOf" srcId="{79CFBB05-27A7-044D-8E34-84C30CA252BF}" destId="{8038D951-9F0C-A344-B597-05DFD87FDFFB}" srcOrd="0" destOrd="0" presId="urn:microsoft.com/office/officeart/2005/8/layout/pList2"/>
    <dgm:cxn modelId="{0A735085-F778-7743-85C3-653B76A2025D}" type="presOf" srcId="{635781B1-894A-F54B-B7CC-F8BFFB6E13DE}" destId="{86AE6232-5B59-CD41-B0F6-E6E48CA50B62}" srcOrd="0" destOrd="0" presId="urn:microsoft.com/office/officeart/2005/8/layout/pList2"/>
    <dgm:cxn modelId="{75062992-31F2-7F46-B519-B5CBBE90F97B}" srcId="{E123B2B5-39B5-0E4A-A073-3089D3F1BAF8}" destId="{66269CF6-5F5C-8A4F-A82A-7018D7C97A0D}" srcOrd="0" destOrd="0" parTransId="{062264B0-16A3-C64E-8E72-C184AE8A6B2C}" sibTransId="{5ED71B9E-EF7F-EB44-9C20-73E0859FE554}"/>
    <dgm:cxn modelId="{B1F5A0AE-C06F-104D-9541-1A5C240FC7F1}" type="presOf" srcId="{E123B2B5-39B5-0E4A-A073-3089D3F1BAF8}" destId="{5B2EC3D9-5B77-B444-B624-D79CF86920E3}" srcOrd="0" destOrd="0" presId="urn:microsoft.com/office/officeart/2005/8/layout/pList2"/>
    <dgm:cxn modelId="{9652DFAE-1451-1C4A-B6BA-D776FE12589D}" srcId="{E123B2B5-39B5-0E4A-A073-3089D3F1BAF8}" destId="{79CFBB05-27A7-044D-8E34-84C30CA252BF}" srcOrd="2" destOrd="0" parTransId="{948E11A8-7311-264C-9266-9B90384BE3BC}" sibTransId="{8C3177A6-A4DD-6B4E-965D-34232199319C}"/>
    <dgm:cxn modelId="{234E03D6-C85C-3145-9105-8106CE2D3FA9}" type="presOf" srcId="{5ED71B9E-EF7F-EB44-9C20-73E0859FE554}" destId="{F3BB31DD-D39E-6B49-9592-7C7A2EF10B82}" srcOrd="0" destOrd="0" presId="urn:microsoft.com/office/officeart/2005/8/layout/pList2"/>
    <dgm:cxn modelId="{AEBDCBED-A5AD-7B4C-A78B-FF7498ABF542}" srcId="{E123B2B5-39B5-0E4A-A073-3089D3F1BAF8}" destId="{635781B1-894A-F54B-B7CC-F8BFFB6E13DE}" srcOrd="1" destOrd="0" parTransId="{58D68363-A94F-6843-93A4-EB5AAE3C8E86}" sibTransId="{BBD712E4-C7CC-AF4F-820C-0FCD89EE7555}"/>
    <dgm:cxn modelId="{A1EE77B4-D4CC-4543-A46E-A9F0CA3BB8CF}" type="presParOf" srcId="{5B2EC3D9-5B77-B444-B624-D79CF86920E3}" destId="{928FDBFF-C524-1748-B33F-D4556DEFAA12}" srcOrd="0" destOrd="0" presId="urn:microsoft.com/office/officeart/2005/8/layout/pList2"/>
    <dgm:cxn modelId="{CCE0DFA5-0F18-484F-B0BC-23DCCA7428C9}" type="presParOf" srcId="{5B2EC3D9-5B77-B444-B624-D79CF86920E3}" destId="{EC325EB8-3BCB-0144-B0A2-15353260926D}" srcOrd="1" destOrd="0" presId="urn:microsoft.com/office/officeart/2005/8/layout/pList2"/>
    <dgm:cxn modelId="{0381EC37-82C6-4147-953F-4865AAFB1168}" type="presParOf" srcId="{EC325EB8-3BCB-0144-B0A2-15353260926D}" destId="{784DF6FF-14CC-5442-8449-3BD7F547DA8F}" srcOrd="0" destOrd="0" presId="urn:microsoft.com/office/officeart/2005/8/layout/pList2"/>
    <dgm:cxn modelId="{E9206AEF-8184-1D4B-A8BB-DEAF5DE5617F}" type="presParOf" srcId="{784DF6FF-14CC-5442-8449-3BD7F547DA8F}" destId="{B491BACA-A726-344C-BB54-35832F90DF2A}" srcOrd="0" destOrd="0" presId="urn:microsoft.com/office/officeart/2005/8/layout/pList2"/>
    <dgm:cxn modelId="{361274C0-470C-1945-98FC-64C89B92CDFE}" type="presParOf" srcId="{784DF6FF-14CC-5442-8449-3BD7F547DA8F}" destId="{954B4FCF-0A35-924F-8E31-157128AC685B}" srcOrd="1" destOrd="0" presId="urn:microsoft.com/office/officeart/2005/8/layout/pList2"/>
    <dgm:cxn modelId="{1AE9F2B8-EB9E-B648-8BC8-A8F7E5CD3F1C}" type="presParOf" srcId="{784DF6FF-14CC-5442-8449-3BD7F547DA8F}" destId="{EA68BF3B-20DD-E146-9ED8-ABCF816DF211}" srcOrd="2" destOrd="0" presId="urn:microsoft.com/office/officeart/2005/8/layout/pList2"/>
    <dgm:cxn modelId="{90FF97AC-4E62-D146-905A-13F9E4E335AE}" type="presParOf" srcId="{EC325EB8-3BCB-0144-B0A2-15353260926D}" destId="{F3BB31DD-D39E-6B49-9592-7C7A2EF10B82}" srcOrd="1" destOrd="0" presId="urn:microsoft.com/office/officeart/2005/8/layout/pList2"/>
    <dgm:cxn modelId="{DBADCEC2-5F09-8D47-9AE4-8440DAA3CE3D}" type="presParOf" srcId="{EC325EB8-3BCB-0144-B0A2-15353260926D}" destId="{7F69B6F7-10AC-1748-A552-E8ABE85C8B75}" srcOrd="2" destOrd="0" presId="urn:microsoft.com/office/officeart/2005/8/layout/pList2"/>
    <dgm:cxn modelId="{DD65A844-AE60-6240-8BB7-6C385487D001}" type="presParOf" srcId="{7F69B6F7-10AC-1748-A552-E8ABE85C8B75}" destId="{86AE6232-5B59-CD41-B0F6-E6E48CA50B62}" srcOrd="0" destOrd="0" presId="urn:microsoft.com/office/officeart/2005/8/layout/pList2"/>
    <dgm:cxn modelId="{1923C601-2BC7-9049-B4EA-511AB6DDADC5}" type="presParOf" srcId="{7F69B6F7-10AC-1748-A552-E8ABE85C8B75}" destId="{C2EA1999-8FF5-6340-A980-7712A0C2B665}" srcOrd="1" destOrd="0" presId="urn:microsoft.com/office/officeart/2005/8/layout/pList2"/>
    <dgm:cxn modelId="{D7C3B03D-35D8-2843-A9BA-3F3877A446B4}" type="presParOf" srcId="{7F69B6F7-10AC-1748-A552-E8ABE85C8B75}" destId="{939139B0-3B4A-DE43-870C-709786F08822}" srcOrd="2" destOrd="0" presId="urn:microsoft.com/office/officeart/2005/8/layout/pList2"/>
    <dgm:cxn modelId="{45340B79-A28B-D94A-95D6-1BA8A7585C12}" type="presParOf" srcId="{EC325EB8-3BCB-0144-B0A2-15353260926D}" destId="{058FE3D8-5FDB-884C-8737-A4C8190718D8}" srcOrd="3" destOrd="0" presId="urn:microsoft.com/office/officeart/2005/8/layout/pList2"/>
    <dgm:cxn modelId="{13B01905-E48F-A44D-A883-DB991D81B18C}" type="presParOf" srcId="{EC325EB8-3BCB-0144-B0A2-15353260926D}" destId="{E1D457CF-59EC-DD45-9EB2-A8AB8B851292}" srcOrd="4" destOrd="0" presId="urn:microsoft.com/office/officeart/2005/8/layout/pList2"/>
    <dgm:cxn modelId="{A0F04E4D-0CF8-4C42-B692-D2EB157895A8}" type="presParOf" srcId="{E1D457CF-59EC-DD45-9EB2-A8AB8B851292}" destId="{8038D951-9F0C-A344-B597-05DFD87FDFFB}" srcOrd="0" destOrd="0" presId="urn:microsoft.com/office/officeart/2005/8/layout/pList2"/>
    <dgm:cxn modelId="{6D1A9C13-3B77-6A42-B3E3-0C8DCFEF2BDB}" type="presParOf" srcId="{E1D457CF-59EC-DD45-9EB2-A8AB8B851292}" destId="{F76646E1-2BFB-754D-A463-0873E3A94EA2}" srcOrd="1" destOrd="0" presId="urn:microsoft.com/office/officeart/2005/8/layout/pList2"/>
    <dgm:cxn modelId="{27E2DD38-97A6-6A4E-8BD2-09D3E320B533}" type="presParOf" srcId="{E1D457CF-59EC-DD45-9EB2-A8AB8B851292}" destId="{E026B1E5-7802-BE47-AF96-427CE3C6ADCB}" srcOrd="2" destOrd="0" presId="urn:microsoft.com/office/officeart/2005/8/layout/pList2"/>
    <dgm:cxn modelId="{7C7F0EF4-AB8C-2B45-8EFD-C0A4FD2EB55C}" type="presParOf" srcId="{EC325EB8-3BCB-0144-B0A2-15353260926D}" destId="{421B7FFC-D28A-A84D-ACE3-D7BB96CB5F52}" srcOrd="5" destOrd="0" presId="urn:microsoft.com/office/officeart/2005/8/layout/pList2"/>
    <dgm:cxn modelId="{AB77E914-4257-0549-80E5-AF2034032172}" type="presParOf" srcId="{EC325EB8-3BCB-0144-B0A2-15353260926D}" destId="{D3E793CA-9E1B-7D46-8C5B-C7E105EDD388}" srcOrd="6" destOrd="0" presId="urn:microsoft.com/office/officeart/2005/8/layout/pList2"/>
    <dgm:cxn modelId="{7EA2449C-A67D-4E48-B099-0ACCDE361DF5}" type="presParOf" srcId="{D3E793CA-9E1B-7D46-8C5B-C7E105EDD388}" destId="{273F618B-B2F4-6A4C-92AB-37F23F3866A7}" srcOrd="0" destOrd="0" presId="urn:microsoft.com/office/officeart/2005/8/layout/pList2"/>
    <dgm:cxn modelId="{F3D031B4-4DB8-F646-897B-2235529E05C8}" type="presParOf" srcId="{D3E793CA-9E1B-7D46-8C5B-C7E105EDD388}" destId="{C135D17F-2F49-D44A-8E9D-FD33B82E86B5}" srcOrd="1" destOrd="0" presId="urn:microsoft.com/office/officeart/2005/8/layout/pList2"/>
    <dgm:cxn modelId="{E68D0BF6-B416-6144-97AB-512C07CB9F48}" type="presParOf" srcId="{D3E793CA-9E1B-7D46-8C5B-C7E105EDD388}" destId="{C2B40301-F442-974A-A774-EC33D8B63D6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23B2B5-39B5-0E4A-A073-3089D3F1BAF8}" type="doc">
      <dgm:prSet loTypeId="urn:microsoft.com/office/officeart/2005/8/layout/pList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6269CF6-5F5C-8A4F-A82A-7018D7C97A0D}">
      <dgm:prSet custT="1"/>
      <dgm:spPr/>
      <dgm:t>
        <a:bodyPr/>
        <a:lstStyle/>
        <a:p>
          <a:r>
            <a:rPr lang="en-US" sz="1600" b="1" dirty="0"/>
            <a:t>Slow Controls</a:t>
          </a:r>
        </a:p>
        <a:p>
          <a:r>
            <a:rPr lang="en-US" sz="1600" dirty="0"/>
            <a:t>Allen Bradley PLCs</a:t>
          </a:r>
        </a:p>
        <a:p>
          <a:r>
            <a:rPr lang="en-US" sz="1600" dirty="0"/>
            <a:t>Upgraded processors in 2009 due to manufacturing issues</a:t>
          </a:r>
        </a:p>
        <a:p>
          <a:r>
            <a:rPr lang="en-US" sz="1600" dirty="0"/>
            <a:t>Need to convert slow, obsolete ControlNet and DeviceNet communications to Ethernet</a:t>
          </a:r>
        </a:p>
      </dgm:t>
    </dgm:pt>
    <dgm:pt modelId="{062264B0-16A3-C64E-8E72-C184AE8A6B2C}" type="parTrans" cxnId="{75062992-31F2-7F46-B519-B5CBBE90F97B}">
      <dgm:prSet/>
      <dgm:spPr/>
      <dgm:t>
        <a:bodyPr/>
        <a:lstStyle/>
        <a:p>
          <a:endParaRPr lang="en-US"/>
        </a:p>
      </dgm:t>
    </dgm:pt>
    <dgm:pt modelId="{5ED71B9E-EF7F-EB44-9C20-73E0859FE554}" type="sibTrans" cxnId="{75062992-31F2-7F46-B519-B5CBBE90F97B}">
      <dgm:prSet/>
      <dgm:spPr/>
      <dgm:t>
        <a:bodyPr/>
        <a:lstStyle/>
        <a:p>
          <a:endParaRPr lang="en-US"/>
        </a:p>
      </dgm:t>
    </dgm:pt>
    <dgm:pt modelId="{635781B1-894A-F54B-B7CC-F8BFFB6E13DE}">
      <dgm:prSet custT="1"/>
      <dgm:spPr/>
      <dgm:t>
        <a:bodyPr/>
        <a:lstStyle/>
        <a:p>
          <a:r>
            <a:rPr lang="en-US" sz="1600" b="1" dirty="0"/>
            <a:t>VME</a:t>
          </a:r>
        </a:p>
        <a:p>
          <a:r>
            <a:rPr lang="en-US" sz="1600" dirty="0"/>
            <a:t>Increasingly difficult to get VME modules, many obsolete</a:t>
          </a:r>
        </a:p>
        <a:p>
          <a:r>
            <a:rPr lang="en-US" sz="1600" dirty="0"/>
            <a:t>Some VME based systems don’t need high performance and can be converted to PLC based systems (e.g. motor controls)</a:t>
          </a:r>
        </a:p>
        <a:p>
          <a:r>
            <a:rPr lang="en-US" sz="1600" dirty="0"/>
            <a:t>Real-time systems upgrade path is µTCA </a:t>
          </a:r>
        </a:p>
      </dgm:t>
    </dgm:pt>
    <dgm:pt modelId="{58D68363-A94F-6843-93A4-EB5AAE3C8E86}" type="parTrans" cxnId="{AEBDCBED-A5AD-7B4C-A78B-FF7498ABF542}">
      <dgm:prSet/>
      <dgm:spPr/>
      <dgm:t>
        <a:bodyPr/>
        <a:lstStyle/>
        <a:p>
          <a:endParaRPr lang="en-US"/>
        </a:p>
      </dgm:t>
    </dgm:pt>
    <dgm:pt modelId="{BBD712E4-C7CC-AF4F-820C-0FCD89EE7555}" type="sibTrans" cxnId="{AEBDCBED-A5AD-7B4C-A78B-FF7498ABF542}">
      <dgm:prSet/>
      <dgm:spPr/>
      <dgm:t>
        <a:bodyPr/>
        <a:lstStyle/>
        <a:p>
          <a:endParaRPr lang="en-US"/>
        </a:p>
      </dgm:t>
    </dgm:pt>
    <dgm:pt modelId="{E587B92C-E28B-CD47-924E-26D7E548B0CB}">
      <dgm:prSet custT="1"/>
      <dgm:spPr/>
      <dgm:t>
        <a:bodyPr/>
        <a:lstStyle/>
        <a:p>
          <a:r>
            <a:rPr lang="en-US" sz="1600" b="1" dirty="0"/>
            <a:t>µTCA</a:t>
          </a:r>
        </a:p>
        <a:p>
          <a:r>
            <a:rPr lang="en-US" sz="1600" dirty="0"/>
            <a:t>Used for new real-time systems</a:t>
          </a:r>
        </a:p>
        <a:p>
          <a:r>
            <a:rPr lang="en-US" sz="1600" dirty="0"/>
            <a:t>Ring/Linac LLRF</a:t>
          </a:r>
        </a:p>
        <a:p>
          <a:r>
            <a:rPr lang="en-US" sz="1600" dirty="0"/>
            <a:t>Kicker Waveform Generation and Monitoring</a:t>
          </a:r>
        </a:p>
        <a:p>
          <a:r>
            <a:rPr lang="en-US" sz="1600" dirty="0"/>
            <a:t>MPS</a:t>
          </a:r>
        </a:p>
        <a:p>
          <a:r>
            <a:rPr lang="en-US" sz="1600" dirty="0"/>
            <a:t>BPLS</a:t>
          </a:r>
        </a:p>
        <a:p>
          <a:endParaRPr lang="en-US" sz="1300" dirty="0"/>
        </a:p>
      </dgm:t>
    </dgm:pt>
    <dgm:pt modelId="{302CDAFB-0901-4342-9431-B9B0736AC8E2}" type="parTrans" cxnId="{A34FC566-3060-4344-8B38-C4366D40A7B1}">
      <dgm:prSet/>
      <dgm:spPr/>
      <dgm:t>
        <a:bodyPr/>
        <a:lstStyle/>
        <a:p>
          <a:endParaRPr lang="en-US"/>
        </a:p>
      </dgm:t>
    </dgm:pt>
    <dgm:pt modelId="{708BC6E2-8863-1C41-B8DA-EA9E01EC9FAF}" type="sibTrans" cxnId="{A34FC566-3060-4344-8B38-C4366D40A7B1}">
      <dgm:prSet/>
      <dgm:spPr/>
      <dgm:t>
        <a:bodyPr/>
        <a:lstStyle/>
        <a:p>
          <a:endParaRPr lang="en-US"/>
        </a:p>
      </dgm:t>
    </dgm:pt>
    <dgm:pt modelId="{5B2EC3D9-5B77-B444-B624-D79CF86920E3}" type="pres">
      <dgm:prSet presAssocID="{E123B2B5-39B5-0E4A-A073-3089D3F1BAF8}" presName="Name0" presStyleCnt="0">
        <dgm:presLayoutVars>
          <dgm:dir/>
          <dgm:resizeHandles val="exact"/>
        </dgm:presLayoutVars>
      </dgm:prSet>
      <dgm:spPr/>
    </dgm:pt>
    <dgm:pt modelId="{928FDBFF-C524-1748-B33F-D4556DEFAA12}" type="pres">
      <dgm:prSet presAssocID="{E123B2B5-39B5-0E4A-A073-3089D3F1BAF8}" presName="bkgdShp" presStyleLbl="alignAccFollowNode1" presStyleIdx="0" presStyleCnt="1"/>
      <dgm:spPr/>
    </dgm:pt>
    <dgm:pt modelId="{EC325EB8-3BCB-0144-B0A2-15353260926D}" type="pres">
      <dgm:prSet presAssocID="{E123B2B5-39B5-0E4A-A073-3089D3F1BAF8}" presName="linComp" presStyleCnt="0"/>
      <dgm:spPr/>
    </dgm:pt>
    <dgm:pt modelId="{784DF6FF-14CC-5442-8449-3BD7F547DA8F}" type="pres">
      <dgm:prSet presAssocID="{66269CF6-5F5C-8A4F-A82A-7018D7C97A0D}" presName="compNode" presStyleCnt="0"/>
      <dgm:spPr/>
    </dgm:pt>
    <dgm:pt modelId="{B491BACA-A726-344C-BB54-35832F90DF2A}" type="pres">
      <dgm:prSet presAssocID="{66269CF6-5F5C-8A4F-A82A-7018D7C97A0D}" presName="node" presStyleLbl="node1" presStyleIdx="0" presStyleCnt="3">
        <dgm:presLayoutVars>
          <dgm:bulletEnabled val="1"/>
        </dgm:presLayoutVars>
      </dgm:prSet>
      <dgm:spPr/>
    </dgm:pt>
    <dgm:pt modelId="{954B4FCF-0A35-924F-8E31-157128AC685B}" type="pres">
      <dgm:prSet presAssocID="{66269CF6-5F5C-8A4F-A82A-7018D7C97A0D}" presName="invisiNode" presStyleLbl="node1" presStyleIdx="0" presStyleCnt="3"/>
      <dgm:spPr/>
    </dgm:pt>
    <dgm:pt modelId="{EA68BF3B-20DD-E146-9ED8-ABCF816DF211}" type="pres">
      <dgm:prSet presAssocID="{66269CF6-5F5C-8A4F-A82A-7018D7C97A0D}" presName="imagNode" presStyleLbl="fgImgPlace1" presStyleIdx="0" presStyleCnt="3"/>
      <dgm:spPr>
        <a:blipFill rotWithShape="1">
          <a:blip xmlns:r="http://schemas.openxmlformats.org/officeDocument/2006/relationships" r:embed="rId1"/>
          <a:srcRect/>
          <a:stretch>
            <a:fillRect t="-1000" b="-1000"/>
          </a:stretch>
        </a:blipFill>
      </dgm:spPr>
    </dgm:pt>
    <dgm:pt modelId="{F3BB31DD-D39E-6B49-9592-7C7A2EF10B82}" type="pres">
      <dgm:prSet presAssocID="{5ED71B9E-EF7F-EB44-9C20-73E0859FE554}" presName="sibTrans" presStyleLbl="sibTrans2D1" presStyleIdx="0" presStyleCnt="0"/>
      <dgm:spPr/>
    </dgm:pt>
    <dgm:pt modelId="{7F69B6F7-10AC-1748-A552-E8ABE85C8B75}" type="pres">
      <dgm:prSet presAssocID="{635781B1-894A-F54B-B7CC-F8BFFB6E13DE}" presName="compNode" presStyleCnt="0"/>
      <dgm:spPr/>
    </dgm:pt>
    <dgm:pt modelId="{86AE6232-5B59-CD41-B0F6-E6E48CA50B62}" type="pres">
      <dgm:prSet presAssocID="{635781B1-894A-F54B-B7CC-F8BFFB6E13DE}" presName="node" presStyleLbl="node1" presStyleIdx="1" presStyleCnt="3">
        <dgm:presLayoutVars>
          <dgm:bulletEnabled val="1"/>
        </dgm:presLayoutVars>
      </dgm:prSet>
      <dgm:spPr/>
    </dgm:pt>
    <dgm:pt modelId="{C2EA1999-8FF5-6340-A980-7712A0C2B665}" type="pres">
      <dgm:prSet presAssocID="{635781B1-894A-F54B-B7CC-F8BFFB6E13DE}" presName="invisiNode" presStyleLbl="node1" presStyleIdx="1" presStyleCnt="3"/>
      <dgm:spPr/>
    </dgm:pt>
    <dgm:pt modelId="{939139B0-3B4A-DE43-870C-709786F08822}" type="pres">
      <dgm:prSet presAssocID="{635781B1-894A-F54B-B7CC-F8BFFB6E13DE}" presName="imagNode" presStyleLbl="fgImgPlace1" presStyleIdx="1" presStyleCnt="3"/>
      <dgm:spPr>
        <a:blipFill rotWithShape="1">
          <a:blip xmlns:r="http://schemas.openxmlformats.org/officeDocument/2006/relationships" r:embed="rId2"/>
          <a:srcRect/>
          <a:stretch>
            <a:fillRect t="-30000" b="-30000"/>
          </a:stretch>
        </a:blipFill>
      </dgm:spPr>
    </dgm:pt>
    <dgm:pt modelId="{058FE3D8-5FDB-884C-8737-A4C8190718D8}" type="pres">
      <dgm:prSet presAssocID="{BBD712E4-C7CC-AF4F-820C-0FCD89EE7555}" presName="sibTrans" presStyleLbl="sibTrans2D1" presStyleIdx="0" presStyleCnt="0"/>
      <dgm:spPr/>
    </dgm:pt>
    <dgm:pt modelId="{D3E793CA-9E1B-7D46-8C5B-C7E105EDD388}" type="pres">
      <dgm:prSet presAssocID="{E587B92C-E28B-CD47-924E-26D7E548B0CB}" presName="compNode" presStyleCnt="0"/>
      <dgm:spPr/>
    </dgm:pt>
    <dgm:pt modelId="{273F618B-B2F4-6A4C-92AB-37F23F3866A7}" type="pres">
      <dgm:prSet presAssocID="{E587B92C-E28B-CD47-924E-26D7E548B0CB}" presName="node" presStyleLbl="node1" presStyleIdx="2" presStyleCnt="3">
        <dgm:presLayoutVars>
          <dgm:bulletEnabled val="1"/>
        </dgm:presLayoutVars>
      </dgm:prSet>
      <dgm:spPr/>
    </dgm:pt>
    <dgm:pt modelId="{C135D17F-2F49-D44A-8E9D-FD33B82E86B5}" type="pres">
      <dgm:prSet presAssocID="{E587B92C-E28B-CD47-924E-26D7E548B0CB}" presName="invisiNode" presStyleLbl="node1" presStyleIdx="2" presStyleCnt="3"/>
      <dgm:spPr/>
    </dgm:pt>
    <dgm:pt modelId="{C2B40301-F442-974A-A774-EC33D8B63D63}" type="pres">
      <dgm:prSet presAssocID="{E587B92C-E28B-CD47-924E-26D7E548B0CB}" presName="imagNode" presStyleLbl="fgImgPlace1" presStyleIdx="2" presStyleCnt="3"/>
      <dgm:spPr>
        <a:blipFill rotWithShape="1">
          <a:blip xmlns:r="http://schemas.openxmlformats.org/officeDocument/2006/relationships" r:embed="rId3"/>
          <a:srcRect/>
          <a:stretch>
            <a:fillRect t="-26000" b="-26000"/>
          </a:stretch>
        </a:blipFill>
      </dgm:spPr>
    </dgm:pt>
  </dgm:ptLst>
  <dgm:cxnLst>
    <dgm:cxn modelId="{08E44B06-79FB-2D4D-8A46-880A9C13763F}" type="presOf" srcId="{E587B92C-E28B-CD47-924E-26D7E548B0CB}" destId="{273F618B-B2F4-6A4C-92AB-37F23F3866A7}" srcOrd="0" destOrd="0" presId="urn:microsoft.com/office/officeart/2005/8/layout/pList2"/>
    <dgm:cxn modelId="{A34FC566-3060-4344-8B38-C4366D40A7B1}" srcId="{E123B2B5-39B5-0E4A-A073-3089D3F1BAF8}" destId="{E587B92C-E28B-CD47-924E-26D7E548B0CB}" srcOrd="2" destOrd="0" parTransId="{302CDAFB-0901-4342-9431-B9B0736AC8E2}" sibTransId="{708BC6E2-8863-1C41-B8DA-EA9E01EC9FAF}"/>
    <dgm:cxn modelId="{3BC64B67-33B5-384F-9296-C53D9DE7E4B9}" type="presOf" srcId="{66269CF6-5F5C-8A4F-A82A-7018D7C97A0D}" destId="{B491BACA-A726-344C-BB54-35832F90DF2A}" srcOrd="0" destOrd="0" presId="urn:microsoft.com/office/officeart/2005/8/layout/pList2"/>
    <dgm:cxn modelId="{7424B86F-241C-034A-ADA6-9CC06EC2D854}" type="presOf" srcId="{BBD712E4-C7CC-AF4F-820C-0FCD89EE7555}" destId="{058FE3D8-5FDB-884C-8737-A4C8190718D8}" srcOrd="0" destOrd="0" presId="urn:microsoft.com/office/officeart/2005/8/layout/pList2"/>
    <dgm:cxn modelId="{0A735085-F778-7743-85C3-653B76A2025D}" type="presOf" srcId="{635781B1-894A-F54B-B7CC-F8BFFB6E13DE}" destId="{86AE6232-5B59-CD41-B0F6-E6E48CA50B62}" srcOrd="0" destOrd="0" presId="urn:microsoft.com/office/officeart/2005/8/layout/pList2"/>
    <dgm:cxn modelId="{75062992-31F2-7F46-B519-B5CBBE90F97B}" srcId="{E123B2B5-39B5-0E4A-A073-3089D3F1BAF8}" destId="{66269CF6-5F5C-8A4F-A82A-7018D7C97A0D}" srcOrd="0" destOrd="0" parTransId="{062264B0-16A3-C64E-8E72-C184AE8A6B2C}" sibTransId="{5ED71B9E-EF7F-EB44-9C20-73E0859FE554}"/>
    <dgm:cxn modelId="{B1F5A0AE-C06F-104D-9541-1A5C240FC7F1}" type="presOf" srcId="{E123B2B5-39B5-0E4A-A073-3089D3F1BAF8}" destId="{5B2EC3D9-5B77-B444-B624-D79CF86920E3}" srcOrd="0" destOrd="0" presId="urn:microsoft.com/office/officeart/2005/8/layout/pList2"/>
    <dgm:cxn modelId="{234E03D6-C85C-3145-9105-8106CE2D3FA9}" type="presOf" srcId="{5ED71B9E-EF7F-EB44-9C20-73E0859FE554}" destId="{F3BB31DD-D39E-6B49-9592-7C7A2EF10B82}" srcOrd="0" destOrd="0" presId="urn:microsoft.com/office/officeart/2005/8/layout/pList2"/>
    <dgm:cxn modelId="{AEBDCBED-A5AD-7B4C-A78B-FF7498ABF542}" srcId="{E123B2B5-39B5-0E4A-A073-3089D3F1BAF8}" destId="{635781B1-894A-F54B-B7CC-F8BFFB6E13DE}" srcOrd="1" destOrd="0" parTransId="{58D68363-A94F-6843-93A4-EB5AAE3C8E86}" sibTransId="{BBD712E4-C7CC-AF4F-820C-0FCD89EE7555}"/>
    <dgm:cxn modelId="{A1EE77B4-D4CC-4543-A46E-A9F0CA3BB8CF}" type="presParOf" srcId="{5B2EC3D9-5B77-B444-B624-D79CF86920E3}" destId="{928FDBFF-C524-1748-B33F-D4556DEFAA12}" srcOrd="0" destOrd="0" presId="urn:microsoft.com/office/officeart/2005/8/layout/pList2"/>
    <dgm:cxn modelId="{CCE0DFA5-0F18-484F-B0BC-23DCCA7428C9}" type="presParOf" srcId="{5B2EC3D9-5B77-B444-B624-D79CF86920E3}" destId="{EC325EB8-3BCB-0144-B0A2-15353260926D}" srcOrd="1" destOrd="0" presId="urn:microsoft.com/office/officeart/2005/8/layout/pList2"/>
    <dgm:cxn modelId="{0381EC37-82C6-4147-953F-4865AAFB1168}" type="presParOf" srcId="{EC325EB8-3BCB-0144-B0A2-15353260926D}" destId="{784DF6FF-14CC-5442-8449-3BD7F547DA8F}" srcOrd="0" destOrd="0" presId="urn:microsoft.com/office/officeart/2005/8/layout/pList2"/>
    <dgm:cxn modelId="{E9206AEF-8184-1D4B-A8BB-DEAF5DE5617F}" type="presParOf" srcId="{784DF6FF-14CC-5442-8449-3BD7F547DA8F}" destId="{B491BACA-A726-344C-BB54-35832F90DF2A}" srcOrd="0" destOrd="0" presId="urn:microsoft.com/office/officeart/2005/8/layout/pList2"/>
    <dgm:cxn modelId="{361274C0-470C-1945-98FC-64C89B92CDFE}" type="presParOf" srcId="{784DF6FF-14CC-5442-8449-3BD7F547DA8F}" destId="{954B4FCF-0A35-924F-8E31-157128AC685B}" srcOrd="1" destOrd="0" presId="urn:microsoft.com/office/officeart/2005/8/layout/pList2"/>
    <dgm:cxn modelId="{1AE9F2B8-EB9E-B648-8BC8-A8F7E5CD3F1C}" type="presParOf" srcId="{784DF6FF-14CC-5442-8449-3BD7F547DA8F}" destId="{EA68BF3B-20DD-E146-9ED8-ABCF816DF211}" srcOrd="2" destOrd="0" presId="urn:microsoft.com/office/officeart/2005/8/layout/pList2"/>
    <dgm:cxn modelId="{90FF97AC-4E62-D146-905A-13F9E4E335AE}" type="presParOf" srcId="{EC325EB8-3BCB-0144-B0A2-15353260926D}" destId="{F3BB31DD-D39E-6B49-9592-7C7A2EF10B82}" srcOrd="1" destOrd="0" presId="urn:microsoft.com/office/officeart/2005/8/layout/pList2"/>
    <dgm:cxn modelId="{DBADCEC2-5F09-8D47-9AE4-8440DAA3CE3D}" type="presParOf" srcId="{EC325EB8-3BCB-0144-B0A2-15353260926D}" destId="{7F69B6F7-10AC-1748-A552-E8ABE85C8B75}" srcOrd="2" destOrd="0" presId="urn:microsoft.com/office/officeart/2005/8/layout/pList2"/>
    <dgm:cxn modelId="{DD65A844-AE60-6240-8BB7-6C385487D001}" type="presParOf" srcId="{7F69B6F7-10AC-1748-A552-E8ABE85C8B75}" destId="{86AE6232-5B59-CD41-B0F6-E6E48CA50B62}" srcOrd="0" destOrd="0" presId="urn:microsoft.com/office/officeart/2005/8/layout/pList2"/>
    <dgm:cxn modelId="{1923C601-2BC7-9049-B4EA-511AB6DDADC5}" type="presParOf" srcId="{7F69B6F7-10AC-1748-A552-E8ABE85C8B75}" destId="{C2EA1999-8FF5-6340-A980-7712A0C2B665}" srcOrd="1" destOrd="0" presId="urn:microsoft.com/office/officeart/2005/8/layout/pList2"/>
    <dgm:cxn modelId="{D7C3B03D-35D8-2843-A9BA-3F3877A446B4}" type="presParOf" srcId="{7F69B6F7-10AC-1748-A552-E8ABE85C8B75}" destId="{939139B0-3B4A-DE43-870C-709786F08822}" srcOrd="2" destOrd="0" presId="urn:microsoft.com/office/officeart/2005/8/layout/pList2"/>
    <dgm:cxn modelId="{45340B79-A28B-D94A-95D6-1BA8A7585C12}" type="presParOf" srcId="{EC325EB8-3BCB-0144-B0A2-15353260926D}" destId="{058FE3D8-5FDB-884C-8737-A4C8190718D8}" srcOrd="3" destOrd="0" presId="urn:microsoft.com/office/officeart/2005/8/layout/pList2"/>
    <dgm:cxn modelId="{AB77E914-4257-0549-80E5-AF2034032172}" type="presParOf" srcId="{EC325EB8-3BCB-0144-B0A2-15353260926D}" destId="{D3E793CA-9E1B-7D46-8C5B-C7E105EDD388}" srcOrd="4" destOrd="0" presId="urn:microsoft.com/office/officeart/2005/8/layout/pList2"/>
    <dgm:cxn modelId="{7EA2449C-A67D-4E48-B099-0ACCDE361DF5}" type="presParOf" srcId="{D3E793CA-9E1B-7D46-8C5B-C7E105EDD388}" destId="{273F618B-B2F4-6A4C-92AB-37F23F3866A7}" srcOrd="0" destOrd="0" presId="urn:microsoft.com/office/officeart/2005/8/layout/pList2"/>
    <dgm:cxn modelId="{F3D031B4-4DB8-F646-897B-2235529E05C8}" type="presParOf" srcId="{D3E793CA-9E1B-7D46-8C5B-C7E105EDD388}" destId="{C135D17F-2F49-D44A-8E9D-FD33B82E86B5}" srcOrd="1" destOrd="0" presId="urn:microsoft.com/office/officeart/2005/8/layout/pList2"/>
    <dgm:cxn modelId="{E68D0BF6-B416-6144-97AB-512C07CB9F48}" type="presParOf" srcId="{D3E793CA-9E1B-7D46-8C5B-C7E105EDD388}" destId="{C2B40301-F442-974A-A774-EC33D8B63D6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FDBFF-C524-1748-B33F-D4556DEFAA12}">
      <dsp:nvSpPr>
        <dsp:cNvPr id="0" name=""/>
        <dsp:cNvSpPr/>
      </dsp:nvSpPr>
      <dsp:spPr>
        <a:xfrm>
          <a:off x="0" y="0"/>
          <a:ext cx="11430000" cy="219865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68BF3B-20DD-E146-9ED8-ABCF816DF211}">
      <dsp:nvSpPr>
        <dsp:cNvPr id="0" name=""/>
        <dsp:cNvSpPr/>
      </dsp:nvSpPr>
      <dsp:spPr>
        <a:xfrm>
          <a:off x="4041490" y="306794"/>
          <a:ext cx="3357562" cy="16123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56000" b="-56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1BACA-A726-344C-BB54-35832F90DF2A}">
      <dsp:nvSpPr>
        <dsp:cNvPr id="0" name=""/>
        <dsp:cNvSpPr/>
      </dsp:nvSpPr>
      <dsp:spPr>
        <a:xfrm rot="10800000">
          <a:off x="4068753" y="2198654"/>
          <a:ext cx="3357562" cy="268724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Timing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distribution hardware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master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software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Completed 2019</a:t>
          </a:r>
        </a:p>
      </dsp:txBody>
      <dsp:txXfrm rot="10800000">
        <a:off x="4151395" y="2198654"/>
        <a:ext cx="3192278" cy="2604601"/>
      </dsp:txXfrm>
    </dsp:sp>
    <dsp:sp modelId="{939139B0-3B4A-DE43-870C-709786F08822}">
      <dsp:nvSpPr>
        <dsp:cNvPr id="0" name=""/>
        <dsp:cNvSpPr/>
      </dsp:nvSpPr>
      <dsp:spPr>
        <a:xfrm>
          <a:off x="7843963" y="279513"/>
          <a:ext cx="3357562" cy="16123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44000" b="-44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AE6232-5B59-CD41-B0F6-E6E48CA50B62}">
      <dsp:nvSpPr>
        <dsp:cNvPr id="0" name=""/>
        <dsp:cNvSpPr/>
      </dsp:nvSpPr>
      <dsp:spPr>
        <a:xfrm rot="10800000">
          <a:off x="7871226" y="2185002"/>
          <a:ext cx="3357562" cy="268724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MPS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field nodes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master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Firmware, software, testing progress</a:t>
          </a:r>
        </a:p>
      </dsp:txBody>
      <dsp:txXfrm rot="10800000">
        <a:off x="7953868" y="2185002"/>
        <a:ext cx="3192278" cy="2604601"/>
      </dsp:txXfrm>
    </dsp:sp>
    <dsp:sp modelId="{C2B40301-F442-974A-A774-EC33D8B63D63}">
      <dsp:nvSpPr>
        <dsp:cNvPr id="0" name=""/>
        <dsp:cNvSpPr/>
      </dsp:nvSpPr>
      <dsp:spPr>
        <a:xfrm>
          <a:off x="272961" y="339541"/>
          <a:ext cx="3357562" cy="161234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28000" b="-28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F618B-B2F4-6A4C-92AB-37F23F3866A7}">
      <dsp:nvSpPr>
        <dsp:cNvPr id="0" name=""/>
        <dsp:cNvSpPr/>
      </dsp:nvSpPr>
      <dsp:spPr>
        <a:xfrm rot="10800000">
          <a:off x="245530" y="2198654"/>
          <a:ext cx="3357562" cy="268724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Infrastructure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Network and computing technology refresh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Upgrade from 32 to  64-bit Linux and environment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Network requires segmentation for additional growth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Migrate from servers to virtualization cluster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 rot="10800000">
        <a:off x="328172" y="2198654"/>
        <a:ext cx="3192278" cy="26046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FDBFF-C524-1748-B33F-D4556DEFAA12}">
      <dsp:nvSpPr>
        <dsp:cNvPr id="0" name=""/>
        <dsp:cNvSpPr/>
      </dsp:nvSpPr>
      <dsp:spPr>
        <a:xfrm>
          <a:off x="0" y="64040"/>
          <a:ext cx="11430000" cy="252028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68BF3B-20DD-E146-9ED8-ABCF816DF211}">
      <dsp:nvSpPr>
        <dsp:cNvPr id="0" name=""/>
        <dsp:cNvSpPr/>
      </dsp:nvSpPr>
      <dsp:spPr>
        <a:xfrm>
          <a:off x="346047" y="336037"/>
          <a:ext cx="2497187" cy="18482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6000" b="-36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1BACA-A726-344C-BB54-35832F90DF2A}">
      <dsp:nvSpPr>
        <dsp:cNvPr id="0" name=""/>
        <dsp:cNvSpPr/>
      </dsp:nvSpPr>
      <dsp:spPr>
        <a:xfrm rot="10800000">
          <a:off x="346047" y="2520284"/>
          <a:ext cx="2497187" cy="308034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EPICS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Upgrade to EPICS 7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EPICS 3 systems peacefully co-exist with EPICS 4 systems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Run Channel Access and PV Access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First converting soft IOCs to EPICS 7 (20%)</a:t>
          </a:r>
        </a:p>
      </dsp:txBody>
      <dsp:txXfrm rot="10800000">
        <a:off x="422844" y="2520284"/>
        <a:ext cx="2343593" cy="3003550"/>
      </dsp:txXfrm>
    </dsp:sp>
    <dsp:sp modelId="{939139B0-3B4A-DE43-870C-709786F08822}">
      <dsp:nvSpPr>
        <dsp:cNvPr id="0" name=""/>
        <dsp:cNvSpPr/>
      </dsp:nvSpPr>
      <dsp:spPr>
        <a:xfrm>
          <a:off x="3092953" y="336037"/>
          <a:ext cx="2497187" cy="18482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l="-3000" r="-3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AE6232-5B59-CD41-B0F6-E6E48CA50B62}">
      <dsp:nvSpPr>
        <dsp:cNvPr id="0" name=""/>
        <dsp:cNvSpPr/>
      </dsp:nvSpPr>
      <dsp:spPr>
        <a:xfrm rot="10800000">
          <a:off x="3092953" y="2520284"/>
          <a:ext cx="2497187" cy="308034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</a:t>
          </a:r>
          <a:r>
            <a:rPr lang="en-US" sz="1600" b="1" kern="1200" dirty="0"/>
            <a:t>Services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Developed new in CS-Studio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archive engine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New alarm handler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Subsequent refactoring from Eclipse RCP to Phoebus</a:t>
          </a:r>
        </a:p>
      </dsp:txBody>
      <dsp:txXfrm rot="10800000">
        <a:off x="3169750" y="2520284"/>
        <a:ext cx="2343593" cy="3003550"/>
      </dsp:txXfrm>
    </dsp:sp>
    <dsp:sp modelId="{E026B1E5-7802-BE47-AF96-427CE3C6ADCB}">
      <dsp:nvSpPr>
        <dsp:cNvPr id="0" name=""/>
        <dsp:cNvSpPr/>
      </dsp:nvSpPr>
      <dsp:spPr>
        <a:xfrm>
          <a:off x="5839859" y="336037"/>
          <a:ext cx="2497187" cy="18482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l="-53000" r="-53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38D951-9F0C-A344-B597-05DFD87FDFFB}">
      <dsp:nvSpPr>
        <dsp:cNvPr id="0" name=""/>
        <dsp:cNvSpPr/>
      </dsp:nvSpPr>
      <dsp:spPr>
        <a:xfrm rot="10800000">
          <a:off x="5839859" y="2520284"/>
          <a:ext cx="2497187" cy="308034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Tools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Developed tools in CS-Studio, provides interoperability and common look/feel/behavior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Archive Browser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Alarm Display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Display manager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Web Display</a:t>
          </a:r>
        </a:p>
      </dsp:txBody>
      <dsp:txXfrm rot="10800000">
        <a:off x="5916656" y="2520284"/>
        <a:ext cx="2343593" cy="3003550"/>
      </dsp:txXfrm>
    </dsp:sp>
    <dsp:sp modelId="{C2B40301-F442-974A-A774-EC33D8B63D63}">
      <dsp:nvSpPr>
        <dsp:cNvPr id="0" name=""/>
        <dsp:cNvSpPr/>
      </dsp:nvSpPr>
      <dsp:spPr>
        <a:xfrm>
          <a:off x="8586765" y="336037"/>
          <a:ext cx="2497187" cy="18482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rcRect/>
          <a:stretch>
            <a:fillRect t="-8000" b="-8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F618B-B2F4-6A4C-92AB-37F23F3866A7}">
      <dsp:nvSpPr>
        <dsp:cNvPr id="0" name=""/>
        <dsp:cNvSpPr/>
      </dsp:nvSpPr>
      <dsp:spPr>
        <a:xfrm rot="10800000">
          <a:off x="8586765" y="2520284"/>
          <a:ext cx="2497187" cy="3080347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Soft IOCs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Increasing use of Linux based soft IOCs: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For systems that do not need a direct hardware connection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To create composite or calculated PVs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10800000">
        <a:off x="8663562" y="2520284"/>
        <a:ext cx="2343593" cy="30035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FDBFF-C524-1748-B33F-D4556DEFAA12}">
      <dsp:nvSpPr>
        <dsp:cNvPr id="0" name=""/>
        <dsp:cNvSpPr/>
      </dsp:nvSpPr>
      <dsp:spPr>
        <a:xfrm>
          <a:off x="0" y="0"/>
          <a:ext cx="11430000" cy="2266210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68BF3B-20DD-E146-9ED8-ABCF816DF211}">
      <dsp:nvSpPr>
        <dsp:cNvPr id="0" name=""/>
        <dsp:cNvSpPr/>
      </dsp:nvSpPr>
      <dsp:spPr>
        <a:xfrm>
          <a:off x="342900" y="302161"/>
          <a:ext cx="3357562" cy="166188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t="-1000" b="-1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1BACA-A726-344C-BB54-35832F90DF2A}">
      <dsp:nvSpPr>
        <dsp:cNvPr id="0" name=""/>
        <dsp:cNvSpPr/>
      </dsp:nvSpPr>
      <dsp:spPr>
        <a:xfrm rot="10800000">
          <a:off x="342900" y="2266210"/>
          <a:ext cx="3357562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Slow Controls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Allen Bradley PLCs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Upgraded processors in 2009 due to manufacturing issues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Need to convert slow, obsolete ControlNet and DeviceNet communications to Ethernet</a:t>
          </a:r>
        </a:p>
      </dsp:txBody>
      <dsp:txXfrm rot="10800000">
        <a:off x="428081" y="2266210"/>
        <a:ext cx="3187200" cy="2684632"/>
      </dsp:txXfrm>
    </dsp:sp>
    <dsp:sp modelId="{939139B0-3B4A-DE43-870C-709786F08822}">
      <dsp:nvSpPr>
        <dsp:cNvPr id="0" name=""/>
        <dsp:cNvSpPr/>
      </dsp:nvSpPr>
      <dsp:spPr>
        <a:xfrm>
          <a:off x="4036218" y="302161"/>
          <a:ext cx="3357562" cy="166188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30000" b="-30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AE6232-5B59-CD41-B0F6-E6E48CA50B62}">
      <dsp:nvSpPr>
        <dsp:cNvPr id="0" name=""/>
        <dsp:cNvSpPr/>
      </dsp:nvSpPr>
      <dsp:spPr>
        <a:xfrm rot="10800000">
          <a:off x="4036218" y="2266210"/>
          <a:ext cx="3357562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VME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Increasingly difficult to get VME modules, many obsolete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Some VME based systems don’t need high performance and can be converted to PLC based systems (e.g. motor controls)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Real-time systems upgrade path is µTCA </a:t>
          </a:r>
        </a:p>
      </dsp:txBody>
      <dsp:txXfrm rot="10800000">
        <a:off x="4121399" y="2266210"/>
        <a:ext cx="3187200" cy="2684632"/>
      </dsp:txXfrm>
    </dsp:sp>
    <dsp:sp modelId="{C2B40301-F442-974A-A774-EC33D8B63D63}">
      <dsp:nvSpPr>
        <dsp:cNvPr id="0" name=""/>
        <dsp:cNvSpPr/>
      </dsp:nvSpPr>
      <dsp:spPr>
        <a:xfrm>
          <a:off x="7729537" y="302161"/>
          <a:ext cx="3357562" cy="166188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rcRect/>
          <a:stretch>
            <a:fillRect t="-26000" b="-26000"/>
          </a:stretch>
        </a:blip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3F618B-B2F4-6A4C-92AB-37F23F3866A7}">
      <dsp:nvSpPr>
        <dsp:cNvPr id="0" name=""/>
        <dsp:cNvSpPr/>
      </dsp:nvSpPr>
      <dsp:spPr>
        <a:xfrm rot="10800000">
          <a:off x="7729537" y="2266210"/>
          <a:ext cx="3357562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µTCA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Used for new real-time systems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Ring/Linac LLRF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Kicker Waveform Generation and Monitoring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MPS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BPLS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 rot="10800000">
        <a:off x="7814718" y="2266210"/>
        <a:ext cx="3187200" cy="2684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9/15/22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9/15/22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494F7A-66DD-4829-9AF4-30A3A0F241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392850"/>
            <a:ext cx="1644776" cy="402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3AC615-0875-4C80-B019-11A28EDCB6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2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411" y="1412106"/>
            <a:ext cx="5840589" cy="52934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19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411" y="948037"/>
            <a:ext cx="5840589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4318" y="1005840"/>
            <a:ext cx="5821682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312234" y="1527048"/>
            <a:ext cx="5783766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1410" y="1005840"/>
            <a:ext cx="5840589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1411" y="1527048"/>
            <a:ext cx="5785575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8" y="365857"/>
            <a:ext cx="10363317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649F31-1D58-F243-85FD-74506880A33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038521-D276-4049-A4BA-98C27C6D825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3F2F0951-0E05-43D4-AB3F-73E5681F4301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EC139F-C616-4896-A830-8F9FC5B2C2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3" name="Rectangle 256">
            <a:extLst>
              <a:ext uri="{FF2B5EF4-FFF2-40B4-BE49-F238E27FC236}">
                <a16:creationId xmlns:a16="http://schemas.microsoft.com/office/drawing/2014/main" id="{D8ACAAE2-A531-47BE-8F4F-FFC18507ED0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3747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12106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12106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12106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0178" y="1005840"/>
            <a:ext cx="3870672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312234" y="1527048"/>
            <a:ext cx="3791415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297709" y="1005840"/>
            <a:ext cx="3866758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295175" y="1527048"/>
            <a:ext cx="3860800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19718" y="1005840"/>
            <a:ext cx="3885931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19719" y="1527048"/>
            <a:ext cx="3768204" cy="411035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8" y="365857"/>
            <a:ext cx="10418329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02881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4319" y="1005840"/>
            <a:ext cx="2861458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74318" y="1527048"/>
            <a:ext cx="2861459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8609" y="1005840"/>
            <a:ext cx="2874807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288609" y="1527048"/>
            <a:ext cx="287480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12952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65857"/>
            <a:ext cx="10418330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7190" y="1005840"/>
            <a:ext cx="2864755" cy="406266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17190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5E4A85E-2D34-4FC1-90CE-1459D5681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04" y="441571"/>
            <a:ext cx="1093661" cy="26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6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35556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1444753"/>
            <a:ext cx="5507832" cy="4203944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1444753"/>
            <a:ext cx="5504688" cy="4203944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135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1493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993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idebar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957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84682" y="1387602"/>
            <a:ext cx="54864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4682" y="2213184"/>
            <a:ext cx="54864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04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C3F58-DA01-43AC-9BFD-B0FCF242EE72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413129" y="6477000"/>
            <a:ext cx="1088136" cy="261860"/>
          </a:xfrm>
          <a:prstGeom prst="rect">
            <a:avLst/>
          </a:prstGeom>
        </p:spPr>
      </p:pic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EPICS Collaboration Meeting 2022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663" r:id="rId4"/>
    <p:sldLayoutId id="2147483758" r:id="rId5"/>
    <p:sldLayoutId id="2147483736" r:id="rId6"/>
    <p:sldLayoutId id="2147483759" r:id="rId7"/>
    <p:sldLayoutId id="2147483685" r:id="rId8"/>
    <p:sldLayoutId id="2147483757" r:id="rId9"/>
    <p:sldLayoutId id="2147483667" r:id="rId10"/>
    <p:sldLayoutId id="2147483725" r:id="rId11"/>
    <p:sldLayoutId id="2147483756" r:id="rId12"/>
    <p:sldLayoutId id="2147483678" r:id="rId13"/>
    <p:sldLayoutId id="2147483760" r:id="rId14"/>
    <p:sldLayoutId id="2147483761" r:id="rId15"/>
    <p:sldLayoutId id="2147483762" r:id="rId16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CEF93-DE48-5442-870D-943F37571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/>
              <a:t>SNS Status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73FE8-692F-1E45-8F88-6FBEEB088B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Karen S. White</a:t>
            </a:r>
          </a:p>
          <a:p>
            <a:r>
              <a:rPr lang="en-US" dirty="0"/>
              <a:t>SNS Control Systems Section Head</a:t>
            </a:r>
          </a:p>
          <a:p>
            <a:r>
              <a:rPr lang="en-US" dirty="0"/>
              <a:t>EPICS collaboration Meeting Fall 2022</a:t>
            </a:r>
          </a:p>
          <a:p>
            <a:r>
              <a:rPr lang="en-US" dirty="0"/>
              <a:t>09/21/2022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43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654E-2EFE-B84C-9E25-4E26967FE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Front-end systems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364A93-1F2D-F047-90B4-380876D915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76528"/>
              </p:ext>
            </p:extLst>
          </p:nvPr>
        </p:nvGraphicFramePr>
        <p:xfrm>
          <a:off x="448055" y="1132764"/>
          <a:ext cx="11430000" cy="503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024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2E58D-8A9B-A1F8-2786-D468F5839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for PPU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94D18-E280-5A94-F9ED-2AA46CEFC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1064947"/>
            <a:ext cx="11430000" cy="5329892"/>
          </a:xfrm>
        </p:spPr>
        <p:txBody>
          <a:bodyPr/>
          <a:lstStyle/>
          <a:p>
            <a:r>
              <a:rPr lang="en-US" sz="2400" dirty="0"/>
              <a:t>PPU increases SNS machine power from 1.4 to 2.8 MW by adding 7 cryomodules, additional magnets and a new type of target</a:t>
            </a:r>
          </a:p>
          <a:p>
            <a:r>
              <a:rPr lang="en-US" sz="2400" dirty="0"/>
              <a:t>Control system upgrades to include integration of additional devices; changing designs due to obsolescence where required</a:t>
            </a:r>
          </a:p>
          <a:p>
            <a:pPr lvl="1"/>
            <a:r>
              <a:rPr lang="en-US" sz="2000" dirty="0"/>
              <a:t>Cryomodule controls, obsolete VME motor control design replaced with PLC design</a:t>
            </a:r>
          </a:p>
          <a:p>
            <a:pPr lvl="1"/>
            <a:r>
              <a:rPr lang="en-US" sz="2000" dirty="0"/>
              <a:t>Beamline and cryomodule vacuum controls, extended, replicated</a:t>
            </a:r>
          </a:p>
          <a:p>
            <a:pPr lvl="1"/>
            <a:r>
              <a:rPr lang="en-US" sz="2000" dirty="0"/>
              <a:t>HPRF controls replicated</a:t>
            </a:r>
          </a:p>
          <a:p>
            <a:pPr lvl="1"/>
            <a:r>
              <a:rPr lang="en-US" sz="2000" dirty="0"/>
              <a:t>LLRF developed new system due to obsolescence and to support STS two beam flavor operations</a:t>
            </a:r>
          </a:p>
          <a:p>
            <a:pPr lvl="1"/>
            <a:r>
              <a:rPr lang="en-US" sz="2000" dirty="0"/>
              <a:t>Network, MPS, timing extended</a:t>
            </a:r>
          </a:p>
          <a:p>
            <a:pPr lvl="1"/>
            <a:r>
              <a:rPr lang="en-US" sz="2000" dirty="0"/>
              <a:t>PPS adds new Beam Power Limiting System, first use of FPGA for a credited control  at SNS</a:t>
            </a:r>
          </a:p>
          <a:p>
            <a:pPr lvl="1"/>
            <a:r>
              <a:rPr lang="en-US" sz="2000" dirty="0"/>
              <a:t>Target controls upgrades for new target utility systems</a:t>
            </a:r>
          </a:p>
          <a:p>
            <a:pPr lvl="1"/>
            <a:r>
              <a:rPr lang="en-US" sz="2000" dirty="0"/>
              <a:t>CF controls added for system capacity upgrades</a:t>
            </a:r>
          </a:p>
        </p:txBody>
      </p:sp>
    </p:spTree>
    <p:extLst>
      <p:ext uri="{BB962C8B-B14F-4D97-AF65-F5344CB8AC3E}">
        <p14:creationId xmlns:p14="http://schemas.microsoft.com/office/powerpoint/2010/main" val="2991594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440F1-FA67-DDD6-5BFD-0322F427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challenges for PPU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AAE45-7F58-76BB-8E94-7B25FC572C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55565"/>
            <a:ext cx="11430000" cy="2896395"/>
          </a:xfrm>
        </p:spPr>
        <p:txBody>
          <a:bodyPr/>
          <a:lstStyle/>
          <a:p>
            <a:r>
              <a:rPr lang="en-US" sz="2800" dirty="0"/>
              <a:t>As usual, some systems are very late providing requirements leaving little time for control work to meet schedule</a:t>
            </a:r>
          </a:p>
          <a:p>
            <a:r>
              <a:rPr lang="en-US" dirty="0"/>
              <a:t>S</a:t>
            </a:r>
            <a:r>
              <a:rPr lang="en-US" sz="2800" dirty="0"/>
              <a:t>ome vendors did not deliver working controls per contract and SNS controls personnel had to complete these systems</a:t>
            </a:r>
          </a:p>
          <a:p>
            <a:r>
              <a:rPr lang="en-US" dirty="0"/>
              <a:t>Supply chain issues put some controls delivery at risk of missing schedule deadline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Content Placeholder 6" descr="A picture containing text&#10;&#10;Description automatically generated">
            <a:extLst>
              <a:ext uri="{FF2B5EF4-FFF2-40B4-BE49-F238E27FC236}">
                <a16:creationId xmlns:a16="http://schemas.microsoft.com/office/drawing/2014/main" id="{A63A958D-F81D-2416-B1F2-C2BF94BB30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" b="18344"/>
          <a:stretch/>
        </p:blipFill>
        <p:spPr>
          <a:xfrm>
            <a:off x="8404156" y="4823858"/>
            <a:ext cx="3321361" cy="2034142"/>
          </a:xfrm>
          <a:prstGeom prst="rect">
            <a:avLst/>
          </a:prstGeom>
          <a:noFill/>
        </p:spPr>
      </p:pic>
      <p:pic>
        <p:nvPicPr>
          <p:cNvPr id="6" name="Picture 5" descr="A close up of a metal table&#10;&#10;Description automatically generated">
            <a:extLst>
              <a:ext uri="{FF2B5EF4-FFF2-40B4-BE49-F238E27FC236}">
                <a16:creationId xmlns:a16="http://schemas.microsoft.com/office/drawing/2014/main" id="{BD0A4460-F67F-DEFC-D9CA-B26B9FB2E1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03" r="26897"/>
          <a:stretch/>
        </p:blipFill>
        <p:spPr>
          <a:xfrm>
            <a:off x="723576" y="4823859"/>
            <a:ext cx="1703229" cy="2034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B879E2-ED84-741E-8790-1CE916C48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6805" y="4823858"/>
            <a:ext cx="5977351" cy="20341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CDFE17-AB4E-A638-4238-3303E15E2F44}"/>
              </a:ext>
            </a:extLst>
          </p:cNvPr>
          <p:cNvSpPr txBox="1"/>
          <p:nvPr/>
        </p:nvSpPr>
        <p:spPr>
          <a:xfrm>
            <a:off x="723576" y="6603450"/>
            <a:ext cx="548640" cy="258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BPLS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9EF81B-5FE4-3720-F0A3-FC3C3BC360E1}"/>
              </a:ext>
            </a:extLst>
          </p:cNvPr>
          <p:cNvSpPr txBox="1"/>
          <p:nvPr/>
        </p:nvSpPr>
        <p:spPr>
          <a:xfrm>
            <a:off x="8534076" y="6618690"/>
            <a:ext cx="2427294" cy="258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latin typeface="+mn-lt"/>
              </a:rPr>
              <a:t>Cryomodule PLCs</a:t>
            </a:r>
          </a:p>
        </p:txBody>
      </p:sp>
    </p:spTree>
    <p:extLst>
      <p:ext uri="{BB962C8B-B14F-4D97-AF65-F5344CB8AC3E}">
        <p14:creationId xmlns:p14="http://schemas.microsoft.com/office/powerpoint/2010/main" val="1756445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3A1F0-766F-601C-09DE-11EAB199E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Upgrades for 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FEEC2-8419-06D4-1555-C44DCF909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80660"/>
            <a:ext cx="11119105" cy="560302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/>
              <a:t>STS will add a new target station doubling scientific output potential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Accelerator will continue to operate at 60 Hz with every fourth pulse directed to STS, deliver beam to either target station or both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Builds on the existing architecture of the SNS machine and instrument control systems using EPICS 7 and CS-Studio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Extends accelerator control system for new beam transport line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Original LLRF system will be replaced with new design from PPU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Modify LLRF, timing, kickers, MPS, etc. for two beam operation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Develop new Run Permit System to manage two beam operations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A8327D-552F-50FC-F419-E977A0252FAC}"/>
              </a:ext>
            </a:extLst>
          </p:cNvPr>
          <p:cNvSpPr txBox="1"/>
          <p:nvPr/>
        </p:nvSpPr>
        <p:spPr>
          <a:xfrm>
            <a:off x="4301159" y="6544068"/>
            <a:ext cx="245451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600" dirty="0">
                <a:latin typeface="+mn-lt"/>
              </a:rPr>
              <a:t>Credit Steven Hartman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385A93-536A-8DC0-69D9-270620FD5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670" y="4748836"/>
            <a:ext cx="4545330" cy="210916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48816-D960-AB83-F441-9AC249AEF930}"/>
              </a:ext>
            </a:extLst>
          </p:cNvPr>
          <p:cNvSpPr txBox="1">
            <a:spLocks/>
          </p:cNvSpPr>
          <p:nvPr/>
        </p:nvSpPr>
        <p:spPr bwMode="auto">
          <a:xfrm>
            <a:off x="441432" y="4611748"/>
            <a:ext cx="7205238" cy="16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1200"/>
              </a:spcBef>
            </a:pPr>
            <a:r>
              <a:rPr lang="en-US" sz="2000" dirty="0"/>
              <a:t>Develop target and CF controls for new target station and buildings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PPS add a credited control to limit beam power to target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Instruments follow existing EPICS based controls and data acquisition</a:t>
            </a:r>
          </a:p>
        </p:txBody>
      </p:sp>
    </p:spTree>
    <p:extLst>
      <p:ext uri="{BB962C8B-B14F-4D97-AF65-F5344CB8AC3E}">
        <p14:creationId xmlns:p14="http://schemas.microsoft.com/office/powerpoint/2010/main" val="4075241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0BAB6-AB7E-984D-80CF-62BDDCE08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84963-5BF6-844D-AFA5-07128DAB0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28182"/>
            <a:ext cx="11430000" cy="5804087"/>
          </a:xfrm>
        </p:spPr>
        <p:txBody>
          <a:bodyPr/>
          <a:lstStyle/>
          <a:p>
            <a:r>
              <a:rPr lang="en-US" dirty="0"/>
              <a:t>The SNS control system has been growing, evolving since original machine commissioning</a:t>
            </a:r>
          </a:p>
          <a:p>
            <a:r>
              <a:rPr lang="en-US" dirty="0"/>
              <a:t>Controls is particularly vulnerable to vendor technology cycles causing obsolescence</a:t>
            </a:r>
          </a:p>
          <a:p>
            <a:r>
              <a:rPr lang="en-US" dirty="0"/>
              <a:t>Current challenges with supply chain and staff turnover</a:t>
            </a:r>
          </a:p>
          <a:p>
            <a:r>
              <a:rPr lang="en-US" dirty="0"/>
              <a:t>Original control room tools were basic, needed improvement and were replaced by the CS-Studio services and tools</a:t>
            </a:r>
          </a:p>
          <a:p>
            <a:r>
              <a:rPr lang="en-US" dirty="0"/>
              <a:t>Changes need not be disruptive due to the EPICS based architecture; it has proven reliable, extensible and sustainable</a:t>
            </a:r>
          </a:p>
          <a:p>
            <a:r>
              <a:rPr lang="en-US" dirty="0"/>
              <a:t>No shortage of work</a:t>
            </a:r>
          </a:p>
          <a:p>
            <a:pPr marL="0" indent="0" algn="ctr">
              <a:buNone/>
            </a:pPr>
            <a:r>
              <a:rPr lang="en-US" dirty="0">
                <a:sym typeface="Wingdings" pitchFamily="2" charset="2"/>
              </a:rPr>
              <a:t>Contact: </a:t>
            </a:r>
            <a:r>
              <a:rPr lang="en-US" dirty="0" err="1">
                <a:sym typeface="Wingdings" pitchFamily="2" charset="2"/>
              </a:rPr>
              <a:t>ksw@ornl.gov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43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98F6A-419C-B586-5C03-6C9C25600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60666-F50F-4634-2A61-77D6A35DF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the many people who have contributed to the construction, maintenance and </a:t>
            </a:r>
            <a:r>
              <a:rPr lang="en-US"/>
              <a:t>upgrades of the </a:t>
            </a:r>
            <a:r>
              <a:rPr lang="en-US" dirty="0"/>
              <a:t>SNS control system over the last twenty years!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18A03C-CE55-08DD-5CEF-6EB62724041D}"/>
              </a:ext>
            </a:extLst>
          </p:cNvPr>
          <p:cNvSpPr txBox="1"/>
          <p:nvPr/>
        </p:nvSpPr>
        <p:spPr>
          <a:xfrm>
            <a:off x="3262520" y="5584998"/>
            <a:ext cx="61075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latin typeface="+mn-lt"/>
                <a:sym typeface="Wingdings" pitchFamily="2" charset="2"/>
              </a:rPr>
              <a:t>Contact: </a:t>
            </a:r>
            <a:r>
              <a:rPr lang="en-US" sz="2400" dirty="0" err="1">
                <a:latin typeface="+mn-lt"/>
                <a:sym typeface="Wingdings" pitchFamily="2" charset="2"/>
              </a:rPr>
              <a:t>ksw@ornl.gov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598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BD2B5-653E-5B4F-90C0-CBCAC60C1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Spallation Neutron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F6D4A-5869-734C-8948-FD19EE23A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34551"/>
            <a:ext cx="11430000" cy="5150307"/>
          </a:xfrm>
        </p:spPr>
        <p:txBody>
          <a:bodyPr/>
          <a:lstStyle/>
          <a:p>
            <a:r>
              <a:rPr lang="en-US" sz="2400" dirty="0"/>
              <a:t>Accelerator based neutron source in Oak Ridge, TN, USA</a:t>
            </a:r>
          </a:p>
          <a:p>
            <a:r>
              <a:rPr lang="en-US" sz="2400" dirty="0"/>
              <a:t>DOE user facility for neutron scattering research</a:t>
            </a:r>
          </a:p>
          <a:p>
            <a:r>
              <a:rPr lang="en-US" sz="2400" dirty="0"/>
              <a:t>Built by a partnership of six DOE laboratories</a:t>
            </a:r>
          </a:p>
          <a:p>
            <a:r>
              <a:rPr lang="en-US" sz="2400" dirty="0"/>
              <a:t>Completed in 2006, began user program in 2007</a:t>
            </a:r>
          </a:p>
          <a:p>
            <a:r>
              <a:rPr lang="en-US" sz="2400" dirty="0"/>
              <a:t>The SNS now operates ~4500 hours per year and has 20 instruments available for users</a:t>
            </a:r>
          </a:p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79A079-1026-660A-92F9-DD311EE36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153400" y="4597400"/>
            <a:ext cx="40386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202EB49-FD2C-D63D-CCC8-66A14257BEF7}"/>
              </a:ext>
            </a:extLst>
          </p:cNvPr>
          <p:cNvSpPr txBox="1">
            <a:spLocks/>
          </p:cNvSpPr>
          <p:nvPr/>
        </p:nvSpPr>
        <p:spPr bwMode="auto">
          <a:xfrm>
            <a:off x="451865" y="4033021"/>
            <a:ext cx="7701535" cy="282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Two facility upgrade projects in progress</a:t>
            </a:r>
          </a:p>
          <a:p>
            <a:pPr lvl="1"/>
            <a:r>
              <a:rPr lang="en-US" sz="2200" dirty="0"/>
              <a:t>PPU – will increase machine power from 1.4 MW to 2.8 MW by 2024</a:t>
            </a:r>
          </a:p>
          <a:p>
            <a:pPr lvl="1"/>
            <a:r>
              <a:rPr lang="en-US" sz="2200" dirty="0"/>
              <a:t>STS – Will build a second target station with a new suite of instruments for users; beam will be shared on a pulse-by-pulse basis CD-1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01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D8CB7-E0E7-2447-AB62-DF65154B1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Control System was built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4F030-BBAA-F44E-B06D-9E0B00154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148068"/>
            <a:ext cx="11430000" cy="3915422"/>
          </a:xfrm>
        </p:spPr>
        <p:txBody>
          <a:bodyPr/>
          <a:lstStyle/>
          <a:p>
            <a:r>
              <a:rPr lang="en-US" dirty="0"/>
              <a:t>Partner labs delivered sub-systems with controls based on SNS standards</a:t>
            </a:r>
          </a:p>
          <a:p>
            <a:r>
              <a:rPr lang="en-US" dirty="0"/>
              <a:t>Controls group at SNS was responsible for global systems and integration and long-term operations and maintenance</a:t>
            </a:r>
          </a:p>
          <a:p>
            <a:r>
              <a:rPr lang="en-US" dirty="0"/>
              <a:t>Selected standards included:</a:t>
            </a:r>
          </a:p>
          <a:p>
            <a:pPr lvl="1"/>
            <a:r>
              <a:rPr lang="en-US" dirty="0"/>
              <a:t>EPICS framework and tools</a:t>
            </a:r>
          </a:p>
          <a:p>
            <a:pPr lvl="1"/>
            <a:r>
              <a:rPr lang="en-US" dirty="0"/>
              <a:t>Allen Bradley PLCs</a:t>
            </a:r>
          </a:p>
          <a:p>
            <a:pPr lvl="1"/>
            <a:r>
              <a:rPr lang="en-US" dirty="0"/>
              <a:t>Motorola VME IOCs w/ VxWorks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A3E90-F615-9870-CBD4-C8FE3AECF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390" y="3084134"/>
            <a:ext cx="4499610" cy="377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DDAD43-3852-AE14-9FA0-E6F3B4C4CDAB}"/>
              </a:ext>
            </a:extLst>
          </p:cNvPr>
          <p:cNvSpPr txBox="1">
            <a:spLocks/>
          </p:cNvSpPr>
          <p:nvPr/>
        </p:nvSpPr>
        <p:spPr bwMode="auto">
          <a:xfrm>
            <a:off x="429767" y="4948207"/>
            <a:ext cx="7262623" cy="161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EPICS used to integrate controls based on a diverse set of hardware platforms, giving the operators a common view </a:t>
            </a:r>
          </a:p>
        </p:txBody>
      </p:sp>
    </p:spTree>
    <p:extLst>
      <p:ext uri="{BB962C8B-B14F-4D97-AF65-F5344CB8AC3E}">
        <p14:creationId xmlns:p14="http://schemas.microsoft.com/office/powerpoint/2010/main" val="112754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AC21F-4EE7-9643-AB16-9E262E3F8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System Architecture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AFF467-613E-DC47-9F62-A0939078C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160662" y="-238405"/>
            <a:ext cx="5968211" cy="807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65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B73D5-EC40-004C-9416-B9C25AEA8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System Growth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CEB7B01-DA9F-C5C6-5EC4-1ED0585808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4220015"/>
              </p:ext>
            </p:extLst>
          </p:nvPr>
        </p:nvGraphicFramePr>
        <p:xfrm>
          <a:off x="429766" y="1114506"/>
          <a:ext cx="11286612" cy="48743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62204">
                  <a:extLst>
                    <a:ext uri="{9D8B030D-6E8A-4147-A177-3AD203B41FA5}">
                      <a16:colId xmlns:a16="http://schemas.microsoft.com/office/drawing/2014/main" val="4108829982"/>
                    </a:ext>
                  </a:extLst>
                </a:gridCol>
                <a:gridCol w="3762204">
                  <a:extLst>
                    <a:ext uri="{9D8B030D-6E8A-4147-A177-3AD203B41FA5}">
                      <a16:colId xmlns:a16="http://schemas.microsoft.com/office/drawing/2014/main" val="57250710"/>
                    </a:ext>
                  </a:extLst>
                </a:gridCol>
                <a:gridCol w="3762204">
                  <a:extLst>
                    <a:ext uri="{9D8B030D-6E8A-4147-A177-3AD203B41FA5}">
                      <a16:colId xmlns:a16="http://schemas.microsoft.com/office/drawing/2014/main" val="3224506660"/>
                    </a:ext>
                  </a:extLst>
                </a:gridCol>
              </a:tblGrid>
              <a:tr h="609289">
                <a:tc>
                  <a:txBody>
                    <a:bodyPr/>
                    <a:lstStyle/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24137692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VME IOCs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679566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Linux IOCs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86699125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µTCA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2634285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Windows IOCs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0626106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PLCs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5540950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MPS inputs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84629745"/>
                  </a:ext>
                </a:extLst>
              </a:tr>
              <a:tr h="6092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PVs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395000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603000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345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52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79514-39EA-144E-BDAF-A4C43A960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Upgrading control system on an operational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0B916-11D0-0040-9572-00396DE60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085040"/>
            <a:ext cx="11430000" cy="4244645"/>
          </a:xfrm>
        </p:spPr>
        <p:txBody>
          <a:bodyPr/>
          <a:lstStyle/>
          <a:p>
            <a:r>
              <a:rPr lang="en-US" dirty="0"/>
              <a:t>Post commissioning, upgrades:</a:t>
            </a:r>
          </a:p>
          <a:p>
            <a:pPr lvl="1"/>
            <a:r>
              <a:rPr lang="en-US" dirty="0"/>
              <a:t>Address performance/availability issues</a:t>
            </a:r>
          </a:p>
          <a:p>
            <a:pPr lvl="1"/>
            <a:r>
              <a:rPr lang="en-US" dirty="0"/>
              <a:t>Add controls for new devices as needed for other subsystems</a:t>
            </a:r>
          </a:p>
          <a:p>
            <a:pPr lvl="1"/>
            <a:r>
              <a:rPr lang="en-US" dirty="0"/>
              <a:t>Develop better operational tools</a:t>
            </a:r>
          </a:p>
          <a:p>
            <a:pPr lvl="1"/>
            <a:r>
              <a:rPr lang="en-US" dirty="0"/>
              <a:t>Mature processes</a:t>
            </a:r>
          </a:p>
          <a:p>
            <a:r>
              <a:rPr lang="en-US" dirty="0"/>
              <a:t>A few years later</a:t>
            </a:r>
          </a:p>
          <a:p>
            <a:pPr lvl="1"/>
            <a:r>
              <a:rPr lang="en-US" dirty="0"/>
              <a:t>Hardware and software obsolescence</a:t>
            </a:r>
          </a:p>
          <a:p>
            <a:pPr lvl="1"/>
            <a:r>
              <a:rPr lang="en-US" dirty="0"/>
              <a:t>Upgrades to timing and machine protection</a:t>
            </a:r>
          </a:p>
          <a:p>
            <a:r>
              <a:rPr lang="en-US" dirty="0"/>
              <a:t>More recently</a:t>
            </a:r>
          </a:p>
          <a:p>
            <a:pPr lvl="1"/>
            <a:r>
              <a:rPr lang="en-US" dirty="0"/>
              <a:t>Project driven upgrades</a:t>
            </a:r>
          </a:p>
          <a:p>
            <a:pPr lvl="2"/>
            <a:r>
              <a:rPr lang="en-US" dirty="0"/>
              <a:t>Currently PPU</a:t>
            </a:r>
          </a:p>
          <a:p>
            <a:pPr lvl="2"/>
            <a:r>
              <a:rPr lang="en-US" dirty="0"/>
              <a:t>Future STS</a:t>
            </a:r>
          </a:p>
        </p:txBody>
      </p:sp>
    </p:spTree>
    <p:extLst>
      <p:ext uri="{BB962C8B-B14F-4D97-AF65-F5344CB8AC3E}">
        <p14:creationId xmlns:p14="http://schemas.microsoft.com/office/powerpoint/2010/main" val="48334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B4E53-EDA6-3A57-F73B-05BF15503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Upgrading control system an operational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6230F-2808-D9D8-E486-B776D0B49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Challenge - No longer possible to have the control system down for an extended period so upgrades must be phased in during scheduled outage periods</a:t>
            </a:r>
          </a:p>
          <a:p>
            <a:r>
              <a:rPr lang="en-US" dirty="0"/>
              <a:t>Staying ahead of obsolescence requires work on most systems</a:t>
            </a:r>
          </a:p>
          <a:p>
            <a:r>
              <a:rPr lang="en-US" dirty="0"/>
              <a:t>Upgrades limited by labor resources and procurement funds</a:t>
            </a:r>
          </a:p>
          <a:p>
            <a:r>
              <a:rPr lang="en-US" dirty="0"/>
              <a:t>Many things need to done, important to prioritize</a:t>
            </a:r>
          </a:p>
          <a:p>
            <a:r>
              <a:rPr lang="en-US" dirty="0"/>
              <a:t>Staff turnover requires the development of early career staff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698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654E-2EFE-B84C-9E25-4E26967FE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Systems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364A93-1F2D-F047-90B4-380876D915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834432"/>
              </p:ext>
            </p:extLst>
          </p:nvPr>
        </p:nvGraphicFramePr>
        <p:xfrm>
          <a:off x="448055" y="1228299"/>
          <a:ext cx="11430000" cy="4885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338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654E-2EFE-B84C-9E25-4E26967FE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EPICS, Services and Back-end tools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A364A93-1F2D-F047-90B4-380876D915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7601395"/>
              </p:ext>
            </p:extLst>
          </p:nvPr>
        </p:nvGraphicFramePr>
        <p:xfrm>
          <a:off x="448055" y="813817"/>
          <a:ext cx="11430000" cy="5600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2539050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1">
              <a:lumMod val="50000"/>
            </a:schemeClr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9" id="{6EB95C59-BDD5-5C40-971B-727A997B01D4}" vid="{7DE78278-7085-5245-A271-A8AB5B4057CD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6BFB3AB80EA044897B163D651BE7CF" ma:contentTypeVersion="12" ma:contentTypeDescription="Create a new document." ma:contentTypeScope="" ma:versionID="5ccae34aae965e24db62e9729d4dd5e4">
  <xsd:schema xmlns:xsd="http://www.w3.org/2001/XMLSchema" xmlns:xs="http://www.w3.org/2001/XMLSchema" xmlns:p="http://schemas.microsoft.com/office/2006/metadata/properties" xmlns:ns2="38e4deb0-de08-4adb-aafc-d8ff02544178" targetNamespace="http://schemas.microsoft.com/office/2006/metadata/properties" ma:root="true" ma:fieldsID="73e7bd080f35e63ea4fc24c5765ee755" ns2:_="">
    <xsd:import namespace="38e4deb0-de08-4adb-aafc-d8ff025441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deb0-de08-4adb-aafc-d8ff025441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EF5AA9-B8DF-4DC7-90A1-A91BA595B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deb0-de08-4adb-aafc-d8ff025441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A20C22-D077-412B-81BA-8B2541026FAD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14FB6BD-000C-41AF-9DE8-4264F777F3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</Template>
  <TotalTime>6685</TotalTime>
  <Words>1010</Words>
  <Application>Microsoft Macintosh PowerPoint</Application>
  <PresentationFormat>Widescreen</PresentationFormat>
  <Paragraphs>157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Century Gothic</vt:lpstr>
      <vt:lpstr>Times New Roman</vt:lpstr>
      <vt:lpstr>Arial Black</vt:lpstr>
      <vt:lpstr>Arial</vt:lpstr>
      <vt:lpstr>ORNL</vt:lpstr>
      <vt:lpstr>SNS Status Report</vt:lpstr>
      <vt:lpstr>About the Spallation Neutron Source</vt:lpstr>
      <vt:lpstr>How the Control System was built</vt:lpstr>
      <vt:lpstr>Control System Architecture</vt:lpstr>
      <vt:lpstr>Control System Growth</vt:lpstr>
      <vt:lpstr>Upgrading control system on an operational facility</vt:lpstr>
      <vt:lpstr>Upgrading control system an operational facility</vt:lpstr>
      <vt:lpstr>Global Systems</vt:lpstr>
      <vt:lpstr>EPICS, Services and Back-end tools</vt:lpstr>
      <vt:lpstr>Front-end systems</vt:lpstr>
      <vt:lpstr>Upgrades for PPU</vt:lpstr>
      <vt:lpstr>Controls challenges for PPU</vt:lpstr>
      <vt:lpstr>Upgrades for STS</vt:lpstr>
      <vt:lpstr>Conclusions</vt:lpstr>
      <vt:lpstr>Thanks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Modernization of the SNS Control System</dc:title>
  <dc:subject/>
  <dc:creator>White, Karen S.</dc:creator>
  <cp:keywords/>
  <dc:description/>
  <cp:lastModifiedBy>White, Karen S.</cp:lastModifiedBy>
  <cp:revision>33</cp:revision>
  <dcterms:created xsi:type="dcterms:W3CDTF">2021-10-12T19:23:40Z</dcterms:created>
  <dcterms:modified xsi:type="dcterms:W3CDTF">2022-09-15T20:06:38Z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0x010100436BFB3AB80EA044897B163D651BE7CF</vt:lpwstr>
  </property>
  <property fmtid="{D5CDD505-2E9C-101B-9397-08002B2CF9AE}" pid="3" name="Order">
    <vt:r8>18100</vt:r8>
  </property>
  <property fmtid="{D5CDD505-2E9C-101B-9397-08002B2CF9AE}" pid="4" name="GUID">
    <vt:lpwstr>42b6f0ba-36c8-4301-8891-17ebf0c53400</vt:lpwstr>
  </property>
</Properties>
</file>