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71" r:id="rId5"/>
    <p:sldId id="302" r:id="rId6"/>
    <p:sldId id="307" r:id="rId7"/>
    <p:sldId id="319" r:id="rId8"/>
    <p:sldId id="315" r:id="rId9"/>
    <p:sldId id="312" r:id="rId10"/>
    <p:sldId id="313" r:id="rId11"/>
    <p:sldId id="308" r:id="rId12"/>
    <p:sldId id="306" r:id="rId13"/>
    <p:sldId id="320" r:id="rId14"/>
    <p:sldId id="309" r:id="rId15"/>
    <p:sldId id="310" r:id="rId16"/>
    <p:sldId id="314" r:id="rId17"/>
    <p:sldId id="311" r:id="rId18"/>
    <p:sldId id="318" r:id="rId19"/>
    <p:sldId id="321" r:id="rId20"/>
    <p:sldId id="316" r:id="rId21"/>
    <p:sldId id="31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563C1"/>
    <a:srgbClr val="D6DC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6" autoAdjust="0"/>
    <p:restoredTop sz="94279" autoAdjust="0"/>
  </p:normalViewPr>
  <p:slideViewPr>
    <p:cSldViewPr>
      <p:cViewPr varScale="1">
        <p:scale>
          <a:sx n="106" d="100"/>
          <a:sy n="106" d="100"/>
        </p:scale>
        <p:origin x="18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8F9B69-24B4-4576-8523-1C0DDE36FF3C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64E760-0CC9-44B5-9C24-266DF59B145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80396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53103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0256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3858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135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1942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14219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75028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03519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09129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4763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92A18F0-31D3-4F97-97BC-2B1116E14E28}" type="datetimeFigureOut">
              <a:rPr lang="en-CA" smtClean="0"/>
              <a:t>2019-05-30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9C52B0C-F801-4E54-AF0A-93894ABAD58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0647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7" name="Picture 6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929" y="6134716"/>
            <a:ext cx="2042160" cy="501650"/>
          </a:xfrm>
          <a:prstGeom prst="rect">
            <a:avLst/>
          </a:prstGeom>
          <a:extLs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  <p:pic>
        <p:nvPicPr>
          <p:cNvPr id="8" name="Picture 7"/>
          <p:cNvPicPr/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41" b="52748"/>
          <a:stretch/>
        </p:blipFill>
        <p:spPr bwMode="auto">
          <a:xfrm>
            <a:off x="7270685" y="6269653"/>
            <a:ext cx="4667250" cy="381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  <a:ext uri="{FAA26D3D-D897-4be2-8F04-BA451C77F1D7}">
              <ma14:placeholderFlag xmlns:wpc="http://schemas.microsoft.com/office/word/2010/wordprocessingCanvas" xmlns:mc="http://schemas.openxmlformats.org/markup-compatibility/2006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val="995848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/>
          <p:cNvSpPr txBox="1">
            <a:spLocks/>
          </p:cNvSpPr>
          <p:nvPr/>
        </p:nvSpPr>
        <p:spPr>
          <a:xfrm>
            <a:off x="609601" y="1471334"/>
            <a:ext cx="10972800" cy="2529166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12800" b="1" i="1" dirty="0"/>
              <a:t>EPICS Web Services</a:t>
            </a:r>
          </a:p>
          <a:p>
            <a:pPr marL="0" indent="0" algn="ctr">
              <a:buNone/>
            </a:pPr>
            <a:r>
              <a:rPr lang="en-CA" sz="7300" dirty="0"/>
              <a:t>at the</a:t>
            </a:r>
          </a:p>
          <a:p>
            <a:pPr marL="0" indent="0" algn="ctr">
              <a:buNone/>
            </a:pPr>
            <a:r>
              <a:rPr lang="en-CA" sz="7300" dirty="0"/>
              <a:t>Canadian Light Source </a:t>
            </a:r>
          </a:p>
          <a:p>
            <a:pPr marL="0" indent="0" algn="ctr">
              <a:buNone/>
            </a:pPr>
            <a:r>
              <a:rPr lang="en-CA" dirty="0"/>
              <a:t>Michael Bree</a:t>
            </a:r>
          </a:p>
          <a:p>
            <a:pPr marL="0" indent="0" algn="ctr">
              <a:buNone/>
            </a:pPr>
            <a:r>
              <a:rPr lang="en-CA" dirty="0"/>
              <a:t>Controls &amp; Instrumentation Group</a:t>
            </a:r>
          </a:p>
          <a:p>
            <a:pPr marL="0" indent="0" algn="ctr">
              <a:buNone/>
            </a:pPr>
            <a:endParaRPr lang="en-CA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09600" y="4881145"/>
            <a:ext cx="10972800" cy="101104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CA" sz="2000" b="1" i="1" dirty="0"/>
              <a:t>EPICS Collaboration Meeting - ITER </a:t>
            </a:r>
          </a:p>
          <a:p>
            <a:pPr marL="0" indent="0" algn="ctr">
              <a:buNone/>
            </a:pPr>
            <a:r>
              <a:rPr lang="en-CA" sz="2000" b="1" i="1" dirty="0"/>
              <a:t>June 2019</a:t>
            </a:r>
          </a:p>
        </p:txBody>
      </p:sp>
    </p:spTree>
    <p:extLst>
      <p:ext uri="{BB962C8B-B14F-4D97-AF65-F5344CB8AC3E}">
        <p14:creationId xmlns:p14="http://schemas.microsoft.com/office/powerpoint/2010/main" val="336022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C8985E8-DB01-4AB4-8967-491BAE62F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4300"/>
            <a:ext cx="6977122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789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4A7C5E-0D66-4F24-975B-5A7883E92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57200"/>
            <a:ext cx="9866667" cy="51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365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4B6AFFA-A1D3-40AB-8441-4E26DF87B2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8600"/>
            <a:ext cx="9400000" cy="602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641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C1F1A8D-8B11-489C-887B-59B7608BC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4300"/>
            <a:ext cx="8923809" cy="596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7442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E0B13715-C795-448D-B123-A206FDFE88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457200"/>
            <a:ext cx="11696700" cy="519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41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5F7CC88-F167-4911-86B0-22238933BD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"/>
            <a:ext cx="10643457" cy="5976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351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081972-A614-4EC1-9507-8C3ED920BE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57200"/>
            <a:ext cx="10413354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757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25" y="701066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Lessons Learned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CD65A7-9F75-4E76-8309-1EAAA39646D7}"/>
              </a:ext>
            </a:extLst>
          </p:cNvPr>
          <p:cNvSpPr txBox="1"/>
          <p:nvPr/>
        </p:nvSpPr>
        <p:spPr>
          <a:xfrm>
            <a:off x="628725" y="1583879"/>
            <a:ext cx="9353475" cy="3690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dirty="0"/>
              <a:t>Enforces modularity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dirty="0"/>
              <a:t>Separates logic and presentation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dirty="0"/>
              <a:t>Legacy is difficult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4000" dirty="0"/>
              <a:t>Develop with testability in mind</a:t>
            </a:r>
          </a:p>
        </p:txBody>
      </p:sp>
    </p:spTree>
    <p:extLst>
      <p:ext uri="{BB962C8B-B14F-4D97-AF65-F5344CB8AC3E}">
        <p14:creationId xmlns:p14="http://schemas.microsoft.com/office/powerpoint/2010/main" val="4252272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25" y="701066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Possible Future Goals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CD65A7-9F75-4E76-8309-1EAAA39646D7}"/>
              </a:ext>
            </a:extLst>
          </p:cNvPr>
          <p:cNvSpPr txBox="1"/>
          <p:nvPr/>
        </p:nvSpPr>
        <p:spPr>
          <a:xfrm>
            <a:off x="628725" y="1600200"/>
            <a:ext cx="93534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4000" dirty="0"/>
              <a:t>OAUTH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4000" dirty="0"/>
              <a:t>API Keys (permissions &amp; roles)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4000" dirty="0"/>
              <a:t>More clients (not just PV Monitor)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4000" dirty="0"/>
              <a:t>More APIs: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4000" dirty="0"/>
              <a:t>Archiver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4000" dirty="0"/>
              <a:t>Alarms &amp; Notifications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A" sz="4000" dirty="0"/>
              <a:t>Data Visualization?</a:t>
            </a:r>
          </a:p>
        </p:txBody>
      </p:sp>
    </p:spTree>
    <p:extLst>
      <p:ext uri="{BB962C8B-B14F-4D97-AF65-F5344CB8AC3E}">
        <p14:creationId xmlns:p14="http://schemas.microsoft.com/office/powerpoint/2010/main" val="3752579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3177"/>
            <a:ext cx="10972800" cy="750981"/>
          </a:xfrm>
        </p:spPr>
        <p:txBody>
          <a:bodyPr/>
          <a:lstStyle/>
          <a:p>
            <a:r>
              <a:rPr lang="en-CA" i="1" dirty="0">
                <a:solidFill>
                  <a:schemeClr val="accent1"/>
                </a:solidFill>
              </a:rPr>
              <a:t>Web Services </a:t>
            </a:r>
            <a:r>
              <a:rPr lang="en-CA" dirty="0">
                <a:solidFill>
                  <a:schemeClr val="accent1"/>
                </a:solidFill>
              </a:rPr>
              <a:t>Definition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1" y="1549772"/>
            <a:ext cx="104632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machine to machine communication via WWW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web protocols: e.g., http, https, etc.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response: XML, JSON, etc.</a:t>
            </a:r>
          </a:p>
          <a:p>
            <a:r>
              <a:rPr lang="en-CA" sz="2000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357569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3177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REST (Representational State Transfer) APIs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1" y="1549772"/>
            <a:ext cx="104632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3200" dirty="0"/>
              <a:t>architectural style for </a:t>
            </a:r>
            <a:r>
              <a:rPr lang="en-CA" sz="3200" b="1" i="1" dirty="0"/>
              <a:t>web services </a:t>
            </a:r>
            <a:r>
              <a:rPr lang="en-CA" sz="3200" dirty="0"/>
              <a:t>(RESTful APIs)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3200" dirty="0"/>
              <a:t>uniform, predictable URIs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3200" dirty="0"/>
              <a:t>stateless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3200" dirty="0"/>
              <a:t>scalable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sz="3200" dirty="0"/>
              <a:t>standard HTTP methods (GET, POST, etc.)</a:t>
            </a:r>
          </a:p>
          <a:p>
            <a:r>
              <a:rPr lang="en-CA" sz="2000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1342502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RESTful EPICS </a:t>
            </a:r>
            <a:r>
              <a:rPr lang="en-CA" i="1" dirty="0">
                <a:solidFill>
                  <a:schemeClr val="accent1"/>
                </a:solidFill>
              </a:rPr>
              <a:t>Web Services </a:t>
            </a:r>
            <a:r>
              <a:rPr lang="en-CA" dirty="0">
                <a:solidFill>
                  <a:schemeClr val="accent1"/>
                </a:solidFill>
              </a:rPr>
              <a:t>at the CLS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1" y="1549772"/>
            <a:ext cx="10463212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There are some, but…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Very rudimentary (i.e., prototype level)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dirty="0"/>
              <a:t>We are here to learn</a:t>
            </a:r>
          </a:p>
          <a:p>
            <a:r>
              <a:rPr lang="en-CA" sz="2000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1436568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25" y="701066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Architecture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622D315-2E57-4512-A0FF-8F5C3873F4CB}"/>
              </a:ext>
            </a:extLst>
          </p:cNvPr>
          <p:cNvSpPr/>
          <p:nvPr/>
        </p:nvSpPr>
        <p:spPr>
          <a:xfrm>
            <a:off x="1295400" y="2171700"/>
            <a:ext cx="2514600" cy="2171674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C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Python</a:t>
            </a:r>
            <a:endParaRPr lang="en-CA" sz="3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64AC855-B460-4B8A-B50B-F968556D65BA}"/>
              </a:ext>
            </a:extLst>
          </p:cNvPr>
          <p:cNvCxnSpPr>
            <a:cxnSpLocks/>
          </p:cNvCxnSpPr>
          <p:nvPr/>
        </p:nvCxnSpPr>
        <p:spPr>
          <a:xfrm>
            <a:off x="1524000" y="5486400"/>
            <a:ext cx="9144000" cy="49207"/>
          </a:xfrm>
          <a:prstGeom prst="line">
            <a:avLst/>
          </a:prstGeom>
          <a:ln w="698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9F5E2A0-ECAF-4546-A950-DB426C9350C2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2552700" y="4343374"/>
            <a:ext cx="0" cy="1143026"/>
          </a:xfrm>
          <a:prstGeom prst="straightConnector1">
            <a:avLst/>
          </a:prstGeom>
          <a:ln w="53975">
            <a:headEnd w="lg" len="lg"/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D60D8DA-CD4E-4AED-BA96-67F6FDA9A759}"/>
              </a:ext>
            </a:extLst>
          </p:cNvPr>
          <p:cNvSpPr txBox="1"/>
          <p:nvPr/>
        </p:nvSpPr>
        <p:spPr>
          <a:xfrm>
            <a:off x="2657174" y="4711456"/>
            <a:ext cx="2628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CA_PROTO_SEARCH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F6B4AC-EAAD-459E-ADE3-98B09EBF7326}"/>
              </a:ext>
            </a:extLst>
          </p:cNvPr>
          <p:cNvSpPr/>
          <p:nvPr/>
        </p:nvSpPr>
        <p:spPr>
          <a:xfrm>
            <a:off x="1657350" y="2419140"/>
            <a:ext cx="1790700" cy="842469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Tornado</a:t>
            </a:r>
            <a:endParaRPr lang="en-CA" sz="28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23CDFCC-4A31-469E-B516-F88069BC84C1}"/>
              </a:ext>
            </a:extLst>
          </p:cNvPr>
          <p:cNvCxnSpPr>
            <a:cxnSpLocks/>
            <a:endCxn id="13" idx="3"/>
          </p:cNvCxnSpPr>
          <p:nvPr/>
        </p:nvCxnSpPr>
        <p:spPr>
          <a:xfrm flipH="1">
            <a:off x="3448050" y="2840375"/>
            <a:ext cx="3333750" cy="0"/>
          </a:xfrm>
          <a:prstGeom prst="straightConnector1">
            <a:avLst/>
          </a:prstGeom>
          <a:ln w="53975">
            <a:headEnd type="triangle" w="lg" len="lg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1379CE1-AC5B-4AC1-9FAA-5AF378FC9BEE}"/>
              </a:ext>
            </a:extLst>
          </p:cNvPr>
          <p:cNvSpPr/>
          <p:nvPr/>
        </p:nvSpPr>
        <p:spPr>
          <a:xfrm>
            <a:off x="6781800" y="2159775"/>
            <a:ext cx="2514600" cy="2171674"/>
          </a:xfrm>
          <a:prstGeom prst="rect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en-CA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en-CA" sz="3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Python</a:t>
            </a:r>
            <a:endParaRPr lang="en-CA" sz="32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D7DE673-C3D3-46E4-9899-E0EC2A19576F}"/>
              </a:ext>
            </a:extLst>
          </p:cNvPr>
          <p:cNvSpPr/>
          <p:nvPr/>
        </p:nvSpPr>
        <p:spPr>
          <a:xfrm>
            <a:off x="7153275" y="2423123"/>
            <a:ext cx="1790700" cy="842469"/>
          </a:xfrm>
          <a:prstGeom prst="rect">
            <a:avLst/>
          </a:prstGeom>
          <a:noFill/>
          <a:ln w="317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Tornado</a:t>
            </a:r>
            <a:endParaRPr lang="en-CA" sz="28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5676903-8C8B-4156-B587-D7B26FC9E653}"/>
              </a:ext>
            </a:extLst>
          </p:cNvPr>
          <p:cNvSpPr/>
          <p:nvPr/>
        </p:nvSpPr>
        <p:spPr>
          <a:xfrm>
            <a:off x="5781348" y="853928"/>
            <a:ext cx="1790700" cy="842469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Browser</a:t>
            </a:r>
            <a:endParaRPr lang="en-CA" sz="24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069AE1B-1BD4-49AE-8622-AB09C92B072E}"/>
              </a:ext>
            </a:extLst>
          </p:cNvPr>
          <p:cNvSpPr/>
          <p:nvPr/>
        </p:nvSpPr>
        <p:spPr>
          <a:xfrm>
            <a:off x="8506152" y="853928"/>
            <a:ext cx="1790700" cy="842469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Browser</a:t>
            </a:r>
            <a:endParaRPr lang="en-CA" sz="24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3842C86-E694-4B71-A521-099CAAEE121B}"/>
              </a:ext>
            </a:extLst>
          </p:cNvPr>
          <p:cNvCxnSpPr>
            <a:cxnSpLocks/>
            <a:endCxn id="26" idx="2"/>
          </p:cNvCxnSpPr>
          <p:nvPr/>
        </p:nvCxnSpPr>
        <p:spPr>
          <a:xfrm flipH="1" flipV="1">
            <a:off x="6676698" y="1696397"/>
            <a:ext cx="694826" cy="726726"/>
          </a:xfrm>
          <a:prstGeom prst="straightConnector1">
            <a:avLst/>
          </a:prstGeom>
          <a:ln w="53975"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D0F79C9-A613-4C2A-844B-D815D9655894}"/>
              </a:ext>
            </a:extLst>
          </p:cNvPr>
          <p:cNvCxnSpPr>
            <a:cxnSpLocks/>
            <a:endCxn id="27" idx="2"/>
          </p:cNvCxnSpPr>
          <p:nvPr/>
        </p:nvCxnSpPr>
        <p:spPr>
          <a:xfrm flipV="1">
            <a:off x="8836403" y="1696397"/>
            <a:ext cx="565099" cy="722743"/>
          </a:xfrm>
          <a:prstGeom prst="straightConnector1">
            <a:avLst/>
          </a:prstGeom>
          <a:ln w="53975">
            <a:tailEnd type="triangle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6" name="Cylinder 35">
            <a:extLst>
              <a:ext uri="{FF2B5EF4-FFF2-40B4-BE49-F238E27FC236}">
                <a16:creationId xmlns:a16="http://schemas.microsoft.com/office/drawing/2014/main" id="{E971D1EE-BEC3-4C40-A3F5-0ED57154B138}"/>
              </a:ext>
            </a:extLst>
          </p:cNvPr>
          <p:cNvSpPr/>
          <p:nvPr/>
        </p:nvSpPr>
        <p:spPr>
          <a:xfrm>
            <a:off x="4381231" y="3425150"/>
            <a:ext cx="922915" cy="885530"/>
          </a:xfrm>
          <a:prstGeom prst="can">
            <a:avLst/>
          </a:prstGeom>
          <a:noFill/>
          <a:ln w="508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4456C5B-9260-4444-8DBD-BD61B0C4D2DD}"/>
              </a:ext>
            </a:extLst>
          </p:cNvPr>
          <p:cNvSpPr txBox="1"/>
          <p:nvPr/>
        </p:nvSpPr>
        <p:spPr>
          <a:xfrm>
            <a:off x="3609648" y="2309821"/>
            <a:ext cx="29717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i="1" dirty="0"/>
              <a:t>web services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FBC02BA-193F-4DC4-BA28-783C31225F14}"/>
              </a:ext>
            </a:extLst>
          </p:cNvPr>
          <p:cNvSpPr txBox="1"/>
          <p:nvPr/>
        </p:nvSpPr>
        <p:spPr>
          <a:xfrm>
            <a:off x="4457424" y="3685459"/>
            <a:ext cx="770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DB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2AE02F3-5C6A-4553-842A-ECFB49006B5B}"/>
              </a:ext>
            </a:extLst>
          </p:cNvPr>
          <p:cNvCxnSpPr>
            <a:cxnSpLocks/>
            <a:stCxn id="36" idx="2"/>
          </p:cNvCxnSpPr>
          <p:nvPr/>
        </p:nvCxnSpPr>
        <p:spPr>
          <a:xfrm flipH="1">
            <a:off x="3797225" y="3867915"/>
            <a:ext cx="584006" cy="0"/>
          </a:xfrm>
          <a:prstGeom prst="straightConnector1">
            <a:avLst/>
          </a:prstGeom>
          <a:ln w="53975"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F6A01648-ACB9-4459-9CF3-05E081D658BB}"/>
              </a:ext>
            </a:extLst>
          </p:cNvPr>
          <p:cNvSpPr txBox="1"/>
          <p:nvPr/>
        </p:nvSpPr>
        <p:spPr>
          <a:xfrm>
            <a:off x="4868601" y="5535607"/>
            <a:ext cx="2628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Network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0AF4BC2-FC7B-4822-BA0E-6EA0EC1A25A8}"/>
              </a:ext>
            </a:extLst>
          </p:cNvPr>
          <p:cNvSpPr txBox="1"/>
          <p:nvPr/>
        </p:nvSpPr>
        <p:spPr>
          <a:xfrm>
            <a:off x="2657173" y="4969554"/>
            <a:ext cx="2628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Beacons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035CC97-51B8-4047-9EBF-A005D4DADF8C}"/>
              </a:ext>
            </a:extLst>
          </p:cNvPr>
          <p:cNvSpPr txBox="1"/>
          <p:nvPr/>
        </p:nvSpPr>
        <p:spPr>
          <a:xfrm>
            <a:off x="3624263" y="2833330"/>
            <a:ext cx="297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i="1" dirty="0"/>
              <a:t>(JSON)</a:t>
            </a:r>
          </a:p>
        </p:txBody>
      </p:sp>
    </p:spTree>
    <p:extLst>
      <p:ext uri="{BB962C8B-B14F-4D97-AF65-F5344CB8AC3E}">
        <p14:creationId xmlns:p14="http://schemas.microsoft.com/office/powerpoint/2010/main" val="167588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25" y="701066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CLS RESTful APIs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0F9B51-6B5E-4E52-9AF0-C66DDED33C2D}"/>
              </a:ext>
            </a:extLst>
          </p:cNvPr>
          <p:cNvSpPr/>
          <p:nvPr/>
        </p:nvSpPr>
        <p:spPr>
          <a:xfrm>
            <a:off x="1524000" y="1828800"/>
            <a:ext cx="6953175" cy="388340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https://epicsgateway.clsi.ca</a:t>
            </a:r>
          </a:p>
          <a:p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get_pv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/&lt;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pv_name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list_iocs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list_clients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list_requests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list_beacons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sz="2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sz="2400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199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725" y="701066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CLS RESTful APIs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0F9B51-6B5E-4E52-9AF0-C66DDED33C2D}"/>
              </a:ext>
            </a:extLst>
          </p:cNvPr>
          <p:cNvSpPr/>
          <p:nvPr/>
        </p:nvSpPr>
        <p:spPr>
          <a:xfrm>
            <a:off x="628724" y="1600200"/>
            <a:ext cx="11296575" cy="42291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&amp;sort=&lt;mode&gt;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&amp;search=&lt;regex&gt;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CA" sz="24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=&lt;id&gt;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&amp;app=&lt;id&gt;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&amp;invalid</a:t>
            </a:r>
          </a:p>
          <a:p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4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4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&amp;duplicate</a:t>
            </a:r>
          </a:p>
          <a:p>
            <a:endParaRPr lang="en-CA" sz="2400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C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list_pvs</a:t>
            </a:r>
            <a:r>
              <a:rPr lang="en-CA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CA" sz="2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?count=&lt;X&gt;</a:t>
            </a:r>
            <a:r>
              <a:rPr lang="en-CA" sz="20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&amp;offset=&lt;Y&gt;</a:t>
            </a:r>
            <a:r>
              <a:rPr lang="en-CA" sz="20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</a:t>
            </a:r>
            <a:r>
              <a:rPr lang="en-CA" sz="2000" b="1" dirty="0" err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ioc</a:t>
            </a:r>
            <a:r>
              <a:rPr lang="en-CA" sz="2000" b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=&lt;id&gt;</a:t>
            </a:r>
            <a:r>
              <a:rPr lang="en-CA" sz="2000" b="1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&amp;search=&lt;regex&gt;</a:t>
            </a:r>
            <a:r>
              <a:rPr lang="en-CA" sz="2000" b="1" dirty="0">
                <a:solidFill>
                  <a:schemeClr val="bg2">
                    <a:lumMod val="2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&amp;sort=&lt;mode&gt;</a:t>
            </a:r>
          </a:p>
          <a:p>
            <a:endParaRPr lang="en-CA" sz="2400" b="1" dirty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sz="2400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solidFill>
                <a:srgbClr val="00B05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CA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9993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3177"/>
            <a:ext cx="10972800" cy="750981"/>
          </a:xfrm>
        </p:spPr>
        <p:txBody>
          <a:bodyPr/>
          <a:lstStyle/>
          <a:p>
            <a:r>
              <a:rPr lang="en-CA" dirty="0">
                <a:solidFill>
                  <a:schemeClr val="accent1"/>
                </a:solidFill>
              </a:rPr>
              <a:t>Example: PV Monitor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1" y="1549772"/>
            <a:ext cx="104632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b="1" dirty="0"/>
              <a:t>List EPICS PVs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A" sz="3200" dirty="0"/>
              <a:t>all / host / IOC / applications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A" sz="3200" dirty="0"/>
              <a:t>lost / duplicate / invalid names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A" sz="3200" dirty="0"/>
              <a:t>most requested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A" sz="3200" dirty="0"/>
              <a:t>search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b="1" dirty="0"/>
              <a:t>List EPICS IOCS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CA" sz="3200" dirty="0"/>
              <a:t>apps / beacons / PVs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sz="3200" b="1" dirty="0"/>
              <a:t>List Requesting Clients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A" sz="3200" dirty="0"/>
          </a:p>
          <a:p>
            <a:r>
              <a:rPr lang="en-CA" sz="2000" dirty="0"/>
              <a:t>	 </a:t>
            </a:r>
          </a:p>
        </p:txBody>
      </p:sp>
    </p:spTree>
    <p:extLst>
      <p:ext uri="{BB962C8B-B14F-4D97-AF65-F5344CB8AC3E}">
        <p14:creationId xmlns:p14="http://schemas.microsoft.com/office/powerpoint/2010/main" val="337335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009E790-A5D3-48E9-A38B-310DF2F12E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600"/>
            <a:ext cx="10972800" cy="64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36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E46C16-92CC-4109-AE81-64342BE5C180}">
  <ds:schemaRefs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7B5DA6D8-1370-4B76-A501-7126FB885D9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E6CA4FE-8640-40EE-AE90-8C2FC7B9CC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22511</TotalTime>
  <Words>390</Words>
  <Application>Microsoft Office PowerPoint</Application>
  <PresentationFormat>Widescreen</PresentationFormat>
  <Paragraphs>111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Courier New</vt:lpstr>
      <vt:lpstr>Office Theme</vt:lpstr>
      <vt:lpstr>PowerPoint Presentation</vt:lpstr>
      <vt:lpstr>Web Services Definition</vt:lpstr>
      <vt:lpstr>REST (Representational State Transfer) APIs</vt:lpstr>
      <vt:lpstr>RESTful EPICS Web Services at the CLS</vt:lpstr>
      <vt:lpstr>Architecture</vt:lpstr>
      <vt:lpstr>CLS RESTful APIs</vt:lpstr>
      <vt:lpstr>CLS RESTful APIs</vt:lpstr>
      <vt:lpstr>Example: PV Monitor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Lessons Learned</vt:lpstr>
      <vt:lpstr>Possible Future Goals</vt:lpstr>
    </vt:vector>
  </TitlesOfParts>
  <Company>Canadian Light Source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Revealing the mechanisms of malaria and toxoplasmosis</dc:title>
  <dc:creator>Sandra Ribeiro</dc:creator>
  <cp:lastModifiedBy>Mike Bree</cp:lastModifiedBy>
  <cp:revision>167</cp:revision>
  <dcterms:created xsi:type="dcterms:W3CDTF">2016-03-31T17:09:15Z</dcterms:created>
  <dcterms:modified xsi:type="dcterms:W3CDTF">2019-05-30T17:58:03Z</dcterms:modified>
</cp:coreProperties>
</file>