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90" r:id="rId2"/>
    <p:sldId id="319" r:id="rId3"/>
    <p:sldId id="311" r:id="rId4"/>
    <p:sldId id="324" r:id="rId5"/>
    <p:sldId id="327" r:id="rId6"/>
    <p:sldId id="328" r:id="rId7"/>
    <p:sldId id="330" r:id="rId8"/>
    <p:sldId id="331" r:id="rId9"/>
    <p:sldId id="314" r:id="rId10"/>
    <p:sldId id="318" r:id="rId11"/>
    <p:sldId id="325" r:id="rId12"/>
    <p:sldId id="323" r:id="rId13"/>
    <p:sldId id="322" r:id="rId14"/>
    <p:sldId id="326" r:id="rId15"/>
    <p:sldId id="320" r:id="rId16"/>
    <p:sldId id="329" r:id="rId17"/>
  </p:sldIdLst>
  <p:sldSz cx="9144000" cy="5143500" type="screen16x9"/>
  <p:notesSz cx="6797675" cy="9926638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entury Gothic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entury Gothic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entury Gothic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entury Gothic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entury Gothic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entury Gothic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entury Gothic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entury Gothic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entury Gothic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B942"/>
    <a:srgbClr val="5F5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708" autoAdjust="0"/>
    <p:restoredTop sz="94660"/>
  </p:normalViewPr>
  <p:slideViewPr>
    <p:cSldViewPr>
      <p:cViewPr varScale="1">
        <p:scale>
          <a:sx n="114" d="100"/>
          <a:sy n="114" d="100"/>
        </p:scale>
        <p:origin x="732" y="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10" d="100"/>
        <a:sy n="110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3258" y="-90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60" cy="496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559" tIns="45779" rIns="91559" bIns="45779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016" y="0"/>
            <a:ext cx="2945660" cy="496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559" tIns="45779" rIns="91559" bIns="4577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307"/>
            <a:ext cx="2945660" cy="496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559" tIns="45779" rIns="91559" bIns="45779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016" y="9430307"/>
            <a:ext cx="2945660" cy="496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559" tIns="45779" rIns="91559" bIns="4577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C5029E26-3CDE-4E2A-9243-F4CFA73F77C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19711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60" cy="496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559" tIns="45779" rIns="91559" bIns="45779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60" cy="496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559" tIns="45779" rIns="91559" bIns="4577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488" y="744538"/>
            <a:ext cx="6616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155"/>
            <a:ext cx="4984962" cy="446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559" tIns="45779" rIns="91559" bIns="457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307"/>
            <a:ext cx="2945660" cy="496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559" tIns="45779" rIns="91559" bIns="45779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430307"/>
            <a:ext cx="2945660" cy="496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559" tIns="45779" rIns="91559" bIns="4577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4D204273-9E39-4C9A-A251-EF1633DCAA4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39932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6745F3C-3CEB-4A25-85B6-CDCC4A5FEFE4}" type="slidenum">
              <a:rPr lang="en-GB"/>
              <a:pPr/>
              <a:t>1</a:t>
            </a:fld>
            <a:endParaRPr lang="en-GB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4408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14650"/>
            <a:ext cx="6400800" cy="1331286"/>
          </a:xfrm>
        </p:spPr>
        <p:txBody>
          <a:bodyPr/>
          <a:lstStyle>
            <a:lvl1pPr marL="0" indent="0" algn="ctr">
              <a:buFontTx/>
              <a:buNone/>
              <a:defRPr sz="2000" baseline="0"/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US" noProof="0" dirty="0" smtClean="0"/>
          </a:p>
        </p:txBody>
      </p:sp>
      <p:sp>
        <p:nvSpPr>
          <p:cNvPr id="12292" name="Line 4"/>
          <p:cNvSpPr>
            <a:spLocks noChangeShapeType="1"/>
          </p:cNvSpPr>
          <p:nvPr/>
        </p:nvSpPr>
        <p:spPr bwMode="auto">
          <a:xfrm>
            <a:off x="0" y="357188"/>
            <a:ext cx="9144000" cy="0"/>
          </a:xfrm>
          <a:prstGeom prst="line">
            <a:avLst/>
          </a:prstGeom>
          <a:noFill/>
          <a:ln w="15875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16168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3838" y="457200"/>
            <a:ext cx="2000250" cy="4114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3088" y="457200"/>
            <a:ext cx="5848350" cy="4114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35779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5983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281348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3088" y="1314450"/>
            <a:ext cx="3924300" cy="3257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9788" y="1314450"/>
            <a:ext cx="3924300" cy="3257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70822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3156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95585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3036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92711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581352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spect="1" noChangeArrowheads="1"/>
          </p:cNvSpPr>
          <p:nvPr>
            <p:ph type="title"/>
          </p:nvPr>
        </p:nvSpPr>
        <p:spPr bwMode="auto">
          <a:xfrm>
            <a:off x="573088" y="457200"/>
            <a:ext cx="80010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3088" y="1314450"/>
            <a:ext cx="8001000" cy="3147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 smtClean="0"/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>
            <a:off x="0" y="357188"/>
            <a:ext cx="9144000" cy="0"/>
          </a:xfrm>
          <a:prstGeom prst="line">
            <a:avLst/>
          </a:prstGeom>
          <a:noFill/>
          <a:ln w="15875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39" name="Text Box 15"/>
          <p:cNvSpPr txBox="1">
            <a:spLocks noChangeArrowheads="1"/>
          </p:cNvSpPr>
          <p:nvPr/>
        </p:nvSpPr>
        <p:spPr bwMode="auto">
          <a:xfrm>
            <a:off x="2699792" y="4741833"/>
            <a:ext cx="460851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36000" tIns="0" rIns="36000" bIns="0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800" i="1" dirty="0" smtClean="0">
                <a:solidFill>
                  <a:schemeClr val="tx1"/>
                </a:solidFill>
                <a:latin typeface="+mj-lt"/>
              </a:rPr>
              <a:t>ITER Needs for EPICS &amp; Web</a:t>
            </a:r>
          </a:p>
          <a:p>
            <a:pPr algn="ctr">
              <a:spcBef>
                <a:spcPct val="50000"/>
              </a:spcBef>
            </a:pPr>
            <a:r>
              <a:rPr lang="en-GB" sz="800" baseline="0" dirty="0" smtClean="0">
                <a:solidFill>
                  <a:schemeClr val="tx1"/>
                </a:solidFill>
                <a:latin typeface="+mj-lt"/>
              </a:rPr>
              <a:t>EPICS Collaboration Meeting June 2019, St Paul-</a:t>
            </a:r>
            <a:r>
              <a:rPr lang="en-GB" sz="800" baseline="0" dirty="0" err="1" smtClean="0">
                <a:solidFill>
                  <a:schemeClr val="tx1"/>
                </a:solidFill>
                <a:latin typeface="+mj-lt"/>
              </a:rPr>
              <a:t>lez</a:t>
            </a:r>
            <a:r>
              <a:rPr lang="en-GB" sz="800" baseline="0" dirty="0" smtClean="0">
                <a:solidFill>
                  <a:schemeClr val="tx1"/>
                </a:solidFill>
                <a:latin typeface="+mj-lt"/>
              </a:rPr>
              <a:t>-Durance, France</a:t>
            </a:r>
          </a:p>
        </p:txBody>
      </p:sp>
      <p:sp>
        <p:nvSpPr>
          <p:cNvPr id="1040" name="Text Box 16"/>
          <p:cNvSpPr txBox="1">
            <a:spLocks noChangeArrowheads="1"/>
          </p:cNvSpPr>
          <p:nvPr/>
        </p:nvSpPr>
        <p:spPr bwMode="auto">
          <a:xfrm>
            <a:off x="8458200" y="4788000"/>
            <a:ext cx="585788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800" dirty="0">
                <a:latin typeface="+mj-lt"/>
              </a:rPr>
              <a:t>Page </a:t>
            </a:r>
            <a:fld id="{47BA91C2-74BF-4480-8BF1-C44F20807924}" type="slidenum">
              <a:rPr lang="en-GB" sz="800" smtClean="0">
                <a:latin typeface="+mj-lt"/>
              </a:rPr>
              <a:pPr>
                <a:spcBef>
                  <a:spcPct val="50000"/>
                </a:spcBef>
              </a:pPr>
              <a:t>‹#›</a:t>
            </a:fld>
            <a:endParaRPr lang="en-GB" sz="800" dirty="0">
              <a:latin typeface="+mj-lt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7308303" y="4788000"/>
            <a:ext cx="111672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 smtClean="0">
                <a:latin typeface="+mj-lt"/>
              </a:rPr>
              <a:t>IDM</a:t>
            </a:r>
            <a:r>
              <a:rPr lang="en-US" sz="800" baseline="0" dirty="0" smtClean="0">
                <a:latin typeface="+mj-lt"/>
              </a:rPr>
              <a:t> UID</a:t>
            </a:r>
            <a:r>
              <a:rPr lang="en-US" sz="800" baseline="0" dirty="0" smtClean="0">
                <a:latin typeface="+mj-lt"/>
              </a:rPr>
              <a:t>: YQT4LF</a:t>
            </a:r>
            <a:endParaRPr lang="en-GB" sz="800" dirty="0">
              <a:latin typeface="+mj-lt"/>
            </a:endParaRPr>
          </a:p>
        </p:txBody>
      </p:sp>
      <p:cxnSp>
        <p:nvCxnSpPr>
          <p:cNvPr id="4" name="Straight Connector 3"/>
          <p:cNvCxnSpPr/>
          <p:nvPr/>
        </p:nvCxnSpPr>
        <p:spPr bwMode="auto">
          <a:xfrm>
            <a:off x="0" y="4731514"/>
            <a:ext cx="9144000" cy="0"/>
          </a:xfrm>
          <a:prstGeom prst="line">
            <a:avLst/>
          </a:prstGeom>
          <a:noFill/>
          <a:ln w="6350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Straight Connector 10"/>
          <p:cNvCxnSpPr/>
          <p:nvPr/>
        </p:nvCxnSpPr>
        <p:spPr bwMode="auto">
          <a:xfrm>
            <a:off x="8388424" y="4731514"/>
            <a:ext cx="0" cy="324000"/>
          </a:xfrm>
          <a:prstGeom prst="line">
            <a:avLst/>
          </a:prstGeom>
          <a:noFill/>
          <a:ln w="6350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Straight Connector 18"/>
          <p:cNvCxnSpPr/>
          <p:nvPr/>
        </p:nvCxnSpPr>
        <p:spPr bwMode="auto">
          <a:xfrm>
            <a:off x="7308304" y="4731990"/>
            <a:ext cx="0" cy="324000"/>
          </a:xfrm>
          <a:prstGeom prst="line">
            <a:avLst/>
          </a:prstGeom>
          <a:noFill/>
          <a:ln w="6350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Straight Connector 19"/>
          <p:cNvCxnSpPr/>
          <p:nvPr/>
        </p:nvCxnSpPr>
        <p:spPr bwMode="auto">
          <a:xfrm>
            <a:off x="2699792" y="4731990"/>
            <a:ext cx="0" cy="324000"/>
          </a:xfrm>
          <a:prstGeom prst="line">
            <a:avLst/>
          </a:prstGeom>
          <a:noFill/>
          <a:ln w="6350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752000"/>
            <a:ext cx="592767" cy="29349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000" y="4953600"/>
            <a:ext cx="2016224" cy="9710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287338" indent="-287338" algn="just" defTabSz="795338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57238" indent="-279400" algn="just" defTabSz="795338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36650" indent="-188913" algn="just" defTabSz="795338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511300" indent="-184150" algn="just" defTabSz="795338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1885950" indent="-184150" algn="just" defTabSz="795338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343150" indent="-184150" algn="l" defTabSz="795338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800350" indent="-184150" algn="l" defTabSz="795338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257550" indent="-184150" algn="l" defTabSz="795338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714750" indent="-184150" algn="l" defTabSz="795338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spect="1" noChangeArrowheads="1"/>
          </p:cNvSpPr>
          <p:nvPr>
            <p:ph type="ctrTitle"/>
          </p:nvPr>
        </p:nvSpPr>
        <p:spPr>
          <a:xfrm>
            <a:off x="685800" y="1282452"/>
            <a:ext cx="7772400" cy="857250"/>
          </a:xfrm>
        </p:spPr>
        <p:txBody>
          <a:bodyPr/>
          <a:lstStyle/>
          <a:p>
            <a:r>
              <a:rPr lang="en-GB" dirty="0" smtClean="0"/>
              <a:t>ITER Needs for EPICS &amp; Web</a:t>
            </a:r>
            <a:endParaRPr lang="en-GB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211710"/>
            <a:ext cx="6400800" cy="1331286"/>
          </a:xfrm>
        </p:spPr>
        <p:txBody>
          <a:bodyPr/>
          <a:lstStyle/>
          <a:p>
            <a:endParaRPr lang="en-US" dirty="0"/>
          </a:p>
          <a:p>
            <a:r>
              <a:rPr lang="en-US" dirty="0" err="1" smtClean="0"/>
              <a:t>D.Stepanov</a:t>
            </a:r>
            <a:endParaRPr lang="en-US" dirty="0" smtClean="0"/>
          </a:p>
          <a:p>
            <a:r>
              <a:rPr lang="en-US" dirty="0" smtClean="0"/>
              <a:t>ITER Organization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39552" y="4470235"/>
            <a:ext cx="83529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i="1" dirty="0" err="1" smtClean="0">
                <a:latin typeface="+mn-lt"/>
              </a:rPr>
              <a:t>Disclaimer</a:t>
            </a:r>
            <a:r>
              <a:rPr lang="fr-FR" sz="1100" i="1" dirty="0" smtClean="0">
                <a:latin typeface="+mn-lt"/>
              </a:rPr>
              <a:t>: The </a:t>
            </a:r>
            <a:r>
              <a:rPr lang="fr-FR" sz="1100" i="1" dirty="0" err="1" smtClean="0">
                <a:latin typeface="+mn-lt"/>
              </a:rPr>
              <a:t>views</a:t>
            </a:r>
            <a:r>
              <a:rPr lang="fr-FR" sz="1100" i="1" dirty="0" smtClean="0">
                <a:latin typeface="+mn-lt"/>
              </a:rPr>
              <a:t> and opinions </a:t>
            </a:r>
            <a:r>
              <a:rPr lang="fr-FR" sz="1100" i="1" dirty="0" err="1" smtClean="0">
                <a:latin typeface="+mn-lt"/>
              </a:rPr>
              <a:t>expressed</a:t>
            </a:r>
            <a:r>
              <a:rPr lang="fr-FR" sz="1100" i="1" dirty="0" smtClean="0">
                <a:latin typeface="+mn-lt"/>
              </a:rPr>
              <a:t> </a:t>
            </a:r>
            <a:r>
              <a:rPr lang="fr-FR" sz="1100" i="1" dirty="0" err="1" smtClean="0">
                <a:latin typeface="+mn-lt"/>
              </a:rPr>
              <a:t>herein</a:t>
            </a:r>
            <a:r>
              <a:rPr lang="fr-FR" sz="1100" i="1" dirty="0" smtClean="0">
                <a:latin typeface="+mn-lt"/>
              </a:rPr>
              <a:t> do not </a:t>
            </a:r>
            <a:r>
              <a:rPr lang="fr-FR" sz="1100" i="1" dirty="0" err="1" smtClean="0">
                <a:latin typeface="+mn-lt"/>
              </a:rPr>
              <a:t>necessarily</a:t>
            </a:r>
            <a:r>
              <a:rPr lang="fr-FR" sz="1100" i="1" dirty="0" smtClean="0">
                <a:latin typeface="+mn-lt"/>
              </a:rPr>
              <a:t> </a:t>
            </a:r>
            <a:r>
              <a:rPr lang="fr-FR" sz="1100" i="1" dirty="0" err="1" smtClean="0">
                <a:latin typeface="+mn-lt"/>
              </a:rPr>
              <a:t>reflect</a:t>
            </a:r>
            <a:r>
              <a:rPr lang="fr-FR" sz="1100" i="1" dirty="0" smtClean="0">
                <a:latin typeface="+mn-lt"/>
              </a:rPr>
              <a:t> </a:t>
            </a:r>
            <a:r>
              <a:rPr lang="fr-FR" sz="1100" i="1" dirty="0" err="1" smtClean="0">
                <a:latin typeface="+mn-lt"/>
              </a:rPr>
              <a:t>those</a:t>
            </a:r>
            <a:r>
              <a:rPr lang="fr-FR" sz="1100" i="1" dirty="0" smtClean="0">
                <a:latin typeface="+mn-lt"/>
              </a:rPr>
              <a:t> of the ITER Organization</a:t>
            </a:r>
          </a:p>
        </p:txBody>
      </p:sp>
    </p:spTree>
    <p:extLst>
      <p:ext uri="{BB962C8B-B14F-4D97-AF65-F5344CB8AC3E}">
        <p14:creationId xmlns:p14="http://schemas.microsoft.com/office/powerpoint/2010/main" val="3266221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3088" y="19692"/>
            <a:ext cx="8001000" cy="319810"/>
          </a:xfrm>
        </p:spPr>
        <p:txBody>
          <a:bodyPr/>
          <a:lstStyle/>
          <a:p>
            <a:r>
              <a:rPr lang="en-US" dirty="0" smtClean="0"/>
              <a:t>CS-Studio Web Data Browser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102" y="411510"/>
            <a:ext cx="7863840" cy="4259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150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CS-Studio Web Tools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3088" y="1314450"/>
            <a:ext cx="8001000" cy="2769468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 smtClean="0"/>
              <a:t>(+) Part of standard CODAC software stack</a:t>
            </a:r>
          </a:p>
          <a:p>
            <a:pPr marL="0" indent="0">
              <a:buNone/>
            </a:pPr>
            <a:r>
              <a:rPr lang="en-US" sz="2000" dirty="0" smtClean="0"/>
              <a:t>(+) Reuse of existing screens (some tweaks are needed)</a:t>
            </a:r>
          </a:p>
          <a:p>
            <a:pPr marL="0" indent="0">
              <a:buNone/>
            </a:pPr>
            <a:r>
              <a:rPr lang="en-US" sz="2000" dirty="0" smtClean="0"/>
              <a:t>(+) EPICS connection out of the box</a:t>
            </a:r>
          </a:p>
          <a:p>
            <a:pPr marL="0" indent="0">
              <a:buNone/>
            </a:pPr>
            <a:r>
              <a:rPr lang="en-US" sz="2000" dirty="0" smtClean="0"/>
              <a:t>(+) Access to source code + community</a:t>
            </a:r>
          </a:p>
          <a:p>
            <a:pPr marL="0" indent="0">
              <a:buNone/>
            </a:pPr>
            <a:r>
              <a:rPr lang="en-US" sz="2000" dirty="0" smtClean="0"/>
              <a:t>(?) Too operator-oriented, no dashboards</a:t>
            </a:r>
          </a:p>
          <a:p>
            <a:pPr marL="0" indent="0">
              <a:buNone/>
            </a:pPr>
            <a:r>
              <a:rPr lang="en-US" sz="2000" dirty="0" smtClean="0"/>
              <a:t>(?) Scalability</a:t>
            </a:r>
          </a:p>
          <a:p>
            <a:pPr marL="0" indent="0">
              <a:buNone/>
            </a:pPr>
            <a:r>
              <a:rPr lang="en-US" sz="2000" dirty="0" smtClean="0"/>
              <a:t>(?) Support and future. ITER has to maintain its own branch and fixes</a:t>
            </a:r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573088" y="4227934"/>
            <a:ext cx="82473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+mn-lt"/>
              </a:rPr>
              <a:t>Status: baseline, but needs to be complemented with other functions</a:t>
            </a:r>
          </a:p>
        </p:txBody>
      </p:sp>
    </p:spTree>
    <p:extLst>
      <p:ext uri="{BB962C8B-B14F-4D97-AF65-F5344CB8AC3E}">
        <p14:creationId xmlns:p14="http://schemas.microsoft.com/office/powerpoint/2010/main" val="2112843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8122"/>
            <a:ext cx="8001000" cy="360040"/>
          </a:xfrm>
        </p:spPr>
        <p:txBody>
          <a:bodyPr/>
          <a:lstStyle/>
          <a:p>
            <a:r>
              <a:rPr lang="en-US" dirty="0" smtClean="0"/>
              <a:t>W7-X </a:t>
            </a:r>
            <a:r>
              <a:rPr lang="en-US" dirty="0" err="1" smtClean="0"/>
              <a:t>DAVInCI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57200"/>
            <a:ext cx="1834896" cy="4304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158424" y="4484834"/>
            <a:ext cx="67687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i="1" dirty="0" smtClean="0">
                <a:latin typeface="+mn-lt"/>
              </a:rPr>
              <a:t>Image credit: </a:t>
            </a:r>
            <a:r>
              <a:rPr lang="en-US" sz="1000" i="1" dirty="0" err="1" smtClean="0">
                <a:latin typeface="+mn-lt"/>
              </a:rPr>
              <a:t>Dumke</a:t>
            </a:r>
            <a:r>
              <a:rPr lang="en-US" sz="1000" i="1" dirty="0" smtClean="0">
                <a:latin typeface="+mn-lt"/>
              </a:rPr>
              <a:t>, 11</a:t>
            </a:r>
            <a:r>
              <a:rPr lang="en-US" sz="1000" i="1" baseline="30000" dirty="0" smtClean="0">
                <a:latin typeface="+mn-lt"/>
              </a:rPr>
              <a:t>th</a:t>
            </a:r>
            <a:r>
              <a:rPr lang="en-US" sz="1000" i="1" dirty="0" smtClean="0">
                <a:latin typeface="+mn-lt"/>
              </a:rPr>
              <a:t> IAEA TM on Control, DAQ &amp; RP, 2017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1840" y="416324"/>
            <a:ext cx="5214625" cy="4027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508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9116" y="30512"/>
            <a:ext cx="8001000" cy="314350"/>
          </a:xfrm>
        </p:spPr>
        <p:txBody>
          <a:bodyPr/>
          <a:lstStyle/>
          <a:p>
            <a:r>
              <a:rPr lang="en-US" dirty="0" smtClean="0"/>
              <a:t>W7-X Screens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48" y="356449"/>
            <a:ext cx="9108504" cy="444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133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W7-X Tools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3088" y="1314450"/>
            <a:ext cx="8001000" cy="276946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(+) Modern, nice look &amp; feel</a:t>
            </a:r>
          </a:p>
          <a:p>
            <a:pPr marL="0" indent="0">
              <a:buNone/>
            </a:pPr>
            <a:r>
              <a:rPr lang="en-US" dirty="0" smtClean="0"/>
              <a:t>(+) Functionality, user-defined screens</a:t>
            </a:r>
          </a:p>
          <a:p>
            <a:pPr marL="0" indent="0">
              <a:buNone/>
            </a:pPr>
            <a:r>
              <a:rPr lang="en-US" dirty="0" smtClean="0"/>
              <a:t>(+) Scalability</a:t>
            </a:r>
          </a:p>
          <a:p>
            <a:pPr marL="0" indent="0">
              <a:buNone/>
            </a:pPr>
            <a:r>
              <a:rPr lang="en-US" dirty="0" smtClean="0"/>
              <a:t>(?) No EPICS or UDA connectors</a:t>
            </a:r>
          </a:p>
          <a:p>
            <a:pPr marL="0" indent="0">
              <a:buNone/>
            </a:pPr>
            <a:r>
              <a:rPr lang="en-US" dirty="0" smtClean="0"/>
              <a:t>(?) Portability</a:t>
            </a:r>
          </a:p>
          <a:p>
            <a:pPr marL="0" indent="0">
              <a:buNone/>
            </a:pPr>
            <a:r>
              <a:rPr lang="en-US" dirty="0" smtClean="0"/>
              <a:t>(?) Access to source code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73088" y="4227934"/>
            <a:ext cx="8247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</a:rPr>
              <a:t>Status: demo version installed at ITER, evaluation on-going</a:t>
            </a:r>
          </a:p>
        </p:txBody>
      </p:sp>
    </p:spTree>
    <p:extLst>
      <p:ext uri="{BB962C8B-B14F-4D97-AF65-F5344CB8AC3E}">
        <p14:creationId xmlns:p14="http://schemas.microsoft.com/office/powerpoint/2010/main" val="2151670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Candidates?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7699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Web tools to navigate EPICS and other machine data are clearly needed</a:t>
            </a:r>
          </a:p>
          <a:p>
            <a:r>
              <a:rPr lang="en-US" dirty="0" smtClean="0"/>
              <a:t>CS-Studio is a baseline but has limitations</a:t>
            </a:r>
          </a:p>
          <a:p>
            <a:r>
              <a:rPr lang="en-US" dirty="0" smtClean="0"/>
              <a:t>Studies ongoing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604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Scope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Web tools are nowadays ubiquitous and can be found in both development (configuration) and runtime environments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This presentation is about run-time and “post-runtime” data presentation and dissemination, not about configuration tools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7626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3088" y="25152"/>
            <a:ext cx="8001000" cy="314350"/>
          </a:xfrm>
        </p:spPr>
        <p:txBody>
          <a:bodyPr/>
          <a:lstStyle/>
          <a:p>
            <a:r>
              <a:rPr lang="en-US" dirty="0" smtClean="0"/>
              <a:t>Place of EPICS &amp; Web in Architecture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381695"/>
            <a:ext cx="6152965" cy="4350295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9913" y="1424247"/>
            <a:ext cx="360040" cy="21139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8870" y="1681175"/>
            <a:ext cx="271927" cy="27967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3848" y="3853286"/>
            <a:ext cx="360040" cy="21139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592" y="3867894"/>
            <a:ext cx="360040" cy="21139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79779" y="2556842"/>
            <a:ext cx="360040" cy="21139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584" y="2571750"/>
            <a:ext cx="360040" cy="21139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1803" y="1418235"/>
            <a:ext cx="360040" cy="21139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9739" y="1424247"/>
            <a:ext cx="360040" cy="21139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5895" y="1418236"/>
            <a:ext cx="360040" cy="21139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32058" y="3866856"/>
            <a:ext cx="360040" cy="211399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83775" y="820548"/>
            <a:ext cx="271927" cy="279678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9307" y="820548"/>
            <a:ext cx="271927" cy="279678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97572" y="820548"/>
            <a:ext cx="271927" cy="279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1582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3088" y="457200"/>
            <a:ext cx="8001000" cy="674390"/>
          </a:xfrm>
        </p:spPr>
        <p:txBody>
          <a:bodyPr/>
          <a:lstStyle/>
          <a:p>
            <a:r>
              <a:rPr lang="en-US" dirty="0" smtClean="0"/>
              <a:t>ITER Constraints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Nuclear plant network segregation</a:t>
            </a:r>
          </a:p>
          <a:p>
            <a:r>
              <a:rPr lang="en-US" dirty="0" smtClean="0"/>
              <a:t>Role-based access</a:t>
            </a:r>
          </a:p>
          <a:p>
            <a:r>
              <a:rPr lang="en-US" dirty="0" smtClean="0"/>
              <a:t>Remote participation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371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720" y="426753"/>
            <a:ext cx="7092280" cy="301152"/>
          </a:xfrm>
        </p:spPr>
        <p:txBody>
          <a:bodyPr lIns="36000" rIns="36000"/>
          <a:lstStyle/>
          <a:p>
            <a:r>
              <a:rPr lang="en-US" dirty="0" smtClean="0"/>
              <a:t>Network Zoning &amp; Security Degrees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203848" y="1110099"/>
            <a:ext cx="583264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+mn-lt"/>
              </a:rPr>
              <a:t>IEC 62645 mapping: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2000" dirty="0">
              <a:latin typeface="+mn-lt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n-lt"/>
              </a:rPr>
              <a:t>S1 – Safety systems (POZ)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n-lt"/>
              </a:rPr>
              <a:t>S2 – Conventional controls &amp; interlocks (POZ)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n-lt"/>
              </a:rPr>
              <a:t>S3 – XPOZ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n-lt"/>
              </a:rPr>
              <a:t>Other – IT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2000" dirty="0">
              <a:latin typeface="+mn-lt"/>
            </a:endParaRPr>
          </a:p>
          <a:p>
            <a:r>
              <a:rPr lang="en-US" sz="2000" dirty="0" smtClean="0">
                <a:latin typeface="+mn-lt"/>
              </a:rPr>
              <a:t>Each zone may have multiple specialized networks. Networks can be structured in subnets.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2000" dirty="0" err="1" smtClean="0">
              <a:latin typeface="+mn-lt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536412"/>
            <a:ext cx="2125168" cy="426758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2139702"/>
            <a:ext cx="271927" cy="27967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431" y="1347614"/>
            <a:ext cx="271927" cy="27967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1680" y="739645"/>
            <a:ext cx="271927" cy="279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845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3088" y="267494"/>
            <a:ext cx="8001000" cy="685800"/>
          </a:xfrm>
        </p:spPr>
        <p:txBody>
          <a:bodyPr/>
          <a:lstStyle/>
          <a:p>
            <a:r>
              <a:rPr lang="en-US" dirty="0" smtClean="0"/>
              <a:t>Classes of Remote Users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3088" y="843558"/>
            <a:ext cx="8001000" cy="3777580"/>
          </a:xfrm>
        </p:spPr>
        <p:txBody>
          <a:bodyPr/>
          <a:lstStyle/>
          <a:p>
            <a:r>
              <a:rPr lang="en-US" sz="1800" dirty="0"/>
              <a:t>Off-site </a:t>
            </a:r>
            <a:r>
              <a:rPr lang="en-US" sz="1800" dirty="0" smtClean="0"/>
              <a:t>Research</a:t>
            </a:r>
          </a:p>
          <a:p>
            <a:pPr lvl="1"/>
            <a:r>
              <a:rPr lang="en-US" sz="1600" dirty="0" smtClean="0"/>
              <a:t>Access to ITER internal resources (IDM, CAD, …)</a:t>
            </a:r>
          </a:p>
          <a:p>
            <a:pPr lvl="1"/>
            <a:r>
              <a:rPr lang="en-US" sz="1600" dirty="0" smtClean="0"/>
              <a:t>Access to UDA</a:t>
            </a:r>
          </a:p>
          <a:p>
            <a:pPr lvl="1"/>
            <a:r>
              <a:rPr lang="en-US" sz="1600" dirty="0" smtClean="0"/>
              <a:t>Access to Scientific Data Center</a:t>
            </a:r>
          </a:p>
          <a:p>
            <a:pPr lvl="1"/>
            <a:r>
              <a:rPr lang="en-US" sz="1600" dirty="0" smtClean="0"/>
              <a:t>Access to experiment status data for non-operators</a:t>
            </a:r>
          </a:p>
          <a:p>
            <a:pPr lvl="1"/>
            <a:r>
              <a:rPr lang="en-US" sz="1600" dirty="0" smtClean="0"/>
              <a:t>Limited access to live data</a:t>
            </a:r>
            <a:endParaRPr lang="en-US" sz="1600" dirty="0"/>
          </a:p>
          <a:p>
            <a:r>
              <a:rPr lang="en-US" sz="1800" dirty="0" smtClean="0"/>
              <a:t>Off-site Remote Participation Center</a:t>
            </a:r>
          </a:p>
          <a:p>
            <a:pPr lvl="1"/>
            <a:r>
              <a:rPr lang="en-US" sz="1600" dirty="0" smtClean="0"/>
              <a:t>Access to ITER via dedicated VPN</a:t>
            </a:r>
          </a:p>
          <a:p>
            <a:pPr lvl="1"/>
            <a:r>
              <a:rPr lang="en-US" sz="1600" dirty="0" smtClean="0"/>
              <a:t>Access to XPOZ (remote participation segment)</a:t>
            </a:r>
          </a:p>
          <a:p>
            <a:pPr lvl="1"/>
            <a:r>
              <a:rPr lang="en-US" sz="1600" dirty="0" smtClean="0"/>
              <a:t>Access to live data</a:t>
            </a:r>
            <a:endParaRPr lang="en-US" sz="1600" dirty="0"/>
          </a:p>
          <a:p>
            <a:pPr lvl="1"/>
            <a:r>
              <a:rPr lang="en-US" sz="1600" dirty="0" smtClean="0"/>
              <a:t>Remote control room setup replicating main control room</a:t>
            </a:r>
          </a:p>
          <a:p>
            <a:r>
              <a:rPr lang="en-US" sz="1800" dirty="0" smtClean="0"/>
              <a:t>On-site </a:t>
            </a:r>
            <a:r>
              <a:rPr lang="en-US" sz="1800" dirty="0"/>
              <a:t>(</a:t>
            </a:r>
            <a:r>
              <a:rPr lang="en-US" sz="1800" dirty="0" smtClean="0"/>
              <a:t>ITER IT </a:t>
            </a:r>
            <a:r>
              <a:rPr lang="en-US" sz="1800" dirty="0"/>
              <a:t>network</a:t>
            </a:r>
            <a:r>
              <a:rPr lang="en-US" sz="1800" dirty="0" smtClean="0"/>
              <a:t>)</a:t>
            </a:r>
          </a:p>
          <a:p>
            <a:pPr lvl="1"/>
            <a:r>
              <a:rPr lang="en-US" sz="1600" dirty="0" smtClean="0"/>
              <a:t>(treated same as “off-site research”)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400198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Web Tools?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314450"/>
            <a:ext cx="8463408" cy="3147510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Server-side intelligence – easier to control / modify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No software to manage on user side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Low learning effort; use out of the box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Functionality nearly equal to standard desktop environment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Use of standard protocols / ports – simplifies network setup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Established mechanisms for user authentication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8615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ITER Basic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Live access to run-time data</a:t>
            </a:r>
          </a:p>
          <a:p>
            <a:r>
              <a:rPr lang="en-US" dirty="0" smtClean="0"/>
              <a:t>Easy access to archived data</a:t>
            </a:r>
          </a:p>
          <a:p>
            <a:r>
              <a:rPr lang="en-US" dirty="0" smtClean="0"/>
              <a:t>Screen designing capabilities, dashboards</a:t>
            </a:r>
          </a:p>
          <a:p>
            <a:r>
              <a:rPr lang="en-US" dirty="0" smtClean="0"/>
              <a:t>Rich drawing interface, basic operations</a:t>
            </a:r>
          </a:p>
          <a:p>
            <a:r>
              <a:rPr lang="en-US" dirty="0" smtClean="0"/>
              <a:t>Scalability</a:t>
            </a:r>
          </a:p>
          <a:p>
            <a:r>
              <a:rPr lang="en-US" dirty="0" smtClean="0"/>
              <a:t>…</a:t>
            </a:r>
          </a:p>
          <a:p>
            <a:r>
              <a:rPr lang="en-US" dirty="0" smtClean="0"/>
              <a:t>… if possible, avoid writing a yet another tool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3345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0"/>
            <a:ext cx="8001000" cy="365820"/>
          </a:xfrm>
        </p:spPr>
        <p:txBody>
          <a:bodyPr/>
          <a:lstStyle/>
          <a:p>
            <a:r>
              <a:rPr lang="en-US" dirty="0" smtClean="0"/>
              <a:t>CS-Studio Web OPI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8847" y="411510"/>
            <a:ext cx="7082409" cy="4513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8867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TER_Scientific_and_General_Presentation_N4CUXK_v1_5">
  <a:themeElements>
    <a:clrScheme name="ITER_PPTemplate (2)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ITER_PPTemplate (2)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  <a:txDef>
      <a:spPr>
        <a:noFill/>
      </a:spPr>
      <a:bodyPr wrap="square" rtlCol="0">
        <a:spAutoFit/>
      </a:bodyPr>
      <a:lstStyle>
        <a:defPPr>
          <a:defRPr sz="1200" dirty="0" err="1" smtClean="0">
            <a:latin typeface="+mn-lt"/>
          </a:defRPr>
        </a:defPPr>
      </a:lstStyle>
    </a:txDef>
  </a:objectDefaults>
  <a:extraClrSchemeLst>
    <a:extraClrScheme>
      <a:clrScheme name="ITER_PPTemplate (2)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ER_PPTemplate (2)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ER_PPTemplate (2)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ER_PPTemplate (2)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ER_PPTemplate (2)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ER_PPTemplate (2)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ER_PPTemplate (2)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ER_PPTemplate (2)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ER_PPTemplate (2)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ER_PPTemplate (2)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ER_PPTemplate (2)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ER_PPTemplate (2)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ITER_Scientific_and_General_Presentation_N4CUXK_v1_5</Template>
  <TotalTime>2587</TotalTime>
  <Words>455</Words>
  <Application>Microsoft Office PowerPoint</Application>
  <PresentationFormat>On-screen Show (16:9)</PresentationFormat>
  <Paragraphs>80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Century Gothic</vt:lpstr>
      <vt:lpstr>Wingdings</vt:lpstr>
      <vt:lpstr>ITER_Scientific_and_General_Presentation_N4CUXK_v1_5</vt:lpstr>
      <vt:lpstr>ITER Needs for EPICS &amp; Web</vt:lpstr>
      <vt:lpstr>Scope</vt:lpstr>
      <vt:lpstr>Place of EPICS &amp; Web in Architecture</vt:lpstr>
      <vt:lpstr>ITER Constraints</vt:lpstr>
      <vt:lpstr>Network Zoning &amp; Security Degrees</vt:lpstr>
      <vt:lpstr>Classes of Remote Users</vt:lpstr>
      <vt:lpstr>Why Web Tools?</vt:lpstr>
      <vt:lpstr>ITER Basic Requirements</vt:lpstr>
      <vt:lpstr>CS-Studio Web OPI</vt:lpstr>
      <vt:lpstr>CS-Studio Web Data Browser</vt:lpstr>
      <vt:lpstr>CS-Studio Web Tools</vt:lpstr>
      <vt:lpstr>W7-X DAVInCI </vt:lpstr>
      <vt:lpstr>W7-X Screens</vt:lpstr>
      <vt:lpstr>W7-X Tools</vt:lpstr>
      <vt:lpstr>Other Candidates?</vt:lpstr>
      <vt:lpstr>Conclusion</vt:lpstr>
    </vt:vector>
  </TitlesOfParts>
  <Company>ITER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Operation Request Gatekeeper Demonstration</dc:title>
  <dc:creator>Stepanov Denis</dc:creator>
  <cp:lastModifiedBy>Stepanov Denis</cp:lastModifiedBy>
  <cp:revision>220</cp:revision>
  <cp:lastPrinted>2013-12-05T09:32:24Z</cp:lastPrinted>
  <dcterms:created xsi:type="dcterms:W3CDTF">2017-02-20T14:16:52Z</dcterms:created>
  <dcterms:modified xsi:type="dcterms:W3CDTF">2019-06-02T21:43:53Z</dcterms:modified>
</cp:coreProperties>
</file>