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76" r:id="rId3"/>
    <p:sldId id="281" r:id="rId4"/>
    <p:sldId id="280" r:id="rId5"/>
    <p:sldId id="283" r:id="rId6"/>
    <p:sldId id="278" r:id="rId7"/>
    <p:sldId id="282" r:id="rId8"/>
    <p:sldId id="279" r:id="rId9"/>
    <p:sldId id="277" r:id="rId10"/>
    <p:sldId id="284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357"/>
    <a:srgbClr val="0058A6"/>
    <a:srgbClr val="000000"/>
    <a:srgbClr val="094769"/>
    <a:srgbClr val="118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8" autoAdjust="0"/>
    <p:restoredTop sz="94745" autoAdjust="0"/>
  </p:normalViewPr>
  <p:slideViewPr>
    <p:cSldViewPr>
      <p:cViewPr varScale="1">
        <p:scale>
          <a:sx n="157" d="100"/>
          <a:sy n="157" d="100"/>
        </p:scale>
        <p:origin x="176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CAC2A-6F73-C54A-AD32-F1F7A66AE92F}" type="datetime1">
              <a:rPr lang="en-US" smtClean="0"/>
              <a:t>5/31/19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2C057-B219-174B-AAF8-960890E59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653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BE6DB-1362-9D4D-B51B-20E1914E0251}" type="datetime1">
              <a:rPr lang="en-US" smtClean="0"/>
              <a:t>5/31/19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A670D-0121-F840-B8A7-B5F28CFC5A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4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1341" y="5429913"/>
            <a:ext cx="9162288" cy="1447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>
            <a:lvl1pPr algn="l">
              <a:defRPr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6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5146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Section heading – option 1</a:t>
            </a:r>
          </a:p>
        </p:txBody>
      </p:sp>
    </p:spTree>
    <p:extLst>
      <p:ext uri="{BB962C8B-B14F-4D97-AF65-F5344CB8AC3E}">
        <p14:creationId xmlns:p14="http://schemas.microsoft.com/office/powerpoint/2010/main" val="245927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514600"/>
            <a:ext cx="3657600" cy="1362075"/>
          </a:xfrm>
        </p:spPr>
        <p:txBody>
          <a:bodyPr anchor="t"/>
          <a:lstStyle>
            <a:lvl1pPr algn="r">
              <a:defRPr sz="4000" b="1" cap="none" baseline="0"/>
            </a:lvl1pPr>
          </a:lstStyle>
          <a:p>
            <a:r>
              <a:rPr lang="en-US" dirty="0"/>
              <a:t>Section heading – option 2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95800" y="2362200"/>
            <a:ext cx="0" cy="167640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4724400" y="2545960"/>
            <a:ext cx="37338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Section overview</a:t>
            </a:r>
          </a:p>
        </p:txBody>
      </p:sp>
    </p:spTree>
    <p:extLst>
      <p:ext uri="{BB962C8B-B14F-4D97-AF65-F5344CB8AC3E}">
        <p14:creationId xmlns:p14="http://schemas.microsoft.com/office/powerpoint/2010/main" val="1699889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5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014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6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65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omplete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1341" y="5429913"/>
            <a:ext cx="9162288" cy="1447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5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-22680" y="6824692"/>
            <a:ext cx="9171432" cy="0"/>
          </a:xfrm>
          <a:prstGeom prst="line">
            <a:avLst/>
          </a:prstGeom>
          <a:ln w="1016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 descr="0001_2016_ALS_Acronym_SIgnature_Horizontal_multiblue_RGB_ELCTRONIC.png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2628" r="14957" b="21354"/>
          <a:stretch/>
        </p:blipFill>
        <p:spPr>
          <a:xfrm>
            <a:off x="8078582" y="6220492"/>
            <a:ext cx="914606" cy="493774"/>
          </a:xfrm>
          <a:prstGeom prst="rect">
            <a:avLst/>
          </a:prstGeom>
        </p:spPr>
      </p:pic>
      <p:pic>
        <p:nvPicPr>
          <p:cNvPr id="5" name="Picture 25" descr="LBL_logo_bl_notext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1" y="6194163"/>
            <a:ext cx="663050" cy="50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 userDrawn="1"/>
        </p:nvSpPr>
        <p:spPr>
          <a:xfrm>
            <a:off x="2927177" y="6324600"/>
            <a:ext cx="3302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Calibri"/>
                <a:cs typeface="Calibri"/>
              </a:rPr>
              <a:t>Web applications at ALS – June 2019 Bob </a:t>
            </a:r>
            <a:r>
              <a:rPr lang="en-US" sz="1200" b="1" dirty="0" err="1">
                <a:solidFill>
                  <a:schemeClr val="tx2"/>
                </a:solidFill>
                <a:latin typeface="Calibri"/>
                <a:cs typeface="Calibri"/>
              </a:rPr>
              <a:t>Gunion</a:t>
            </a:r>
            <a:endParaRPr lang="en-US" sz="1200" b="1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3505200" y="64588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bg2"/>
                </a:solidFill>
                <a:latin typeface="Calibri"/>
                <a:cs typeface="Calibri"/>
              </a:defRPr>
            </a:lvl1pPr>
          </a:lstStyle>
          <a:p>
            <a:fld id="{8E8EECC0-62E2-794C-BFF4-3606EC20E1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9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2" r:id="rId5"/>
    <p:sldLayoutId id="2147483653" r:id="rId6"/>
    <p:sldLayoutId id="2147483654" r:id="rId7"/>
    <p:sldLayoutId id="2147483659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Calibri"/>
          <a:ea typeface="+mn-ea"/>
          <a:cs typeface="Calibri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ontrols.als.lbl.gov/pvinfo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2577143"/>
            <a:ext cx="8229600" cy="1232857"/>
          </a:xfrm>
        </p:spPr>
        <p:txBody>
          <a:bodyPr>
            <a:noAutofit/>
          </a:bodyPr>
          <a:lstStyle/>
          <a:p>
            <a:pPr algn="l"/>
            <a:r>
              <a:rPr lang="en-US" dirty="0" err="1"/>
              <a:t>PVInfo</a:t>
            </a:r>
            <a:r>
              <a:rPr lang="en-US" dirty="0"/>
              <a:t>: A simple and remarkably useful tool for the ALS</a:t>
            </a:r>
          </a:p>
        </p:txBody>
      </p:sp>
      <p:pic>
        <p:nvPicPr>
          <p:cNvPr id="4" name="Picture 3" descr="ALS_panoramic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60320"/>
          </a:xfrm>
          <a:prstGeom prst="rect">
            <a:avLst/>
          </a:prstGeom>
        </p:spPr>
      </p:pic>
      <p:pic>
        <p:nvPicPr>
          <p:cNvPr id="5" name="Picture 25" descr="LBL_logo_bl_notex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2" y="5943600"/>
            <a:ext cx="723331" cy="54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0000_2016_ALS_Primary_Multiblue_SIgnature_RGB_ELCTRONIC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0" t="20329" r="14864" b="19975"/>
          <a:stretch/>
        </p:blipFill>
        <p:spPr>
          <a:xfrm>
            <a:off x="7440728" y="5761406"/>
            <a:ext cx="1178556" cy="777239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457200" y="3886200"/>
            <a:ext cx="6400800" cy="1875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800" b="1" kern="1200" baseline="0">
                <a:solidFill>
                  <a:srgbClr val="006BA6"/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dirty="0">
                <a:solidFill>
                  <a:schemeClr val="tx2"/>
                </a:solidFill>
              </a:rPr>
              <a:t>Bob </a:t>
            </a:r>
            <a:r>
              <a:rPr lang="en-US" dirty="0" err="1">
                <a:solidFill>
                  <a:schemeClr val="tx2"/>
                </a:solidFill>
              </a:rPr>
              <a:t>Gunion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2400" b="0" dirty="0">
                <a:solidFill>
                  <a:schemeClr val="bg2">
                    <a:lumMod val="50000"/>
                  </a:schemeClr>
                </a:solidFill>
              </a:rPr>
              <a:t>Accelerator Controls, Advanced Light Source</a:t>
            </a:r>
          </a:p>
          <a:p>
            <a:pPr>
              <a:spcBef>
                <a:spcPts val="300"/>
              </a:spcBef>
            </a:pPr>
            <a:r>
              <a:rPr lang="en-US" sz="2400" b="0" dirty="0">
                <a:solidFill>
                  <a:schemeClr val="bg2">
                    <a:lumMod val="50000"/>
                  </a:schemeClr>
                </a:solidFill>
              </a:rPr>
              <a:t>Lawrence Berkeley National Laboratory</a:t>
            </a:r>
          </a:p>
          <a:p>
            <a:pPr>
              <a:spcBef>
                <a:spcPts val="300"/>
              </a:spcBef>
            </a:pPr>
            <a:r>
              <a:rPr lang="en-US" sz="2400" b="0" dirty="0">
                <a:solidFill>
                  <a:schemeClr val="bg2">
                    <a:lumMod val="50000"/>
                  </a:schemeClr>
                </a:solidFill>
              </a:rPr>
              <a:t>Berkeley, California USA</a:t>
            </a:r>
          </a:p>
          <a:p>
            <a:pPr>
              <a:spcBef>
                <a:spcPts val="300"/>
              </a:spcBef>
            </a:pPr>
            <a:r>
              <a:rPr lang="en-US" sz="2400" b="0" dirty="0">
                <a:solidFill>
                  <a:schemeClr val="bg2">
                    <a:lumMod val="50000"/>
                  </a:schemeClr>
                </a:solidFill>
              </a:rPr>
              <a:t>June 2019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3" y="5995145"/>
            <a:ext cx="2723721" cy="45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9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026578-0A05-274B-97B1-F774A96F8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2023"/>
            <a:ext cx="9144000" cy="664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7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7D8CB-A5A1-1845-BFCD-9043418D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E24A5-AE9E-C941-A60D-42592F68C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PVInfo</a:t>
            </a:r>
            <a:r>
              <a:rPr lang="en-US" dirty="0"/>
              <a:t> is a relatively simple tool</a:t>
            </a:r>
          </a:p>
          <a:p>
            <a:r>
              <a:rPr lang="en-US" dirty="0"/>
              <a:t>Has proven to be incredibly useful</a:t>
            </a:r>
          </a:p>
          <a:p>
            <a:pPr lvl="1"/>
            <a:r>
              <a:rPr lang="en-US" dirty="0"/>
              <a:t>Go-to tool for operators, physicists, engineers, etc.</a:t>
            </a:r>
          </a:p>
          <a:p>
            <a:r>
              <a:rPr lang="en-US" dirty="0"/>
              <a:t>Does have some flaws</a:t>
            </a:r>
          </a:p>
          <a:p>
            <a:pPr lvl="1"/>
            <a:r>
              <a:rPr lang="en-US" dirty="0"/>
              <a:t>PHP/MySQL – rewrite?</a:t>
            </a:r>
          </a:p>
          <a:p>
            <a:pPr lvl="1"/>
            <a:r>
              <a:rPr lang="en-US" dirty="0"/>
              <a:t>Plotting interface is a little clunky</a:t>
            </a:r>
          </a:p>
        </p:txBody>
      </p:sp>
    </p:spTree>
    <p:extLst>
      <p:ext uri="{BB962C8B-B14F-4D97-AF65-F5344CB8AC3E}">
        <p14:creationId xmlns:p14="http://schemas.microsoft.com/office/powerpoint/2010/main" val="4215441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B3E1D-84CC-D541-915B-98950B20F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PVInfo</a:t>
            </a:r>
            <a:r>
              <a:rPr lang="en-US" dirty="0"/>
              <a:t>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41EC3-083D-ED41-A8A5-81811E07D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70148"/>
            <a:ext cx="8229600" cy="4343400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https://controls.als.lbl.gov/pvinfo2</a:t>
            </a:r>
            <a:endParaRPr lang="en-US" dirty="0"/>
          </a:p>
          <a:p>
            <a:r>
              <a:rPr lang="en-US" dirty="0"/>
              <a:t>PHP/MySQL using the Yii2 framework</a:t>
            </a:r>
          </a:p>
          <a:p>
            <a:r>
              <a:rPr lang="en-US" dirty="0"/>
              <a:t>Search for PVs by name, IOC, etc.</a:t>
            </a:r>
          </a:p>
          <a:p>
            <a:r>
              <a:rPr lang="en-US" dirty="0"/>
              <a:t>Monitor real-time values</a:t>
            </a:r>
          </a:p>
          <a:p>
            <a:r>
              <a:rPr lang="en-US" dirty="0"/>
              <a:t>Possibly the most-used application in the control room</a:t>
            </a:r>
          </a:p>
          <a:p>
            <a:r>
              <a:rPr lang="en-US" dirty="0"/>
              <a:t>Could be easily adapted to other sites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BC68D5-440A-9C44-BD6B-59B76F610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8"/>
            <a:ext cx="9144000" cy="185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68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24C9-2882-D741-8476-22AE64F8F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PVInfo</a:t>
            </a:r>
            <a:r>
              <a:rPr lang="en-US" dirty="0"/>
              <a:t> Under the covers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294A6-50CC-024D-92AD-D15845794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IOCs write output of </a:t>
            </a:r>
            <a:r>
              <a:rPr lang="en-US" dirty="0" err="1"/>
              <a:t>epicsEnvShow</a:t>
            </a:r>
            <a:r>
              <a:rPr lang="en-US" dirty="0"/>
              <a:t> to a common directory</a:t>
            </a:r>
          </a:p>
          <a:p>
            <a:r>
              <a:rPr lang="en-US" dirty="0" err="1"/>
              <a:t>cron</a:t>
            </a:r>
            <a:r>
              <a:rPr lang="en-US" dirty="0"/>
              <a:t> job reads these files to discover </a:t>
            </a:r>
            <a:r>
              <a:rPr lang="en-US" dirty="0" err="1"/>
              <a:t>env</a:t>
            </a:r>
            <a:r>
              <a:rPr lang="en-US" dirty="0"/>
              <a:t>. variables, find startup decks</a:t>
            </a:r>
          </a:p>
          <a:p>
            <a:r>
              <a:rPr lang="en-US" dirty="0" err="1"/>
              <a:t>cron</a:t>
            </a:r>
            <a:r>
              <a:rPr lang="en-US" dirty="0"/>
              <a:t> job then parses the startup decks to find PVs, including various fields</a:t>
            </a:r>
          </a:p>
          <a:p>
            <a:r>
              <a:rPr lang="en-US" dirty="0"/>
              <a:t>also adds metadata (e.g. hostname, </a:t>
            </a:r>
            <a:r>
              <a:rPr lang="en-US" dirty="0" err="1"/>
              <a:t>ioc</a:t>
            </a:r>
            <a:r>
              <a:rPr lang="en-US" dirty="0"/>
              <a:t> name)</a:t>
            </a:r>
          </a:p>
          <a:p>
            <a:r>
              <a:rPr lang="en-US" dirty="0"/>
              <a:t>All this info is saved to a MySQL database for later lookup by </a:t>
            </a:r>
            <a:r>
              <a:rPr lang="en-US" dirty="0" err="1"/>
              <a:t>pvinfo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8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20D53A-5605-E44D-B44E-C66D7B4459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071" b="46712"/>
          <a:stretch/>
        </p:blipFill>
        <p:spPr>
          <a:xfrm>
            <a:off x="419983" y="1657274"/>
            <a:ext cx="8483407" cy="4543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975440-5DC0-A242-BA08-850B5A677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29" y="1415487"/>
            <a:ext cx="8349761" cy="394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556243-C79F-9C44-81A0-276EC7F07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IOCs are listed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D73879-179F-264A-80D8-5B743D72EBA4}"/>
              </a:ext>
            </a:extLst>
          </p:cNvPr>
          <p:cNvSpPr txBox="1"/>
          <p:nvPr/>
        </p:nvSpPr>
        <p:spPr>
          <a:xfrm>
            <a:off x="0" y="953822"/>
            <a:ext cx="444961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Click on an IOC name to list its PVs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627D8EC-83F6-DF4C-997C-3089A5AA7B2A}"/>
              </a:ext>
            </a:extLst>
          </p:cNvPr>
          <p:cNvSpPr/>
          <p:nvPr/>
        </p:nvSpPr>
        <p:spPr>
          <a:xfrm>
            <a:off x="457200" y="4302265"/>
            <a:ext cx="914400" cy="304800"/>
          </a:xfrm>
          <a:prstGeom prst="ellipse">
            <a:avLst/>
          </a:prstGeom>
          <a:noFill/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BBB44BA9-2E36-FB47-AE55-421351BCD5BE}"/>
              </a:ext>
            </a:extLst>
          </p:cNvPr>
          <p:cNvCxnSpPr>
            <a:cxnSpLocks/>
            <a:endCxn id="5" idx="2"/>
          </p:cNvCxnSpPr>
          <p:nvPr/>
        </p:nvCxnSpPr>
        <p:spPr>
          <a:xfrm rot="16200000" flipH="1">
            <a:off x="-1214789" y="2782676"/>
            <a:ext cx="3039178" cy="304800"/>
          </a:xfrm>
          <a:prstGeom prst="curvedConnector2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4A4B266-B4E3-A44D-B05A-F1EEBBF2CCB6}"/>
              </a:ext>
            </a:extLst>
          </p:cNvPr>
          <p:cNvSpPr txBox="1"/>
          <p:nvPr/>
        </p:nvSpPr>
        <p:spPr>
          <a:xfrm>
            <a:off x="5486031" y="773801"/>
            <a:ext cx="3449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Additional info is available</a:t>
            </a:r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8D4081D9-9437-524D-B585-8D3EE704D5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7269943" y="1707341"/>
            <a:ext cx="1614514" cy="609600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CE2A4E46-B4AD-8343-B6AC-9D8723368837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56188" y="1851481"/>
            <a:ext cx="1583930" cy="351903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631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BC0DF-2519-F843-866D-BDF884CA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Search page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5CA174-2D9F-2D49-A70C-96CF8F127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9144000" cy="38997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BAFC61-0E08-2C4B-BCDA-9D769129A064}"/>
              </a:ext>
            </a:extLst>
          </p:cNvPr>
          <p:cNvSpPr txBox="1"/>
          <p:nvPr/>
        </p:nvSpPr>
        <p:spPr>
          <a:xfrm>
            <a:off x="304800" y="1371600"/>
            <a:ext cx="4534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Search by name, </a:t>
            </a:r>
            <a:r>
              <a:rPr lang="en-US" sz="2400" dirty="0" err="1">
                <a:solidFill>
                  <a:schemeClr val="tx2"/>
                </a:solidFill>
                <a:latin typeface="Calibri"/>
                <a:cs typeface="Calibri"/>
              </a:rPr>
              <a:t>desc</a:t>
            </a: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, IOC, host, ...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CB58A-8A97-0E4A-8434-24BD3A077583}"/>
              </a:ext>
            </a:extLst>
          </p:cNvPr>
          <p:cNvSpPr txBox="1"/>
          <p:nvPr/>
        </p:nvSpPr>
        <p:spPr>
          <a:xfrm>
            <a:off x="5791200" y="489973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Checkbox allows displaying live values of individual PVs or all at once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3F524C8-E8A8-7B4E-A582-89DF582B76AB}"/>
              </a:ext>
            </a:extLst>
          </p:cNvPr>
          <p:cNvCxnSpPr>
            <a:cxnSpLocks/>
          </p:cNvCxnSpPr>
          <p:nvPr/>
        </p:nvCxnSpPr>
        <p:spPr>
          <a:xfrm>
            <a:off x="3257631" y="1875914"/>
            <a:ext cx="1014474" cy="162928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C16587-BAE2-3742-873C-60E1D2EB5ED4}"/>
              </a:ext>
            </a:extLst>
          </p:cNvPr>
          <p:cNvCxnSpPr>
            <a:cxnSpLocks/>
          </p:cNvCxnSpPr>
          <p:nvPr/>
        </p:nvCxnSpPr>
        <p:spPr>
          <a:xfrm flipH="1">
            <a:off x="1600200" y="1824335"/>
            <a:ext cx="1362115" cy="168086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66DAA3F-075E-F04B-A0A4-35D6541F649A}"/>
              </a:ext>
            </a:extLst>
          </p:cNvPr>
          <p:cNvCxnSpPr>
            <a:cxnSpLocks/>
          </p:cNvCxnSpPr>
          <p:nvPr/>
        </p:nvCxnSpPr>
        <p:spPr>
          <a:xfrm>
            <a:off x="3114715" y="1833265"/>
            <a:ext cx="285833" cy="16719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51F7544-1C51-4240-A7DD-3A229C8C89F4}"/>
              </a:ext>
            </a:extLst>
          </p:cNvPr>
          <p:cNvCxnSpPr>
            <a:cxnSpLocks/>
          </p:cNvCxnSpPr>
          <p:nvPr/>
        </p:nvCxnSpPr>
        <p:spPr>
          <a:xfrm>
            <a:off x="3333831" y="1833265"/>
            <a:ext cx="1657431" cy="16719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980AAA-A789-DA4E-9B57-D05BFB00DB78}"/>
              </a:ext>
            </a:extLst>
          </p:cNvPr>
          <p:cNvCxnSpPr>
            <a:cxnSpLocks/>
          </p:cNvCxnSpPr>
          <p:nvPr/>
        </p:nvCxnSpPr>
        <p:spPr>
          <a:xfrm>
            <a:off x="3552948" y="1833265"/>
            <a:ext cx="2238252" cy="16719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C40A62D-9820-534D-A0BE-AD347DCD6BA0}"/>
              </a:ext>
            </a:extLst>
          </p:cNvPr>
          <p:cNvCxnSpPr>
            <a:cxnSpLocks/>
          </p:cNvCxnSpPr>
          <p:nvPr/>
        </p:nvCxnSpPr>
        <p:spPr>
          <a:xfrm>
            <a:off x="6083901" y="2000666"/>
            <a:ext cx="2450499" cy="223521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23F9E5-79E5-DE46-866E-D7205625F7CD}"/>
              </a:ext>
            </a:extLst>
          </p:cNvPr>
          <p:cNvCxnSpPr>
            <a:cxnSpLocks/>
          </p:cNvCxnSpPr>
          <p:nvPr/>
        </p:nvCxnSpPr>
        <p:spPr>
          <a:xfrm>
            <a:off x="7874763" y="2028314"/>
            <a:ext cx="659637" cy="117208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2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DE2F4-6F6D-6443-9897-6517408C3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on a PV name to see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97C4CD-AD0F-DE46-B80A-64C3A8017A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00"/>
          <a:stretch/>
        </p:blipFill>
        <p:spPr>
          <a:xfrm>
            <a:off x="76200" y="1143000"/>
            <a:ext cx="8458200" cy="626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649F43-FE5B-914B-9709-75BD2964B260}"/>
              </a:ext>
            </a:extLst>
          </p:cNvPr>
          <p:cNvSpPr txBox="1"/>
          <p:nvPr/>
        </p:nvSpPr>
        <p:spPr>
          <a:xfrm>
            <a:off x="2971800" y="762360"/>
            <a:ext cx="2569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Monitor live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EC598-B2BA-5745-97F8-00812621B19D}"/>
              </a:ext>
            </a:extLst>
          </p:cNvPr>
          <p:cNvSpPr txBox="1"/>
          <p:nvPr/>
        </p:nvSpPr>
        <p:spPr>
          <a:xfrm>
            <a:off x="3271940" y="1268322"/>
            <a:ext cx="20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..or plot this </a:t>
            </a:r>
            <a:r>
              <a:rPr lang="en-US" sz="2400" dirty="0" err="1">
                <a:solidFill>
                  <a:schemeClr val="tx2"/>
                </a:solidFill>
                <a:latin typeface="Calibri"/>
                <a:cs typeface="Calibri"/>
              </a:rPr>
              <a:t>pv</a:t>
            </a:r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F147A62-8624-FF46-A4FB-3EB696E0BB45}"/>
              </a:ext>
            </a:extLst>
          </p:cNvPr>
          <p:cNvCxnSpPr>
            <a:cxnSpLocks/>
          </p:cNvCxnSpPr>
          <p:nvPr/>
        </p:nvCxnSpPr>
        <p:spPr>
          <a:xfrm rot="10800000" flipV="1">
            <a:off x="404301" y="912166"/>
            <a:ext cx="2616478" cy="690265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F6F5CADF-E160-CC40-800B-3440FFE43241}"/>
              </a:ext>
            </a:extLst>
          </p:cNvPr>
          <p:cNvCxnSpPr>
            <a:cxnSpLocks/>
            <a:stCxn id="7" idx="1"/>
          </p:cNvCxnSpPr>
          <p:nvPr/>
        </p:nvCxnSpPr>
        <p:spPr>
          <a:xfrm rot="10800000" flipV="1">
            <a:off x="1981200" y="1499155"/>
            <a:ext cx="1290740" cy="253084"/>
          </a:xfrm>
          <a:prstGeom prst="curvedConnector3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04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E20775-3363-4B4C-8EF8-5A84771414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00"/>
          <a:stretch/>
        </p:blipFill>
        <p:spPr>
          <a:xfrm>
            <a:off x="152400" y="800100"/>
            <a:ext cx="8458200" cy="65179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D84CE43-6EB4-C445-853F-FED0F44EF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Live Values</a:t>
            </a:r>
          </a:p>
        </p:txBody>
      </p:sp>
    </p:spTree>
    <p:extLst>
      <p:ext uri="{BB962C8B-B14F-4D97-AF65-F5344CB8AC3E}">
        <p14:creationId xmlns:p14="http://schemas.microsoft.com/office/powerpoint/2010/main" val="1752227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EFD78-3E65-624E-BC52-28E524A97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Plotting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4D30AA-FC51-5D42-90B2-FAA6C8299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651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72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7B173-93E2-B54C-9F7C-B25E65BE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Log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197AA-AF3C-DA40-B5BC-5629925BE7D0}"/>
              </a:ext>
            </a:extLst>
          </p:cNvPr>
          <p:cNvSpPr txBox="1"/>
          <p:nvPr/>
        </p:nvSpPr>
        <p:spPr>
          <a:xfrm>
            <a:off x="231634" y="1143000"/>
            <a:ext cx="8763000" cy="1569660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Discrete PV values are recorded via CA monitors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Users can search by </a:t>
            </a:r>
            <a:r>
              <a:rPr lang="en-US" sz="2400" dirty="0" err="1">
                <a:solidFill>
                  <a:schemeClr val="tx2"/>
                </a:solidFill>
                <a:latin typeface="Calibri"/>
                <a:cs typeface="Calibri"/>
              </a:rPr>
              <a:t>regexp</a:t>
            </a: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, time/date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Eases investigation of root causes of beam dumps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Flexible search interface for many troubleshooting tasks</a:t>
            </a:r>
          </a:p>
        </p:txBody>
      </p:sp>
    </p:spTree>
    <p:extLst>
      <p:ext uri="{BB962C8B-B14F-4D97-AF65-F5344CB8AC3E}">
        <p14:creationId xmlns:p14="http://schemas.microsoft.com/office/powerpoint/2010/main" val="1784347640"/>
      </p:ext>
    </p:extLst>
  </p:cSld>
  <p:clrMapOvr>
    <a:masterClrMapping/>
  </p:clrMapOvr>
</p:sld>
</file>

<file path=ppt/theme/theme1.xml><?xml version="1.0" encoding="utf-8"?>
<a:theme xmlns:a="http://schemas.openxmlformats.org/drawingml/2006/main" name="ALS Template">
  <a:themeElements>
    <a:clrScheme name="ALS Theme">
      <a:dk1>
        <a:srgbClr val="00395A"/>
      </a:dk1>
      <a:lt1>
        <a:srgbClr val="FFFFFF"/>
      </a:lt1>
      <a:dk2>
        <a:srgbClr val="006BA6"/>
      </a:dk2>
      <a:lt2>
        <a:srgbClr val="63666A"/>
      </a:lt2>
      <a:accent1>
        <a:srgbClr val="E04E39"/>
      </a:accent1>
      <a:accent2>
        <a:srgbClr val="EAAA00"/>
      </a:accent2>
      <a:accent3>
        <a:srgbClr val="74AA50"/>
      </a:accent3>
      <a:accent4>
        <a:srgbClr val="00B5E2"/>
      </a:accent4>
      <a:accent5>
        <a:srgbClr val="007681"/>
      </a:accent5>
      <a:accent6>
        <a:srgbClr val="5D4777"/>
      </a:accent6>
      <a:hlink>
        <a:srgbClr val="D57800"/>
      </a:hlink>
      <a:folHlink>
        <a:srgbClr val="672E45"/>
      </a:folHlink>
    </a:clrScheme>
    <a:fontScheme name="ALS Fonts">
      <a:majorFont>
        <a:latin typeface="Lato Black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chemeClr val="tx2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tx2"/>
            </a:solidFill>
            <a:latin typeface="Calibri"/>
            <a:cs typeface="Calibri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ALS Template</Template>
  <TotalTime>2819</TotalTime>
  <Words>285</Words>
  <Application>Microsoft Macintosh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Arial</vt:lpstr>
      <vt:lpstr>Lato</vt:lpstr>
      <vt:lpstr>ALS Template</vt:lpstr>
      <vt:lpstr>PVInfo: A simple and remarkably useful tool for the ALS</vt:lpstr>
      <vt:lpstr>PVInfo(2)</vt:lpstr>
      <vt:lpstr>PVInfo Under the covers</vt:lpstr>
      <vt:lpstr>All IOCs are listed</vt:lpstr>
      <vt:lpstr>PV Search page</vt:lpstr>
      <vt:lpstr>Click on a PV name to see details</vt:lpstr>
      <vt:lpstr>Monitoring Live Values</vt:lpstr>
      <vt:lpstr>Plotting</vt:lpstr>
      <vt:lpstr>Event Log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at the ALS</dc:title>
  <dc:creator>Bob Gunion</dc:creator>
  <cp:lastModifiedBy>Bob Gunion</cp:lastModifiedBy>
  <cp:revision>28</cp:revision>
  <dcterms:created xsi:type="dcterms:W3CDTF">2019-05-31T15:44:05Z</dcterms:created>
  <dcterms:modified xsi:type="dcterms:W3CDTF">2019-06-02T14:43:14Z</dcterms:modified>
</cp:coreProperties>
</file>