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02" r:id="rId2"/>
    <p:sldId id="342" r:id="rId3"/>
    <p:sldId id="344" r:id="rId4"/>
    <p:sldId id="345" r:id="rId5"/>
    <p:sldId id="341" r:id="rId6"/>
    <p:sldId id="322" r:id="rId7"/>
    <p:sldId id="315" r:id="rId8"/>
    <p:sldId id="324" r:id="rId9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FF"/>
    <a:srgbClr val="666666"/>
    <a:srgbClr val="DC0528"/>
    <a:srgbClr val="FFFFFF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07" autoAdjust="0"/>
    <p:restoredTop sz="48197" autoAdjust="0"/>
  </p:normalViewPr>
  <p:slideViewPr>
    <p:cSldViewPr snapToGrid="0">
      <p:cViewPr varScale="1">
        <p:scale>
          <a:sx n="77" d="100"/>
          <a:sy n="77" d="100"/>
        </p:scale>
        <p:origin x="13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03/06/2019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03/06/2019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Saisir</a:t>
            </a:r>
            <a:r>
              <a:rPr lang="fr-FR" baseline="0" dirty="0" smtClean="0"/>
              <a:t> les champs « Titre », « P. Nom » et « Date.</a:t>
            </a:r>
          </a:p>
          <a:p>
            <a:r>
              <a:rPr lang="fr-FR" baseline="0" dirty="0" smtClean="0"/>
              <a:t>Laisser ou retirer </a:t>
            </a:r>
            <a:r>
              <a:rPr lang="fr-FR" baseline="0" smtClean="0"/>
              <a:t>le bandeau.</a:t>
            </a:r>
            <a:r>
              <a:rPr lang="fr-FR" baseline="0" dirty="0" smtClean="0"/>
              <a:t/>
            </a:r>
            <a:br>
              <a:rPr lang="fr-FR" baseline="0" dirty="0" smtClean="0"/>
            </a:b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3047848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91A148D0-C174-47E7-992E-31252DF0DA9B}" type="slidenum">
              <a:rPr lang="fr-FR" sz="2100" smtClean="0"/>
              <a:pPr algn="r" eaLnBrk="1" hangingPunct="1">
                <a:defRPr/>
              </a:pPr>
              <a:t>2</a:t>
            </a:fld>
            <a:endParaRPr lang="fr-FR" sz="210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581771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ctr" defTabSz="985838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9858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91A148D0-C174-47E7-992E-31252DF0DA9B}" type="slidenum">
              <a:rPr lang="fr-FR" sz="2100" smtClean="0"/>
              <a:pPr algn="r" eaLnBrk="1" hangingPunct="1">
                <a:defRPr/>
              </a:pPr>
              <a:t>3</a:t>
            </a:fld>
            <a:endParaRPr lang="fr-FR" sz="2100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12142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smtClean="0"/>
              <a:t>Cliquez sur </a:t>
            </a:r>
            <a:r>
              <a:rPr lang="fr-FR" i="1" baseline="0" dirty="0" smtClean="0"/>
              <a:t>Insertion</a:t>
            </a:r>
            <a:r>
              <a:rPr lang="fr-FR" baseline="0" dirty="0" smtClean="0"/>
              <a:t> puis </a:t>
            </a:r>
            <a:r>
              <a:rPr lang="fr-FR" i="1" baseline="0" dirty="0" smtClean="0"/>
              <a:t>En-tête/Pied</a:t>
            </a:r>
            <a:r>
              <a:rPr lang="fr-FR" baseline="0" dirty="0" smtClean="0"/>
              <a:t> pour saisir les champs « </a:t>
            </a:r>
            <a:r>
              <a:rPr lang="fr-FR" b="1" baseline="0" dirty="0" smtClean="0"/>
              <a:t>Evènement – Date</a:t>
            </a:r>
            <a:r>
              <a:rPr lang="fr-FR" baseline="0" dirty="0" smtClean="0"/>
              <a:t> » et «</a:t>
            </a:r>
            <a:r>
              <a:rPr lang="fr-FR" b="1" baseline="0" dirty="0" smtClean="0"/>
              <a:t> Service</a:t>
            </a:r>
            <a:r>
              <a:rPr lang="fr-FR" baseline="0" dirty="0" smtClean="0"/>
              <a:t> » ; puis cliquer sur </a:t>
            </a:r>
            <a:r>
              <a:rPr lang="fr-FR" i="1" baseline="0" dirty="0" smtClean="0"/>
              <a:t>Appliquer partout. </a:t>
            </a:r>
          </a:p>
        </p:txBody>
      </p:sp>
    </p:spTree>
    <p:extLst>
      <p:ext uri="{BB962C8B-B14F-4D97-AF65-F5344CB8AC3E}">
        <p14:creationId xmlns:p14="http://schemas.microsoft.com/office/powerpoint/2010/main" val="1242925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smtClean="0"/>
              <a:t>Cliquez sur </a:t>
            </a:r>
            <a:r>
              <a:rPr lang="fr-FR" i="1" baseline="0" dirty="0" smtClean="0"/>
              <a:t>Insertion</a:t>
            </a:r>
            <a:r>
              <a:rPr lang="fr-FR" baseline="0" dirty="0" smtClean="0"/>
              <a:t> puis </a:t>
            </a:r>
            <a:r>
              <a:rPr lang="fr-FR" i="1" baseline="0" dirty="0" smtClean="0"/>
              <a:t>En-tête/Pied</a:t>
            </a:r>
            <a:r>
              <a:rPr lang="fr-FR" baseline="0" dirty="0" smtClean="0"/>
              <a:t> pour saisir les champs « </a:t>
            </a:r>
            <a:r>
              <a:rPr lang="fr-FR" b="1" baseline="0" dirty="0" smtClean="0"/>
              <a:t>Evènement – Date</a:t>
            </a:r>
            <a:r>
              <a:rPr lang="fr-FR" baseline="0" dirty="0" smtClean="0"/>
              <a:t> » et «</a:t>
            </a:r>
            <a:r>
              <a:rPr lang="fr-FR" b="1" baseline="0" dirty="0" smtClean="0"/>
              <a:t> Service</a:t>
            </a:r>
            <a:r>
              <a:rPr lang="fr-FR" baseline="0" dirty="0" smtClean="0"/>
              <a:t> » ; puis cliquer sur </a:t>
            </a:r>
            <a:r>
              <a:rPr lang="fr-FR" i="1" baseline="0" dirty="0" smtClean="0"/>
              <a:t>Appliquer partout. </a:t>
            </a:r>
          </a:p>
        </p:txBody>
      </p:sp>
    </p:spTree>
    <p:extLst>
      <p:ext uri="{BB962C8B-B14F-4D97-AF65-F5344CB8AC3E}">
        <p14:creationId xmlns:p14="http://schemas.microsoft.com/office/powerpoint/2010/main" val="2792586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smtClean="0"/>
              <a:t>Cliquez sur </a:t>
            </a:r>
            <a:r>
              <a:rPr lang="fr-FR" i="1" baseline="0" dirty="0" smtClean="0"/>
              <a:t>Insertion</a:t>
            </a:r>
            <a:r>
              <a:rPr lang="fr-FR" baseline="0" dirty="0" smtClean="0"/>
              <a:t> puis </a:t>
            </a:r>
            <a:r>
              <a:rPr lang="fr-FR" i="1" baseline="0" dirty="0" smtClean="0"/>
              <a:t>En-tête/Pied</a:t>
            </a:r>
            <a:r>
              <a:rPr lang="fr-FR" baseline="0" dirty="0" smtClean="0"/>
              <a:t> pour saisir les champs « </a:t>
            </a:r>
            <a:r>
              <a:rPr lang="fr-FR" b="1" baseline="0" dirty="0" smtClean="0"/>
              <a:t>Evènement – Date</a:t>
            </a:r>
            <a:r>
              <a:rPr lang="fr-FR" baseline="0" dirty="0" smtClean="0"/>
              <a:t> » et «</a:t>
            </a:r>
            <a:r>
              <a:rPr lang="fr-FR" b="1" baseline="0" dirty="0" smtClean="0"/>
              <a:t> Service</a:t>
            </a:r>
            <a:r>
              <a:rPr lang="fr-FR" baseline="0" dirty="0" smtClean="0"/>
              <a:t> » ; puis cliquer sur </a:t>
            </a:r>
            <a:r>
              <a:rPr lang="fr-FR" i="1" baseline="0" dirty="0" smtClean="0"/>
              <a:t>Appliquer partout. </a:t>
            </a:r>
          </a:p>
        </p:txBody>
      </p:sp>
    </p:spTree>
    <p:extLst>
      <p:ext uri="{BB962C8B-B14F-4D97-AF65-F5344CB8AC3E}">
        <p14:creationId xmlns:p14="http://schemas.microsoft.com/office/powerpoint/2010/main" val="3200668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smtClean="0"/>
              <a:t>Cliquez sur </a:t>
            </a:r>
            <a:r>
              <a:rPr lang="fr-FR" i="1" baseline="0" dirty="0" smtClean="0"/>
              <a:t>Insertion</a:t>
            </a:r>
            <a:r>
              <a:rPr lang="fr-FR" baseline="0" dirty="0" smtClean="0"/>
              <a:t> puis </a:t>
            </a:r>
            <a:r>
              <a:rPr lang="fr-FR" i="1" baseline="0" dirty="0" smtClean="0"/>
              <a:t>En-tête/Pied</a:t>
            </a:r>
            <a:r>
              <a:rPr lang="fr-FR" baseline="0" dirty="0" smtClean="0"/>
              <a:t> pour saisir les champs « </a:t>
            </a:r>
            <a:r>
              <a:rPr lang="fr-FR" b="1" baseline="0" dirty="0" smtClean="0"/>
              <a:t>Evènement – Date</a:t>
            </a:r>
            <a:r>
              <a:rPr lang="fr-FR" baseline="0" dirty="0" smtClean="0"/>
              <a:t> » et «</a:t>
            </a:r>
            <a:r>
              <a:rPr lang="fr-FR" b="1" baseline="0" dirty="0" smtClean="0"/>
              <a:t> Service</a:t>
            </a:r>
            <a:r>
              <a:rPr lang="fr-FR" baseline="0" dirty="0" smtClean="0"/>
              <a:t> » ; puis cliquer sur </a:t>
            </a:r>
            <a:r>
              <a:rPr lang="fr-FR" i="1" baseline="0" dirty="0" smtClean="0"/>
              <a:t>Appliquer partout. </a:t>
            </a:r>
          </a:p>
        </p:txBody>
      </p:sp>
    </p:spTree>
    <p:extLst>
      <p:ext uri="{BB962C8B-B14F-4D97-AF65-F5344CB8AC3E}">
        <p14:creationId xmlns:p14="http://schemas.microsoft.com/office/powerpoint/2010/main" val="3797676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598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4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smtClean="0"/>
              <a:t>|</a:t>
            </a:r>
            <a:r>
              <a:rPr lang="fr-FR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854" y="5456454"/>
            <a:ext cx="985013" cy="9829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cap="none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/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1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49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3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599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54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1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29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2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smtClean="0">
                <a:solidFill>
                  <a:schemeClr val="bg1"/>
                </a:solidFill>
              </a:rPr>
              <a:t>Tel : +33 1 69 08 xx xx – Fax : +33 1 69 08 xx xx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06618-F22A-431E-B3E6-30A4D125746A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810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0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IRFU/Service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4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Evènement - Date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2" r:id="rId3"/>
    <p:sldLayoutId id="2147483673" r:id="rId4"/>
    <p:sldLayoutId id="2147483668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gif"/><Relationship Id="rId5" Type="http://schemas.openxmlformats.org/officeDocument/2006/relationships/image" Target="../media/image12.png"/><Relationship Id="rId10" Type="http://schemas.openxmlformats.org/officeDocument/2006/relationships/image" Target="../media/image17.wmf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hyperlink" Target="https://sourceforge.net/projects/commondatamodel" TargetMode="External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gif"/><Relationship Id="rId10" Type="http://schemas.openxmlformats.org/officeDocument/2006/relationships/image" Target="../media/image23.png"/><Relationship Id="rId4" Type="http://schemas.openxmlformats.org/officeDocument/2006/relationships/hyperlink" Target="http://sourceforge.net/projects/comete/" TargetMode="External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8.gif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jpeg"/><Relationship Id="rId4" Type="http://schemas.openxmlformats.org/officeDocument/2006/relationships/image" Target="../media/image23.png"/><Relationship Id="rId9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37.png"/><Relationship Id="rId5" Type="http://schemas.openxmlformats.org/officeDocument/2006/relationships/image" Target="../media/image26.png"/><Relationship Id="rId10" Type="http://schemas.openxmlformats.org/officeDocument/2006/relationships/image" Target="../media/image36.png"/><Relationship Id="rId4" Type="http://schemas.openxmlformats.org/officeDocument/2006/relationships/image" Target="../media/image24.png"/><Relationship Id="rId9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6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hyperlink" Target="https://svn.code.sf.net/p/cometeapps/code/DataBrowser/delivery/cea/DataBrowserCEA-1.3.0.zip" TargetMode="External"/><Relationship Id="rId4" Type="http://schemas.openxmlformats.org/officeDocument/2006/relationships/hyperlink" Target="http://wiki.synchrotron-soleil.fr/tikiwiki/tiki-index.php?page=How-browse-dowloaded-Nexus-file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451937" y="1465610"/>
            <a:ext cx="52678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666666"/>
                </a:solidFill>
              </a:rPr>
              <a:t>ARCHIVING APPLIANCE              </a:t>
            </a:r>
          </a:p>
          <a:p>
            <a:pPr algn="ctr"/>
            <a:r>
              <a:rPr lang="en-GB" sz="2800" b="1" dirty="0" smtClean="0">
                <a:solidFill>
                  <a:srgbClr val="666666"/>
                </a:solidFill>
              </a:rPr>
              <a:t>PLUGIN DEVELOPMENT FOR </a:t>
            </a:r>
            <a:r>
              <a:rPr lang="en-GB" sz="2800" b="1" dirty="0">
                <a:solidFill>
                  <a:srgbClr val="666666"/>
                </a:solidFill>
              </a:rPr>
              <a:t>DATA BROWSER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724275" y="5728138"/>
            <a:ext cx="39532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666666"/>
                </a:solidFill>
              </a:rPr>
              <a:t>Katy SAINTIN</a:t>
            </a:r>
            <a:endParaRPr lang="fr-FR" sz="1600" b="1" dirty="0">
              <a:solidFill>
                <a:srgbClr val="666666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724275" y="6022076"/>
            <a:ext cx="36681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666666"/>
                </a:solidFill>
              </a:rPr>
              <a:t>June</a:t>
            </a:r>
            <a:r>
              <a:rPr lang="fr-FR" sz="1600" dirty="0" smtClean="0">
                <a:solidFill>
                  <a:srgbClr val="666666"/>
                </a:solidFill>
              </a:rPr>
              <a:t> 2019</a:t>
            </a:r>
            <a:endParaRPr lang="fr-FR" sz="1600" dirty="0">
              <a:solidFill>
                <a:srgbClr val="666666"/>
              </a:solidFill>
            </a:endParaRP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613817" y="3042256"/>
            <a:ext cx="8051800" cy="2117727"/>
            <a:chOff x="528" y="2578"/>
            <a:chExt cx="5072" cy="1334"/>
          </a:xfrm>
        </p:grpSpPr>
        <p:pic>
          <p:nvPicPr>
            <p:cNvPr id="8" name="Picture 5" descr="solenoide_at_100K"/>
            <p:cNvPicPr preferRelativeResize="0"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7" y="2578"/>
              <a:ext cx="883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9" name="Picture 6" descr="Edelweiss2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8" y="2578"/>
              <a:ext cx="836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Text Box 7"/>
            <p:cNvSpPr txBox="1">
              <a:spLocks noChangeArrowheads="1"/>
            </p:cNvSpPr>
            <p:nvPr userDrawn="1"/>
          </p:nvSpPr>
          <p:spPr bwMode="auto">
            <a:xfrm>
              <a:off x="4798" y="3640"/>
              <a:ext cx="3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CMS</a:t>
              </a:r>
            </a:p>
          </p:txBody>
        </p:sp>
        <p:pic>
          <p:nvPicPr>
            <p:cNvPr id="11" name="Picture 8" descr="DoubleChooz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" y="2579"/>
              <a:ext cx="845" cy="120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2" name="Text Box 9"/>
            <p:cNvSpPr txBox="1">
              <a:spLocks noChangeArrowheads="1"/>
            </p:cNvSpPr>
            <p:nvPr userDrawn="1"/>
          </p:nvSpPr>
          <p:spPr bwMode="auto">
            <a:xfrm>
              <a:off x="533" y="3642"/>
              <a:ext cx="76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Double Chooz</a:t>
              </a:r>
            </a:p>
          </p:txBody>
        </p:sp>
        <p:pic>
          <p:nvPicPr>
            <p:cNvPr id="13" name="Picture 10"/>
            <p:cNvPicPr>
              <a:picLocks noChangeAspect="1" noChangeArrowheads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2" y="2578"/>
              <a:ext cx="845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4" name="Picture 11" descr="hess-new-small"/>
            <p:cNvPicPr>
              <a:picLocks noChangeAspect="1" noChangeArrowheads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8" y="2578"/>
              <a:ext cx="844" cy="12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Rectangle 14"/>
            <p:cNvSpPr>
              <a:spLocks noChangeArrowheads="1"/>
            </p:cNvSpPr>
            <p:nvPr userDrawn="1"/>
          </p:nvSpPr>
          <p:spPr bwMode="auto">
            <a:xfrm>
              <a:off x="3106" y="3640"/>
              <a:ext cx="377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HESS</a:t>
              </a:r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2424" y="3640"/>
              <a:ext cx="58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 smtClean="0">
                  <a:solidFill>
                    <a:schemeClr val="bg1"/>
                  </a:solidFill>
                </a:rPr>
                <a:t>Edelweiss</a:t>
              </a:r>
              <a:endParaRPr lang="en-US" sz="1200" b="1" i="1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 userDrawn="1"/>
          </p:nvSpPr>
          <p:spPr bwMode="auto">
            <a:xfrm>
              <a:off x="3953" y="3640"/>
              <a:ext cx="520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 dirty="0">
                  <a:solidFill>
                    <a:schemeClr val="bg1"/>
                  </a:solidFill>
                </a:rPr>
                <a:t>Herschel</a:t>
              </a:r>
            </a:p>
          </p:txBody>
        </p:sp>
        <p:pic>
          <p:nvPicPr>
            <p:cNvPr id="18" name="Picture 15" descr="alice_tracking chamber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7" y="2578"/>
              <a:ext cx="845" cy="12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9" name="Text Box 16"/>
            <p:cNvSpPr txBox="1">
              <a:spLocks noChangeArrowheads="1"/>
            </p:cNvSpPr>
            <p:nvPr userDrawn="1"/>
          </p:nvSpPr>
          <p:spPr bwMode="auto">
            <a:xfrm>
              <a:off x="1377" y="3641"/>
              <a:ext cx="6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0" hangingPunct="0">
                <a:spcBef>
                  <a:spcPct val="0"/>
                </a:spcBef>
                <a:defRPr/>
              </a:pPr>
              <a:r>
                <a:rPr lang="en-US" sz="1200" b="1" i="1">
                  <a:solidFill>
                    <a:schemeClr val="bg1"/>
                  </a:solidFill>
                </a:rPr>
                <a:t>ALICE</a:t>
              </a:r>
            </a:p>
          </p:txBody>
        </p:sp>
        <p:sp>
          <p:nvSpPr>
            <p:cNvPr id="20" name="Rectangle 19"/>
            <p:cNvSpPr>
              <a:spLocks noChangeArrowheads="1"/>
            </p:cNvSpPr>
            <p:nvPr userDrawn="1"/>
          </p:nvSpPr>
          <p:spPr bwMode="auto">
            <a:xfrm>
              <a:off x="3451" y="3816"/>
              <a:ext cx="2144" cy="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7" tIns="44450" rIns="90487" bIns="44450" anchor="ctr"/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  <a:spcBef>
                  <a:spcPct val="0"/>
                </a:spcBef>
              </a:pPr>
              <a:endParaRPr lang="fr-FR" sz="1200" b="1" i="1" noProof="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21" name="Espace réservé du contenu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605" y="376679"/>
            <a:ext cx="1188507" cy="993106"/>
          </a:xfrm>
          <a:prstGeom prst="rect">
            <a:avLst/>
          </a:prstGeom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4952" y="5518100"/>
            <a:ext cx="1634955" cy="818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D:\MesDocuments\Soleil\DataBrowsing\ansto_logo.g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442" y="6256022"/>
            <a:ext cx="1410431" cy="36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50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 bwMode="auto">
          <a:xfrm>
            <a:off x="111556" y="4182371"/>
            <a:ext cx="8854557" cy="22518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 type="triangle" w="med" len="med"/>
            <a:tailEnd type="triangle" w="med" len="med"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800" b="1" dirty="0">
              <a:solidFill>
                <a:schemeClr val="accent5">
                  <a:lumMod val="50000"/>
                </a:schemeClr>
              </a:solidFill>
              <a:latin typeface="Arial" charset="0"/>
            </a:endParaRPr>
          </a:p>
          <a:p>
            <a:pPr algn="ctr"/>
            <a:endParaRPr lang="en-US" sz="500" b="1" dirty="0" smtClean="0">
              <a:solidFill>
                <a:schemeClr val="accent5">
                  <a:lumMod val="50000"/>
                </a:schemeClr>
              </a:solidFill>
              <a:latin typeface="Arial" charset="0"/>
            </a:endParaRPr>
          </a:p>
          <a:p>
            <a:pPr algn="ctr"/>
            <a:r>
              <a:rPr lang="fr-FR" sz="1600" dirty="0">
                <a:hlinkClick r:id="rId3"/>
              </a:rPr>
              <a:t>https://</a:t>
            </a:r>
            <a:r>
              <a:rPr lang="fr-FR" sz="1600" dirty="0" smtClean="0">
                <a:hlinkClick r:id="rId3"/>
              </a:rPr>
              <a:t>sourceforge.net/projects/commondatamodel</a:t>
            </a:r>
            <a:r>
              <a:rPr lang="fr-FR" dirty="0"/>
              <a:t>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8" name="ZoneTexte 16"/>
          <p:cNvSpPr txBox="1">
            <a:spLocks noChangeArrowheads="1"/>
          </p:cNvSpPr>
          <p:nvPr/>
        </p:nvSpPr>
        <p:spPr bwMode="auto">
          <a:xfrm>
            <a:off x="5331216" y="5200469"/>
            <a:ext cx="20617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fr-FR"/>
            </a:defPPr>
            <a:lvl1pPr algn="ctr" eaLnBrk="1" hangingPunct="1">
              <a:defRPr sz="1800" b="1" u="sng"/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dirty="0" err="1" smtClean="0"/>
              <a:t>Ansto</a:t>
            </a:r>
            <a:r>
              <a:rPr lang="en-US" dirty="0" smtClean="0"/>
              <a:t> plugins </a:t>
            </a:r>
            <a:r>
              <a:rPr lang="en-US" dirty="0"/>
              <a:t>:</a:t>
            </a:r>
          </a:p>
          <a:p>
            <a:r>
              <a:rPr lang="en-US" b="0" u="none" dirty="0" err="1"/>
              <a:t>NetCDF</a:t>
            </a:r>
            <a:r>
              <a:rPr lang="en-US" b="0" u="none" dirty="0"/>
              <a:t>,</a:t>
            </a:r>
          </a:p>
          <a:p>
            <a:r>
              <a:rPr lang="en-US" b="0" u="none" dirty="0"/>
              <a:t>HDF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444408" y="230989"/>
            <a:ext cx="3636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cap="sm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Software architecture</a:t>
            </a:r>
          </a:p>
        </p:txBody>
      </p:sp>
      <p:sp>
        <p:nvSpPr>
          <p:cNvPr id="16" name="ZoneTexte 16"/>
          <p:cNvSpPr txBox="1">
            <a:spLocks noChangeArrowheads="1"/>
          </p:cNvSpPr>
          <p:nvPr/>
        </p:nvSpPr>
        <p:spPr bwMode="auto">
          <a:xfrm>
            <a:off x="1149416" y="5200469"/>
            <a:ext cx="371008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800" b="1" u="sng" dirty="0" smtClean="0"/>
              <a:t>Soleil plugins :</a:t>
            </a:r>
          </a:p>
          <a:p>
            <a:pPr algn="ctr" eaLnBrk="1" hangingPunct="1"/>
            <a:r>
              <a:rPr lang="en-US" sz="1800" dirty="0" smtClean="0"/>
              <a:t>Nexus file, EDF file,</a:t>
            </a:r>
          </a:p>
          <a:p>
            <a:pPr algn="ctr" eaLnBrk="1" hangingPunct="1"/>
            <a:r>
              <a:rPr lang="en-US" sz="1800" dirty="0" smtClean="0"/>
              <a:t>Tango control system,</a:t>
            </a:r>
          </a:p>
          <a:p>
            <a:pPr algn="ctr" eaLnBrk="1" hangingPunct="1"/>
            <a:r>
              <a:rPr lang="en-US" sz="1800" dirty="0" smtClean="0"/>
              <a:t>Archiving database.</a:t>
            </a:r>
          </a:p>
        </p:txBody>
      </p:sp>
      <p:sp>
        <p:nvSpPr>
          <p:cNvPr id="17" name="Rectangle à coins arrondis 16"/>
          <p:cNvSpPr/>
          <p:nvPr/>
        </p:nvSpPr>
        <p:spPr bwMode="auto">
          <a:xfrm>
            <a:off x="67373" y="1064592"/>
            <a:ext cx="8922852" cy="2968201"/>
          </a:xfrm>
          <a:prstGeom prst="roundRect">
            <a:avLst/>
          </a:prstGeom>
          <a:ln>
            <a:headEnd type="triangle" w="med" len="med"/>
            <a:tailEnd type="triangle" w="med" len="med"/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 smtClean="0">
              <a:solidFill>
                <a:srgbClr val="7030A0"/>
              </a:solidFill>
              <a:latin typeface="Arial" charset="0"/>
            </a:endParaRPr>
          </a:p>
          <a:p>
            <a:pPr algn="ctr"/>
            <a:r>
              <a:rPr lang="en-US" sz="1600" dirty="0">
                <a:hlinkClick r:id="rId4"/>
              </a:rPr>
              <a:t>http://sourceforge.net/projects/comete/</a:t>
            </a:r>
            <a:endParaRPr lang="en-US" sz="1600" dirty="0"/>
          </a:p>
        </p:txBody>
      </p:sp>
      <p:sp>
        <p:nvSpPr>
          <p:cNvPr id="24" name="ZoneTexte 23"/>
          <p:cNvSpPr txBox="1"/>
          <p:nvPr/>
        </p:nvSpPr>
        <p:spPr>
          <a:xfrm>
            <a:off x="2381781" y="1158850"/>
            <a:ext cx="431410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7030A0"/>
                </a:solidFill>
              </a:rPr>
              <a:t>COMETE GUI Framework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381781" y="4236328"/>
            <a:ext cx="4314108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>
                <a:solidFill>
                  <a:srgbClr val="7030A0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fr-FR" dirty="0"/>
              <a:t>CDMA Framework</a:t>
            </a:r>
          </a:p>
        </p:txBody>
      </p:sp>
      <p:pic>
        <p:nvPicPr>
          <p:cNvPr id="22" name="Picture 2" descr="D:\MesDocuments\Soleil\DataBrowsing\ansto_log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988" y="4268971"/>
            <a:ext cx="1695885" cy="44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MesDocuments\Soleil\Logos\LogoGi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17" y="1158850"/>
            <a:ext cx="1560291" cy="7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19" y="2069143"/>
            <a:ext cx="2351298" cy="187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994" y="2069143"/>
            <a:ext cx="2662446" cy="1877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18" y="2069144"/>
            <a:ext cx="2550141" cy="187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3" descr="D:\MesDocuments\Soleil\Logos\LogoGif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16" y="4182371"/>
            <a:ext cx="1560291" cy="75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40835" y="1075788"/>
            <a:ext cx="725694" cy="924018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6529" y="5583648"/>
            <a:ext cx="912356" cy="423125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74" y="5381927"/>
            <a:ext cx="1230563" cy="413284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25" y="5677332"/>
            <a:ext cx="1616579" cy="66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782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/>
          <p:cNvSpPr/>
          <p:nvPr/>
        </p:nvSpPr>
        <p:spPr>
          <a:xfrm>
            <a:off x="2765214" y="1479225"/>
            <a:ext cx="3439613" cy="48373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45720" rIns="45720" spcCol="1270" anchor="ctr"/>
          <a:lstStyle/>
          <a:p>
            <a:pPr algn="ctr" defTabSz="1740164">
              <a:lnSpc>
                <a:spcPct val="90000"/>
              </a:lnSpc>
              <a:spcAft>
                <a:spcPct val="35000"/>
              </a:spcAft>
              <a:defRPr/>
            </a:pPr>
            <a:r>
              <a:rPr lang="fr-FR" sz="2000" dirty="0" smtClean="0"/>
              <a:t>COMETE Widgets</a:t>
            </a:r>
            <a:endParaRPr lang="fr-FR" sz="2000" dirty="0"/>
          </a:p>
        </p:txBody>
      </p:sp>
      <p:sp>
        <p:nvSpPr>
          <p:cNvPr id="3" name="ZoneTexte 2"/>
          <p:cNvSpPr txBox="1"/>
          <p:nvPr/>
        </p:nvSpPr>
        <p:spPr>
          <a:xfrm>
            <a:off x="2444407" y="294807"/>
            <a:ext cx="39084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cap="small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COMETE GUI Framework</a:t>
            </a:r>
            <a:endParaRPr lang="en-US" sz="2400" b="1" cap="small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2" name="Picture 2" descr="D:\MesDocuments\Soleil\DataBrowsing\ansto_log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30" y="1988223"/>
            <a:ext cx="1023959" cy="266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905" y="2295431"/>
            <a:ext cx="621137" cy="790887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2765213" y="3089945"/>
            <a:ext cx="3439614" cy="41264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45720" rIns="45720" spcCol="1270" anchor="ctr"/>
          <a:lstStyle/>
          <a:p>
            <a:pPr algn="ctr" defTabSz="1740164">
              <a:lnSpc>
                <a:spcPct val="90000"/>
              </a:lnSpc>
              <a:spcAft>
                <a:spcPct val="35000"/>
              </a:spcAft>
              <a:defRPr/>
            </a:pPr>
            <a:r>
              <a:rPr lang="fr-FR" sz="2000" dirty="0" smtClean="0"/>
              <a:t>Data Source</a:t>
            </a:r>
            <a:endParaRPr lang="fr-FR" sz="2000" dirty="0"/>
          </a:p>
        </p:txBody>
      </p:sp>
      <p:pic>
        <p:nvPicPr>
          <p:cNvPr id="31" name="Picture 5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257" y="1479226"/>
            <a:ext cx="1304042" cy="203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687" y="1492044"/>
            <a:ext cx="1419487" cy="2019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ZoneTexte 76"/>
          <p:cNvSpPr txBox="1">
            <a:spLocks noChangeArrowheads="1"/>
          </p:cNvSpPr>
          <p:nvPr/>
        </p:nvSpPr>
        <p:spPr bwMode="auto">
          <a:xfrm>
            <a:off x="607484" y="3423405"/>
            <a:ext cx="2374255" cy="54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98314" tIns="149157" rIns="298314" bIns="149157">
            <a:spAutoFit/>
          </a:bodyPr>
          <a:lstStyle>
            <a:lvl1pPr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fr-FR" altLang="fr-FR" sz="1600" dirty="0" err="1"/>
              <a:t>ImageViewer</a:t>
            </a:r>
            <a:r>
              <a:rPr lang="fr-FR" altLang="fr-FR" sz="1600" dirty="0"/>
              <a:t> SWT</a:t>
            </a:r>
          </a:p>
        </p:txBody>
      </p:sp>
      <p:sp>
        <p:nvSpPr>
          <p:cNvPr id="40" name="ZoneTexte 77"/>
          <p:cNvSpPr txBox="1">
            <a:spLocks noChangeArrowheads="1"/>
          </p:cNvSpPr>
          <p:nvPr/>
        </p:nvSpPr>
        <p:spPr bwMode="auto">
          <a:xfrm>
            <a:off x="6045408" y="3423405"/>
            <a:ext cx="2697484" cy="547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298314" tIns="149157" rIns="298314" bIns="149157">
            <a:spAutoFit/>
          </a:bodyPr>
          <a:lstStyle>
            <a:lvl1pPr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8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sz="1600" dirty="0" err="1"/>
              <a:t>ImageViewer</a:t>
            </a:r>
            <a:r>
              <a:rPr lang="fr-FR" altLang="fr-FR" sz="1600" dirty="0"/>
              <a:t> SWING</a:t>
            </a:r>
          </a:p>
        </p:txBody>
      </p:sp>
      <p:pic>
        <p:nvPicPr>
          <p:cNvPr id="41" name="Picture 6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51" y="1707608"/>
            <a:ext cx="1046285" cy="56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2" name="Picture 32" descr="D:\MesDocuments\Soleil\DataBrowsing\ansto_logo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5175" y="40965438"/>
            <a:ext cx="4376738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4" name="Groupe 53"/>
          <p:cNvGrpSpPr/>
          <p:nvPr/>
        </p:nvGrpSpPr>
        <p:grpSpPr>
          <a:xfrm>
            <a:off x="3965578" y="1988223"/>
            <a:ext cx="1091056" cy="1080102"/>
            <a:chOff x="1251025" y="379826"/>
            <a:chExt cx="1247613" cy="1259227"/>
          </a:xfrm>
        </p:grpSpPr>
        <p:sp>
          <p:nvSpPr>
            <p:cNvPr id="55" name="Rectangle 54"/>
            <p:cNvSpPr/>
            <p:nvPr/>
          </p:nvSpPr>
          <p:spPr>
            <a:xfrm>
              <a:off x="1251025" y="379826"/>
              <a:ext cx="1247613" cy="1259227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56" name="ZoneTexte 55"/>
            <p:cNvSpPr txBox="1"/>
            <p:nvPr/>
          </p:nvSpPr>
          <p:spPr>
            <a:xfrm>
              <a:off x="1251025" y="379826"/>
              <a:ext cx="1247613" cy="12592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dirty="0" err="1"/>
                <a:t>Comete</a:t>
              </a:r>
              <a:r>
                <a:rPr lang="fr-FR" dirty="0"/>
                <a:t> AWT</a:t>
              </a:r>
            </a:p>
          </p:txBody>
        </p:sp>
      </p:grpSp>
      <p:grpSp>
        <p:nvGrpSpPr>
          <p:cNvPr id="60" name="Groupe 59"/>
          <p:cNvGrpSpPr/>
          <p:nvPr/>
        </p:nvGrpSpPr>
        <p:grpSpPr>
          <a:xfrm>
            <a:off x="2691969" y="1988223"/>
            <a:ext cx="1273609" cy="1081545"/>
            <a:chOff x="1174896" y="379826"/>
            <a:chExt cx="1323742" cy="1259227"/>
          </a:xfrm>
        </p:grpSpPr>
        <p:sp>
          <p:nvSpPr>
            <p:cNvPr id="61" name="Rectangle 60"/>
            <p:cNvSpPr/>
            <p:nvPr/>
          </p:nvSpPr>
          <p:spPr>
            <a:xfrm>
              <a:off x="1251025" y="379826"/>
              <a:ext cx="1247613" cy="1259227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62" name="ZoneTexte 61"/>
            <p:cNvSpPr txBox="1"/>
            <p:nvPr/>
          </p:nvSpPr>
          <p:spPr>
            <a:xfrm>
              <a:off x="1174896" y="379826"/>
              <a:ext cx="1323742" cy="12592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kern="1200" dirty="0" err="1" smtClean="0"/>
                <a:t>Comete</a:t>
              </a:r>
              <a:r>
                <a:rPr lang="fr-FR" kern="1200" dirty="0" smtClean="0"/>
                <a:t> SWT</a:t>
              </a:r>
              <a:endParaRPr lang="fr-FR" kern="1200" dirty="0"/>
            </a:p>
          </p:txBody>
        </p:sp>
      </p:grpSp>
      <p:grpSp>
        <p:nvGrpSpPr>
          <p:cNvPr id="63" name="Groupe 62"/>
          <p:cNvGrpSpPr/>
          <p:nvPr/>
        </p:nvGrpSpPr>
        <p:grpSpPr>
          <a:xfrm>
            <a:off x="5056635" y="1988223"/>
            <a:ext cx="1148194" cy="1080102"/>
            <a:chOff x="1095285" y="379826"/>
            <a:chExt cx="1403353" cy="1259227"/>
          </a:xfrm>
        </p:grpSpPr>
        <p:sp>
          <p:nvSpPr>
            <p:cNvPr id="64" name="Rectangle 63"/>
            <p:cNvSpPr/>
            <p:nvPr/>
          </p:nvSpPr>
          <p:spPr>
            <a:xfrm>
              <a:off x="1095285" y="379826"/>
              <a:ext cx="1403353" cy="1259227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sp>
        <p:sp>
          <p:nvSpPr>
            <p:cNvPr id="65" name="ZoneTexte 64"/>
            <p:cNvSpPr txBox="1"/>
            <p:nvPr/>
          </p:nvSpPr>
          <p:spPr>
            <a:xfrm>
              <a:off x="1171414" y="379826"/>
              <a:ext cx="1247613" cy="125922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dirty="0" err="1"/>
                <a:t>Comete</a:t>
              </a:r>
              <a:r>
                <a:rPr lang="fr-FR" dirty="0"/>
                <a:t> SWING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1767749" y="1046592"/>
            <a:ext cx="604460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fr-FR" altLang="fr-FR" b="1" dirty="0" err="1">
                <a:solidFill>
                  <a:schemeClr val="accent1"/>
                </a:solidFill>
              </a:rPr>
              <a:t>COM</a:t>
            </a:r>
            <a:r>
              <a:rPr lang="fr-FR" altLang="fr-FR" dirty="0" err="1"/>
              <a:t>munity</a:t>
            </a:r>
            <a:r>
              <a:rPr lang="fr-FR" altLang="fr-FR" dirty="0"/>
              <a:t>  of </a:t>
            </a:r>
            <a:r>
              <a:rPr lang="fr-FR" altLang="fr-FR" b="1" dirty="0" err="1">
                <a:solidFill>
                  <a:schemeClr val="accent1"/>
                </a:solidFill>
              </a:rPr>
              <a:t>E</a:t>
            </a:r>
            <a:r>
              <a:rPr lang="fr-FR" altLang="fr-FR" dirty="0" err="1"/>
              <a:t>xtendable</a:t>
            </a:r>
            <a:r>
              <a:rPr lang="fr-FR" altLang="fr-FR" dirty="0"/>
              <a:t> </a:t>
            </a:r>
            <a:r>
              <a:rPr lang="fr-FR" altLang="fr-FR" b="1" dirty="0" err="1">
                <a:solidFill>
                  <a:schemeClr val="accent1"/>
                </a:solidFill>
              </a:rPr>
              <a:t>T</a:t>
            </a:r>
            <a:r>
              <a:rPr lang="fr-FR" altLang="fr-FR" dirty="0" err="1"/>
              <a:t>oolkit</a:t>
            </a:r>
            <a:r>
              <a:rPr lang="fr-FR" altLang="fr-FR" dirty="0"/>
              <a:t> for </a:t>
            </a:r>
            <a:r>
              <a:rPr lang="fr-FR" altLang="fr-FR" b="1" dirty="0" err="1">
                <a:solidFill>
                  <a:schemeClr val="accent1"/>
                </a:solidFill>
              </a:rPr>
              <a:t>E</a:t>
            </a:r>
            <a:r>
              <a:rPr lang="fr-FR" altLang="fr-FR" dirty="0" err="1"/>
              <a:t>xperiment</a:t>
            </a:r>
            <a:endParaRPr lang="fr-FR" altLang="fr-FR" dirty="0"/>
          </a:p>
        </p:txBody>
      </p:sp>
      <p:sp>
        <p:nvSpPr>
          <p:cNvPr id="68" name="Rectangle 67"/>
          <p:cNvSpPr/>
          <p:nvPr/>
        </p:nvSpPr>
        <p:spPr>
          <a:xfrm>
            <a:off x="2766179" y="3511227"/>
            <a:ext cx="3439615" cy="4251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45720" rIns="45720" spcCol="1270" anchor="ctr"/>
          <a:lstStyle/>
          <a:p>
            <a:pPr algn="ctr" defTabSz="1740164">
              <a:lnSpc>
                <a:spcPct val="90000"/>
              </a:lnSpc>
              <a:spcAft>
                <a:spcPct val="35000"/>
              </a:spcAft>
              <a:defRPr/>
            </a:pPr>
            <a:r>
              <a:rPr lang="fr-FR" sz="2000" dirty="0" smtClean="0"/>
              <a:t>CDMA</a:t>
            </a:r>
            <a:endParaRPr lang="fr-FR" sz="2000" dirty="0"/>
          </a:p>
        </p:txBody>
      </p:sp>
      <p:pic>
        <p:nvPicPr>
          <p:cNvPr id="69" name="Picture 57" descr="D:\MesDocuments\Soleil\Lignes\Proxima2AMXCub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677" y="4121320"/>
            <a:ext cx="4281853" cy="2668172"/>
          </a:xfrm>
          <a:prstGeom prst="rect">
            <a:avLst/>
          </a:prstGeom>
          <a:noFill/>
          <a:ln>
            <a:noFill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pic>
        <p:nvPicPr>
          <p:cNvPr id="70" name="Picture 33" descr="D:\MesDocuments\Soleil\DataBrowsing\DataBrowserScreenShot1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06" y="3991040"/>
            <a:ext cx="4269825" cy="2788670"/>
          </a:xfrm>
          <a:prstGeom prst="rect">
            <a:avLst/>
          </a:prstGeom>
          <a:noFill/>
          <a:ln>
            <a:noFill/>
          </a:ln>
          <a:ex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4728736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730588" y="74655"/>
            <a:ext cx="3297374" cy="908720"/>
          </a:xfrm>
        </p:spPr>
        <p:txBody>
          <a:bodyPr/>
          <a:lstStyle/>
          <a:p>
            <a:r>
              <a:rPr lang="fr-FR" dirty="0" smtClean="0"/>
              <a:t>CDMA FRAMEWORK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2617955" y="1626893"/>
            <a:ext cx="3323363" cy="122131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 smtClean="0"/>
              <a:t>CDMA 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222299" y="3740305"/>
            <a:ext cx="1451679" cy="12233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Plugin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1229" y="3563915"/>
            <a:ext cx="634518" cy="63451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98" y="4351955"/>
            <a:ext cx="912356" cy="423125"/>
          </a:xfrm>
          <a:prstGeom prst="rect">
            <a:avLst/>
          </a:prstGeom>
        </p:spPr>
      </p:pic>
      <p:sp>
        <p:nvSpPr>
          <p:cNvPr id="26" name="Rectangle à coins arrondis 25"/>
          <p:cNvSpPr/>
          <p:nvPr/>
        </p:nvSpPr>
        <p:spPr>
          <a:xfrm>
            <a:off x="1906841" y="3740305"/>
            <a:ext cx="1451679" cy="120675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Plugin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8525" y="3589805"/>
            <a:ext cx="634518" cy="63451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779" y="4186477"/>
            <a:ext cx="1616579" cy="669726"/>
          </a:xfrm>
          <a:prstGeom prst="rect">
            <a:avLst/>
          </a:prstGeom>
        </p:spPr>
      </p:pic>
      <p:sp>
        <p:nvSpPr>
          <p:cNvPr id="28" name="Rectangle à coins arrondis 27"/>
          <p:cNvSpPr/>
          <p:nvPr/>
        </p:nvSpPr>
        <p:spPr>
          <a:xfrm>
            <a:off x="3619823" y="3740305"/>
            <a:ext cx="1451679" cy="12233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Plugin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984" y="3625013"/>
            <a:ext cx="634518" cy="634518"/>
          </a:xfrm>
          <a:prstGeom prst="rect">
            <a:avLst/>
          </a:prstGeom>
        </p:spPr>
      </p:pic>
      <p:sp>
        <p:nvSpPr>
          <p:cNvPr id="30" name="Rectangle à coins arrondis 29"/>
          <p:cNvSpPr/>
          <p:nvPr/>
        </p:nvSpPr>
        <p:spPr>
          <a:xfrm>
            <a:off x="5829741" y="3703270"/>
            <a:ext cx="1451679" cy="122330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Plugin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87" y="3491729"/>
            <a:ext cx="634518" cy="634518"/>
          </a:xfrm>
          <a:prstGeom prst="rect">
            <a:avLst/>
          </a:prstGeom>
        </p:spPr>
      </p:pic>
      <p:sp>
        <p:nvSpPr>
          <p:cNvPr id="35" name="Rectangle à coins arrondis 34"/>
          <p:cNvSpPr/>
          <p:nvPr/>
        </p:nvSpPr>
        <p:spPr>
          <a:xfrm>
            <a:off x="7506707" y="3715572"/>
            <a:ext cx="1450574" cy="1210997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Plugin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118" y="3491729"/>
            <a:ext cx="634518" cy="634518"/>
          </a:xfrm>
          <a:prstGeom prst="rect">
            <a:avLst/>
          </a:prstGeom>
        </p:spPr>
      </p:pic>
      <p:pic>
        <p:nvPicPr>
          <p:cNvPr id="16" name="Espace réservé du contenu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036" y="4197571"/>
            <a:ext cx="788222" cy="65863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530" y="4332693"/>
            <a:ext cx="1374565" cy="461647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866" y="4332693"/>
            <a:ext cx="1073149" cy="370636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68" y="5055070"/>
            <a:ext cx="994140" cy="371052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2944999" y="1128499"/>
            <a:ext cx="2726613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fr-FR" altLang="fr-FR" b="1" dirty="0" smtClean="0">
                <a:solidFill>
                  <a:schemeClr val="accent1"/>
                </a:solidFill>
              </a:rPr>
              <a:t>C</a:t>
            </a:r>
            <a:r>
              <a:rPr lang="fr-FR" altLang="fr-FR" dirty="0"/>
              <a:t>ommon </a:t>
            </a:r>
            <a:r>
              <a:rPr lang="fr-FR" altLang="fr-FR" dirty="0" smtClean="0"/>
              <a:t> </a:t>
            </a:r>
            <a:r>
              <a:rPr lang="fr-FR" altLang="fr-FR" b="1" dirty="0" smtClean="0">
                <a:solidFill>
                  <a:schemeClr val="accent1"/>
                </a:solidFill>
              </a:rPr>
              <a:t>D</a:t>
            </a:r>
            <a:r>
              <a:rPr lang="fr-FR" altLang="fr-FR" dirty="0" smtClean="0"/>
              <a:t>ata </a:t>
            </a:r>
            <a:r>
              <a:rPr lang="fr-FR" altLang="fr-FR" b="1" dirty="0" smtClean="0">
                <a:solidFill>
                  <a:schemeClr val="accent1"/>
                </a:solidFill>
              </a:rPr>
              <a:t>M</a:t>
            </a:r>
            <a:r>
              <a:rPr lang="fr-FR" altLang="fr-FR" dirty="0" smtClean="0"/>
              <a:t>odel</a:t>
            </a:r>
            <a:endParaRPr lang="fr-FR" altLang="fr-FR" dirty="0"/>
          </a:p>
        </p:txBody>
      </p:sp>
      <p:pic>
        <p:nvPicPr>
          <p:cNvPr id="34" name="Image 3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323" y="1971501"/>
            <a:ext cx="1494543" cy="557822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50" y="1945780"/>
            <a:ext cx="1652512" cy="583543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868" y="5012745"/>
            <a:ext cx="1293888" cy="456904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632" y="5073923"/>
            <a:ext cx="1293888" cy="45690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1344" y="5090803"/>
            <a:ext cx="139065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71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82104" y="31732"/>
            <a:ext cx="6790296" cy="908720"/>
          </a:xfrm>
        </p:spPr>
        <p:txBody>
          <a:bodyPr/>
          <a:lstStyle/>
          <a:p>
            <a:r>
              <a:rPr lang="fr-FR" dirty="0" smtClean="0"/>
              <a:t>PLUGIN EPICS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938" y="1966796"/>
            <a:ext cx="4011591" cy="253018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232" y="1966796"/>
            <a:ext cx="4973706" cy="387367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4554" y="4647216"/>
            <a:ext cx="4173077" cy="2000704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183" y="3049590"/>
            <a:ext cx="744009" cy="74400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8967" y="1063049"/>
            <a:ext cx="8833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CAJ : </a:t>
            </a:r>
            <a:r>
              <a:rPr lang="fr-FR" dirty="0" smtClean="0"/>
              <a:t>Channel </a:t>
            </a:r>
            <a:r>
              <a:rPr lang="fr-FR" dirty="0"/>
              <a:t>Access for </a:t>
            </a:r>
            <a:r>
              <a:rPr lang="fr-FR" dirty="0" smtClean="0"/>
              <a:t>Java</a:t>
            </a:r>
            <a:r>
              <a:rPr lang="fr-FR" dirty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read</a:t>
            </a:r>
            <a:r>
              <a:rPr lang="fr-FR" dirty="0" smtClean="0"/>
              <a:t> &amp; </a:t>
            </a:r>
            <a:r>
              <a:rPr lang="fr-FR" dirty="0" err="1" smtClean="0"/>
              <a:t>write</a:t>
            </a:r>
            <a:r>
              <a:rPr lang="fr-FR" dirty="0" smtClean="0"/>
              <a:t> PV</a:t>
            </a:r>
            <a:endParaRPr lang="fr-FR" dirty="0"/>
          </a:p>
          <a:p>
            <a:r>
              <a:rPr lang="fr-FR" b="1" dirty="0" err="1" smtClean="0"/>
              <a:t>VisualDCT</a:t>
            </a:r>
            <a:r>
              <a:rPr lang="fr-FR" dirty="0" smtClean="0"/>
              <a:t> : EPICS </a:t>
            </a:r>
            <a:r>
              <a:rPr lang="fr-FR" dirty="0"/>
              <a:t>Visual </a:t>
            </a:r>
            <a:r>
              <a:rPr lang="fr-FR" dirty="0" err="1"/>
              <a:t>Database</a:t>
            </a:r>
            <a:r>
              <a:rPr lang="fr-FR" dirty="0"/>
              <a:t> Configuration </a:t>
            </a:r>
            <a:r>
              <a:rPr lang="fr-FR" dirty="0" err="1" smtClean="0"/>
              <a:t>Tool</a:t>
            </a:r>
            <a:r>
              <a:rPr lang="fr-FR" dirty="0"/>
              <a:t> </a:t>
            </a:r>
            <a:r>
              <a:rPr lang="fr-FR" dirty="0" smtClean="0"/>
              <a:t>for </a:t>
            </a:r>
            <a:r>
              <a:rPr lang="fr-FR" dirty="0" err="1" smtClean="0"/>
              <a:t>parsing</a:t>
            </a:r>
            <a:r>
              <a:rPr lang="fr-FR" dirty="0" smtClean="0"/>
              <a:t> a EPICS </a:t>
            </a:r>
            <a:r>
              <a:rPr lang="fr-FR" dirty="0" err="1" smtClean="0"/>
              <a:t>db</a:t>
            </a:r>
            <a:r>
              <a:rPr lang="fr-FR" dirty="0" smtClean="0"/>
              <a:t> file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259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35" y="1642686"/>
            <a:ext cx="5236234" cy="3147974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82104" y="31732"/>
            <a:ext cx="6790296" cy="908720"/>
          </a:xfrm>
        </p:spPr>
        <p:txBody>
          <a:bodyPr/>
          <a:lstStyle/>
          <a:p>
            <a:r>
              <a:rPr lang="fr-FR" dirty="0" smtClean="0"/>
              <a:t>PLUGIN ARCHIVING APPLIANCE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3489" y="2924953"/>
            <a:ext cx="5887290" cy="354078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617" y="3967032"/>
            <a:ext cx="3883166" cy="216639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104" y="4394255"/>
            <a:ext cx="954902" cy="72795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88" y="5099694"/>
            <a:ext cx="1073149" cy="37063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31005" y="1125330"/>
            <a:ext cx="88338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EPICS Archiver Appliance  :  </a:t>
            </a:r>
            <a:r>
              <a:rPr lang="fr-FR" dirty="0" smtClean="0"/>
              <a:t>Read Google </a:t>
            </a:r>
            <a:r>
              <a:rPr lang="fr-FR" dirty="0" err="1"/>
              <a:t>P</a:t>
            </a:r>
            <a:r>
              <a:rPr lang="fr-FR" dirty="0" err="1" smtClean="0"/>
              <a:t>rotobuf</a:t>
            </a:r>
            <a:r>
              <a:rPr lang="fr-FR" dirty="0" smtClean="0"/>
              <a:t> files</a:t>
            </a: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305" y="1144124"/>
            <a:ext cx="1073149" cy="370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8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25" y="1831849"/>
            <a:ext cx="7060040" cy="439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82104" y="31732"/>
            <a:ext cx="6790296" cy="908720"/>
          </a:xfrm>
        </p:spPr>
        <p:txBody>
          <a:bodyPr/>
          <a:lstStyle/>
          <a:p>
            <a:r>
              <a:rPr lang="fr-FR" dirty="0" smtClean="0"/>
              <a:t>DATABROWSER</a:t>
            </a:r>
            <a:endParaRPr lang="fr-FR" dirty="0"/>
          </a:p>
        </p:txBody>
      </p:sp>
      <p:sp>
        <p:nvSpPr>
          <p:cNvPr id="24" name="Rectangle 23"/>
          <p:cNvSpPr/>
          <p:nvPr/>
        </p:nvSpPr>
        <p:spPr>
          <a:xfrm>
            <a:off x="690632" y="1027519"/>
            <a:ext cx="75144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</a:t>
            </a:r>
            <a:r>
              <a:rPr lang="fr-FR" sz="1400" dirty="0" smtClean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wiki.synchrotron-soleil.fr/tikiwiki/tiki-index.php?page=How-browse-dowloaded-Nexus-files</a:t>
            </a:r>
            <a:endParaRPr lang="fr-FR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4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</a:t>
            </a:r>
            <a:r>
              <a:rPr lang="fr-FR" sz="14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://svn.code.sf.net/p/cometeapps/code/DataBrowser/delivery/cea/DataBrowserCEA-1.3.0.zip</a:t>
            </a:r>
            <a:endParaRPr lang="fr-FR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7942" y="223669"/>
            <a:ext cx="479872" cy="479872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219" y="151171"/>
            <a:ext cx="1685631" cy="59523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816" y="4591849"/>
            <a:ext cx="2142734" cy="214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26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075" y="1518382"/>
            <a:ext cx="3960353" cy="474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56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24605</TotalTime>
  <Words>185</Words>
  <Application>Microsoft Office PowerPoint</Application>
  <PresentationFormat>Affichage à l'écran (4:3)</PresentationFormat>
  <Paragraphs>62</Paragraphs>
  <Slides>8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Verdana</vt:lpstr>
      <vt:lpstr>Exemple_powerpoint_Irfu</vt:lpstr>
      <vt:lpstr>Présentation PowerPoint</vt:lpstr>
      <vt:lpstr>Présentation PowerPoint</vt:lpstr>
      <vt:lpstr>Présentation PowerPoint</vt:lpstr>
      <vt:lpstr>CDMA FRAMEWORK</vt:lpstr>
      <vt:lpstr>PLUGIN EPICS</vt:lpstr>
      <vt:lpstr>PLUGIN ARCHIVING APPLIANCE</vt:lpstr>
      <vt:lpstr>DATABROWSER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Nqce</dc:title>
  <dc:creator>Bougamont Emmanuelle</dc:creator>
  <cp:lastModifiedBy>SAINTIN Katy</cp:lastModifiedBy>
  <cp:revision>1297</cp:revision>
  <cp:lastPrinted>2013-09-04T15:41:21Z</cp:lastPrinted>
  <dcterms:created xsi:type="dcterms:W3CDTF">2012-10-13T15:33:03Z</dcterms:created>
  <dcterms:modified xsi:type="dcterms:W3CDTF">2019-06-03T09:38:13Z</dcterms:modified>
</cp:coreProperties>
</file>