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6" r:id="rId2"/>
    <p:sldId id="289" r:id="rId3"/>
    <p:sldId id="299" r:id="rId4"/>
    <p:sldId id="300" r:id="rId5"/>
    <p:sldId id="302" r:id="rId6"/>
    <p:sldId id="303" r:id="rId7"/>
  </p:sldIdLst>
  <p:sldSz cx="12192000" cy="6858000"/>
  <p:notesSz cx="6858000" cy="9144000"/>
  <p:embeddedFontLst>
    <p:embeddedFont>
      <p:font typeface="Oswald Regular" panose="020B0604020202020204" charset="0"/>
      <p:regular r:id="rId10"/>
    </p:embeddedFont>
    <p:embeddedFont>
      <p:font typeface="Calibri Light" panose="020F0302020204030204" pitchFamily="34" charset="0"/>
      <p:regular r:id="rId11"/>
      <p:italic r:id="rId12"/>
    </p:embeddedFont>
    <p:embeddedFont>
      <p:font typeface="Bahnschrift SemiBold" panose="020B0502040204020203" pitchFamily="34" charset="0"/>
      <p:bold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Source Sans Pro" panose="020B0503030403020204" pitchFamily="34" charset="0"/>
      <p:regular r:id="rId18"/>
      <p:bold r:id="rId19"/>
      <p:italic r:id="rId20"/>
      <p:boldItalic r:id="rId21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BB8"/>
    <a:srgbClr val="C0D0CF"/>
    <a:srgbClr val="A91D37"/>
    <a:srgbClr val="000000"/>
    <a:srgbClr val="EFB531"/>
    <a:srgbClr val="0033C3"/>
    <a:srgbClr val="D3D3D3"/>
    <a:srgbClr val="B8B8B8"/>
    <a:srgbClr val="115593"/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32" autoAdjust="0"/>
    <p:restoredTop sz="97467" autoAdjust="0"/>
  </p:normalViewPr>
  <p:slideViewPr>
    <p:cSldViewPr snapToGrid="0">
      <p:cViewPr varScale="1">
        <p:scale>
          <a:sx n="87" d="100"/>
          <a:sy n="87" d="100"/>
        </p:scale>
        <p:origin x="42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ableStyles" Target="tableStyles.xml"/><Relationship Id="rId59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5E76C91-9915-4458-B23D-3EA654016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FB7AE3-DFD2-49AA-A887-7324B1F10A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E58FE-3AE1-4995-80E6-8AF0F1DA0E4E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C00001-5093-43F7-BD9F-EF265DE522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453EC2C-99A1-4C15-A25C-1C6F2B3A89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47158-EF9E-49A5-B018-E307E4952F0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321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91381-FB9B-4B1C-99E3-890DFD4525D3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9B650-A7F0-464D-8688-D88779A13E2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5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3146D-F9CD-4667-9733-915975835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83CE06-6889-4F07-9BDB-F60D87A01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369807-43E9-4E6F-A3E0-5D77B68F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A6AF13-49B3-4FE9-B94D-0CD8BBAE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B81F20-5618-4C2C-B875-915115B7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23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F8505-DC85-4124-B03D-74FED5553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DCD297E-272F-4873-A2EA-99254EB5A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079D37-5C54-4648-BC05-D93512E0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FC2188-E367-4F3B-B212-CBD08385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827D5-7942-4DB0-866C-DFD78B5C2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99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50A8C9-E3BB-4DA1-AF29-8CB58BAE5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5998828-6246-499E-8416-8FA63C50D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A716FF-32E2-417F-8FB2-3B74298210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976C2B-432E-40FA-BD82-526215F8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8DD793-DB9D-48DE-BE05-FB76A115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10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0AC99-2076-43D9-B787-7562050B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3EEA89-F850-4F9A-AF61-50796D810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59DD63-82FB-45C4-9C46-A46D9D89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2F4776-D99C-4135-B29D-B7D98867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F7797C-8BB4-442E-8DDB-97B3C1E1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15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8B62F-7BA0-465D-BEBF-182FFE6CD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115AEB-4E22-4AC3-A18A-016278299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BD60CA-7E10-4594-A689-D06550C9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C4FC93-C90F-4DC1-81C0-083990C3E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7A670-2D23-47BD-B759-B5E5CF525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81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23B35-854E-4696-8A87-7E7B728A3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645F74-BD8D-4E4E-BDB9-D02A44EEAA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61FF99-02E9-4119-919B-E4B5BEC23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927D07-FAB5-4FEF-91B2-B2533B9F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283F85-213C-4B7A-9B9D-F8AD8A926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23057A-E691-4F8C-9DE9-72DBAB7EE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65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BEA62-38E6-4B5F-AD25-C14259874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12F239-6267-4445-88DA-C6FA8FDAF9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8EFE8D-222A-401D-9C0F-BC9592B99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52B5365-1527-4EE6-B7A0-96E721040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A62BEE-9E9A-4648-BE58-51CCA2250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1F725D7-3A71-4698-AD5D-05CA4956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F205A89-55DB-4AA1-9811-6CB6C2534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88FAFAE-4685-4696-8BE6-A9FF1C1EC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133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CFD02-FCDE-4CDE-BBD9-303E9235C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E4FC69-EEA5-4B6F-9EDC-3FE3A444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CD84CD-7858-4431-B124-3BC3FE4B8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3F721B-6992-4CBE-92C7-8C16E4774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700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763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7622E-6FA0-48E8-841D-5199DDA5B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C957F8-4344-4A7D-9FA7-6EBAC93AB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139DC7-5A2B-438D-B985-4A4B096EF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CE11AD-5C9B-4155-94F7-DAA73F19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BA642A-8B77-4D6B-92C3-91DD0380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82536F-7F1A-47B5-96F6-7CCF0B54C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52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3AF85-EB0C-4B9D-A332-DFE9B7A53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11919E-478C-47FE-A050-93C6355CE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CC08F94-D57A-4C09-81F4-00E41C9F9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0857B2-BC24-4673-8C75-6C4D5949A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B9AAF2-2243-4209-A85C-F7036AF186DC}" type="datetimeFigureOut">
              <a:rPr lang="de-DE" smtClean="0"/>
              <a:t>05.06.2019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FE2D3-1321-4B02-A5E1-2F6145178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0553D3-324D-4DAF-814A-4A7C55D8C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0AB555-1637-45AA-8BE3-A522B2EDF89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836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E3195E9B-F05D-4615-B542-936C876200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04955" y="6123708"/>
            <a:ext cx="656278" cy="34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1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B200AE4-4BB0-45E2-BF76-953BC07FE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84EAC81-8748-45A9-9E48-D8B6C99A5DB4}"/>
              </a:ext>
            </a:extLst>
          </p:cNvPr>
          <p:cNvSpPr txBox="1"/>
          <p:nvPr/>
        </p:nvSpPr>
        <p:spPr>
          <a:xfrm>
            <a:off x="4961744" y="4597651"/>
            <a:ext cx="6453767" cy="14514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eaLnBrk="0" hangingPunct="0"/>
            <a:r>
              <a:rPr lang="de-DE" sz="4400" spc="30" dirty="0" smtClean="0">
                <a:solidFill>
                  <a:srgbClr val="C7DE37"/>
                </a:solidFill>
                <a:latin typeface="Oswald Regular"/>
                <a:cs typeface="Oswald Regular"/>
              </a:rPr>
              <a:t>EPICS </a:t>
            </a:r>
            <a:r>
              <a:rPr lang="de-DE" sz="4400" spc="30" dirty="0" smtClean="0">
                <a:solidFill>
                  <a:srgbClr val="C7DE37"/>
                </a:solidFill>
                <a:latin typeface="Oswald Regular"/>
                <a:cs typeface="Oswald Regular"/>
              </a:rPr>
              <a:t>Build and Deployment</a:t>
            </a:r>
            <a:endParaRPr lang="de-DE" sz="4400" spc="30" dirty="0">
              <a:solidFill>
                <a:srgbClr val="C7DE37"/>
              </a:solidFill>
              <a:latin typeface="Oswald Regular"/>
              <a:cs typeface="Oswald Regular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B20AEB-16DA-447D-918E-30BDB777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617" y="1513153"/>
            <a:ext cx="1865076" cy="98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496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The Consistency Crisis: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Support Modules are compiled against specific releases of their dependencies.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Any IOC will be linked against exactly one set of versioned modules.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Graphs of module dependencies have to be kept at consistent version sets.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Old applications can only be rebuilt if their set of versioned modules is kept.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err="1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Bugfixes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(new versions of single modules) must be possible and manageable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2574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39241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The Consistency Crisis: What Base Offers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Dependency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versions and configuration are kept inside the module in files </a:t>
            </a:r>
            <a:r>
              <a:rPr lang="en-GB" sz="2400" dirty="0">
                <a:solidFill>
                  <a:srgbClr val="60737F"/>
                </a:solidFill>
                <a:latin typeface="Bahnschrift SemiBold" panose="020B0502040204020203" pitchFamily="34" charset="0"/>
                <a:ea typeface="Milo-Medium"/>
                <a:cs typeface="Source Sans Pro"/>
              </a:rPr>
              <a:t>configure/RELEASE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and </a:t>
            </a:r>
            <a:r>
              <a:rPr lang="en-GB" sz="2400" dirty="0">
                <a:solidFill>
                  <a:srgbClr val="60737F"/>
                </a:solidFill>
                <a:latin typeface="Bahnschrift SemiBold" panose="020B0502040204020203" pitchFamily="34" charset="0"/>
                <a:ea typeface="Milo-Medium"/>
                <a:cs typeface="Source Sans Pro"/>
              </a:rPr>
              <a:t>configure/CONFIG_SITE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Files named </a:t>
            </a:r>
            <a:r>
              <a:rPr lang="en-GB" sz="2400" dirty="0" err="1">
                <a:solidFill>
                  <a:srgbClr val="60737F"/>
                </a:solidFill>
                <a:latin typeface="Bahnschrift SemiBold" panose="020B0502040204020203" pitchFamily="34" charset="0"/>
                <a:ea typeface="Milo-Medium"/>
                <a:cs typeface="Source Sans Pro"/>
              </a:rPr>
              <a:t>RELEASE.local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and </a:t>
            </a:r>
            <a:r>
              <a:rPr lang="en-GB" sz="2400" dirty="0" err="1">
                <a:solidFill>
                  <a:srgbClr val="60737F"/>
                </a:solidFill>
                <a:latin typeface="Bahnschrift SemiBold" panose="020B0502040204020203" pitchFamily="34" charset="0"/>
                <a:ea typeface="Milo-Medium"/>
                <a:cs typeface="Source Sans Pro"/>
              </a:rPr>
              <a:t>CONFIG_SITE.local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</a:t>
            </a:r>
            <a:r>
              <a:rPr lang="en-GB" sz="2400" i="1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one </a:t>
            </a:r>
            <a:r>
              <a:rPr lang="en-GB" sz="2400" i="1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level above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module subdirectories can override these 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settings.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I.e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., all modules below a directory use the configuration in these </a:t>
            </a:r>
            <a:r>
              <a:rPr lang="en-GB" sz="2400" dirty="0">
                <a:solidFill>
                  <a:srgbClr val="60737F"/>
                </a:solidFill>
                <a:latin typeface="Bahnschrift SemiBold" panose="020B0502040204020203" pitchFamily="34" charset="0"/>
                <a:ea typeface="Milo-Medium"/>
                <a:cs typeface="Source Sans Pro"/>
              </a:rPr>
              <a:t>.local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 files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3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35578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The Deployment Dilemma: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Development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and production systems should be well separated.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Deployment into production should only happen under the “triple A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”:</a:t>
            </a:r>
            <a:b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authentication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authorization and auditing.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In case of a problem, rollback should be fast, simple and secure. (Under AAA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.)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3616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25176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The Deployment Dilemma: What Base Offers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buFont typeface="Arial" panose="020B0604020202020204" pitchFamily="34" charset="0"/>
              <a:buChar char="•"/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By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setting </a:t>
            </a:r>
            <a:r>
              <a:rPr lang="en-GB" sz="2400" dirty="0">
                <a:solidFill>
                  <a:srgbClr val="60737F"/>
                </a:solidFill>
                <a:latin typeface="Bahnschrift SemiBold" panose="020B0502040204020203" pitchFamily="34" charset="0"/>
                <a:ea typeface="Milo-Medium"/>
                <a:cs typeface="Source Sans Pro"/>
              </a:rPr>
              <a:t>INSTALL_LOCATION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, the EPICS build system will install the generated files (libraries, binaries, headers, databases, …) in that place instead of </a:t>
            </a:r>
            <a:r>
              <a:rPr lang="en-GB" sz="2400" dirty="0">
                <a:solidFill>
                  <a:srgbClr val="60737F"/>
                </a:solidFill>
                <a:latin typeface="Bahnschrift SemiBold" panose="020B0502040204020203" pitchFamily="34" charset="0"/>
                <a:ea typeface="Milo-Medium"/>
                <a:cs typeface="Source Sans Pro"/>
              </a:rPr>
              <a:t>$TOP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  <a:endParaRPr lang="en-GB" sz="24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88697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/>
        </p:nvSpPr>
        <p:spPr>
          <a:xfrm>
            <a:off x="1314628" y="456623"/>
            <a:ext cx="9283883" cy="1631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9C072D"/>
              </a:buClr>
              <a:tabLst>
                <a:tab pos="392682" algn="l"/>
              </a:tabLst>
            </a:pPr>
            <a:r>
              <a:rPr lang="de-DE" sz="3200" b="1" dirty="0" smtClean="0">
                <a:solidFill>
                  <a:srgbClr val="60737F"/>
                </a:solidFill>
                <a:latin typeface="Oswald Regular" panose="02000503000000000000" pitchFamily="2" charset="0"/>
                <a:ea typeface="Milo-Medium"/>
                <a:cs typeface="Source Sans Pro"/>
              </a:rPr>
              <a:t>This Session:</a:t>
            </a: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endParaRPr lang="en-GB" sz="2400" dirty="0" smtClean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eaLnBrk="0" hangingPunct="0">
              <a:lnSpc>
                <a:spcPct val="120000"/>
              </a:lnSpc>
              <a:spcAft>
                <a:spcPts val="627"/>
              </a:spcAft>
              <a:buClr>
                <a:srgbClr val="C7DE37"/>
              </a:buClr>
              <a:tabLst>
                <a:tab pos="392682" algn="l"/>
              </a:tabLst>
            </a:pP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… </a:t>
            </a:r>
            <a:r>
              <a:rPr lang="en-GB" sz="24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will introduce existing approaches and solutions to these problems</a:t>
            </a:r>
            <a:r>
              <a:rPr lang="en-GB" sz="2400" dirty="0" smtClean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6129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189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Oswald Regular</vt:lpstr>
      <vt:lpstr>Arial</vt:lpstr>
      <vt:lpstr>Calibri Light</vt:lpstr>
      <vt:lpstr>Bahnschrift SemiBold</vt:lpstr>
      <vt:lpstr>Calibri</vt:lpstr>
      <vt:lpstr>Milo-Medium</vt:lpstr>
      <vt:lpstr>Source Sans Pro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EPICS Website</dc:title>
  <dc:creator>Ralph.Lange@iter.org</dc:creator>
  <cp:lastModifiedBy>Lange Ralph</cp:lastModifiedBy>
  <cp:revision>129</cp:revision>
  <dcterms:created xsi:type="dcterms:W3CDTF">2017-06-28T18:01:38Z</dcterms:created>
  <dcterms:modified xsi:type="dcterms:W3CDTF">2019-06-05T13:24:46Z</dcterms:modified>
</cp:coreProperties>
</file>