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</p:sldMasterIdLst>
  <p:notesMasterIdLst>
    <p:notesMasterId r:id="rId27"/>
  </p:notesMasterIdLst>
  <p:sldIdLst>
    <p:sldId id="349" r:id="rId3"/>
    <p:sldId id="351" r:id="rId4"/>
    <p:sldId id="290" r:id="rId5"/>
    <p:sldId id="1002" r:id="rId6"/>
    <p:sldId id="350" r:id="rId7"/>
    <p:sldId id="355" r:id="rId8"/>
    <p:sldId id="432" r:id="rId9"/>
    <p:sldId id="996" r:id="rId10"/>
    <p:sldId id="358" r:id="rId11"/>
    <p:sldId id="357" r:id="rId12"/>
    <p:sldId id="359" r:id="rId13"/>
    <p:sldId id="360" r:id="rId14"/>
    <p:sldId id="1005" r:id="rId15"/>
    <p:sldId id="356" r:id="rId16"/>
    <p:sldId id="361" r:id="rId17"/>
    <p:sldId id="306" r:id="rId18"/>
    <p:sldId id="362" r:id="rId19"/>
    <p:sldId id="259" r:id="rId20"/>
    <p:sldId id="1003" r:id="rId21"/>
    <p:sldId id="364" r:id="rId22"/>
    <p:sldId id="352" r:id="rId23"/>
    <p:sldId id="365" r:id="rId24"/>
    <p:sldId id="353" r:id="rId25"/>
    <p:sldId id="1004" r:id="rId2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11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BFBFBF"/>
    <a:srgbClr val="1E9FDB"/>
    <a:srgbClr val="76D6FF"/>
    <a:srgbClr val="0094CA"/>
    <a:srgbClr val="13A1DD"/>
    <a:srgbClr val="FFFFFF"/>
    <a:srgbClr val="13A0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60" autoAdjust="0"/>
    <p:restoredTop sz="93243" autoAdjust="0"/>
  </p:normalViewPr>
  <p:slideViewPr>
    <p:cSldViewPr>
      <p:cViewPr>
        <p:scale>
          <a:sx n="100" d="100"/>
          <a:sy n="100" d="100"/>
        </p:scale>
        <p:origin x="624" y="160"/>
      </p:cViewPr>
      <p:guideLst>
        <p:guide pos="3840"/>
        <p:guide orient="horz" pos="11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-672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2019-06-01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between 2012 and 2014 we were facing a challenge…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47226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88272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Pr>
        <a:solidFill>
          <a:srgbClr val="13A0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Presenter name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D7AC81-318B-4D49-A602-9E30227C87EC}" type="datetime1">
              <a:rPr lang="en-GB" smtClean="0"/>
              <a:pPr/>
              <a:t>01/06/2019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07" y="260651"/>
            <a:ext cx="2208245" cy="8860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77A986-290F-D34E-872B-A89DF3BE5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9219135" y="260651"/>
            <a:ext cx="2972865" cy="131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2019-06-01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71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4" y="1535116"/>
            <a:ext cx="5386917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5314" indent="0">
              <a:buNone/>
              <a:defRPr sz="1385" b="1"/>
            </a:lvl2pPr>
            <a:lvl3pPr marL="630630" indent="0">
              <a:buNone/>
              <a:defRPr sz="1247" b="1"/>
            </a:lvl3pPr>
            <a:lvl4pPr marL="945947" indent="0">
              <a:buNone/>
              <a:defRPr sz="1108" b="1"/>
            </a:lvl4pPr>
            <a:lvl5pPr marL="1261265" indent="0">
              <a:buNone/>
              <a:defRPr sz="1108" b="1"/>
            </a:lvl5pPr>
            <a:lvl6pPr marL="1576588" indent="0">
              <a:buNone/>
              <a:defRPr sz="1108" b="1"/>
            </a:lvl6pPr>
            <a:lvl7pPr marL="1891904" indent="0">
              <a:buNone/>
              <a:defRPr sz="1108" b="1"/>
            </a:lvl7pPr>
            <a:lvl8pPr marL="2207225" indent="0">
              <a:buNone/>
              <a:defRPr sz="1108" b="1"/>
            </a:lvl8pPr>
            <a:lvl9pPr marL="2522543" indent="0">
              <a:buNone/>
              <a:defRPr sz="1108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4" y="2174878"/>
            <a:ext cx="5386917" cy="3951288"/>
          </a:xfr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93374" y="1535116"/>
            <a:ext cx="5389033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5314" indent="0">
              <a:buNone/>
              <a:defRPr sz="1385" b="1"/>
            </a:lvl2pPr>
            <a:lvl3pPr marL="630630" indent="0">
              <a:buNone/>
              <a:defRPr sz="1247" b="1"/>
            </a:lvl3pPr>
            <a:lvl4pPr marL="945947" indent="0">
              <a:buNone/>
              <a:defRPr sz="1108" b="1"/>
            </a:lvl4pPr>
            <a:lvl5pPr marL="1261265" indent="0">
              <a:buNone/>
              <a:defRPr sz="1108" b="1"/>
            </a:lvl5pPr>
            <a:lvl6pPr marL="1576588" indent="0">
              <a:buNone/>
              <a:defRPr sz="1108" b="1"/>
            </a:lvl6pPr>
            <a:lvl7pPr marL="1891904" indent="0">
              <a:buNone/>
              <a:defRPr sz="1108" b="1"/>
            </a:lvl7pPr>
            <a:lvl8pPr marL="2207225" indent="0">
              <a:buNone/>
              <a:defRPr sz="1108" b="1"/>
            </a:lvl8pPr>
            <a:lvl9pPr marL="2522543" indent="0">
              <a:buNone/>
              <a:defRPr sz="1108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93374" y="2174878"/>
            <a:ext cx="5389033" cy="3951288"/>
          </a:xfr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2019-06-01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844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2019-06-01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16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2019-06-01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42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11" y="273052"/>
            <a:ext cx="4011084" cy="1162050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6743" y="273401"/>
            <a:ext cx="6815668" cy="5853113"/>
          </a:xfrm>
        </p:spPr>
        <p:txBody>
          <a:bodyPr/>
          <a:lstStyle>
            <a:lvl1pPr>
              <a:defRPr sz="2216"/>
            </a:lvl1pPr>
            <a:lvl2pPr>
              <a:defRPr sz="1939"/>
            </a:lvl2pPr>
            <a:lvl3pPr>
              <a:defRPr sz="1661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084" cy="4691063"/>
          </a:xfrm>
        </p:spPr>
        <p:txBody>
          <a:bodyPr/>
          <a:lstStyle>
            <a:lvl1pPr marL="0" indent="0">
              <a:buNone/>
              <a:defRPr sz="969"/>
            </a:lvl1pPr>
            <a:lvl2pPr marL="315314" indent="0">
              <a:buNone/>
              <a:defRPr sz="831"/>
            </a:lvl2pPr>
            <a:lvl3pPr marL="630630" indent="0">
              <a:buNone/>
              <a:defRPr sz="692"/>
            </a:lvl3pPr>
            <a:lvl4pPr marL="945947" indent="0">
              <a:buNone/>
              <a:defRPr sz="623"/>
            </a:lvl4pPr>
            <a:lvl5pPr marL="1261265" indent="0">
              <a:buNone/>
              <a:defRPr sz="623"/>
            </a:lvl5pPr>
            <a:lvl6pPr marL="1576588" indent="0">
              <a:buNone/>
              <a:defRPr sz="623"/>
            </a:lvl6pPr>
            <a:lvl7pPr marL="1891904" indent="0">
              <a:buNone/>
              <a:defRPr sz="623"/>
            </a:lvl7pPr>
            <a:lvl8pPr marL="2207225" indent="0">
              <a:buNone/>
              <a:defRPr sz="623"/>
            </a:lvl8pPr>
            <a:lvl9pPr marL="2522543" indent="0">
              <a:buNone/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2019-06-01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530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03"/>
            <a:ext cx="7315200" cy="566738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216"/>
            </a:lvl1pPr>
            <a:lvl2pPr marL="315314" indent="0">
              <a:buNone/>
              <a:defRPr sz="1939"/>
            </a:lvl2pPr>
            <a:lvl3pPr marL="630630" indent="0">
              <a:buNone/>
              <a:defRPr sz="1661"/>
            </a:lvl3pPr>
            <a:lvl4pPr marL="945947" indent="0">
              <a:buNone/>
              <a:defRPr sz="1385"/>
            </a:lvl4pPr>
            <a:lvl5pPr marL="1261265" indent="0">
              <a:buNone/>
              <a:defRPr sz="1385"/>
            </a:lvl5pPr>
            <a:lvl6pPr marL="1576588" indent="0">
              <a:buNone/>
              <a:defRPr sz="1385"/>
            </a:lvl6pPr>
            <a:lvl7pPr marL="1891904" indent="0">
              <a:buNone/>
              <a:defRPr sz="1385"/>
            </a:lvl7pPr>
            <a:lvl8pPr marL="2207225" indent="0">
              <a:buNone/>
              <a:defRPr sz="1385"/>
            </a:lvl8pPr>
            <a:lvl9pPr marL="2522543" indent="0">
              <a:buNone/>
              <a:defRPr sz="1385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2"/>
          </a:xfrm>
        </p:spPr>
        <p:txBody>
          <a:bodyPr/>
          <a:lstStyle>
            <a:lvl1pPr marL="0" indent="0">
              <a:buNone/>
              <a:defRPr sz="969"/>
            </a:lvl1pPr>
            <a:lvl2pPr marL="315314" indent="0">
              <a:buNone/>
              <a:defRPr sz="831"/>
            </a:lvl2pPr>
            <a:lvl3pPr marL="630630" indent="0">
              <a:buNone/>
              <a:defRPr sz="692"/>
            </a:lvl3pPr>
            <a:lvl4pPr marL="945947" indent="0">
              <a:buNone/>
              <a:defRPr sz="623"/>
            </a:lvl4pPr>
            <a:lvl5pPr marL="1261265" indent="0">
              <a:buNone/>
              <a:defRPr sz="623"/>
            </a:lvl5pPr>
            <a:lvl6pPr marL="1576588" indent="0">
              <a:buNone/>
              <a:defRPr sz="623"/>
            </a:lvl6pPr>
            <a:lvl7pPr marL="1891904" indent="0">
              <a:buNone/>
              <a:defRPr sz="623"/>
            </a:lvl7pPr>
            <a:lvl8pPr marL="2207225" indent="0">
              <a:buNone/>
              <a:defRPr sz="623"/>
            </a:lvl8pPr>
            <a:lvl9pPr marL="2522543" indent="0">
              <a:buNone/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2019-06-01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22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2019-06-01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047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839200" y="275036"/>
            <a:ext cx="27432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275036"/>
            <a:ext cx="80264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2019-06-01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0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bil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1349" y="301"/>
            <a:ext cx="7683499" cy="1441451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cxnSp>
        <p:nvCxnSpPr>
          <p:cNvPr id="3" name="Rak 7"/>
          <p:cNvCxnSpPr/>
          <p:nvPr userDrawn="1"/>
        </p:nvCxnSpPr>
        <p:spPr>
          <a:xfrm>
            <a:off x="-434760" y="1452400"/>
            <a:ext cx="12928527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73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76DC40F-55C4-384F-A14E-20FF4C53AB90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D684BB-AC49-4844-95DA-6540E04D6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81000"/>
            <a:ext cx="10972800" cy="4345166"/>
          </a:xfrm>
        </p:spPr>
        <p:txBody>
          <a:bodyPr lIns="90000">
            <a:noAutofit/>
          </a:bodyPr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8011E48-F5AC-104B-BB7F-6322AAB1F2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E636088-FAD8-024C-A1D7-D74763A458C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48251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7D9470-03DC-FB43-B831-D8BEB33949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51282D3D-8FD4-E041-9B14-07B58C6C3A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2852DFA2-0FC7-BC44-83D5-11A0ECDA59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 dirty="0"/>
              <a:t>Avoid text less than 16 points.</a:t>
            </a:r>
          </a:p>
          <a:p>
            <a:pPr lvl="0"/>
            <a:r>
              <a:rPr lang="en-US" noProof="0" dirty="0"/>
              <a:t>Always use Calibri font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/>
          <a:p>
            <a:fld id="{3C7D23FA-05C4-4CC1-B281-2F815585BC1C}" type="datetime1">
              <a:rPr lang="en-GB" noProof="0" smtClean="0"/>
              <a:t>01/06/2019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/>
          <a:p>
            <a:r>
              <a:rPr lang="en-GB" dirty="0"/>
              <a:t>© European Spallation Source ERIC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49880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en-GB" noProof="0" smtClean="0"/>
              <a:t>02/06/2019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344" y="319530"/>
            <a:ext cx="182730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946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30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61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76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91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0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2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288360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2019-06-01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31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63087" y="4407120"/>
            <a:ext cx="10363200" cy="136207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63087" y="2906723"/>
            <a:ext cx="10363200" cy="1500187"/>
          </a:xfrm>
        </p:spPr>
        <p:txBody>
          <a:bodyPr anchor="b"/>
          <a:lstStyle>
            <a:lvl1pPr marL="0" indent="0">
              <a:buNone/>
              <a:defRPr sz="1385">
                <a:solidFill>
                  <a:schemeClr val="tx1">
                    <a:tint val="75000"/>
                  </a:schemeClr>
                </a:solidFill>
              </a:defRPr>
            </a:lvl1pPr>
            <a:lvl2pPr marL="315314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2pPr>
            <a:lvl3pPr marL="630630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3pPr>
            <a:lvl4pPr marL="945947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4pPr>
            <a:lvl5pPr marL="126126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5pPr>
            <a:lvl6pPr marL="1576588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6pPr>
            <a:lvl7pPr marL="1891904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7pPr>
            <a:lvl8pPr marL="220722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8pPr>
            <a:lvl9pPr marL="2522543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2019-06-01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5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noProof="0"/>
              <a:t>Klicka här för att ändra format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01/06/2019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69" r:id="rId5"/>
    <p:sldLayoutId id="2147483670" r:id="rId6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2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090" tIns="45549" rIns="91090" bIns="45549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090" tIns="45549" rIns="91090" bIns="45549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09604" y="6356748"/>
            <a:ext cx="2844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315314"/>
              <a:t>2019-06-01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165600" y="6356748"/>
            <a:ext cx="3860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ct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748"/>
            <a:ext cx="2844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315314"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0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ctr" defTabSz="315314" rtl="0" eaLnBrk="1" latinLnBrk="0" hangingPunct="1">
        <a:spcBef>
          <a:spcPct val="0"/>
        </a:spcBef>
        <a:buNone/>
        <a:defRPr sz="30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484" indent="-236484" algn="l" defTabSz="315314" rtl="0" eaLnBrk="1" latinLnBrk="0" hangingPunct="1">
        <a:spcBef>
          <a:spcPct val="20000"/>
        </a:spcBef>
        <a:buFont typeface="Arial"/>
        <a:buChar char="•"/>
        <a:defRPr sz="2216" kern="1200">
          <a:solidFill>
            <a:schemeClr val="tx1"/>
          </a:solidFill>
          <a:latin typeface="+mn-lt"/>
          <a:ea typeface="+mn-ea"/>
          <a:cs typeface="+mn-cs"/>
        </a:defRPr>
      </a:lvl1pPr>
      <a:lvl2pPr marL="512390" indent="-197066" algn="l" defTabSz="315314" rtl="0" eaLnBrk="1" latinLnBrk="0" hangingPunct="1">
        <a:spcBef>
          <a:spcPct val="20000"/>
        </a:spcBef>
        <a:buFont typeface="Arial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2pPr>
      <a:lvl3pPr marL="788276" indent="-157655" algn="l" defTabSz="315314" rtl="0" eaLnBrk="1" latinLnBrk="0" hangingPunct="1">
        <a:spcBef>
          <a:spcPct val="20000"/>
        </a:spcBef>
        <a:buFont typeface="Arial"/>
        <a:buChar char="•"/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103609" indent="-157655" algn="l" defTabSz="315314" rtl="0" eaLnBrk="1" latinLnBrk="0" hangingPunct="1">
        <a:spcBef>
          <a:spcPct val="20000"/>
        </a:spcBef>
        <a:buFont typeface="Arial"/>
        <a:buChar char="–"/>
        <a:defRPr sz="1385" kern="1200">
          <a:solidFill>
            <a:schemeClr val="tx1"/>
          </a:solidFill>
          <a:latin typeface="+mn-lt"/>
          <a:ea typeface="+mn-ea"/>
          <a:cs typeface="+mn-cs"/>
        </a:defRPr>
      </a:lvl4pPr>
      <a:lvl5pPr marL="1418929" indent="-157655" algn="l" defTabSz="315314" rtl="0" eaLnBrk="1" latinLnBrk="0" hangingPunct="1">
        <a:spcBef>
          <a:spcPct val="20000"/>
        </a:spcBef>
        <a:buFont typeface="Arial"/>
        <a:buChar char="»"/>
        <a:defRPr sz="1385" kern="1200">
          <a:solidFill>
            <a:schemeClr val="tx1"/>
          </a:solidFill>
          <a:latin typeface="+mn-lt"/>
          <a:ea typeface="+mn-ea"/>
          <a:cs typeface="+mn-cs"/>
        </a:defRPr>
      </a:lvl5pPr>
      <a:lvl6pPr marL="1734244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49560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64882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80197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5314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0630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5947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1265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76588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1904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07225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22543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hess.esss.lu.se/enovia/link/21308.51166.15616.4894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2CE98-D5A2-0648-AD18-116338EADB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defTabSz="315314"/>
            <a:r>
              <a:rPr lang="sv-SE" sz="4000" dirty="0"/>
              <a:t>ESS </a:t>
            </a:r>
            <a:r>
              <a:rPr lang="sv-SE" sz="4000" dirty="0" err="1"/>
              <a:t>Integrated</a:t>
            </a:r>
            <a:r>
              <a:rPr lang="sv-SE" sz="4000" dirty="0"/>
              <a:t> Control System Progress </a:t>
            </a:r>
            <a:r>
              <a:rPr lang="sv-SE" sz="4000" dirty="0" err="1"/>
              <a:t>Report</a:t>
            </a:r>
            <a:br>
              <a:rPr lang="en-GB" b="1" dirty="0">
                <a:solidFill>
                  <a:srgbClr val="FFFFFF"/>
                </a:solidFill>
              </a:rPr>
            </a:b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47BB3A-0D99-9D43-ADAF-EC7E12B7F5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defTabSz="315314"/>
            <a:endParaRPr lang="en-GB" sz="2400" b="1" dirty="0">
              <a:solidFill>
                <a:prstClr val="white"/>
              </a:solidFill>
            </a:endParaRPr>
          </a:p>
          <a:p>
            <a:pPr defTabSz="315314"/>
            <a:r>
              <a:rPr lang="sv-SE" sz="1800" dirty="0">
                <a:solidFill>
                  <a:srgbClr val="FFFFFF"/>
                </a:solidFill>
              </a:rPr>
              <a:t>Timo Korhonen, for the ESS ICS division </a:t>
            </a:r>
          </a:p>
          <a:p>
            <a:pPr defTabSz="315314"/>
            <a:r>
              <a:rPr lang="sv-SE" sz="1800" dirty="0" err="1">
                <a:solidFill>
                  <a:srgbClr val="FFFFFF"/>
                </a:solidFill>
              </a:rPr>
              <a:t>Chief</a:t>
            </a:r>
            <a:r>
              <a:rPr lang="sv-SE" sz="1800" dirty="0">
                <a:solidFill>
                  <a:srgbClr val="FFFFFF"/>
                </a:solidFill>
              </a:rPr>
              <a:t> </a:t>
            </a:r>
            <a:r>
              <a:rPr lang="sv-SE" sz="1800" dirty="0" err="1">
                <a:solidFill>
                  <a:srgbClr val="FFFFFF"/>
                </a:solidFill>
              </a:rPr>
              <a:t>Engineer</a:t>
            </a:r>
            <a:endParaRPr lang="en-US" sz="1400" dirty="0">
              <a:solidFill>
                <a:prstClr val="white"/>
              </a:solidFill>
            </a:endParaRPr>
          </a:p>
          <a:p>
            <a:pPr defTabSz="315314"/>
            <a:r>
              <a:rPr lang="en-GB" sz="1400" dirty="0">
                <a:solidFill>
                  <a:srgbClr val="FFFFFF"/>
                </a:solidFill>
              </a:rPr>
              <a:t>European Spallation Source ERIC</a:t>
            </a:r>
          </a:p>
          <a:p>
            <a:pPr defTabSz="315314"/>
            <a:r>
              <a:rPr lang="en-GB" sz="1400" dirty="0">
                <a:solidFill>
                  <a:srgbClr val="FFFFFF"/>
                </a:solidFill>
              </a:rPr>
              <a:t>2019-06-04</a:t>
            </a:r>
            <a:endParaRPr lang="en-GB" sz="1200" dirty="0">
              <a:solidFill>
                <a:srgbClr val="FFFFFF"/>
              </a:solidFill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63847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5DCF6-D91E-634B-8CBE-2A1B7D5A5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Tunnel installations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BE4B5CA-5121-B343-8A3A-A2DFDC6EE7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60848"/>
            <a:ext cx="5481464" cy="356295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6054B6-6A3A-C64B-808C-ADDD4222A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3BA03F-62CD-3440-A13B-727CCC1D64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8C6D2B-2BAE-F641-9AB0-9C60F3E5AA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594" y="2071671"/>
            <a:ext cx="4968012" cy="35521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C2C576-984B-4147-BD48-50F0465FD55D}"/>
              </a:ext>
            </a:extLst>
          </p:cNvPr>
          <p:cNvSpPr txBox="1"/>
          <p:nvPr/>
        </p:nvSpPr>
        <p:spPr>
          <a:xfrm>
            <a:off x="695400" y="5877272"/>
            <a:ext cx="5395664" cy="91440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 lnSpcReduction="10000"/>
          </a:bodyPr>
          <a:lstStyle/>
          <a:p>
            <a:pPr algn="l"/>
            <a:r>
              <a:rPr lang="en-GB" sz="2000" dirty="0"/>
              <a:t>Waveguides installed in stubs. Many concerns (space, installation, etc.) but the end result looks quite neat.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8350EB-234D-094D-B2BF-A4BB0D287F85}"/>
              </a:ext>
            </a:extLst>
          </p:cNvPr>
          <p:cNvSpPr txBox="1"/>
          <p:nvPr/>
        </p:nvSpPr>
        <p:spPr>
          <a:xfrm>
            <a:off x="6101513" y="5849941"/>
            <a:ext cx="5395664" cy="9368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algn="l"/>
            <a:r>
              <a:rPr lang="en-GB" sz="2000" dirty="0" err="1"/>
              <a:t>Cryo</a:t>
            </a:r>
            <a:r>
              <a:rPr lang="en-GB" sz="2000" dirty="0"/>
              <a:t> distribution lines being installed. The tunnel starts to feel tight…</a:t>
            </a:r>
          </a:p>
        </p:txBody>
      </p:sp>
    </p:spTree>
    <p:extLst>
      <p:ext uri="{BB962C8B-B14F-4D97-AF65-F5344CB8AC3E}">
        <p14:creationId xmlns:p14="http://schemas.microsoft.com/office/powerpoint/2010/main" val="637934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2A145-0FA3-9E4E-A295-22E114BCC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 stuff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C81D50E-D254-664C-B29E-59FCF35A2D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48339"/>
            <a:ext cx="4118248" cy="40357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DB186E-37B1-1D4B-B638-95EA4D2E1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AC6975-52DB-1C42-834E-E611F2164D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DD7E97-BEB9-9C45-82BC-26CA149A5C85}"/>
              </a:ext>
            </a:extLst>
          </p:cNvPr>
          <p:cNvSpPr txBox="1"/>
          <p:nvPr/>
        </p:nvSpPr>
        <p:spPr>
          <a:xfrm>
            <a:off x="577871" y="5881651"/>
            <a:ext cx="4293993" cy="9368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algn="l"/>
            <a:r>
              <a:rPr lang="en-GB" sz="2000" dirty="0"/>
              <a:t>Cryomodules also start to arrive</a:t>
            </a:r>
          </a:p>
          <a:p>
            <a:pPr algn="l"/>
            <a:r>
              <a:rPr lang="en-GB" sz="2000" dirty="0"/>
              <a:t>(first unit)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ED1426-40E4-C94A-8A1F-4C472FF86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2" y="1847724"/>
            <a:ext cx="5347112" cy="327920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CE247FE-8FE6-8947-84C5-26A1B9F32637}"/>
              </a:ext>
            </a:extLst>
          </p:cNvPr>
          <p:cNvSpPr txBox="1"/>
          <p:nvPr/>
        </p:nvSpPr>
        <p:spPr>
          <a:xfrm>
            <a:off x="5865903" y="5526137"/>
            <a:ext cx="4293993" cy="9368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algn="l"/>
            <a:r>
              <a:rPr lang="en-GB" sz="2000" dirty="0" err="1"/>
              <a:t>Coldboxes</a:t>
            </a:r>
            <a:r>
              <a:rPr lang="en-GB" sz="2000" dirty="0"/>
              <a:t> of the cryogenic systems.</a:t>
            </a:r>
          </a:p>
        </p:txBody>
      </p:sp>
    </p:spTree>
    <p:extLst>
      <p:ext uri="{BB962C8B-B14F-4D97-AF65-F5344CB8AC3E}">
        <p14:creationId xmlns:p14="http://schemas.microsoft.com/office/powerpoint/2010/main" val="4244661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25FBA-945E-DB45-B57E-7C1C497D5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Klystron Gallery installations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6171B1C-E7E6-4A47-99CA-4C4DA0994E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7" y="2060848"/>
            <a:ext cx="5118134" cy="308367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57040-5209-2546-9B3D-D5E382C4D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F0C072-4B69-F245-8E1A-50D6B6B2CE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E9B44-39FE-7A41-A0FF-FEE1398B5B5C}"/>
              </a:ext>
            </a:extLst>
          </p:cNvPr>
          <p:cNvSpPr txBox="1"/>
          <p:nvPr/>
        </p:nvSpPr>
        <p:spPr>
          <a:xfrm>
            <a:off x="1271464" y="5543290"/>
            <a:ext cx="4293993" cy="9368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algn="l"/>
            <a:r>
              <a:rPr lang="en-GB" sz="2000" dirty="0"/>
              <a:t>Klystrons waiting for test and installation.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0F20CE-784C-F048-B107-2D687BF7BD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2059216"/>
            <a:ext cx="5440040" cy="32436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DE5D3C-6D4F-0A4B-BC51-6C85B0FC1C5C}"/>
              </a:ext>
            </a:extLst>
          </p:cNvPr>
          <p:cNvSpPr txBox="1"/>
          <p:nvPr/>
        </p:nvSpPr>
        <p:spPr>
          <a:xfrm>
            <a:off x="5879976" y="5505321"/>
            <a:ext cx="4293993" cy="9368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algn="l"/>
            <a:r>
              <a:rPr lang="en-GB" sz="2000" dirty="0"/>
              <a:t>RF Waveguides and loads are being installed</a:t>
            </a:r>
          </a:p>
        </p:txBody>
      </p:sp>
    </p:spTree>
    <p:extLst>
      <p:ext uri="{BB962C8B-B14F-4D97-AF65-F5344CB8AC3E}">
        <p14:creationId xmlns:p14="http://schemas.microsoft.com/office/powerpoint/2010/main" val="2249496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98EF8-B72A-6E41-ABC0-A78F24ACC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Not only RF…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FBCEB3-3C8A-4941-85EB-5F1768890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4B725C-6DA9-3743-98B3-208C46569C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C54C53F-9F87-A047-A654-9963C7DCE2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1839465"/>
            <a:ext cx="4516642" cy="33897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79ECA4-DC1C-CB46-BAA3-FFC1D194DD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680" y="1871135"/>
            <a:ext cx="4543266" cy="33580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FD7DD6-99F6-4444-996F-6A98A2987655}"/>
              </a:ext>
            </a:extLst>
          </p:cNvPr>
          <p:cNvSpPr txBox="1"/>
          <p:nvPr/>
        </p:nvSpPr>
        <p:spPr>
          <a:xfrm>
            <a:off x="1075403" y="5588534"/>
            <a:ext cx="4293993" cy="9368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algn="l"/>
            <a:r>
              <a:rPr lang="en-GB" sz="2000" dirty="0"/>
              <a:t>Equipment racks installed and populated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24AD4-F9B1-2844-B67C-6AF5D1E94CB8}"/>
              </a:ext>
            </a:extLst>
          </p:cNvPr>
          <p:cNvSpPr txBox="1"/>
          <p:nvPr/>
        </p:nvSpPr>
        <p:spPr>
          <a:xfrm>
            <a:off x="5726316" y="5516526"/>
            <a:ext cx="4293993" cy="79279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algn="l"/>
            <a:r>
              <a:rPr lang="en-GB" sz="2000" dirty="0"/>
              <a:t>Pre-assemblies of “</a:t>
            </a:r>
            <a:r>
              <a:rPr lang="en-GB" sz="2000" dirty="0" err="1"/>
              <a:t>linac</a:t>
            </a:r>
            <a:r>
              <a:rPr lang="en-GB" sz="2000" dirty="0"/>
              <a:t> warm units”</a:t>
            </a:r>
          </a:p>
          <a:p>
            <a:pPr algn="l"/>
            <a:r>
              <a:rPr lang="en-GB" sz="2000" dirty="0"/>
              <a:t>with magnets.</a:t>
            </a:r>
          </a:p>
        </p:txBody>
      </p:sp>
    </p:spTree>
    <p:extLst>
      <p:ext uri="{BB962C8B-B14F-4D97-AF65-F5344CB8AC3E}">
        <p14:creationId xmlns:p14="http://schemas.microsoft.com/office/powerpoint/2010/main" val="1618920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E2AC3-3E5E-3845-9F4A-46F0B67BB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massive target station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540A875-E055-6B43-857F-5BFCCC9222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2010334"/>
            <a:ext cx="5462877" cy="344844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17396-923A-1746-92C5-84805955E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BAB51-E454-D14E-825A-7E3E8D4476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D3433B-49D7-BA4A-96C5-A9FC317085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626" y="1997031"/>
            <a:ext cx="4685947" cy="34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756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B02D4-24FB-8E49-AC08-D851AC501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Integrated Control System (division)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3A724B-78F7-8940-828A-45D50CCE7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Is responsible for all control system integration for</a:t>
            </a:r>
          </a:p>
          <a:p>
            <a:pPr lvl="1"/>
            <a:r>
              <a:rPr lang="en-GB" dirty="0"/>
              <a:t>The accelerator</a:t>
            </a:r>
          </a:p>
          <a:p>
            <a:pPr lvl="1"/>
            <a:r>
              <a:rPr lang="en-GB" dirty="0"/>
              <a:t>Target station</a:t>
            </a:r>
          </a:p>
          <a:p>
            <a:pPr lvl="1"/>
            <a:r>
              <a:rPr lang="en-GB" dirty="0"/>
              <a:t>Neutron instruments (up to, but not including experimental data processing)</a:t>
            </a:r>
          </a:p>
          <a:p>
            <a:pPr lvl="1"/>
            <a:r>
              <a:rPr lang="en-GB" dirty="0"/>
              <a:t>Conventional Facilities integration (water, power, HVAC, etc.)</a:t>
            </a:r>
          </a:p>
          <a:p>
            <a:r>
              <a:rPr lang="en-GB" dirty="0"/>
              <a:t>Provides EPICS integration for subsystems in all of the above</a:t>
            </a:r>
          </a:p>
          <a:p>
            <a:r>
              <a:rPr lang="en-GB" dirty="0"/>
              <a:t>Provides facility-wide services</a:t>
            </a:r>
          </a:p>
          <a:p>
            <a:pPr lvl="1"/>
            <a:r>
              <a:rPr lang="en-GB" dirty="0"/>
              <a:t>Timing system, machine protection, networking, archiving, configuration services, etc.</a:t>
            </a:r>
          </a:p>
          <a:p>
            <a:pPr lvl="1"/>
            <a:r>
              <a:rPr lang="en-GB" dirty="0"/>
              <a:t>Also Personnel Protection systems</a:t>
            </a:r>
          </a:p>
          <a:p>
            <a:r>
              <a:rPr lang="en-GB" dirty="0"/>
              <a:t>Is a division in the ESS Machine Directorate (Accelerator, Target)</a:t>
            </a:r>
          </a:p>
          <a:p>
            <a:pPr lvl="1"/>
            <a:r>
              <a:rPr lang="en-GB" dirty="0"/>
              <a:t>But also serves the Science Directorate (for neutron Instruments integration)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C86F3-BDC6-5A40-A297-BA4325153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982644-9977-EB44-BF3C-D771F7B4B6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2130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6" name="Straight Connector 225"/>
          <p:cNvCxnSpPr/>
          <p:nvPr/>
        </p:nvCxnSpPr>
        <p:spPr>
          <a:xfrm flipH="1">
            <a:off x="7824192" y="6273601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>
          <a:xfrm flipH="1">
            <a:off x="7874694" y="6617008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 flipH="1" flipV="1">
            <a:off x="1621978" y="3638827"/>
            <a:ext cx="176462" cy="1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 flipH="1">
            <a:off x="5354950" y="4846944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 flipH="1">
            <a:off x="1625894" y="4869161"/>
            <a:ext cx="173778" cy="62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H="1">
            <a:off x="6613678" y="6617008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 flipH="1">
            <a:off x="6600056" y="4509120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 flipH="1">
            <a:off x="2779285" y="5413859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flipV="1">
            <a:off x="1629334" y="2372666"/>
            <a:ext cx="0" cy="2496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H="1">
            <a:off x="6607568" y="4148760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 flipH="1">
            <a:off x="6600055" y="6290844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 flipV="1">
            <a:off x="9985737" y="1482728"/>
            <a:ext cx="1" cy="1201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V="1">
            <a:off x="8842278" y="1488506"/>
            <a:ext cx="1" cy="1201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 flipV="1">
            <a:off x="7440239" y="1485004"/>
            <a:ext cx="1" cy="1201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5305226" y="5156622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 flipH="1">
            <a:off x="2725287" y="6135481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 flipH="1">
            <a:off x="2707558" y="5782180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 flipH="1" flipV="1">
            <a:off x="5340178" y="6651083"/>
            <a:ext cx="356857" cy="2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 flipH="1">
            <a:off x="3789554" y="5792762"/>
            <a:ext cx="367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 flipH="1">
            <a:off x="3796722" y="6159761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 flipH="1">
            <a:off x="3796722" y="5443675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flipH="1">
            <a:off x="1629333" y="4502838"/>
            <a:ext cx="173778" cy="62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 flipH="1">
            <a:off x="5294485" y="6273601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 flipH="1">
            <a:off x="5303913" y="5904134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H="1">
            <a:off x="5303912" y="5538075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9344827" y="4542462"/>
            <a:ext cx="48440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H="1">
            <a:off x="6611162" y="5914220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flipH="1">
            <a:off x="1629334" y="4231235"/>
            <a:ext cx="181541" cy="4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H="1">
            <a:off x="1629333" y="3929354"/>
            <a:ext cx="171606" cy="37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flipH="1">
            <a:off x="3940740" y="2701134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H="1" flipV="1">
            <a:off x="3935762" y="4901162"/>
            <a:ext cx="221001" cy="5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H="1">
            <a:off x="3937926" y="4551711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flipH="1">
            <a:off x="3940740" y="4180309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flipH="1">
            <a:off x="3976743" y="3809180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flipH="1">
            <a:off x="3940739" y="3458335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H="1">
            <a:off x="3940739" y="3064431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6619700" y="5541384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flipH="1">
            <a:off x="6600057" y="2694060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H="1" flipV="1">
            <a:off x="1624570" y="3325080"/>
            <a:ext cx="176462" cy="1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 flipV="1">
            <a:off x="1624571" y="3000547"/>
            <a:ext cx="167739" cy="2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>
            <a:off x="1629334" y="2670957"/>
            <a:ext cx="1617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9" idx="0"/>
          </p:cNvCxnSpPr>
          <p:nvPr/>
        </p:nvCxnSpPr>
        <p:spPr>
          <a:xfrm flipV="1">
            <a:off x="3364776" y="1993921"/>
            <a:ext cx="0" cy="892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2187513" y="1996484"/>
            <a:ext cx="0" cy="74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159944" y="2385275"/>
            <a:ext cx="0" cy="37735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8862747" y="1988841"/>
            <a:ext cx="0" cy="74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9840416" y="1986318"/>
            <a:ext cx="0" cy="74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685380" y="1992715"/>
            <a:ext cx="0" cy="74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84032" y="1808784"/>
            <a:ext cx="0" cy="180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H="1">
            <a:off x="9148595" y="3780554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>
            <a:off x="9186783" y="3431751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H="1">
            <a:off x="9223672" y="3038650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>
            <a:off x="9169747" y="2678514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6595078" y="5150298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6777264" y="2385280"/>
            <a:ext cx="0" cy="42341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312024" y="1988842"/>
            <a:ext cx="0" cy="74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7569148" y="1992716"/>
            <a:ext cx="0" cy="74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>
            <a:off x="6566639" y="4858376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H="1">
            <a:off x="6600057" y="3792163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>
            <a:off x="6636060" y="3421034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6600056" y="3070189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5663952" y="1499513"/>
            <a:ext cx="1152128" cy="294545"/>
          </a:xfrm>
          <a:prstGeom prst="roundRect">
            <a:avLst/>
          </a:prstGeom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Henrik Carling</a:t>
            </a:r>
          </a:p>
          <a:p>
            <a:pPr algn="ctr"/>
            <a:r>
              <a:rPr lang="sv-SE" sz="700" dirty="0"/>
              <a:t>Division head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788712" y="2083180"/>
            <a:ext cx="1152128" cy="294545"/>
          </a:xfrm>
          <a:prstGeom prst="roundRect">
            <a:avLst/>
          </a:prstGeom>
          <a:solidFill>
            <a:schemeClr val="accent1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Anna Gillberg</a:t>
            </a:r>
          </a:p>
          <a:p>
            <a:pPr algn="ctr"/>
            <a:r>
              <a:rPr lang="sv-SE" sz="700" dirty="0"/>
              <a:t>Team assistant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104906" y="2078100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Annika Nordt</a:t>
            </a:r>
            <a:br>
              <a:rPr lang="sv-SE" sz="900" dirty="0"/>
            </a:br>
            <a:r>
              <a:rPr lang="sv-SE" sz="900" dirty="0" err="1"/>
              <a:t>P</a:t>
            </a:r>
            <a:r>
              <a:rPr lang="sv-SE" sz="700" dirty="0" err="1"/>
              <a:t>rotection</a:t>
            </a:r>
            <a:r>
              <a:rPr lang="sv-SE" sz="700" dirty="0"/>
              <a:t> systems</a:t>
            </a:r>
            <a:endParaRPr lang="sv-SE" sz="800" dirty="0"/>
          </a:p>
        </p:txBody>
      </p:sp>
      <p:sp>
        <p:nvSpPr>
          <p:cNvPr id="12" name="Rounded Rectangle 11"/>
          <p:cNvSpPr/>
          <p:nvPr/>
        </p:nvSpPr>
        <p:spPr>
          <a:xfrm>
            <a:off x="6988674" y="2071344"/>
            <a:ext cx="1152128" cy="294545"/>
          </a:xfrm>
          <a:prstGeom prst="roundRect">
            <a:avLst/>
          </a:prstGeom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Hector Novella</a:t>
            </a:r>
          </a:p>
          <a:p>
            <a:pPr algn="ctr"/>
            <a:r>
              <a:rPr lang="sv-SE" sz="700" dirty="0"/>
              <a:t>Deputy project manager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8214675" y="2078100"/>
            <a:ext cx="1152128" cy="294545"/>
          </a:xfrm>
          <a:prstGeom prst="roundRect">
            <a:avLst/>
          </a:prstGeom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Susanne Regnell</a:t>
            </a:r>
          </a:p>
          <a:p>
            <a:pPr algn="ctr"/>
            <a:r>
              <a:rPr lang="sv-SE" sz="700" dirty="0"/>
              <a:t>Controls Software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9408368" y="2078100"/>
            <a:ext cx="1152128" cy="294545"/>
          </a:xfrm>
          <a:prstGeom prst="roundRect">
            <a:avLst/>
          </a:prstGeom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Timo Korhonen</a:t>
            </a:r>
            <a:br>
              <a:rPr lang="sv-SE" sz="900" dirty="0"/>
            </a:br>
            <a:r>
              <a:rPr lang="sv-SE" sz="700" dirty="0"/>
              <a:t>Chief engineer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187514" y="1988840"/>
            <a:ext cx="7652903" cy="3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9348048" y="2387375"/>
            <a:ext cx="0" cy="21643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6600056" y="3065823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8141897" y="2894084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Emanuele Laface</a:t>
            </a:r>
          </a:p>
          <a:p>
            <a:pPr algn="ctr"/>
            <a:r>
              <a:rPr lang="sv-SE" sz="700" dirty="0"/>
              <a:t>Accelerator physicist</a:t>
            </a:r>
            <a:endParaRPr lang="sv-SE" sz="800" dirty="0"/>
          </a:p>
        </p:txBody>
      </p:sp>
      <p:sp>
        <p:nvSpPr>
          <p:cNvPr id="50" name="Rounded Rectangle 49"/>
          <p:cNvSpPr/>
          <p:nvPr/>
        </p:nvSpPr>
        <p:spPr>
          <a:xfrm>
            <a:off x="8140062" y="3640577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850" dirty="0"/>
              <a:t>Juan Esteban Müller</a:t>
            </a:r>
          </a:p>
          <a:p>
            <a:pPr algn="ctr"/>
            <a:r>
              <a:rPr lang="sv-SE" sz="700" dirty="0"/>
              <a:t>Software scientist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8140062" y="4011155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Ricardo Fernandes</a:t>
            </a:r>
            <a:br>
              <a:rPr lang="sv-SE" sz="900" dirty="0"/>
            </a:br>
            <a:r>
              <a:rPr lang="sv-SE" sz="500" dirty="0"/>
              <a:t>Control system software </a:t>
            </a:r>
            <a:r>
              <a:rPr lang="sv-SE" sz="500" dirty="0" err="1"/>
              <a:t>architect</a:t>
            </a:r>
            <a:r>
              <a:rPr lang="sv-SE" sz="500" dirty="0"/>
              <a:t>§</a:t>
            </a:r>
            <a:endParaRPr lang="sv-SE" sz="700" dirty="0"/>
          </a:p>
        </p:txBody>
      </p:sp>
      <p:sp>
        <p:nvSpPr>
          <p:cNvPr id="53" name="Rounded Rectangle 52"/>
          <p:cNvSpPr/>
          <p:nvPr/>
        </p:nvSpPr>
        <p:spPr>
          <a:xfrm>
            <a:off x="8127328" y="2535232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Claudio Rosati</a:t>
            </a:r>
          </a:p>
          <a:p>
            <a:pPr algn="ctr"/>
            <a:r>
              <a:rPr lang="sv-SE" sz="700" dirty="0"/>
              <a:t>Software engineer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5554527" y="3614062"/>
            <a:ext cx="1152128" cy="294545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Javier Cerejo</a:t>
            </a:r>
            <a:br>
              <a:rPr lang="sv-SE" sz="900" dirty="0"/>
            </a:br>
            <a:r>
              <a:rPr lang="sv-SE" sz="700" dirty="0"/>
              <a:t>PhD Student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5562469" y="2873044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Angel Monera</a:t>
            </a:r>
          </a:p>
          <a:p>
            <a:pPr algn="ctr"/>
            <a:r>
              <a:rPr lang="sv-SE" sz="700" dirty="0"/>
              <a:t>FPGA Engineer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4195917" y="3278587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Manuel Zaera-Sanz</a:t>
            </a:r>
          </a:p>
          <a:p>
            <a:pPr algn="ctr"/>
            <a:r>
              <a:rPr lang="sv-SE" sz="600" dirty="0"/>
              <a:t>Senior </a:t>
            </a:r>
            <a:r>
              <a:rPr lang="sv-SE" sz="600" dirty="0" err="1"/>
              <a:t>engineer</a:t>
            </a:r>
            <a:r>
              <a:rPr lang="sv-SE" sz="600" dirty="0"/>
              <a:t> MPS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2975164" y="4014910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Morteza Mansouri</a:t>
            </a:r>
          </a:p>
          <a:p>
            <a:pPr algn="ctr"/>
            <a:r>
              <a:rPr lang="sv-SE" sz="700" dirty="0"/>
              <a:t>PSS </a:t>
            </a:r>
            <a:r>
              <a:rPr lang="sv-SE" sz="700" dirty="0" err="1"/>
              <a:t>engineer</a:t>
            </a:r>
            <a:endParaRPr lang="sv-SE" sz="700" dirty="0"/>
          </a:p>
        </p:txBody>
      </p:sp>
      <p:sp>
        <p:nvSpPr>
          <p:cNvPr id="60" name="Rounded Rectangle 59"/>
          <p:cNvSpPr/>
          <p:nvPr/>
        </p:nvSpPr>
        <p:spPr>
          <a:xfrm>
            <a:off x="4202821" y="4008573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Stuart Birch</a:t>
            </a:r>
            <a:br>
              <a:rPr lang="sv-SE" sz="900" dirty="0"/>
            </a:br>
            <a:r>
              <a:rPr lang="sv-SE" sz="700" dirty="0"/>
              <a:t>Senior </a:t>
            </a:r>
            <a:r>
              <a:rPr lang="sv-SE" sz="700" dirty="0" err="1"/>
              <a:t>engineer</a:t>
            </a:r>
            <a:r>
              <a:rPr lang="sv-SE" sz="700" dirty="0"/>
              <a:t> PSS</a:t>
            </a:r>
            <a:endParaRPr lang="sv-SE" sz="800" dirty="0"/>
          </a:p>
        </p:txBody>
      </p:sp>
      <p:sp>
        <p:nvSpPr>
          <p:cNvPr id="64" name="Rounded Rectangle 63"/>
          <p:cNvSpPr/>
          <p:nvPr/>
        </p:nvSpPr>
        <p:spPr>
          <a:xfrm>
            <a:off x="1564576" y="1615605"/>
            <a:ext cx="1152128" cy="125055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700" dirty="0"/>
              <a:t>Temporary employee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1564576" y="1469534"/>
            <a:ext cx="1152128" cy="1101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700" dirty="0"/>
              <a:t>Employee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2788712" y="1479027"/>
            <a:ext cx="1152128" cy="95947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700" dirty="0"/>
              <a:t>Consultant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2788712" y="1611147"/>
            <a:ext cx="1152128" cy="129513"/>
          </a:xfrm>
          <a:prstGeom prst="roundRect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700" dirty="0"/>
              <a:t>Consultant off-site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6824428" y="3263745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Joao Martins</a:t>
            </a:r>
          </a:p>
          <a:p>
            <a:pPr algn="ctr"/>
            <a:r>
              <a:rPr lang="sv-SE" sz="700" dirty="0"/>
              <a:t>Integrator</a:t>
            </a:r>
            <a:endParaRPr lang="sv-SE" sz="900" dirty="0"/>
          </a:p>
        </p:txBody>
      </p:sp>
      <p:sp>
        <p:nvSpPr>
          <p:cNvPr id="70" name="Rounded Rectangle 69"/>
          <p:cNvSpPr/>
          <p:nvPr/>
        </p:nvSpPr>
        <p:spPr>
          <a:xfrm>
            <a:off x="6837774" y="4708208"/>
            <a:ext cx="1152128" cy="2774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>
                <a:solidFill>
                  <a:schemeClr val="bg1"/>
                </a:solidFill>
              </a:rPr>
              <a:t>Yong Kian Sin</a:t>
            </a:r>
            <a:br>
              <a:rPr lang="sv-SE" sz="900" dirty="0"/>
            </a:br>
            <a:r>
              <a:rPr lang="sv-SE" sz="700" dirty="0" err="1"/>
              <a:t>Integrator</a:t>
            </a:r>
            <a:endParaRPr lang="sv-SE" sz="700" dirty="0"/>
          </a:p>
        </p:txBody>
      </p:sp>
      <p:sp>
        <p:nvSpPr>
          <p:cNvPr id="79" name="Rounded Rectangle 78"/>
          <p:cNvSpPr/>
          <p:nvPr/>
        </p:nvSpPr>
        <p:spPr>
          <a:xfrm>
            <a:off x="3986516" y="1480614"/>
            <a:ext cx="1152128" cy="175981"/>
          </a:xfrm>
          <a:prstGeom prst="round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700" dirty="0"/>
              <a:t>Position under </a:t>
            </a:r>
            <a:r>
              <a:rPr lang="sv-SE" sz="700" dirty="0" err="1"/>
              <a:t>consideration</a:t>
            </a:r>
            <a:endParaRPr lang="sv-SE" sz="200" dirty="0"/>
          </a:p>
        </p:txBody>
      </p:sp>
      <p:sp>
        <p:nvSpPr>
          <p:cNvPr id="86" name="Rounded Rectangle 85"/>
          <p:cNvSpPr/>
          <p:nvPr/>
        </p:nvSpPr>
        <p:spPr>
          <a:xfrm>
            <a:off x="6839355" y="5053306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800" dirty="0"/>
              <a:t>Mehdi Mohammednezhad</a:t>
            </a:r>
            <a:endParaRPr lang="sv-SE" sz="900" dirty="0"/>
          </a:p>
          <a:p>
            <a:pPr algn="ctr"/>
            <a:r>
              <a:rPr lang="sv-SE" sz="700" dirty="0" err="1"/>
              <a:t>Embedded</a:t>
            </a:r>
            <a:r>
              <a:rPr lang="sv-SE" sz="700" dirty="0"/>
              <a:t> systems </a:t>
            </a:r>
            <a:r>
              <a:rPr lang="sv-SE" sz="700" dirty="0" err="1"/>
              <a:t>engineer</a:t>
            </a:r>
            <a:endParaRPr lang="sv-SE" sz="900" dirty="0"/>
          </a:p>
        </p:txBody>
      </p:sp>
      <p:sp>
        <p:nvSpPr>
          <p:cNvPr id="90" name="Rounded Rectangle 89"/>
          <p:cNvSpPr/>
          <p:nvPr/>
        </p:nvSpPr>
        <p:spPr>
          <a:xfrm>
            <a:off x="6822695" y="2903705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Jeong Han Lee</a:t>
            </a:r>
            <a:br>
              <a:rPr lang="sv-SE" sz="900" dirty="0"/>
            </a:br>
            <a:r>
              <a:rPr lang="sv-SE" sz="700" dirty="0"/>
              <a:t>Integrator</a:t>
            </a:r>
            <a:endParaRPr lang="sv-SE" sz="900" dirty="0"/>
          </a:p>
        </p:txBody>
      </p:sp>
      <p:grpSp>
        <p:nvGrpSpPr>
          <p:cNvPr id="4" name="Group 3"/>
          <p:cNvGrpSpPr/>
          <p:nvPr/>
        </p:nvGrpSpPr>
        <p:grpSpPr>
          <a:xfrm>
            <a:off x="9391878" y="4356240"/>
            <a:ext cx="1200422" cy="376368"/>
            <a:chOff x="6576168" y="4790370"/>
            <a:chExt cx="1200422" cy="376368"/>
          </a:xfrm>
        </p:grpSpPr>
        <p:sp>
          <p:nvSpPr>
            <p:cNvPr id="7" name="Rounded Rectangle 6"/>
            <p:cNvSpPr/>
            <p:nvPr/>
          </p:nvSpPr>
          <p:spPr>
            <a:xfrm>
              <a:off x="6624462" y="4842738"/>
              <a:ext cx="1152128" cy="3240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900" dirty="0"/>
            </a:p>
          </p:txBody>
        </p:sp>
        <p:sp>
          <p:nvSpPr>
            <p:cNvPr id="91" name="Rounded Rectangle 90"/>
            <p:cNvSpPr/>
            <p:nvPr/>
          </p:nvSpPr>
          <p:spPr>
            <a:xfrm>
              <a:off x="6576168" y="4790370"/>
              <a:ext cx="1152128" cy="3240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900" dirty="0"/>
                <a:t>Consultants</a:t>
              </a:r>
            </a:p>
          </p:txBody>
        </p:sp>
      </p:grpSp>
      <p:sp>
        <p:nvSpPr>
          <p:cNvPr id="100" name="Rounded Rectangle 99"/>
          <p:cNvSpPr/>
          <p:nvPr/>
        </p:nvSpPr>
        <p:spPr>
          <a:xfrm>
            <a:off x="6835951" y="3983825"/>
            <a:ext cx="1152128" cy="294545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Julen Etxeberria</a:t>
            </a:r>
          </a:p>
          <a:p>
            <a:pPr algn="ctr"/>
            <a:r>
              <a:rPr lang="sv-SE" sz="700" dirty="0"/>
              <a:t>Junior controls engineer</a:t>
            </a:r>
            <a:endParaRPr lang="sv-SE" sz="900" dirty="0"/>
          </a:p>
        </p:txBody>
      </p:sp>
      <p:sp>
        <p:nvSpPr>
          <p:cNvPr id="98" name="Rounded Rectangle 97"/>
          <p:cNvSpPr/>
          <p:nvPr/>
        </p:nvSpPr>
        <p:spPr>
          <a:xfrm>
            <a:off x="5573876" y="4354705"/>
            <a:ext cx="1152128" cy="2858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Saeed Haghtalab</a:t>
            </a:r>
            <a:br>
              <a:rPr lang="sv-SE" sz="900" dirty="0"/>
            </a:br>
            <a:r>
              <a:rPr lang="sv-SE" sz="700" dirty="0"/>
              <a:t>Integrator</a:t>
            </a:r>
            <a:endParaRPr lang="sv-SE" sz="1000" dirty="0"/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6796658" y="1484784"/>
            <a:ext cx="31877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139136" cy="1143000"/>
          </a:xfrm>
        </p:spPr>
        <p:txBody>
          <a:bodyPr/>
          <a:lstStyle/>
          <a:p>
            <a:r>
              <a:rPr lang="en-GB" dirty="0"/>
              <a:t>ICS </a:t>
            </a:r>
            <a:r>
              <a:rPr lang="en-US" dirty="0"/>
              <a:t>Organization</a:t>
            </a:r>
            <a:br>
              <a:rPr lang="en-US" dirty="0"/>
            </a:br>
            <a:r>
              <a:rPr lang="en-US" sz="2000" dirty="0"/>
              <a:t>2019-05</a:t>
            </a:r>
            <a:endParaRPr lang="en-US" dirty="0"/>
          </a:p>
        </p:txBody>
      </p:sp>
      <p:sp>
        <p:nvSpPr>
          <p:cNvPr id="108" name="Rounded Rectangle 107"/>
          <p:cNvSpPr/>
          <p:nvPr/>
        </p:nvSpPr>
        <p:spPr>
          <a:xfrm>
            <a:off x="9391981" y="3645110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850" dirty="0"/>
              <a:t>Jan-Åke Persson</a:t>
            </a:r>
          </a:p>
          <a:p>
            <a:pPr algn="ctr"/>
            <a:r>
              <a:rPr lang="sv-SE" sz="700" dirty="0"/>
              <a:t>Senior software engineer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1667952" y="2549092"/>
            <a:ext cx="1152128" cy="267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Benjamin Bertrand</a:t>
            </a:r>
          </a:p>
          <a:p>
            <a:pPr algn="ctr"/>
            <a:r>
              <a:rPr lang="sv-SE" sz="700" dirty="0"/>
              <a:t>Software engineer</a:t>
            </a:r>
          </a:p>
        </p:txBody>
      </p:sp>
      <p:sp>
        <p:nvSpPr>
          <p:cNvPr id="135" name="Rounded Rectangle 134"/>
          <p:cNvSpPr/>
          <p:nvPr/>
        </p:nvSpPr>
        <p:spPr>
          <a:xfrm>
            <a:off x="1573878" y="2087970"/>
            <a:ext cx="1152128" cy="294545"/>
          </a:xfrm>
          <a:prstGeom prst="roundRect">
            <a:avLst/>
          </a:prstGeom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Remy Mudingay</a:t>
            </a:r>
          </a:p>
          <a:p>
            <a:pPr algn="ctr"/>
            <a:r>
              <a:rPr lang="sv-SE" sz="700" dirty="0"/>
              <a:t>Controls infrastructure</a:t>
            </a:r>
            <a:endParaRPr lang="sv-SE" sz="900" dirty="0"/>
          </a:p>
        </p:txBody>
      </p:sp>
      <p:sp>
        <p:nvSpPr>
          <p:cNvPr id="133" name="Rounded Rectangle 132"/>
          <p:cNvSpPr/>
          <p:nvPr/>
        </p:nvSpPr>
        <p:spPr>
          <a:xfrm>
            <a:off x="5578556" y="5795331"/>
            <a:ext cx="1152128" cy="28024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Oliver Talevski</a:t>
            </a:r>
          </a:p>
          <a:p>
            <a:pPr algn="ctr"/>
            <a:r>
              <a:rPr lang="sv-SE" sz="700" dirty="0"/>
              <a:t>Embedded engineer</a:t>
            </a:r>
            <a:endParaRPr lang="sv-SE" sz="900" dirty="0"/>
          </a:p>
        </p:txBody>
      </p:sp>
      <p:sp>
        <p:nvSpPr>
          <p:cNvPr id="122" name="Rounded Rectangle 121"/>
          <p:cNvSpPr/>
          <p:nvPr/>
        </p:nvSpPr>
        <p:spPr>
          <a:xfrm>
            <a:off x="2975164" y="2531243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Alberto Toral</a:t>
            </a:r>
          </a:p>
          <a:p>
            <a:pPr algn="ctr"/>
            <a:r>
              <a:rPr lang="sv-SE" sz="700" dirty="0"/>
              <a:t>PSS </a:t>
            </a:r>
            <a:r>
              <a:rPr lang="sv-SE" sz="700" dirty="0" err="1"/>
              <a:t>technician</a:t>
            </a:r>
            <a:endParaRPr lang="sv-SE" sz="500" dirty="0"/>
          </a:p>
        </p:txBody>
      </p:sp>
      <p:sp>
        <p:nvSpPr>
          <p:cNvPr id="124" name="Rounded Rectangle 123"/>
          <p:cNvSpPr/>
          <p:nvPr/>
        </p:nvSpPr>
        <p:spPr>
          <a:xfrm>
            <a:off x="8184232" y="1605859"/>
            <a:ext cx="1152128" cy="294545"/>
          </a:xfrm>
          <a:prstGeom prst="roundRect">
            <a:avLst/>
          </a:prstGeom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Thilo Friedrich</a:t>
            </a:r>
          </a:p>
          <a:p>
            <a:pPr algn="ctr"/>
            <a:r>
              <a:rPr lang="sv-SE" sz="700" dirty="0"/>
              <a:t>Systems engineer</a:t>
            </a:r>
            <a:endParaRPr lang="sv-SE" sz="900" dirty="0"/>
          </a:p>
        </p:txBody>
      </p:sp>
      <p:sp>
        <p:nvSpPr>
          <p:cNvPr id="136" name="Rounded Rectangle 135"/>
          <p:cNvSpPr/>
          <p:nvPr/>
        </p:nvSpPr>
        <p:spPr>
          <a:xfrm>
            <a:off x="5561896" y="3990336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John Sparger</a:t>
            </a:r>
          </a:p>
          <a:p>
            <a:pPr algn="ctr"/>
            <a:r>
              <a:rPr lang="sv-SE" sz="700" dirty="0"/>
              <a:t>Integrator</a:t>
            </a:r>
            <a:endParaRPr lang="sv-SE" sz="900" dirty="0"/>
          </a:p>
        </p:txBody>
      </p:sp>
      <p:sp>
        <p:nvSpPr>
          <p:cNvPr id="138" name="Rounded Rectangle 137"/>
          <p:cNvSpPr/>
          <p:nvPr/>
        </p:nvSpPr>
        <p:spPr>
          <a:xfrm>
            <a:off x="8098738" y="6475951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Consultants</a:t>
            </a:r>
          </a:p>
        </p:txBody>
      </p:sp>
      <p:sp>
        <p:nvSpPr>
          <p:cNvPr id="139" name="Rounded Rectangle 138"/>
          <p:cNvSpPr/>
          <p:nvPr/>
        </p:nvSpPr>
        <p:spPr>
          <a:xfrm>
            <a:off x="5578556" y="5436383"/>
            <a:ext cx="1152128" cy="28024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Miklos Boros</a:t>
            </a:r>
          </a:p>
          <a:p>
            <a:pPr algn="ctr"/>
            <a:r>
              <a:rPr lang="sv-SE" sz="700" dirty="0"/>
              <a:t>Integrator</a:t>
            </a:r>
            <a:endParaRPr lang="sv-SE" sz="900" dirty="0"/>
          </a:p>
        </p:txBody>
      </p:sp>
      <p:sp>
        <p:nvSpPr>
          <p:cNvPr id="134" name="Rounded Rectangle 133"/>
          <p:cNvSpPr/>
          <p:nvPr/>
        </p:nvSpPr>
        <p:spPr>
          <a:xfrm>
            <a:off x="4347424" y="6494559"/>
            <a:ext cx="1152128" cy="275937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Maria Romedahl</a:t>
            </a:r>
          </a:p>
          <a:p>
            <a:pPr algn="ctr"/>
            <a:r>
              <a:rPr lang="sv-SE" sz="700" dirty="0"/>
              <a:t>Technical coordinator</a:t>
            </a:r>
          </a:p>
        </p:txBody>
      </p:sp>
      <p:sp>
        <p:nvSpPr>
          <p:cNvPr id="140" name="Rounded Rectangle 139"/>
          <p:cNvSpPr/>
          <p:nvPr/>
        </p:nvSpPr>
        <p:spPr>
          <a:xfrm>
            <a:off x="2972528" y="5245421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>
                <a:solidFill>
                  <a:schemeClr val="bg1"/>
                </a:solidFill>
              </a:rPr>
              <a:t>Szandra Kövecses</a:t>
            </a:r>
            <a:br>
              <a:rPr lang="sv-SE" sz="900" dirty="0">
                <a:solidFill>
                  <a:schemeClr val="bg1"/>
                </a:solidFill>
              </a:rPr>
            </a:br>
            <a:r>
              <a:rPr lang="sv-SE" sz="700" dirty="0">
                <a:solidFill>
                  <a:schemeClr val="bg1"/>
                </a:solidFill>
              </a:rPr>
              <a:t>MPS </a:t>
            </a:r>
            <a:r>
              <a:rPr lang="sv-SE" sz="700" dirty="0" err="1">
                <a:solidFill>
                  <a:schemeClr val="bg1"/>
                </a:solidFill>
              </a:rPr>
              <a:t>engineer</a:t>
            </a:r>
            <a:endParaRPr lang="sv-SE" sz="800" dirty="0"/>
          </a:p>
        </p:txBody>
      </p:sp>
      <p:sp>
        <p:nvSpPr>
          <p:cNvPr id="142" name="Rounded Rectangle 141"/>
          <p:cNvSpPr/>
          <p:nvPr/>
        </p:nvSpPr>
        <p:spPr>
          <a:xfrm>
            <a:off x="2969222" y="4747731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>
                <a:solidFill>
                  <a:schemeClr val="bg1"/>
                </a:solidFill>
              </a:rPr>
              <a:t>Stephane Gabourin</a:t>
            </a:r>
            <a:br>
              <a:rPr lang="sv-SE" sz="900" dirty="0">
                <a:solidFill>
                  <a:schemeClr val="bg1"/>
                </a:solidFill>
              </a:rPr>
            </a:br>
            <a:r>
              <a:rPr lang="sv-SE" sz="600" dirty="0">
                <a:solidFill>
                  <a:schemeClr val="bg1"/>
                </a:solidFill>
              </a:rPr>
              <a:t>MPS </a:t>
            </a:r>
            <a:r>
              <a:rPr lang="sv-SE" sz="600" dirty="0" err="1">
                <a:solidFill>
                  <a:schemeClr val="bg1"/>
                </a:solidFill>
              </a:rPr>
              <a:t>engineer</a:t>
            </a:r>
            <a:endParaRPr lang="sv-SE" sz="800" dirty="0"/>
          </a:p>
        </p:txBody>
      </p:sp>
      <p:sp>
        <p:nvSpPr>
          <p:cNvPr id="143" name="Rounded Rectangle 142"/>
          <p:cNvSpPr/>
          <p:nvPr/>
        </p:nvSpPr>
        <p:spPr>
          <a:xfrm>
            <a:off x="4201304" y="4378219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>
                <a:solidFill>
                  <a:schemeClr val="bg1"/>
                </a:solidFill>
              </a:rPr>
              <a:t>Viktor Fred</a:t>
            </a:r>
            <a:br>
              <a:rPr lang="sv-SE" sz="900" dirty="0">
                <a:solidFill>
                  <a:schemeClr val="bg1"/>
                </a:solidFill>
              </a:rPr>
            </a:br>
            <a:r>
              <a:rPr lang="sv-SE" sz="700" dirty="0">
                <a:solidFill>
                  <a:schemeClr val="bg1"/>
                </a:solidFill>
              </a:rPr>
              <a:t>MPS </a:t>
            </a:r>
            <a:r>
              <a:rPr lang="sv-SE" sz="700" dirty="0" err="1">
                <a:solidFill>
                  <a:schemeClr val="bg1"/>
                </a:solidFill>
              </a:rPr>
              <a:t>engineer</a:t>
            </a:r>
            <a:endParaRPr lang="sv-SE" sz="1000" dirty="0"/>
          </a:p>
        </p:txBody>
      </p:sp>
      <p:sp>
        <p:nvSpPr>
          <p:cNvPr id="145" name="Rounded Rectangle 144"/>
          <p:cNvSpPr/>
          <p:nvPr/>
        </p:nvSpPr>
        <p:spPr>
          <a:xfrm>
            <a:off x="2975164" y="2905892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Denis Paulic</a:t>
            </a:r>
          </a:p>
          <a:p>
            <a:pPr algn="ctr"/>
            <a:r>
              <a:rPr lang="sv-SE" sz="700" dirty="0"/>
              <a:t>DGL, PSS engineer</a:t>
            </a:r>
          </a:p>
        </p:txBody>
      </p:sp>
      <p:sp>
        <p:nvSpPr>
          <p:cNvPr id="148" name="Rounded Rectangle 147"/>
          <p:cNvSpPr/>
          <p:nvPr/>
        </p:nvSpPr>
        <p:spPr>
          <a:xfrm>
            <a:off x="4199169" y="3649296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Mattias Eriksson</a:t>
            </a:r>
          </a:p>
          <a:p>
            <a:pPr algn="ctr"/>
            <a:r>
              <a:rPr lang="sv-SE" sz="700" dirty="0"/>
              <a:t>PSS </a:t>
            </a:r>
            <a:r>
              <a:rPr lang="sv-SE" sz="700" dirty="0" err="1"/>
              <a:t>technician</a:t>
            </a:r>
            <a:endParaRPr lang="sv-SE" sz="700" dirty="0"/>
          </a:p>
        </p:txBody>
      </p:sp>
      <p:sp>
        <p:nvSpPr>
          <p:cNvPr id="165" name="Rounded Rectangle 164"/>
          <p:cNvSpPr/>
          <p:nvPr/>
        </p:nvSpPr>
        <p:spPr>
          <a:xfrm>
            <a:off x="8140062" y="3275124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850" dirty="0"/>
              <a:t>Fredrik Söderberg</a:t>
            </a:r>
          </a:p>
          <a:p>
            <a:pPr algn="ctr"/>
            <a:r>
              <a:rPr lang="sv-SE" sz="700" dirty="0"/>
              <a:t>Software engineer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5562469" y="3240654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Faye Chicken</a:t>
            </a:r>
          </a:p>
          <a:p>
            <a:pPr algn="ctr"/>
            <a:r>
              <a:rPr lang="sv-SE" sz="700" dirty="0"/>
              <a:t>Technician</a:t>
            </a:r>
            <a:endParaRPr lang="sv-SE" sz="900" dirty="0"/>
          </a:p>
        </p:txBody>
      </p:sp>
      <p:sp>
        <p:nvSpPr>
          <p:cNvPr id="128" name="Rounded Rectangle 127"/>
          <p:cNvSpPr/>
          <p:nvPr/>
        </p:nvSpPr>
        <p:spPr>
          <a:xfrm>
            <a:off x="6843254" y="4355931"/>
            <a:ext cx="1152128" cy="2830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Peter van Velze</a:t>
            </a:r>
            <a:br>
              <a:rPr lang="sv-SE" sz="900" dirty="0"/>
            </a:br>
            <a:r>
              <a:rPr lang="sv-SE" sz="700" dirty="0"/>
              <a:t>Technician</a:t>
            </a:r>
            <a:endParaRPr lang="sv-SE" sz="900" dirty="0"/>
          </a:p>
        </p:txBody>
      </p:sp>
      <p:sp>
        <p:nvSpPr>
          <p:cNvPr id="147" name="Rounded Rectangle 146"/>
          <p:cNvSpPr/>
          <p:nvPr/>
        </p:nvSpPr>
        <p:spPr>
          <a:xfrm>
            <a:off x="6835951" y="5412149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Ahmed Abujame</a:t>
            </a:r>
          </a:p>
          <a:p>
            <a:pPr algn="ctr"/>
            <a:r>
              <a:rPr lang="sv-SE" sz="700" dirty="0"/>
              <a:t>ICS Installation coordinator</a:t>
            </a:r>
            <a:endParaRPr lang="sv-SE" sz="900" dirty="0"/>
          </a:p>
        </p:txBody>
      </p:sp>
      <p:sp>
        <p:nvSpPr>
          <p:cNvPr id="162" name="Rounded Rectangle 161"/>
          <p:cNvSpPr/>
          <p:nvPr/>
        </p:nvSpPr>
        <p:spPr>
          <a:xfrm>
            <a:off x="9394697" y="3272480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Georg Weiss</a:t>
            </a:r>
            <a:br>
              <a:rPr lang="sv-SE" sz="900" dirty="0"/>
            </a:br>
            <a:r>
              <a:rPr lang="sv-SE" sz="700" dirty="0"/>
              <a:t>Software engineer</a:t>
            </a:r>
            <a:endParaRPr lang="sv-SE" sz="1000" dirty="0"/>
          </a:p>
        </p:txBody>
      </p:sp>
      <p:sp>
        <p:nvSpPr>
          <p:cNvPr id="170" name="Rounded Rectangle 169"/>
          <p:cNvSpPr/>
          <p:nvPr/>
        </p:nvSpPr>
        <p:spPr>
          <a:xfrm>
            <a:off x="9391981" y="2528757"/>
            <a:ext cx="1152128" cy="294545"/>
          </a:xfrm>
          <a:prstGeom prst="roundRect">
            <a:avLst/>
          </a:prstGeom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800" dirty="0"/>
              <a:t>Banafsheh Hajinasab</a:t>
            </a:r>
            <a:endParaRPr lang="sv-SE" sz="900" dirty="0"/>
          </a:p>
          <a:p>
            <a:pPr algn="ctr"/>
            <a:r>
              <a:rPr lang="sv-SE" sz="700" dirty="0"/>
              <a:t>Software engineer</a:t>
            </a:r>
          </a:p>
        </p:txBody>
      </p:sp>
      <p:cxnSp>
        <p:nvCxnSpPr>
          <p:cNvPr id="149" name="Straight Connector 148"/>
          <p:cNvCxnSpPr/>
          <p:nvPr/>
        </p:nvCxnSpPr>
        <p:spPr>
          <a:xfrm flipH="1">
            <a:off x="9176017" y="4165294"/>
            <a:ext cx="3600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ounded Rectangle 177"/>
          <p:cNvSpPr/>
          <p:nvPr/>
        </p:nvSpPr>
        <p:spPr>
          <a:xfrm>
            <a:off x="4355069" y="4712191"/>
            <a:ext cx="1152128" cy="2747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Tomasz Brys</a:t>
            </a:r>
          </a:p>
          <a:p>
            <a:pPr algn="ctr"/>
            <a:r>
              <a:rPr lang="sv-SE" sz="700" dirty="0"/>
              <a:t>Integrator</a:t>
            </a:r>
            <a:endParaRPr lang="sv-SE" sz="900" dirty="0"/>
          </a:p>
        </p:txBody>
      </p:sp>
      <p:sp>
        <p:nvSpPr>
          <p:cNvPr id="179" name="Rounded Rectangle 178"/>
          <p:cNvSpPr/>
          <p:nvPr/>
        </p:nvSpPr>
        <p:spPr>
          <a:xfrm>
            <a:off x="5575010" y="4710360"/>
            <a:ext cx="1152128" cy="2858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Thomas Fay</a:t>
            </a:r>
          </a:p>
          <a:p>
            <a:pPr algn="ctr"/>
            <a:r>
              <a:rPr lang="sv-SE" sz="700" dirty="0"/>
              <a:t>Integrator</a:t>
            </a:r>
            <a:endParaRPr lang="sv-SE" sz="900" dirty="0"/>
          </a:p>
        </p:txBody>
      </p:sp>
      <p:sp>
        <p:nvSpPr>
          <p:cNvPr id="127" name="Rounded Rectangle 126"/>
          <p:cNvSpPr/>
          <p:nvPr/>
        </p:nvSpPr>
        <p:spPr>
          <a:xfrm>
            <a:off x="1666648" y="2861403"/>
            <a:ext cx="1152128" cy="267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Johan Christensson</a:t>
            </a:r>
          </a:p>
          <a:p>
            <a:pPr algn="ctr"/>
            <a:r>
              <a:rPr lang="sv-SE" sz="500" dirty="0"/>
              <a:t>Infrastructure technology engineer</a:t>
            </a:r>
          </a:p>
        </p:txBody>
      </p:sp>
      <p:sp>
        <p:nvSpPr>
          <p:cNvPr id="169" name="Rounded Rectangle 168"/>
          <p:cNvSpPr/>
          <p:nvPr/>
        </p:nvSpPr>
        <p:spPr>
          <a:xfrm>
            <a:off x="1682636" y="4102476"/>
            <a:ext cx="1152128" cy="26776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Anders Harrisson</a:t>
            </a:r>
          </a:p>
          <a:p>
            <a:pPr algn="ctr"/>
            <a:r>
              <a:rPr lang="sv-SE" sz="500" dirty="0"/>
              <a:t>Software configuration manager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08635" y="6571573"/>
            <a:ext cx="13901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900" dirty="0">
                <a:hlinkClick r:id="rId3"/>
              </a:rPr>
              <a:t>ESS-0081625</a:t>
            </a:r>
            <a:endParaRPr lang="sv-SE" sz="900" dirty="0"/>
          </a:p>
        </p:txBody>
      </p:sp>
      <p:sp>
        <p:nvSpPr>
          <p:cNvPr id="175" name="Rounded Rectangle 174"/>
          <p:cNvSpPr/>
          <p:nvPr/>
        </p:nvSpPr>
        <p:spPr>
          <a:xfrm>
            <a:off x="5741979" y="2075577"/>
            <a:ext cx="1152128" cy="294545"/>
          </a:xfrm>
          <a:prstGeom prst="roundRect">
            <a:avLst/>
          </a:prstGeom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Karl Vestin</a:t>
            </a:r>
          </a:p>
          <a:p>
            <a:pPr algn="ctr"/>
            <a:r>
              <a:rPr lang="sv-SE" sz="700" dirty="0"/>
              <a:t>Hardware and integration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9394697" y="2902235"/>
            <a:ext cx="1152128" cy="294545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Dirk Nordt</a:t>
            </a:r>
          </a:p>
          <a:p>
            <a:pPr algn="ctr"/>
            <a:r>
              <a:rPr lang="sv-SE" sz="700" dirty="0"/>
              <a:t>Software engineer</a:t>
            </a:r>
          </a:p>
        </p:txBody>
      </p:sp>
      <p:sp>
        <p:nvSpPr>
          <p:cNvPr id="141" name="Rounded Rectangle 140"/>
          <p:cNvSpPr/>
          <p:nvPr/>
        </p:nvSpPr>
        <p:spPr>
          <a:xfrm>
            <a:off x="2971968" y="3280528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>
                <a:solidFill>
                  <a:schemeClr val="bg1"/>
                </a:solidFill>
              </a:rPr>
              <a:t>Fernando Carrasco</a:t>
            </a:r>
            <a:br>
              <a:rPr lang="sv-SE" sz="900" dirty="0">
                <a:solidFill>
                  <a:schemeClr val="bg1"/>
                </a:solidFill>
              </a:rPr>
            </a:br>
            <a:r>
              <a:rPr lang="sv-SE" sz="800" dirty="0">
                <a:solidFill>
                  <a:schemeClr val="bg1"/>
                </a:solidFill>
              </a:rPr>
              <a:t>MPS </a:t>
            </a:r>
            <a:r>
              <a:rPr lang="sv-SE" sz="800" dirty="0" err="1">
                <a:solidFill>
                  <a:schemeClr val="bg1"/>
                </a:solidFill>
              </a:rPr>
              <a:t>t</a:t>
            </a:r>
            <a:r>
              <a:rPr lang="sv-SE" sz="700" dirty="0" err="1"/>
              <a:t>echnician</a:t>
            </a:r>
            <a:endParaRPr lang="sv-SE" sz="700" dirty="0"/>
          </a:p>
        </p:txBody>
      </p:sp>
      <p:sp>
        <p:nvSpPr>
          <p:cNvPr id="168" name="Rounded Rectangle 167"/>
          <p:cNvSpPr/>
          <p:nvPr/>
        </p:nvSpPr>
        <p:spPr>
          <a:xfrm>
            <a:off x="4341032" y="5796818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Philippe Rabis</a:t>
            </a:r>
          </a:p>
          <a:p>
            <a:pPr algn="ctr"/>
            <a:r>
              <a:rPr lang="sv-SE" sz="700" dirty="0"/>
              <a:t>Work package manager</a:t>
            </a:r>
            <a:endParaRPr lang="sv-SE" sz="900" dirty="0"/>
          </a:p>
        </p:txBody>
      </p:sp>
      <p:sp>
        <p:nvSpPr>
          <p:cNvPr id="176" name="Rounded Rectangle 175"/>
          <p:cNvSpPr/>
          <p:nvPr/>
        </p:nvSpPr>
        <p:spPr>
          <a:xfrm>
            <a:off x="4342523" y="6158792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Michael Beck</a:t>
            </a:r>
          </a:p>
          <a:p>
            <a:pPr algn="ctr"/>
            <a:r>
              <a:rPr lang="sv-SE" sz="700" dirty="0"/>
              <a:t>Work package manager</a:t>
            </a:r>
            <a:endParaRPr lang="sv-SE" sz="900" dirty="0"/>
          </a:p>
        </p:txBody>
      </p:sp>
      <p:sp>
        <p:nvSpPr>
          <p:cNvPr id="177" name="Rounded Rectangle 176"/>
          <p:cNvSpPr/>
          <p:nvPr/>
        </p:nvSpPr>
        <p:spPr>
          <a:xfrm>
            <a:off x="5578556" y="6160316"/>
            <a:ext cx="1152128" cy="28024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Johannes Kazantzidis</a:t>
            </a:r>
          </a:p>
          <a:p>
            <a:pPr algn="ctr"/>
            <a:r>
              <a:rPr lang="sv-SE" sz="700" dirty="0"/>
              <a:t>Integrator</a:t>
            </a:r>
            <a:endParaRPr lang="sv-SE" sz="900" dirty="0"/>
          </a:p>
        </p:txBody>
      </p:sp>
      <p:sp>
        <p:nvSpPr>
          <p:cNvPr id="132" name="Rounded Rectangle 131"/>
          <p:cNvSpPr/>
          <p:nvPr/>
        </p:nvSpPr>
        <p:spPr>
          <a:xfrm>
            <a:off x="4201304" y="2901585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Enric Bargalló</a:t>
            </a:r>
          </a:p>
          <a:p>
            <a:pPr algn="ctr"/>
            <a:r>
              <a:rPr lang="sv-SE" sz="700" dirty="0"/>
              <a:t>MPS </a:t>
            </a:r>
            <a:r>
              <a:rPr lang="sv-SE" sz="700" dirty="0" err="1"/>
              <a:t>engineer</a:t>
            </a:r>
            <a:endParaRPr lang="sv-SE" sz="700" dirty="0"/>
          </a:p>
        </p:txBody>
      </p:sp>
      <p:sp>
        <p:nvSpPr>
          <p:cNvPr id="56" name="Rounded Rectangle 55"/>
          <p:cNvSpPr/>
          <p:nvPr/>
        </p:nvSpPr>
        <p:spPr>
          <a:xfrm>
            <a:off x="4195856" y="2535501"/>
            <a:ext cx="1152128" cy="294545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David Sanchez</a:t>
            </a:r>
          </a:p>
          <a:p>
            <a:pPr algn="ctr"/>
            <a:r>
              <a:rPr lang="sv-SE" sz="700" dirty="0"/>
              <a:t>MPS engineer</a:t>
            </a:r>
          </a:p>
        </p:txBody>
      </p:sp>
      <p:sp>
        <p:nvSpPr>
          <p:cNvPr id="167" name="Rounded Rectangle 166"/>
          <p:cNvSpPr/>
          <p:nvPr/>
        </p:nvSpPr>
        <p:spPr>
          <a:xfrm>
            <a:off x="9388412" y="4001489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850" dirty="0"/>
              <a:t>Lars Johansson</a:t>
            </a:r>
          </a:p>
          <a:p>
            <a:pPr algn="ctr"/>
            <a:r>
              <a:rPr lang="sv-SE" sz="700" dirty="0"/>
              <a:t>Software engineer</a:t>
            </a:r>
            <a:endParaRPr lang="sv-SE" sz="800" dirty="0"/>
          </a:p>
        </p:txBody>
      </p:sp>
      <p:sp>
        <p:nvSpPr>
          <p:cNvPr id="187" name="Rounded Rectangle 186"/>
          <p:cNvSpPr/>
          <p:nvPr/>
        </p:nvSpPr>
        <p:spPr>
          <a:xfrm>
            <a:off x="5573088" y="6494882"/>
            <a:ext cx="1152128" cy="26795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850" dirty="0"/>
              <a:t>Nicklas Holmberg</a:t>
            </a:r>
          </a:p>
          <a:p>
            <a:pPr algn="ctr"/>
            <a:r>
              <a:rPr lang="sv-SE" sz="700" dirty="0"/>
              <a:t>Integrator</a:t>
            </a:r>
            <a:endParaRPr lang="sv-SE" sz="800" dirty="0"/>
          </a:p>
        </p:txBody>
      </p:sp>
      <p:sp>
        <p:nvSpPr>
          <p:cNvPr id="188" name="Rounded Rectangle 187"/>
          <p:cNvSpPr/>
          <p:nvPr/>
        </p:nvSpPr>
        <p:spPr>
          <a:xfrm>
            <a:off x="2962468" y="5623984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850" dirty="0"/>
              <a:t>Paulina Skog</a:t>
            </a:r>
          </a:p>
          <a:p>
            <a:pPr algn="ctr"/>
            <a:r>
              <a:rPr lang="sv-SE" sz="700" dirty="0"/>
              <a:t>PSS </a:t>
            </a:r>
            <a:r>
              <a:rPr lang="sv-SE" sz="700" dirty="0" err="1"/>
              <a:t>documentation</a:t>
            </a:r>
            <a:r>
              <a:rPr lang="sv-SE" sz="700" dirty="0"/>
              <a:t> expert</a:t>
            </a:r>
          </a:p>
        </p:txBody>
      </p:sp>
      <p:sp>
        <p:nvSpPr>
          <p:cNvPr id="189" name="Rounded Rectangle 188"/>
          <p:cNvSpPr/>
          <p:nvPr/>
        </p:nvSpPr>
        <p:spPr>
          <a:xfrm>
            <a:off x="2938610" y="6014776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850" dirty="0"/>
              <a:t>Meike Rönn</a:t>
            </a:r>
          </a:p>
          <a:p>
            <a:pPr algn="ctr"/>
            <a:r>
              <a:rPr lang="sv-SE" sz="700" dirty="0"/>
              <a:t>PSS </a:t>
            </a:r>
            <a:r>
              <a:rPr lang="sv-SE" sz="700" dirty="0" err="1"/>
              <a:t>documentation</a:t>
            </a:r>
            <a:r>
              <a:rPr lang="sv-SE" sz="700" dirty="0"/>
              <a:t> expert</a:t>
            </a:r>
          </a:p>
        </p:txBody>
      </p:sp>
      <p:sp>
        <p:nvSpPr>
          <p:cNvPr id="193" name="Rounded Rectangle 192"/>
          <p:cNvSpPr/>
          <p:nvPr/>
        </p:nvSpPr>
        <p:spPr>
          <a:xfrm>
            <a:off x="1671268" y="3179108"/>
            <a:ext cx="1152128" cy="267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Stephane </a:t>
            </a:r>
            <a:r>
              <a:rPr lang="sv-SE" sz="900" dirty="0" err="1"/>
              <a:t>Armanet</a:t>
            </a:r>
            <a:br>
              <a:rPr lang="sv-SE" sz="900" dirty="0"/>
            </a:br>
            <a:r>
              <a:rPr lang="sv-SE" sz="600" dirty="0"/>
              <a:t>System </a:t>
            </a:r>
            <a:r>
              <a:rPr lang="sv-SE" sz="600" dirty="0" err="1"/>
              <a:t>reliability</a:t>
            </a:r>
            <a:r>
              <a:rPr lang="sv-SE" sz="600" dirty="0"/>
              <a:t> </a:t>
            </a:r>
            <a:r>
              <a:rPr lang="sv-SE" sz="600" dirty="0" err="1"/>
              <a:t>engineer</a:t>
            </a:r>
            <a:endParaRPr lang="sv-SE" sz="700" dirty="0"/>
          </a:p>
        </p:txBody>
      </p:sp>
      <p:sp>
        <p:nvSpPr>
          <p:cNvPr id="195" name="Rounded Rectangle 194"/>
          <p:cNvSpPr/>
          <p:nvPr/>
        </p:nvSpPr>
        <p:spPr>
          <a:xfrm>
            <a:off x="1677819" y="3488346"/>
            <a:ext cx="1152128" cy="267768"/>
          </a:xfrm>
          <a:prstGeom prst="roundRect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Alessio Curri</a:t>
            </a:r>
          </a:p>
          <a:p>
            <a:pPr algn="ctr"/>
            <a:r>
              <a:rPr lang="sv-SE" sz="700" dirty="0"/>
              <a:t>System administrator</a:t>
            </a:r>
            <a:endParaRPr lang="sv-SE" sz="900" dirty="0"/>
          </a:p>
        </p:txBody>
      </p:sp>
      <p:sp>
        <p:nvSpPr>
          <p:cNvPr id="203" name="Rounded Rectangle 202"/>
          <p:cNvSpPr/>
          <p:nvPr/>
        </p:nvSpPr>
        <p:spPr>
          <a:xfrm>
            <a:off x="1735681" y="5622568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850" dirty="0"/>
              <a:t>Samuel Crossland</a:t>
            </a:r>
            <a:br>
              <a:rPr lang="sv-SE" sz="850" dirty="0"/>
            </a:br>
            <a:r>
              <a:rPr lang="sv-SE" sz="700" dirty="0"/>
              <a:t>PSS </a:t>
            </a:r>
            <a:r>
              <a:rPr lang="sv-SE" sz="700" dirty="0" err="1"/>
              <a:t>industrial</a:t>
            </a:r>
            <a:r>
              <a:rPr lang="sv-SE" sz="700" dirty="0"/>
              <a:t> automation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9464018" y="1605698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Karin Rathsman</a:t>
            </a:r>
            <a:br>
              <a:rPr lang="sv-SE" sz="900" dirty="0"/>
            </a:br>
            <a:r>
              <a:rPr lang="sv-SE" sz="700" dirty="0"/>
              <a:t>Accelerator scientist</a:t>
            </a:r>
          </a:p>
        </p:txBody>
      </p:sp>
      <p:sp>
        <p:nvSpPr>
          <p:cNvPr id="185" name="Rounded Rectangle 184"/>
          <p:cNvSpPr/>
          <p:nvPr/>
        </p:nvSpPr>
        <p:spPr>
          <a:xfrm>
            <a:off x="6839245" y="5772673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Fabio dos Santos</a:t>
            </a:r>
          </a:p>
          <a:p>
            <a:pPr algn="ctr"/>
            <a:r>
              <a:rPr lang="sv-SE" sz="700" dirty="0" err="1"/>
              <a:t>Embedded</a:t>
            </a:r>
            <a:r>
              <a:rPr lang="sv-SE" sz="700" dirty="0"/>
              <a:t> systems </a:t>
            </a:r>
            <a:r>
              <a:rPr lang="sv-SE" sz="700" dirty="0" err="1"/>
              <a:t>engineer</a:t>
            </a:r>
            <a:endParaRPr lang="sv-SE" sz="900" dirty="0"/>
          </a:p>
        </p:txBody>
      </p:sp>
      <p:sp>
        <p:nvSpPr>
          <p:cNvPr id="186" name="Rounded Rectangle 185"/>
          <p:cNvSpPr/>
          <p:nvPr/>
        </p:nvSpPr>
        <p:spPr>
          <a:xfrm>
            <a:off x="1735681" y="6002946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850" dirty="0"/>
              <a:t>Johannes Gustafsson</a:t>
            </a:r>
            <a:br>
              <a:rPr lang="sv-SE" sz="850" dirty="0"/>
            </a:br>
            <a:r>
              <a:rPr lang="sv-SE" sz="700"/>
              <a:t>MPS engineer</a:t>
            </a:r>
            <a:endParaRPr lang="sv-SE" sz="700" dirty="0"/>
          </a:p>
        </p:txBody>
      </p:sp>
      <p:sp>
        <p:nvSpPr>
          <p:cNvPr id="202" name="Rounded Rectangle 201"/>
          <p:cNvSpPr/>
          <p:nvPr/>
        </p:nvSpPr>
        <p:spPr>
          <a:xfrm>
            <a:off x="4342346" y="5423832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Felipe Torres</a:t>
            </a:r>
          </a:p>
          <a:p>
            <a:pPr algn="ctr"/>
            <a:r>
              <a:rPr lang="sv-SE" sz="600" dirty="0" err="1"/>
              <a:t>Embedded</a:t>
            </a:r>
            <a:r>
              <a:rPr lang="sv-SE" sz="600" dirty="0"/>
              <a:t> systems </a:t>
            </a:r>
            <a:r>
              <a:rPr lang="sv-SE" sz="600" dirty="0" err="1"/>
              <a:t>engineer</a:t>
            </a:r>
            <a:endParaRPr lang="sv-SE" sz="800" dirty="0"/>
          </a:p>
        </p:txBody>
      </p:sp>
      <p:sp>
        <p:nvSpPr>
          <p:cNvPr id="205" name="Rounded Rectangle 204"/>
          <p:cNvSpPr/>
          <p:nvPr/>
        </p:nvSpPr>
        <p:spPr>
          <a:xfrm>
            <a:off x="6937003" y="1605698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Joakim Söder</a:t>
            </a:r>
          </a:p>
          <a:p>
            <a:pPr algn="ctr"/>
            <a:r>
              <a:rPr lang="sv-SE" sz="700" dirty="0" err="1"/>
              <a:t>Electrical</a:t>
            </a:r>
            <a:r>
              <a:rPr lang="sv-SE" sz="700" dirty="0"/>
              <a:t> </a:t>
            </a:r>
            <a:r>
              <a:rPr lang="sv-SE" sz="700" dirty="0" err="1"/>
              <a:t>engineer</a:t>
            </a:r>
            <a:endParaRPr lang="sv-SE" sz="700" dirty="0"/>
          </a:p>
        </p:txBody>
      </p:sp>
      <p:sp>
        <p:nvSpPr>
          <p:cNvPr id="211" name="Rounded Rectangle 210"/>
          <p:cNvSpPr/>
          <p:nvPr/>
        </p:nvSpPr>
        <p:spPr>
          <a:xfrm>
            <a:off x="1673479" y="4751160"/>
            <a:ext cx="1152128" cy="267768"/>
          </a:xfrm>
          <a:prstGeom prst="round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 err="1"/>
              <a:t>Open</a:t>
            </a:r>
            <a:r>
              <a:rPr lang="sv-SE" sz="900" dirty="0"/>
              <a:t> position</a:t>
            </a:r>
          </a:p>
        </p:txBody>
      </p:sp>
      <p:sp>
        <p:nvSpPr>
          <p:cNvPr id="146" name="Rounded Rectangle 145"/>
          <p:cNvSpPr/>
          <p:nvPr/>
        </p:nvSpPr>
        <p:spPr>
          <a:xfrm>
            <a:off x="5570042" y="5057078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Douglas Bezerra</a:t>
            </a:r>
          </a:p>
          <a:p>
            <a:pPr algn="ctr"/>
            <a:r>
              <a:rPr lang="sv-SE" sz="700" dirty="0" err="1"/>
              <a:t>Integrator</a:t>
            </a:r>
            <a:endParaRPr lang="sv-SE" sz="900" dirty="0"/>
          </a:p>
        </p:txBody>
      </p:sp>
      <p:sp>
        <p:nvSpPr>
          <p:cNvPr id="192" name="Rounded Rectangle 191"/>
          <p:cNvSpPr/>
          <p:nvPr/>
        </p:nvSpPr>
        <p:spPr>
          <a:xfrm>
            <a:off x="2975164" y="3651606"/>
            <a:ext cx="1152128" cy="294545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Martin Carroll</a:t>
            </a:r>
          </a:p>
          <a:p>
            <a:pPr algn="ctr"/>
            <a:r>
              <a:rPr lang="sv-SE" sz="700" dirty="0"/>
              <a:t>MPS </a:t>
            </a:r>
            <a:r>
              <a:rPr lang="sv-SE" sz="700" dirty="0" err="1"/>
              <a:t>engineer</a:t>
            </a:r>
            <a:endParaRPr lang="sv-SE" sz="700" dirty="0"/>
          </a:p>
        </p:txBody>
      </p:sp>
      <p:sp>
        <p:nvSpPr>
          <p:cNvPr id="212" name="Rounded Rectangle 211"/>
          <p:cNvSpPr/>
          <p:nvPr/>
        </p:nvSpPr>
        <p:spPr>
          <a:xfrm>
            <a:off x="2968620" y="4379611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>
                <a:solidFill>
                  <a:schemeClr val="bg1"/>
                </a:solidFill>
              </a:rPr>
              <a:t>Peter Holgersson</a:t>
            </a:r>
            <a:br>
              <a:rPr lang="sv-SE" sz="900" dirty="0">
                <a:solidFill>
                  <a:schemeClr val="bg1"/>
                </a:solidFill>
              </a:rPr>
            </a:br>
            <a:r>
              <a:rPr lang="sv-SE" sz="600" dirty="0">
                <a:solidFill>
                  <a:schemeClr val="bg1"/>
                </a:solidFill>
              </a:rPr>
              <a:t>PSS senior </a:t>
            </a:r>
            <a:r>
              <a:rPr lang="sv-SE" sz="600" dirty="0" err="1">
                <a:solidFill>
                  <a:schemeClr val="bg1"/>
                </a:solidFill>
              </a:rPr>
              <a:t>technican</a:t>
            </a:r>
            <a:endParaRPr lang="sv-SE" sz="800" dirty="0"/>
          </a:p>
        </p:txBody>
      </p:sp>
      <p:sp>
        <p:nvSpPr>
          <p:cNvPr id="183" name="Rounded Rectangle 182"/>
          <p:cNvSpPr/>
          <p:nvPr/>
        </p:nvSpPr>
        <p:spPr>
          <a:xfrm>
            <a:off x="1729857" y="5245421"/>
            <a:ext cx="1152128" cy="294545"/>
          </a:xfrm>
          <a:prstGeom prst="round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 err="1"/>
              <a:t>Open</a:t>
            </a:r>
            <a:r>
              <a:rPr lang="sv-SE" sz="900" dirty="0"/>
              <a:t> position</a:t>
            </a:r>
          </a:p>
        </p:txBody>
      </p:sp>
      <p:sp>
        <p:nvSpPr>
          <p:cNvPr id="213" name="Rounded Rectangle 212"/>
          <p:cNvSpPr/>
          <p:nvPr/>
        </p:nvSpPr>
        <p:spPr>
          <a:xfrm>
            <a:off x="6826798" y="3635851"/>
            <a:ext cx="1152128" cy="2830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Jerzy </a:t>
            </a:r>
            <a:r>
              <a:rPr lang="sv-SE" sz="900" dirty="0" err="1"/>
              <a:t>Jamroz</a:t>
            </a:r>
            <a:endParaRPr lang="sv-SE" sz="900" dirty="0"/>
          </a:p>
          <a:p>
            <a:pPr algn="ctr"/>
            <a:r>
              <a:rPr lang="sv-SE" sz="600" dirty="0" err="1"/>
              <a:t>Integrator</a:t>
            </a:r>
            <a:endParaRPr lang="sv-SE" sz="800" dirty="0"/>
          </a:p>
        </p:txBody>
      </p:sp>
      <p:sp>
        <p:nvSpPr>
          <p:cNvPr id="152" name="Rounded Rectangle 151"/>
          <p:cNvSpPr/>
          <p:nvPr/>
        </p:nvSpPr>
        <p:spPr>
          <a:xfrm>
            <a:off x="6816080" y="2534966"/>
            <a:ext cx="1152128" cy="294545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Evan </a:t>
            </a:r>
            <a:r>
              <a:rPr lang="sv-SE" sz="900" dirty="0" err="1"/>
              <a:t>Foy</a:t>
            </a:r>
            <a:br>
              <a:rPr lang="sv-SE" sz="900" dirty="0"/>
            </a:br>
            <a:r>
              <a:rPr lang="sv-SE" sz="700" dirty="0" err="1"/>
              <a:t>Integrator</a:t>
            </a:r>
            <a:endParaRPr lang="sv-SE" sz="900" dirty="0"/>
          </a:p>
        </p:txBody>
      </p:sp>
      <p:sp>
        <p:nvSpPr>
          <p:cNvPr id="191" name="Rounded Rectangle 190"/>
          <p:cNvSpPr/>
          <p:nvPr/>
        </p:nvSpPr>
        <p:spPr>
          <a:xfrm>
            <a:off x="1679573" y="4418574"/>
            <a:ext cx="1152128" cy="25477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Te-Hung </a:t>
            </a:r>
            <a:r>
              <a:rPr lang="sv-SE" sz="900" dirty="0" err="1"/>
              <a:t>Tsen</a:t>
            </a:r>
            <a:br>
              <a:rPr lang="sv-SE" sz="900" dirty="0"/>
            </a:br>
            <a:r>
              <a:rPr lang="sv-SE" sz="600" dirty="0"/>
              <a:t>Junior </a:t>
            </a:r>
            <a:r>
              <a:rPr lang="sv-SE" sz="600" dirty="0" err="1"/>
              <a:t>devops</a:t>
            </a:r>
            <a:r>
              <a:rPr lang="sv-SE" sz="600" dirty="0"/>
              <a:t> </a:t>
            </a:r>
            <a:r>
              <a:rPr lang="sv-SE" sz="600" dirty="0" err="1"/>
              <a:t>engineer</a:t>
            </a:r>
            <a:endParaRPr lang="sv-SE" sz="900" dirty="0"/>
          </a:p>
        </p:txBody>
      </p:sp>
      <p:sp>
        <p:nvSpPr>
          <p:cNvPr id="215" name="Rounded Rectangle 214"/>
          <p:cNvSpPr/>
          <p:nvPr/>
        </p:nvSpPr>
        <p:spPr>
          <a:xfrm>
            <a:off x="4342523" y="5053271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Attila </a:t>
            </a:r>
            <a:r>
              <a:rPr lang="sv-SE" sz="900" dirty="0" err="1"/>
              <a:t>Horvath</a:t>
            </a:r>
            <a:endParaRPr lang="sv-SE" sz="900" dirty="0"/>
          </a:p>
          <a:p>
            <a:pPr algn="ctr"/>
            <a:r>
              <a:rPr lang="sv-SE" sz="700" dirty="0" err="1"/>
              <a:t>Integrator</a:t>
            </a:r>
            <a:endParaRPr lang="sv-SE" sz="900" dirty="0"/>
          </a:p>
        </p:txBody>
      </p:sp>
      <p:sp>
        <p:nvSpPr>
          <p:cNvPr id="216" name="Rounded Rectangle 215"/>
          <p:cNvSpPr/>
          <p:nvPr/>
        </p:nvSpPr>
        <p:spPr>
          <a:xfrm>
            <a:off x="5562677" y="2525902"/>
            <a:ext cx="1152128" cy="29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Antoni </a:t>
            </a:r>
            <a:r>
              <a:rPr lang="sv-SE" sz="900" dirty="0" err="1"/>
              <a:t>Simelio</a:t>
            </a:r>
            <a:endParaRPr lang="sv-SE" sz="900" dirty="0"/>
          </a:p>
          <a:p>
            <a:pPr algn="ctr"/>
            <a:r>
              <a:rPr lang="sv-SE" sz="700" dirty="0" err="1"/>
              <a:t>Integrator</a:t>
            </a:r>
            <a:endParaRPr lang="sv-SE" sz="700" dirty="0"/>
          </a:p>
        </p:txBody>
      </p:sp>
      <p:sp>
        <p:nvSpPr>
          <p:cNvPr id="219" name="Rounded Rectangle 218"/>
          <p:cNvSpPr/>
          <p:nvPr/>
        </p:nvSpPr>
        <p:spPr>
          <a:xfrm>
            <a:off x="1673839" y="3797507"/>
            <a:ext cx="1152128" cy="26776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Amir Forsat</a:t>
            </a:r>
          </a:p>
          <a:p>
            <a:pPr algn="ctr"/>
            <a:r>
              <a:rPr lang="sv-SE" sz="500" dirty="0" err="1"/>
              <a:t>Network</a:t>
            </a:r>
            <a:r>
              <a:rPr lang="sv-SE" sz="500" dirty="0"/>
              <a:t> </a:t>
            </a:r>
            <a:r>
              <a:rPr lang="sv-SE" sz="500" dirty="0" err="1"/>
              <a:t>reliability</a:t>
            </a:r>
            <a:r>
              <a:rPr lang="sv-SE" sz="500" dirty="0"/>
              <a:t> </a:t>
            </a:r>
            <a:r>
              <a:rPr lang="sv-SE" sz="500" dirty="0" err="1"/>
              <a:t>engineer</a:t>
            </a:r>
            <a:endParaRPr lang="sv-SE" sz="500" dirty="0"/>
          </a:p>
        </p:txBody>
      </p:sp>
      <p:sp>
        <p:nvSpPr>
          <p:cNvPr id="222" name="Rounded Rectangle 221"/>
          <p:cNvSpPr/>
          <p:nvPr/>
        </p:nvSpPr>
        <p:spPr>
          <a:xfrm>
            <a:off x="6830932" y="6138805"/>
            <a:ext cx="1152128" cy="25457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Gabriel Fedel</a:t>
            </a:r>
          </a:p>
          <a:p>
            <a:pPr algn="ctr"/>
            <a:r>
              <a:rPr lang="sv-SE" sz="700" dirty="0" err="1"/>
              <a:t>Integrator</a:t>
            </a:r>
            <a:endParaRPr lang="sv-SE" sz="900" dirty="0"/>
          </a:p>
        </p:txBody>
      </p:sp>
      <p:sp>
        <p:nvSpPr>
          <p:cNvPr id="223" name="Rounded Rectangle 222"/>
          <p:cNvSpPr/>
          <p:nvPr/>
        </p:nvSpPr>
        <p:spPr>
          <a:xfrm>
            <a:off x="6835913" y="6475951"/>
            <a:ext cx="1152128" cy="29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Wojtek Fabianowski</a:t>
            </a:r>
          </a:p>
          <a:p>
            <a:pPr algn="ctr"/>
            <a:r>
              <a:rPr lang="sv-SE" sz="700" dirty="0" err="1"/>
              <a:t>Work</a:t>
            </a:r>
            <a:r>
              <a:rPr lang="sv-SE" sz="700" dirty="0"/>
              <a:t> </a:t>
            </a:r>
            <a:r>
              <a:rPr lang="sv-SE" sz="700" dirty="0" err="1"/>
              <a:t>unit</a:t>
            </a:r>
            <a:r>
              <a:rPr lang="sv-SE" sz="700" dirty="0"/>
              <a:t> manager</a:t>
            </a:r>
            <a:endParaRPr lang="sv-SE" sz="900" dirty="0"/>
          </a:p>
        </p:txBody>
      </p:sp>
      <p:sp>
        <p:nvSpPr>
          <p:cNvPr id="227" name="Rounded Rectangle 226"/>
          <p:cNvSpPr/>
          <p:nvPr/>
        </p:nvSpPr>
        <p:spPr>
          <a:xfrm>
            <a:off x="8089131" y="6142508"/>
            <a:ext cx="1152128" cy="26931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sv-SE" sz="900" dirty="0"/>
              <a:t>Marino Vojneski</a:t>
            </a:r>
          </a:p>
          <a:p>
            <a:pPr algn="ctr"/>
            <a:r>
              <a:rPr lang="sv-SE" sz="700" dirty="0"/>
              <a:t>Integrator</a:t>
            </a:r>
            <a:endParaRPr lang="sv-SE" sz="9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4516" y="4900513"/>
            <a:ext cx="2284696" cy="10874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A77E43-CFF2-6D4D-AC51-A80448570F60}"/>
              </a:ext>
            </a:extLst>
          </p:cNvPr>
          <p:cNvSpPr txBox="1"/>
          <p:nvPr/>
        </p:nvSpPr>
        <p:spPr>
          <a:xfrm>
            <a:off x="9706118" y="6037359"/>
            <a:ext cx="914400" cy="415978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/>
          <a:p>
            <a:pPr algn="l"/>
            <a:r>
              <a:rPr lang="en-GB" sz="2000" dirty="0"/>
              <a:t>∑=84</a:t>
            </a:r>
          </a:p>
        </p:txBody>
      </p:sp>
    </p:spTree>
    <p:extLst>
      <p:ext uri="{BB962C8B-B14F-4D97-AF65-F5344CB8AC3E}">
        <p14:creationId xmlns:p14="http://schemas.microsoft.com/office/powerpoint/2010/main" val="1769313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/>
              <a:t>Control system </a:t>
            </a:r>
            <a:r>
              <a:rPr lang="sv-SE" sz="3200" dirty="0" err="1"/>
              <a:t>overview</a:t>
            </a:r>
            <a:endParaRPr lang="sv-SE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17</a:t>
            </a:fld>
            <a:endParaRPr lang="en-GB" noProof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1689008"/>
            <a:ext cx="8784976" cy="421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4A89FA0-E947-6545-B644-D3F1056E0648}"/>
              </a:ext>
            </a:extLst>
          </p:cNvPr>
          <p:cNvSpPr txBox="1">
            <a:spLocks/>
          </p:cNvSpPr>
          <p:nvPr/>
        </p:nvSpPr>
        <p:spPr>
          <a:xfrm>
            <a:off x="1703512" y="5875844"/>
            <a:ext cx="8229600" cy="845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D0B0C99-7AB5-E241-AA61-E0CF852B968D}"/>
              </a:ext>
            </a:extLst>
          </p:cNvPr>
          <p:cNvCxnSpPr/>
          <p:nvPr/>
        </p:nvCxnSpPr>
        <p:spPr>
          <a:xfrm>
            <a:off x="9933112" y="1916832"/>
            <a:ext cx="0" cy="3096344"/>
          </a:xfrm>
          <a:prstGeom prst="straightConnector1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C04D2A-65EC-7B4C-8240-026FDC920929}"/>
              </a:ext>
            </a:extLst>
          </p:cNvPr>
          <p:cNvSpPr txBox="1"/>
          <p:nvPr/>
        </p:nvSpPr>
        <p:spPr>
          <a:xfrm>
            <a:off x="10070232" y="2924944"/>
            <a:ext cx="1512168" cy="115212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algn="l"/>
            <a:r>
              <a:rPr lang="en-GB" sz="2000" dirty="0"/>
              <a:t>This is  roughly the scope of ICS</a:t>
            </a:r>
          </a:p>
        </p:txBody>
      </p:sp>
    </p:spTree>
    <p:extLst>
      <p:ext uri="{BB962C8B-B14F-4D97-AF65-F5344CB8AC3E}">
        <p14:creationId xmlns:p14="http://schemas.microsoft.com/office/powerpoint/2010/main" val="2250786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800" dirty="0"/>
              <a:t>Three layer strategy - control systems hardware at 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3992" y="1423318"/>
            <a:ext cx="4608512" cy="4525963"/>
          </a:xfrm>
        </p:spPr>
        <p:txBody>
          <a:bodyPr>
            <a:noAutofit/>
          </a:bodyPr>
          <a:lstStyle/>
          <a:p>
            <a:r>
              <a:rPr lang="en-US" sz="1400" b="1" dirty="0"/>
              <a:t>ICS has adopted a three layer strategy for implementing the control system based on signal speed</a:t>
            </a:r>
          </a:p>
          <a:p>
            <a:pPr marL="361950" lvl="1" indent="-180975"/>
            <a:r>
              <a:rPr lang="en-US" sz="1400" dirty="0"/>
              <a:t>A custom made platform based on </a:t>
            </a:r>
            <a:r>
              <a:rPr lang="en-US" sz="1400" dirty="0" err="1"/>
              <a:t>microTCA</a:t>
            </a:r>
            <a:r>
              <a:rPr lang="en-US" sz="1400" dirty="0"/>
              <a:t> for applications with data acquisition exceeding 100 kHz</a:t>
            </a:r>
          </a:p>
          <a:p>
            <a:pPr marL="361950" lvl="1" indent="-180975"/>
            <a:r>
              <a:rPr lang="en-US" sz="1400" dirty="0"/>
              <a:t>Fast data processing happens in FPGA, augmented by ample CPU power. Timing included in every system.</a:t>
            </a:r>
          </a:p>
          <a:p>
            <a:pPr marL="361950" lvl="1" indent="-180975"/>
            <a:endParaRPr lang="en-US" sz="1400" dirty="0"/>
          </a:p>
          <a:p>
            <a:pPr marL="361950" lvl="1" indent="-180975"/>
            <a:r>
              <a:rPr lang="en-US" sz="1400" dirty="0"/>
              <a:t>For slower signals, </a:t>
            </a:r>
            <a:r>
              <a:rPr lang="en-US" sz="1400" dirty="0" err="1"/>
              <a:t>EtherCAT</a:t>
            </a:r>
            <a:r>
              <a:rPr lang="en-US" sz="1400" dirty="0"/>
              <a:t> will be used as a real-time fieldbus with good price/performance ratio</a:t>
            </a:r>
          </a:p>
          <a:p>
            <a:pPr marL="361950" lvl="1" indent="-180975"/>
            <a:r>
              <a:rPr lang="en-US" sz="1400" dirty="0"/>
              <a:t>Synchronization and event information are key for applications where a full custom platform solution would be too costly</a:t>
            </a:r>
          </a:p>
          <a:p>
            <a:pPr marL="361950" lvl="2" indent="-180975"/>
            <a:endParaRPr lang="en-US" sz="1400" dirty="0"/>
          </a:p>
          <a:p>
            <a:pPr marL="361950" lvl="1" indent="-180975"/>
            <a:r>
              <a:rPr lang="en-US" sz="1400" dirty="0"/>
              <a:t>Low speed signals are handled with commercially available PLC systems from Siemens</a:t>
            </a:r>
          </a:p>
          <a:p>
            <a:pPr marL="361950" lvl="1" indent="-180975"/>
            <a:r>
              <a:rPr lang="en-US" sz="1400" dirty="0"/>
              <a:t>This is a cost-effective solution that addresses ESS reliability and maintainability requirements</a:t>
            </a:r>
          </a:p>
          <a:p>
            <a:pPr marL="361950" lvl="1" indent="-180975"/>
            <a:r>
              <a:rPr lang="en-US" sz="1400" dirty="0"/>
              <a:t>The PLCs will be connected to EPICS for further integration into the control system</a:t>
            </a:r>
            <a:endParaRPr lang="sv-SE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18</a:t>
            </a:fld>
            <a:endParaRPr lang="sv-SE" dirty="0"/>
          </a:p>
        </p:txBody>
      </p:sp>
      <p:sp>
        <p:nvSpPr>
          <p:cNvPr id="5" name="Up-Down Arrow 4"/>
          <p:cNvSpPr/>
          <p:nvPr/>
        </p:nvSpPr>
        <p:spPr>
          <a:xfrm>
            <a:off x="2423592" y="1916832"/>
            <a:ext cx="216024" cy="57606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Up-Down Arrow 8"/>
          <p:cNvSpPr/>
          <p:nvPr/>
        </p:nvSpPr>
        <p:spPr>
          <a:xfrm>
            <a:off x="2423592" y="2492896"/>
            <a:ext cx="216024" cy="144016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Up-Down Arrow 9"/>
          <p:cNvSpPr/>
          <p:nvPr/>
        </p:nvSpPr>
        <p:spPr>
          <a:xfrm>
            <a:off x="2423592" y="3950664"/>
            <a:ext cx="216024" cy="243066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Up Arrow 11"/>
          <p:cNvSpPr/>
          <p:nvPr/>
        </p:nvSpPr>
        <p:spPr>
          <a:xfrm>
            <a:off x="1991544" y="1772816"/>
            <a:ext cx="216024" cy="46085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TextBox 12"/>
          <p:cNvSpPr txBox="1"/>
          <p:nvPr/>
        </p:nvSpPr>
        <p:spPr>
          <a:xfrm>
            <a:off x="1703512" y="1556792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Signal speed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63662" y="3817640"/>
            <a:ext cx="499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10 Hz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35670" y="4941168"/>
            <a:ext cx="499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1 Hz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65235" y="6150496"/>
            <a:ext cx="499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0.1 Hz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63662" y="3270176"/>
            <a:ext cx="499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100 Hz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99666" y="2838128"/>
            <a:ext cx="499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1 kHz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65235" y="2550096"/>
            <a:ext cx="499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10 kHz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60004" y="2334072"/>
            <a:ext cx="5755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100 kHz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82212" y="2132856"/>
            <a:ext cx="499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1 MHz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65234" y="1916832"/>
            <a:ext cx="642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10 MHz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39616" y="2334072"/>
            <a:ext cx="18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Digital controls  platform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47569" y="3601254"/>
            <a:ext cx="18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EtherCAT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47569" y="6150496"/>
            <a:ext cx="18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Industrial automation (PLC)</a:t>
            </a:r>
          </a:p>
        </p:txBody>
      </p:sp>
      <p:sp>
        <p:nvSpPr>
          <p:cNvPr id="27" name="Rounded Rectangular Callout 26"/>
          <p:cNvSpPr/>
          <p:nvPr/>
        </p:nvSpPr>
        <p:spPr>
          <a:xfrm>
            <a:off x="4439816" y="1484784"/>
            <a:ext cx="1512168" cy="1353344"/>
          </a:xfrm>
          <a:prstGeom prst="wedgeRoundRectCallout">
            <a:avLst>
              <a:gd name="adj1" fmla="val -68977"/>
              <a:gd name="adj2" fmla="val 214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lang="sv-SE" sz="1000" dirty="0" err="1"/>
              <a:t>MicroTCA</a:t>
            </a:r>
            <a:r>
              <a:rPr lang="sv-SE" sz="1000" dirty="0"/>
              <a:t> boards with a powerful FPGA. A FPGA framework constitutes the development environment. The CPU board runs EPICS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4439816" y="2968860"/>
            <a:ext cx="1512168" cy="1396244"/>
          </a:xfrm>
          <a:prstGeom prst="wedgeRoundRectCallout">
            <a:avLst>
              <a:gd name="adj1" fmla="val -129832"/>
              <a:gd name="adj2" fmla="val 88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lang="sv-SE" sz="1000" dirty="0"/>
              <a:t>EtherCAT I/O modules that are connected to commercial or open-source EtherCAT master controllers which are in turn </a:t>
            </a:r>
            <a:r>
              <a:rPr lang="sv-SE" sz="1000" dirty="0" err="1"/>
              <a:t>connected</a:t>
            </a:r>
            <a:r>
              <a:rPr lang="sv-SE" sz="1000" dirty="0"/>
              <a:t> to EPICS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4439816" y="4703186"/>
            <a:ext cx="1512168" cy="1447310"/>
          </a:xfrm>
          <a:prstGeom prst="wedgeRoundRectCallout">
            <a:avLst>
              <a:gd name="adj1" fmla="val -75141"/>
              <a:gd name="adj2" fmla="val 562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lang="sv-SE" sz="1000" dirty="0"/>
              <a:t>Slower signals are handled by industrial automation (PLC) for reliability and cost reasons. The standardized platform for ESS applications comes from Siemens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39616" y="4907399"/>
            <a:ext cx="1475848" cy="99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975" y="2729272"/>
            <a:ext cx="1608825" cy="871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0217" y="1549224"/>
            <a:ext cx="1040078" cy="806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32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ABFDA-FBBB-1C42-A2B6-94E211EB6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Software components/tools/services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80882-8F44-E443-B6CC-213A5EE78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3"/>
            <a:ext cx="7430616" cy="492514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EPICS, of course</a:t>
            </a:r>
          </a:p>
          <a:p>
            <a:r>
              <a:rPr lang="en-GB" dirty="0"/>
              <a:t>Archiving: Archiver Appliance</a:t>
            </a:r>
          </a:p>
          <a:p>
            <a:r>
              <a:rPr lang="en-GB" dirty="0"/>
              <a:t>Control System Studio</a:t>
            </a:r>
          </a:p>
          <a:p>
            <a:pPr lvl="1"/>
            <a:r>
              <a:rPr lang="en-GB" dirty="0"/>
              <a:t>Display Builder, etc.</a:t>
            </a:r>
          </a:p>
          <a:p>
            <a:pPr lvl="1"/>
            <a:r>
              <a:rPr lang="en-GB" dirty="0"/>
              <a:t>Going for Phoebus (replacing Eclipse RCP)</a:t>
            </a:r>
          </a:p>
          <a:p>
            <a:r>
              <a:rPr lang="en-GB" dirty="0"/>
              <a:t>Channel Finder</a:t>
            </a:r>
          </a:p>
          <a:p>
            <a:pPr lvl="1"/>
            <a:r>
              <a:rPr lang="en-GB" dirty="0"/>
              <a:t>Starting to put this in real use – now that we have hardware to control</a:t>
            </a:r>
          </a:p>
          <a:p>
            <a:r>
              <a:rPr lang="en-GB" dirty="0" err="1"/>
              <a:t>OpenXAL</a:t>
            </a:r>
            <a:r>
              <a:rPr lang="en-GB" dirty="0"/>
              <a:t> for accelerator physics modelling</a:t>
            </a:r>
          </a:p>
          <a:p>
            <a:r>
              <a:rPr lang="en-GB" dirty="0"/>
              <a:t>Calibration service</a:t>
            </a:r>
          </a:p>
          <a:p>
            <a:pPr lvl="1"/>
            <a:r>
              <a:rPr lang="en-GB" dirty="0"/>
              <a:t>Handling of unit conversions – measurement data to conversion coefficients</a:t>
            </a:r>
          </a:p>
          <a:p>
            <a:pPr lvl="2"/>
            <a:r>
              <a:rPr lang="en-GB" dirty="0"/>
              <a:t>Actual conversion happens in the IOC (obviously)</a:t>
            </a:r>
          </a:p>
          <a:p>
            <a:r>
              <a:rPr lang="en-GB" dirty="0"/>
              <a:t>Configuration management tools (databases, EAM)</a:t>
            </a:r>
          </a:p>
          <a:p>
            <a:r>
              <a:rPr lang="en-GB" dirty="0"/>
              <a:t>Logbook</a:t>
            </a:r>
          </a:p>
          <a:p>
            <a:r>
              <a:rPr lang="en-GB" dirty="0"/>
              <a:t>Etc.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8A5CFC-B259-5F41-9C48-063A17482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19</a:t>
            </a:fld>
            <a:endParaRPr lang="en-GB" noProof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7F6EA6-C79F-6A4C-BCDB-27A8B2AF1B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07" y="1988840"/>
            <a:ext cx="3370349" cy="21664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4990EB-31CF-2548-A4F3-3E7A42A382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06" y="4367324"/>
            <a:ext cx="3347864" cy="1337442"/>
          </a:xfrm>
          <a:prstGeom prst="rect">
            <a:avLst/>
          </a:prstGeom>
          <a:effectLst>
            <a:glow rad="50800">
              <a:schemeClr val="bg1">
                <a:lumMod val="7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389018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00E0B-18CA-C44A-B764-B6A767BCC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84E53-27BC-B44F-A88E-98640A6F6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Recap of ESS</a:t>
            </a:r>
          </a:p>
          <a:p>
            <a:r>
              <a:rPr lang="en-GB" dirty="0"/>
              <a:t>Project status update (pictures)</a:t>
            </a:r>
          </a:p>
          <a:p>
            <a:r>
              <a:rPr lang="en-GB" dirty="0"/>
              <a:t>ICS organisation</a:t>
            </a:r>
          </a:p>
          <a:p>
            <a:r>
              <a:rPr lang="en-GB" dirty="0"/>
              <a:t>ICS technologies</a:t>
            </a:r>
          </a:p>
          <a:p>
            <a:r>
              <a:rPr lang="en-GB" dirty="0"/>
              <a:t>EPICS activities</a:t>
            </a:r>
          </a:p>
          <a:p>
            <a:r>
              <a:rPr lang="en-GB" dirty="0"/>
              <a:t>Tools and status</a:t>
            </a:r>
          </a:p>
          <a:p>
            <a:r>
              <a:rPr lang="en-GB" dirty="0"/>
              <a:t>About growing pains</a:t>
            </a:r>
          </a:p>
          <a:p>
            <a:r>
              <a:rPr lang="en-GB" dirty="0"/>
              <a:t>Summary and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F9BB62-6112-B646-8339-08137D03F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809A01-8BC9-7A47-8772-5ED406B870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99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0488D-60CD-CD47-8F3A-9AD4E5D38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EPICS at 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2035E-476E-9547-BE50-F56CAF07E7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0"/>
            <a:ext cx="10972800" cy="4600328"/>
          </a:xfrm>
        </p:spPr>
        <p:txBody>
          <a:bodyPr wrap="square">
            <a:normAutofit/>
          </a:bodyPr>
          <a:lstStyle/>
          <a:p>
            <a:r>
              <a:rPr lang="en-GB" dirty="0"/>
              <a:t>Committed to use EPICS 7 with </a:t>
            </a:r>
            <a:r>
              <a:rPr lang="en-GB" dirty="0" err="1"/>
              <a:t>pvAccess</a:t>
            </a:r>
            <a:r>
              <a:rPr lang="en-GB" dirty="0"/>
              <a:t> fully throughout the facility</a:t>
            </a:r>
          </a:p>
          <a:p>
            <a:pPr lvl="1"/>
            <a:r>
              <a:rPr lang="en-GB" dirty="0"/>
              <a:t>IOCSs, even 3.15 are equipped with PVA modules </a:t>
            </a:r>
          </a:p>
          <a:p>
            <a:pPr lvl="2"/>
            <a:r>
              <a:rPr lang="en-GB" dirty="0"/>
              <a:t>even if people often forget this…education needed.</a:t>
            </a:r>
          </a:p>
          <a:p>
            <a:pPr lvl="2"/>
            <a:r>
              <a:rPr lang="en-GB" dirty="0"/>
              <a:t>More education needed to start using the new features – this is underway</a:t>
            </a:r>
          </a:p>
          <a:p>
            <a:pPr lvl="1"/>
            <a:r>
              <a:rPr lang="en-GB" dirty="0"/>
              <a:t>All tools support </a:t>
            </a:r>
            <a:r>
              <a:rPr lang="en-GB" dirty="0" err="1"/>
              <a:t>pvAccess</a:t>
            </a:r>
            <a:endParaRPr lang="en-GB" dirty="0"/>
          </a:p>
          <a:p>
            <a:pPr lvl="2"/>
            <a:r>
              <a:rPr lang="en-GB" dirty="0"/>
              <a:t>CS-Studio tools all support PVA</a:t>
            </a:r>
          </a:p>
          <a:p>
            <a:pPr lvl="2"/>
            <a:r>
              <a:rPr lang="en-GB" dirty="0"/>
              <a:t>Archiver Appliance can archive Normative Types</a:t>
            </a:r>
          </a:p>
          <a:p>
            <a:pPr lvl="2"/>
            <a:r>
              <a:rPr lang="en-GB" dirty="0"/>
              <a:t>Channel Finder supports PVA</a:t>
            </a:r>
          </a:p>
          <a:p>
            <a:pPr lvl="2"/>
            <a:r>
              <a:rPr lang="en-GB" dirty="0" err="1"/>
              <a:t>OpenXAL</a:t>
            </a:r>
            <a:r>
              <a:rPr lang="en-GB" dirty="0"/>
              <a:t> (our accelerator physics code) has (basic) PVA support built-in</a:t>
            </a:r>
          </a:p>
          <a:p>
            <a:pPr lvl="2"/>
            <a:r>
              <a:rPr lang="en-GB" dirty="0" err="1"/>
              <a:t>pvaPy</a:t>
            </a:r>
            <a:r>
              <a:rPr lang="en-GB" dirty="0"/>
              <a:t> is our official Python interface</a:t>
            </a:r>
          </a:p>
          <a:p>
            <a:r>
              <a:rPr lang="en-GB" dirty="0"/>
              <a:t>Supported EPICS versions in our (E3) environment, as of now</a:t>
            </a:r>
          </a:p>
          <a:p>
            <a:pPr lvl="1"/>
            <a:r>
              <a:rPr lang="sv-SE" dirty="0" err="1"/>
              <a:t>Base</a:t>
            </a:r>
            <a:r>
              <a:rPr lang="sv-SE" dirty="0"/>
              <a:t> 3.15.5 / 3.15.6</a:t>
            </a:r>
          </a:p>
          <a:p>
            <a:pPr lvl="1"/>
            <a:r>
              <a:rPr lang="sv-SE" dirty="0" err="1"/>
              <a:t>Base</a:t>
            </a:r>
            <a:r>
              <a:rPr lang="sv-SE" dirty="0"/>
              <a:t> 7.0.1.1 / 7.0.2 / 7.0.2.1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AB389-1B13-2147-A363-FC5A0BC70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215DBE-0EB3-5641-8630-0012E0CF54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3264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8694A-C878-0B43-B290-C5C2E0A17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EPICS activities at ESS – Community and internal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A938B-D2B8-E142-B866-D6EFEC0F3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Development and deployment tools (Thursday talk on “E3”)</a:t>
            </a:r>
          </a:p>
          <a:p>
            <a:r>
              <a:rPr lang="en-GB" dirty="0"/>
              <a:t>Control System Studio</a:t>
            </a:r>
          </a:p>
          <a:p>
            <a:pPr lvl="1"/>
            <a:r>
              <a:rPr lang="en-GB" dirty="0"/>
              <a:t>Display Builder, etc. Active participation in development group</a:t>
            </a:r>
          </a:p>
          <a:p>
            <a:r>
              <a:rPr lang="en-GB" dirty="0"/>
              <a:t>EPICS7 development - support</a:t>
            </a:r>
          </a:p>
          <a:p>
            <a:pPr lvl="1"/>
            <a:r>
              <a:rPr lang="en-GB" dirty="0"/>
              <a:t>Funding projects to support developments in EPICS Core</a:t>
            </a:r>
          </a:p>
          <a:p>
            <a:pPr lvl="2"/>
            <a:r>
              <a:rPr lang="en-GB" dirty="0"/>
              <a:t>Project funds will not last forever, though…</a:t>
            </a:r>
          </a:p>
          <a:p>
            <a:pPr lvl="1"/>
            <a:r>
              <a:rPr lang="en-GB" dirty="0"/>
              <a:t>ESS Developers working on core technologies (</a:t>
            </a:r>
            <a:r>
              <a:rPr lang="en-GB" dirty="0" err="1"/>
              <a:t>pvAccess</a:t>
            </a:r>
            <a:r>
              <a:rPr lang="en-GB" dirty="0"/>
              <a:t>) </a:t>
            </a:r>
          </a:p>
          <a:p>
            <a:pPr lvl="1"/>
            <a:r>
              <a:rPr lang="en-GB" dirty="0"/>
              <a:t>We plan to organize a “</a:t>
            </a:r>
            <a:r>
              <a:rPr lang="en-GB" dirty="0" err="1"/>
              <a:t>Documentathon</a:t>
            </a:r>
            <a:r>
              <a:rPr lang="en-GB" dirty="0"/>
              <a:t>”, in ~August this year</a:t>
            </a:r>
          </a:p>
          <a:p>
            <a:pPr lvl="2"/>
            <a:r>
              <a:rPr lang="en-GB" dirty="0"/>
              <a:t>To address documentation “debt” that has accumulated</a:t>
            </a:r>
          </a:p>
          <a:p>
            <a:pPr lvl="2"/>
            <a:r>
              <a:rPr lang="en-GB" dirty="0"/>
              <a:t>Please consider joining if you would like to contribute – for your own or the community’s sake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CD5DC-353A-F149-B23F-3CDAE3775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566E6F-4A02-1644-B69B-7ABAAD62B6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1348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D2C0D-0224-EE44-9A82-FD4A34F16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Configuration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B10FB-A55F-7A4E-8230-BE38579A6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Like every self-respecting EPICS project, we also have ambitious configuration tools</a:t>
            </a:r>
          </a:p>
          <a:p>
            <a:pPr lvl="1"/>
            <a:r>
              <a:rPr lang="en-GB" dirty="0"/>
              <a:t>CCDB (Controls Configuration Database), </a:t>
            </a:r>
            <a:r>
              <a:rPr lang="en-GB" dirty="0" err="1"/>
              <a:t>CableDB</a:t>
            </a:r>
            <a:endParaRPr lang="en-GB" dirty="0"/>
          </a:p>
          <a:p>
            <a:pPr lvl="1"/>
            <a:r>
              <a:rPr lang="en-GB" dirty="0"/>
              <a:t>IOC Factory, </a:t>
            </a:r>
            <a:r>
              <a:rPr lang="en-GB" dirty="0" err="1"/>
              <a:t>PLCFactory</a:t>
            </a:r>
            <a:endParaRPr lang="en-GB" dirty="0"/>
          </a:p>
          <a:p>
            <a:r>
              <a:rPr lang="en-GB" dirty="0"/>
              <a:t>While there are challenges with these tools, I keep claiming they will eventually pay off, provided that:</a:t>
            </a:r>
          </a:p>
          <a:p>
            <a:pPr lvl="1"/>
            <a:r>
              <a:rPr lang="en-GB" dirty="0"/>
              <a:t>We keep our expectations realistic</a:t>
            </a:r>
          </a:p>
          <a:p>
            <a:pPr lvl="1"/>
            <a:r>
              <a:rPr lang="en-GB" dirty="0"/>
              <a:t>Tools will only get us so far; do not even try to fully cover the EPICS setup</a:t>
            </a:r>
          </a:p>
          <a:p>
            <a:pPr lvl="1"/>
            <a:r>
              <a:rPr lang="en-GB" dirty="0"/>
              <a:t>Do not let the tools limit use of EPICS good features</a:t>
            </a:r>
          </a:p>
          <a:p>
            <a:pPr lvl="2"/>
            <a:r>
              <a:rPr lang="en-GB" dirty="0"/>
              <a:t>Herein lies the biggest challenge</a:t>
            </a:r>
          </a:p>
          <a:p>
            <a:pPr lvl="1"/>
            <a:r>
              <a:rPr lang="en-GB" dirty="0"/>
              <a:t>EPICS database is a programming tool. Auto-creating algorithms is still beyond our skills.</a:t>
            </a:r>
          </a:p>
          <a:p>
            <a:r>
              <a:rPr lang="en-GB" dirty="0"/>
              <a:t>Jury is still out. Final verdict will be in a few years</a:t>
            </a:r>
          </a:p>
          <a:p>
            <a:pPr lvl="1"/>
            <a:r>
              <a:rPr lang="en-GB" dirty="0"/>
              <a:t>But “IOC management by emacs” is  not going to be realistic either…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71EAE9-D07A-2048-A3FD-7ABBB8566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A6F82-40E2-CD42-8263-87BF93A29F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455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E2D3C-6E33-DA45-B2D6-473E3061E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Growing pains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A66A4-9239-304A-8969-0276660CC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Steep learning curve, project-wide</a:t>
            </a:r>
          </a:p>
          <a:p>
            <a:pPr lvl="1"/>
            <a:r>
              <a:rPr lang="en-GB" dirty="0"/>
              <a:t>Most of the project staff is building their first accelerator – and a big one</a:t>
            </a:r>
          </a:p>
          <a:p>
            <a:pPr lvl="1"/>
            <a:r>
              <a:rPr lang="en-GB" dirty="0"/>
              <a:t>Many different backgrounds – people have to learn to work together</a:t>
            </a:r>
          </a:p>
          <a:p>
            <a:r>
              <a:rPr lang="en-GB" dirty="0"/>
              <a:t>Complicated project setup</a:t>
            </a:r>
          </a:p>
          <a:p>
            <a:pPr lvl="1"/>
            <a:r>
              <a:rPr lang="en-GB" dirty="0"/>
              <a:t>Many in-kind activities to be supported and followed up, and finally integrated</a:t>
            </a:r>
          </a:p>
          <a:p>
            <a:r>
              <a:rPr lang="en-GB" dirty="0"/>
              <a:t>Staff increase has been really fast</a:t>
            </a:r>
          </a:p>
          <a:p>
            <a:pPr lvl="1"/>
            <a:r>
              <a:rPr lang="en-GB" dirty="0"/>
              <a:t>Which is a good thing but not unproblematic</a:t>
            </a:r>
          </a:p>
          <a:p>
            <a:r>
              <a:rPr lang="en-GB" dirty="0"/>
              <a:t>EPICS “awareness”</a:t>
            </a:r>
          </a:p>
          <a:p>
            <a:pPr lvl="1"/>
            <a:r>
              <a:rPr lang="en-GB" dirty="0"/>
              <a:t>Not many people know EPICS when they start at ESS </a:t>
            </a:r>
          </a:p>
          <a:p>
            <a:pPr lvl="1"/>
            <a:r>
              <a:rPr lang="en-GB" dirty="0"/>
              <a:t>Available possibilities of EPICS and related tools not realized or utilized – or even misunderstood. </a:t>
            </a:r>
          </a:p>
          <a:p>
            <a:r>
              <a:rPr lang="en-GB" dirty="0"/>
              <a:t>First commissioning experience has started to bring the teams together</a:t>
            </a:r>
          </a:p>
          <a:p>
            <a:pPr lvl="1"/>
            <a:r>
              <a:rPr lang="en-GB" dirty="0"/>
              <a:t>In ICS but also (and more importantly) from different organizations.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AB47AF-852E-C742-A0FD-8014157C9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AB63B2-BD75-5D43-ABF0-B6A62955AD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Building up a new lab from the ground…</a:t>
            </a:r>
          </a:p>
        </p:txBody>
      </p:sp>
    </p:spTree>
    <p:extLst>
      <p:ext uri="{BB962C8B-B14F-4D97-AF65-F5344CB8AC3E}">
        <p14:creationId xmlns:p14="http://schemas.microsoft.com/office/powerpoint/2010/main" val="11746341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3B359-6CE1-924E-BD30-A28454B9C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5323E-07EE-8C4A-A08A-01ADB97F8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ESS has become an accelerator lab – from a paper lab. Real beam, real issues.</a:t>
            </a:r>
          </a:p>
          <a:p>
            <a:r>
              <a:rPr lang="en-GB" dirty="0"/>
              <a:t>ESS, including ICS division has grown very rapidly. With its pros and cons.</a:t>
            </a:r>
          </a:p>
          <a:p>
            <a:r>
              <a:rPr lang="en-GB" dirty="0"/>
              <a:t>Hardware is appearing at the site, at a growing speed</a:t>
            </a:r>
          </a:p>
          <a:p>
            <a:pPr lvl="1"/>
            <a:r>
              <a:rPr lang="en-GB" dirty="0"/>
              <a:t>Nice but sometimes very hectic.</a:t>
            </a:r>
          </a:p>
          <a:p>
            <a:r>
              <a:rPr lang="en-GB" dirty="0"/>
              <a:t>We are still on the learning curve in many issues</a:t>
            </a:r>
          </a:p>
          <a:p>
            <a:pPr lvl="1"/>
            <a:r>
              <a:rPr lang="en-GB" dirty="0"/>
              <a:t>But situation is constantly improving – even if we tend to forget it. </a:t>
            </a:r>
          </a:p>
          <a:p>
            <a:r>
              <a:rPr lang="en-GB" dirty="0"/>
              <a:t>ESS has a strong will and commitment to work with the community</a:t>
            </a:r>
          </a:p>
          <a:p>
            <a:pPr lvl="1"/>
            <a:r>
              <a:rPr lang="en-GB" dirty="0"/>
              <a:t>But (even) our resources are limited – we need the community to reach our goals.</a:t>
            </a:r>
          </a:p>
          <a:p>
            <a:r>
              <a:rPr lang="en-GB" dirty="0"/>
              <a:t>Next couple of years will be very busy – but exciting!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906F6C-0958-634E-B931-09C544F4C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501F3-49D3-F848-A398-B9FD22A8ED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52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European Spallation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76" y="1600203"/>
            <a:ext cx="5472608" cy="409125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ESS is a neutron spallation source for neutron-based multi-disciplinary science.</a:t>
            </a:r>
          </a:p>
          <a:p>
            <a:r>
              <a:rPr lang="en-US" dirty="0"/>
              <a:t>Neutron scattering can reveal the molecular and magnetic structure and behavior of materials: </a:t>
            </a:r>
          </a:p>
          <a:p>
            <a:pPr lvl="1"/>
            <a:r>
              <a:rPr lang="en-US" dirty="0"/>
              <a:t>Structural biology and biotechnology, magnetism and superconductivity, chemical and engineering materials, nanotechnology, complex fluids, etc.</a:t>
            </a:r>
          </a:p>
          <a:p>
            <a:pPr lvl="1"/>
            <a:r>
              <a:rPr lang="en-US" dirty="0"/>
              <a:t>Often complementary to light sources</a:t>
            </a:r>
          </a:p>
          <a:p>
            <a:r>
              <a:rPr lang="en-US" dirty="0"/>
              <a:t>The European Spallation Source (ESS) consists of : </a:t>
            </a:r>
          </a:p>
          <a:p>
            <a:pPr lvl="1"/>
            <a:r>
              <a:rPr lang="en-US" dirty="0"/>
              <a:t>a pulsed accelerator that shoots protons into </a:t>
            </a:r>
            <a:endParaRPr lang="en-US" sz="3200" dirty="0"/>
          </a:p>
          <a:p>
            <a:pPr lvl="1"/>
            <a:r>
              <a:rPr lang="en-US" dirty="0"/>
              <a:t>a rotating metal (tungsten) target to produce neutrons</a:t>
            </a:r>
          </a:p>
          <a:p>
            <a:pPr lvl="1"/>
            <a:r>
              <a:rPr lang="en-US" dirty="0"/>
              <a:t>(up to ) 22 neutron instruments for various experiments </a:t>
            </a:r>
          </a:p>
          <a:p>
            <a:r>
              <a:rPr lang="en-US" dirty="0"/>
              <a:t>The European Spallation Source (ESS) will house the most powerful proton </a:t>
            </a:r>
            <a:r>
              <a:rPr lang="en-US" dirty="0" err="1"/>
              <a:t>linac</a:t>
            </a:r>
            <a:r>
              <a:rPr lang="en-US" dirty="0"/>
              <a:t> ever built. </a:t>
            </a:r>
          </a:p>
          <a:p>
            <a:pPr lvl="1"/>
            <a:r>
              <a:rPr lang="en-US" sz="2000" dirty="0"/>
              <a:t>When we (one day) reach the specification: one beam pulse has the same energy as a 7.2kg shot traveling at 1100 km/hour (Mach 0.93). 14 times a second.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3</a:t>
            </a:fld>
            <a:endParaRPr lang="sv-S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8430" y="4146866"/>
            <a:ext cx="5197060" cy="21581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7922E3-40CF-754E-A670-EC11694D3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3264" y="1600385"/>
            <a:ext cx="6048672" cy="25841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CCDACB-95C4-5E42-B25A-BE29C7234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1544" y="5659038"/>
            <a:ext cx="1980459" cy="73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833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is ESS being built?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484783"/>
            <a:ext cx="5554191" cy="50559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0091" y="2315417"/>
            <a:ext cx="4375017" cy="43204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CD791B-5CE5-A349-85AC-421654CF46B7}"/>
              </a:ext>
            </a:extLst>
          </p:cNvPr>
          <p:cNvSpPr txBox="1"/>
          <p:nvPr/>
        </p:nvSpPr>
        <p:spPr>
          <a:xfrm>
            <a:off x="7248128" y="1556792"/>
            <a:ext cx="3960440" cy="614609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/>
          <a:p>
            <a:pPr algn="l"/>
            <a:r>
              <a:rPr lang="en-GB" sz="2000" dirty="0"/>
              <a:t>Neutrons for science in Europe</a:t>
            </a:r>
          </a:p>
        </p:txBody>
      </p:sp>
    </p:spTree>
    <p:extLst>
      <p:ext uri="{BB962C8B-B14F-4D97-AF65-F5344CB8AC3E}">
        <p14:creationId xmlns:p14="http://schemas.microsoft.com/office/powerpoint/2010/main" val="34600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EB5C7-599C-1B46-B63E-974118B0D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European Spallation Source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C00640C-8A5F-5247-840D-10F5037708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788" y="1781175"/>
            <a:ext cx="7724423" cy="434498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29294-037D-554D-92C3-515551AE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5</a:t>
            </a:fld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B9121C-D607-7542-93FF-48514E7728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Artist’s view…</a:t>
            </a:r>
          </a:p>
        </p:txBody>
      </p:sp>
    </p:spTree>
    <p:extLst>
      <p:ext uri="{BB962C8B-B14F-4D97-AF65-F5344CB8AC3E}">
        <p14:creationId xmlns:p14="http://schemas.microsoft.com/office/powerpoint/2010/main" val="527374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E7A7C-1044-2647-B09F-D1DAB35D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ESS Site, a recent aerial photo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3104A12-E6DE-BF4B-8828-02DE5C8BA5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1839464"/>
            <a:ext cx="6533816" cy="434498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FAB3C-618E-8E40-AF5F-E2939B2EE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51F057-947D-1041-AE04-77710CBDA2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106CF1-105C-AF43-850E-CDF1F773DC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6" y="2780928"/>
            <a:ext cx="3923928" cy="29429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18C625-66D0-374F-AC0A-0ABFA3A0B2B5}"/>
              </a:ext>
            </a:extLst>
          </p:cNvPr>
          <p:cNvSpPr txBox="1"/>
          <p:nvPr/>
        </p:nvSpPr>
        <p:spPr>
          <a:xfrm>
            <a:off x="7824192" y="2115484"/>
            <a:ext cx="3419872" cy="57606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 fontScale="92500" lnSpcReduction="20000"/>
          </a:bodyPr>
          <a:lstStyle/>
          <a:p>
            <a:pPr algn="l"/>
            <a:r>
              <a:rPr lang="en-GB" sz="2000" dirty="0"/>
              <a:t>For some reason always brings to my mind this…</a:t>
            </a:r>
          </a:p>
        </p:txBody>
      </p:sp>
    </p:spTree>
    <p:extLst>
      <p:ext uri="{BB962C8B-B14F-4D97-AF65-F5344CB8AC3E}">
        <p14:creationId xmlns:p14="http://schemas.microsoft.com/office/powerpoint/2010/main" val="5138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55656" y="6356353"/>
            <a:ext cx="2844800" cy="365125"/>
          </a:xfrm>
        </p:spPr>
        <p:txBody>
          <a:bodyPr/>
          <a:lstStyle/>
          <a:p>
            <a:fld id="{551115BC-487E-4422-894C-CB7CD3E79223}" type="slidenum">
              <a:rPr lang="sv-SE" smtClean="0"/>
              <a:pPr/>
              <a:t>7</a:t>
            </a:fld>
            <a:endParaRPr lang="sv-SE" dirty="0"/>
          </a:p>
        </p:txBody>
      </p:sp>
      <p:pic>
        <p:nvPicPr>
          <p:cNvPr id="57" name="Bildobjekt 7" descr="ESS-vit-logg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8328" y="260651"/>
            <a:ext cx="1440160" cy="88606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D39CD3A-912B-0441-8904-DC41BBD91814}"/>
              </a:ext>
            </a:extLst>
          </p:cNvPr>
          <p:cNvGrpSpPr/>
          <p:nvPr/>
        </p:nvGrpSpPr>
        <p:grpSpPr>
          <a:xfrm>
            <a:off x="1394760" y="1552365"/>
            <a:ext cx="5637344" cy="4315045"/>
            <a:chOff x="1524000" y="-27384"/>
            <a:chExt cx="9144000" cy="6999178"/>
          </a:xfrm>
        </p:grpSpPr>
        <p:pic>
          <p:nvPicPr>
            <p:cNvPr id="5" name="Picture 4" descr="ESS_site.jpg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24000" y="-27384"/>
              <a:ext cx="9144000" cy="6999178"/>
            </a:xfrm>
            <a:prstGeom prst="rect">
              <a:avLst/>
            </a:prstGeom>
          </p:spPr>
        </p:pic>
        <p:grpSp>
          <p:nvGrpSpPr>
            <p:cNvPr id="2" name="Group 1"/>
            <p:cNvGrpSpPr/>
            <p:nvPr/>
          </p:nvGrpSpPr>
          <p:grpSpPr>
            <a:xfrm>
              <a:off x="1991544" y="1441579"/>
              <a:ext cx="6983562" cy="5448637"/>
              <a:chOff x="223586" y="1601792"/>
              <a:chExt cx="9646648" cy="5285880"/>
            </a:xfrm>
          </p:grpSpPr>
          <p:cxnSp>
            <p:nvCxnSpPr>
              <p:cNvPr id="7" name="Straight Connector 6"/>
              <p:cNvCxnSpPr/>
              <p:nvPr/>
            </p:nvCxnSpPr>
            <p:spPr bwMode="auto">
              <a:xfrm>
                <a:off x="8533607" y="2371728"/>
                <a:ext cx="0" cy="369888"/>
              </a:xfrm>
              <a:prstGeom prst="line">
                <a:avLst/>
              </a:prstGeom>
              <a:ln w="28575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 bwMode="auto">
              <a:xfrm>
                <a:off x="4701912" y="3933828"/>
                <a:ext cx="0" cy="192088"/>
              </a:xfrm>
              <a:prstGeom prst="line">
                <a:avLst/>
              </a:prstGeom>
              <a:ln w="28575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 bwMode="auto">
              <a:xfrm>
                <a:off x="2149740" y="4813303"/>
                <a:ext cx="0" cy="192088"/>
              </a:xfrm>
              <a:prstGeom prst="line">
                <a:avLst/>
              </a:prstGeom>
              <a:ln w="28575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33"/>
              <p:cNvSpPr txBox="1">
                <a:spLocks noChangeArrowheads="1"/>
              </p:cNvSpPr>
              <p:nvPr/>
            </p:nvSpPr>
            <p:spPr bwMode="auto">
              <a:xfrm>
                <a:off x="3050729" y="3159745"/>
                <a:ext cx="1911953" cy="968627"/>
              </a:xfrm>
              <a:prstGeom prst="rect">
                <a:avLst/>
              </a:prstGeom>
              <a:solidFill>
                <a:srgbClr val="FFFFFF">
                  <a:alpha val="69019"/>
                </a:srgbClr>
              </a:solidFill>
              <a:ln w="28575">
                <a:solidFill>
                  <a:srgbClr val="0094CA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r"/>
                <a:r>
                  <a:rPr lang="en-US" sz="1000" b="1" dirty="0">
                    <a:solidFill>
                      <a:srgbClr val="0094CA"/>
                    </a:solidFill>
                    <a:latin typeface="Helvetica"/>
                    <a:cs typeface="Helvetica"/>
                  </a:rPr>
                  <a:t>2014</a:t>
                </a:r>
              </a:p>
              <a:p>
                <a:r>
                  <a:rPr lang="en-US" sz="800" b="1" dirty="0">
                    <a:solidFill>
                      <a:srgbClr val="000000"/>
                    </a:solidFill>
                    <a:latin typeface="Helvetica"/>
                    <a:cs typeface="Helvetica"/>
                  </a:rPr>
                  <a:t>Construction work starts on the site</a:t>
                </a:r>
              </a:p>
            </p:txBody>
          </p:sp>
          <p:sp>
            <p:nvSpPr>
              <p:cNvPr id="11" name="TextBox 36"/>
              <p:cNvSpPr txBox="1">
                <a:spLocks noChangeArrowheads="1"/>
              </p:cNvSpPr>
              <p:nvPr/>
            </p:nvSpPr>
            <p:spPr bwMode="auto">
              <a:xfrm>
                <a:off x="576854" y="4044004"/>
                <a:ext cx="1929857" cy="992843"/>
              </a:xfrm>
              <a:prstGeom prst="rect">
                <a:avLst/>
              </a:prstGeom>
              <a:solidFill>
                <a:srgbClr val="FFFFFF">
                  <a:alpha val="69019"/>
                </a:srgbClr>
              </a:solidFill>
              <a:ln w="28575">
                <a:solidFill>
                  <a:srgbClr val="0094CA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r"/>
                <a:r>
                  <a:rPr lang="en-US" sz="1100" b="1" dirty="0">
                    <a:solidFill>
                      <a:srgbClr val="0094CA"/>
                    </a:solidFill>
                    <a:latin typeface="Helvetica"/>
                    <a:cs typeface="Helvetica"/>
                  </a:rPr>
                  <a:t>2009</a:t>
                </a:r>
              </a:p>
              <a:p>
                <a:r>
                  <a:rPr lang="en-US" sz="800" b="1" dirty="0">
                    <a:solidFill>
                      <a:srgbClr val="000000"/>
                    </a:solidFill>
                    <a:latin typeface="Helvetica"/>
                    <a:cs typeface="Helvetica"/>
                  </a:rPr>
                  <a:t>Decision: ESS will be built in Lund</a:t>
                </a:r>
              </a:p>
            </p:txBody>
          </p:sp>
          <p:grpSp>
            <p:nvGrpSpPr>
              <p:cNvPr id="12" name="Group 84"/>
              <p:cNvGrpSpPr>
                <a:grpSpLocks/>
              </p:cNvGrpSpPr>
              <p:nvPr/>
            </p:nvGrpSpPr>
            <p:grpSpPr bwMode="auto">
              <a:xfrm>
                <a:off x="552207" y="2438440"/>
                <a:ext cx="8905287" cy="3290862"/>
                <a:chOff x="509589" y="2248826"/>
                <a:chExt cx="8219880" cy="3425699"/>
              </a:xfrm>
            </p:grpSpPr>
            <p:grpSp>
              <p:nvGrpSpPr>
                <p:cNvPr id="13" name="Group 72"/>
                <p:cNvGrpSpPr>
                  <a:grpSpLocks/>
                </p:cNvGrpSpPr>
                <p:nvPr/>
              </p:nvGrpSpPr>
              <p:grpSpPr bwMode="auto">
                <a:xfrm>
                  <a:off x="7576067" y="2569291"/>
                  <a:ext cx="608554" cy="270369"/>
                  <a:chOff x="1665943" y="4915251"/>
                  <a:chExt cx="608554" cy="270369"/>
                </a:xfrm>
              </p:grpSpPr>
              <p:cxnSp>
                <p:nvCxnSpPr>
                  <p:cNvPr id="45" name="Straight Connector 44"/>
                  <p:cNvCxnSpPr/>
                  <p:nvPr/>
                </p:nvCxnSpPr>
                <p:spPr>
                  <a:xfrm flipH="1">
                    <a:off x="1664967" y="5050850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 flipH="1">
                    <a:off x="2115796" y="5050850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7" name="Oval 46"/>
                  <p:cNvSpPr/>
                  <p:nvPr/>
                </p:nvSpPr>
                <p:spPr>
                  <a:xfrm>
                    <a:off x="1834822" y="4915342"/>
                    <a:ext cx="269862" cy="271018"/>
                  </a:xfrm>
                  <a:prstGeom prst="ellipse">
                    <a:avLst/>
                  </a:prstGeom>
                  <a:noFill/>
                  <a:ln w="57150" cmpd="sng">
                    <a:solidFill>
                      <a:srgbClr val="0094CA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40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14" name="Straight Arrow Connector 13"/>
                <p:cNvCxnSpPr/>
                <p:nvPr/>
              </p:nvCxnSpPr>
              <p:spPr>
                <a:xfrm flipV="1">
                  <a:off x="8167201" y="2248787"/>
                  <a:ext cx="561949" cy="461061"/>
                </a:xfrm>
                <a:prstGeom prst="straightConnector1">
                  <a:avLst/>
                </a:prstGeom>
                <a:ln w="57150" cmpd="sng">
                  <a:solidFill>
                    <a:srgbClr val="0094CA"/>
                  </a:solidFill>
                  <a:tailEnd type="arrow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flipH="1">
                  <a:off x="6986157" y="2696628"/>
                  <a:ext cx="606397" cy="484195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Group 60"/>
                <p:cNvGrpSpPr>
                  <a:grpSpLocks/>
                </p:cNvGrpSpPr>
                <p:nvPr/>
              </p:nvGrpSpPr>
              <p:grpSpPr bwMode="auto">
                <a:xfrm>
                  <a:off x="6394219" y="3039642"/>
                  <a:ext cx="608554" cy="270369"/>
                  <a:chOff x="1665943" y="4915251"/>
                  <a:chExt cx="608554" cy="270369"/>
                </a:xfrm>
              </p:grpSpPr>
              <p:cxnSp>
                <p:nvCxnSpPr>
                  <p:cNvPr id="42" name="Straight Connector 41"/>
                  <p:cNvCxnSpPr/>
                  <p:nvPr/>
                </p:nvCxnSpPr>
                <p:spPr>
                  <a:xfrm flipH="1">
                    <a:off x="1665770" y="5051475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 flipH="1">
                    <a:off x="2115012" y="5051475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" name="Oval 43"/>
                  <p:cNvSpPr/>
                  <p:nvPr/>
                </p:nvSpPr>
                <p:spPr>
                  <a:xfrm>
                    <a:off x="1834037" y="4915966"/>
                    <a:ext cx="271450" cy="269364"/>
                  </a:xfrm>
                  <a:prstGeom prst="ellipse">
                    <a:avLst/>
                  </a:prstGeom>
                  <a:noFill/>
                  <a:ln w="57150" cmpd="sng">
                    <a:solidFill>
                      <a:srgbClr val="0094CA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40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17" name="Straight Connector 16"/>
                <p:cNvCxnSpPr/>
                <p:nvPr/>
              </p:nvCxnSpPr>
              <p:spPr>
                <a:xfrm flipH="1">
                  <a:off x="5808287" y="3169256"/>
                  <a:ext cx="606397" cy="484195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Group 56"/>
                <p:cNvGrpSpPr>
                  <a:grpSpLocks/>
                </p:cNvGrpSpPr>
                <p:nvPr/>
              </p:nvGrpSpPr>
              <p:grpSpPr bwMode="auto">
                <a:xfrm>
                  <a:off x="5217882" y="3517943"/>
                  <a:ext cx="608554" cy="270369"/>
                  <a:chOff x="1665943" y="4915251"/>
                  <a:chExt cx="608554" cy="270369"/>
                </a:xfrm>
              </p:grpSpPr>
              <p:cxnSp>
                <p:nvCxnSpPr>
                  <p:cNvPr id="39" name="Straight Connector 38"/>
                  <p:cNvCxnSpPr/>
                  <p:nvPr/>
                </p:nvCxnSpPr>
                <p:spPr>
                  <a:xfrm flipH="1">
                    <a:off x="1665825" y="5050759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flipH="1">
                    <a:off x="2115066" y="5050759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" name="Oval 40"/>
                  <p:cNvSpPr/>
                  <p:nvPr/>
                </p:nvSpPr>
                <p:spPr>
                  <a:xfrm>
                    <a:off x="1834092" y="4915250"/>
                    <a:ext cx="271449" cy="271018"/>
                  </a:xfrm>
                  <a:prstGeom prst="ellipse">
                    <a:avLst/>
                  </a:prstGeom>
                  <a:noFill/>
                  <a:ln w="57150" cmpd="sng">
                    <a:solidFill>
                      <a:srgbClr val="0094CA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40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19" name="Straight Connector 18"/>
                <p:cNvCxnSpPr/>
                <p:nvPr/>
              </p:nvCxnSpPr>
              <p:spPr>
                <a:xfrm flipH="1">
                  <a:off x="4627242" y="3646840"/>
                  <a:ext cx="606397" cy="484196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0" name="Group 52"/>
                <p:cNvGrpSpPr>
                  <a:grpSpLocks/>
                </p:cNvGrpSpPr>
                <p:nvPr/>
              </p:nvGrpSpPr>
              <p:grpSpPr bwMode="auto">
                <a:xfrm>
                  <a:off x="4037531" y="3996109"/>
                  <a:ext cx="608554" cy="270369"/>
                  <a:chOff x="1665943" y="4915251"/>
                  <a:chExt cx="608554" cy="270369"/>
                </a:xfrm>
              </p:grpSpPr>
              <p:cxnSp>
                <p:nvCxnSpPr>
                  <p:cNvPr id="36" name="Straight Connector 35"/>
                  <p:cNvCxnSpPr/>
                  <p:nvPr/>
                </p:nvCxnSpPr>
                <p:spPr>
                  <a:xfrm flipH="1">
                    <a:off x="1665132" y="5050179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 flipH="1">
                    <a:off x="2115961" y="5050179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" name="Oval 37"/>
                  <p:cNvSpPr/>
                  <p:nvPr/>
                </p:nvSpPr>
                <p:spPr>
                  <a:xfrm>
                    <a:off x="1834986" y="4914670"/>
                    <a:ext cx="269862" cy="271018"/>
                  </a:xfrm>
                  <a:prstGeom prst="ellipse">
                    <a:avLst/>
                  </a:prstGeom>
                  <a:noFill/>
                  <a:ln w="57150" cmpd="sng">
                    <a:solidFill>
                      <a:srgbClr val="0094CA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40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3452547" y="4121121"/>
                  <a:ext cx="606397" cy="484195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Group 44"/>
                <p:cNvGrpSpPr>
                  <a:grpSpLocks/>
                </p:cNvGrpSpPr>
                <p:nvPr/>
              </p:nvGrpSpPr>
              <p:grpSpPr bwMode="auto">
                <a:xfrm>
                  <a:off x="2858379" y="4465147"/>
                  <a:ext cx="608554" cy="270369"/>
                  <a:chOff x="1665943" y="4915251"/>
                  <a:chExt cx="608554" cy="270369"/>
                </a:xfrm>
              </p:grpSpPr>
              <p:cxnSp>
                <p:nvCxnSpPr>
                  <p:cNvPr id="33" name="Straight Connector 32"/>
                  <p:cNvCxnSpPr/>
                  <p:nvPr/>
                </p:nvCxnSpPr>
                <p:spPr>
                  <a:xfrm flipH="1">
                    <a:off x="1666414" y="5050463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 flipH="1">
                    <a:off x="2115655" y="5050463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Oval 34"/>
                  <p:cNvSpPr/>
                  <p:nvPr/>
                </p:nvSpPr>
                <p:spPr>
                  <a:xfrm>
                    <a:off x="1834681" y="4914954"/>
                    <a:ext cx="271449" cy="271018"/>
                  </a:xfrm>
                  <a:prstGeom prst="ellipse">
                    <a:avLst/>
                  </a:prstGeom>
                  <a:noFill/>
                  <a:ln w="57150" cmpd="sng">
                    <a:solidFill>
                      <a:srgbClr val="0094CA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40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23" name="Straight Connector 22"/>
                <p:cNvCxnSpPr/>
                <p:nvPr/>
              </p:nvCxnSpPr>
              <p:spPr>
                <a:xfrm flipH="1">
                  <a:off x="2274677" y="4592096"/>
                  <a:ext cx="606397" cy="484196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" name="Group 43"/>
                <p:cNvGrpSpPr>
                  <a:grpSpLocks/>
                </p:cNvGrpSpPr>
                <p:nvPr/>
              </p:nvGrpSpPr>
              <p:grpSpPr bwMode="auto">
                <a:xfrm>
                  <a:off x="1682729" y="4932036"/>
                  <a:ext cx="608554" cy="270369"/>
                  <a:chOff x="1665943" y="4915251"/>
                  <a:chExt cx="608554" cy="270369"/>
                </a:xfrm>
              </p:grpSpPr>
              <p:cxnSp>
                <p:nvCxnSpPr>
                  <p:cNvPr id="30" name="Straight Connector 29"/>
                  <p:cNvCxnSpPr/>
                  <p:nvPr/>
                </p:nvCxnSpPr>
                <p:spPr>
                  <a:xfrm flipH="1">
                    <a:off x="1665781" y="5051244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 flipH="1">
                    <a:off x="2115023" y="5051244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Oval 31"/>
                  <p:cNvSpPr/>
                  <p:nvPr/>
                </p:nvSpPr>
                <p:spPr>
                  <a:xfrm>
                    <a:off x="1834048" y="4915735"/>
                    <a:ext cx="271450" cy="269366"/>
                  </a:xfrm>
                  <a:prstGeom prst="ellipse">
                    <a:avLst/>
                  </a:prstGeom>
                  <a:noFill/>
                  <a:ln w="57150" cmpd="sng">
                    <a:solidFill>
                      <a:srgbClr val="0094CA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40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25" name="Straight Connector 24"/>
                <p:cNvCxnSpPr/>
                <p:nvPr/>
              </p:nvCxnSpPr>
              <p:spPr>
                <a:xfrm flipH="1">
                  <a:off x="1099982" y="5061419"/>
                  <a:ext cx="606397" cy="484196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6" name="Group 64"/>
                <p:cNvGrpSpPr>
                  <a:grpSpLocks/>
                </p:cNvGrpSpPr>
                <p:nvPr/>
              </p:nvGrpSpPr>
              <p:grpSpPr bwMode="auto">
                <a:xfrm>
                  <a:off x="509589" y="5404156"/>
                  <a:ext cx="608554" cy="270369"/>
                  <a:chOff x="1665943" y="4915251"/>
                  <a:chExt cx="608554" cy="270369"/>
                </a:xfrm>
              </p:grpSpPr>
              <p:cxnSp>
                <p:nvCxnSpPr>
                  <p:cNvPr id="27" name="Straight Connector 26"/>
                  <p:cNvCxnSpPr/>
                  <p:nvPr/>
                </p:nvCxnSpPr>
                <p:spPr>
                  <a:xfrm flipH="1">
                    <a:off x="1665814" y="5050100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 flipH="1">
                    <a:off x="2115055" y="5050100"/>
                    <a:ext cx="158742" cy="0"/>
                  </a:xfrm>
                  <a:prstGeom prst="line">
                    <a:avLst/>
                  </a:prstGeom>
                  <a:ln w="57150" cmpd="sng">
                    <a:solidFill>
                      <a:srgbClr val="0094C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Oval 28"/>
                  <p:cNvSpPr/>
                  <p:nvPr/>
                </p:nvSpPr>
                <p:spPr>
                  <a:xfrm>
                    <a:off x="1834081" y="4914591"/>
                    <a:ext cx="271449" cy="271018"/>
                  </a:xfrm>
                  <a:prstGeom prst="ellipse">
                    <a:avLst/>
                  </a:prstGeom>
                  <a:noFill/>
                  <a:ln w="57150" cmpd="sng">
                    <a:solidFill>
                      <a:srgbClr val="0094CA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400">
                      <a:latin typeface="Helvetica"/>
                      <a:cs typeface="Helvetica"/>
                    </a:endParaRPr>
                  </a:p>
                </p:txBody>
              </p:sp>
            </p:grpSp>
          </p:grpSp>
          <p:sp>
            <p:nvSpPr>
              <p:cNvPr id="48" name="TextBox 32"/>
              <p:cNvSpPr txBox="1">
                <a:spLocks noChangeArrowheads="1"/>
              </p:cNvSpPr>
              <p:nvPr/>
            </p:nvSpPr>
            <p:spPr bwMode="auto">
              <a:xfrm>
                <a:off x="7988942" y="1601792"/>
                <a:ext cx="1881292" cy="968627"/>
              </a:xfrm>
              <a:prstGeom prst="rect">
                <a:avLst/>
              </a:prstGeom>
              <a:solidFill>
                <a:srgbClr val="FFFFFF">
                  <a:alpha val="69019"/>
                </a:srgbClr>
              </a:solidFill>
              <a:ln w="28575">
                <a:solidFill>
                  <a:srgbClr val="0094CA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r"/>
                <a:r>
                  <a:rPr lang="en-US" sz="1000" b="1" dirty="0">
                    <a:solidFill>
                      <a:srgbClr val="0094CA"/>
                    </a:solidFill>
                    <a:latin typeface="Helvetica"/>
                    <a:cs typeface="Helvetica"/>
                  </a:rPr>
                  <a:t>2025</a:t>
                </a:r>
              </a:p>
              <a:p>
                <a:r>
                  <a:rPr lang="en-US" sz="800" b="1" dirty="0">
                    <a:solidFill>
                      <a:srgbClr val="000000"/>
                    </a:solidFill>
                    <a:latin typeface="Helvetica"/>
                    <a:cs typeface="Helvetica"/>
                  </a:rPr>
                  <a:t>ESS construction complete</a:t>
                </a:r>
              </a:p>
            </p:txBody>
          </p:sp>
          <p:cxnSp>
            <p:nvCxnSpPr>
              <p:cNvPr id="49" name="Straight Connector 48"/>
              <p:cNvCxnSpPr/>
              <p:nvPr/>
            </p:nvCxnSpPr>
            <p:spPr bwMode="auto">
              <a:xfrm>
                <a:off x="883973" y="5729291"/>
                <a:ext cx="0" cy="158750"/>
              </a:xfrm>
              <a:prstGeom prst="line">
                <a:avLst/>
              </a:prstGeom>
              <a:ln w="28575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35"/>
              <p:cNvSpPr txBox="1">
                <a:spLocks noChangeArrowheads="1"/>
              </p:cNvSpPr>
              <p:nvPr/>
            </p:nvSpPr>
            <p:spPr bwMode="auto">
              <a:xfrm>
                <a:off x="223586" y="5894829"/>
                <a:ext cx="2258880" cy="992843"/>
              </a:xfrm>
              <a:prstGeom prst="rect">
                <a:avLst/>
              </a:prstGeom>
              <a:solidFill>
                <a:srgbClr val="FFFFFF">
                  <a:alpha val="69019"/>
                </a:srgbClr>
              </a:solidFill>
              <a:ln w="28575">
                <a:solidFill>
                  <a:srgbClr val="0094CA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r"/>
                <a:r>
                  <a:rPr lang="en-US" sz="1100" b="1" dirty="0">
                    <a:solidFill>
                      <a:srgbClr val="0094CA"/>
                    </a:solidFill>
                    <a:latin typeface="Helvetica"/>
                    <a:cs typeface="Helvetica"/>
                  </a:rPr>
                  <a:t>2003</a:t>
                </a:r>
              </a:p>
              <a:p>
                <a:r>
                  <a:rPr lang="en-US" sz="800" b="1" dirty="0">
                    <a:solidFill>
                      <a:srgbClr val="000000"/>
                    </a:solidFill>
                    <a:latin typeface="Helvetica"/>
                    <a:cs typeface="Helvetica"/>
                  </a:rPr>
                  <a:t>First European design effort of ESS completed</a:t>
                </a:r>
              </a:p>
            </p:txBody>
          </p:sp>
          <p:cxnSp>
            <p:nvCxnSpPr>
              <p:cNvPr id="51" name="Straight Connector 50"/>
              <p:cNvCxnSpPr/>
              <p:nvPr/>
            </p:nvCxnSpPr>
            <p:spPr bwMode="auto">
              <a:xfrm>
                <a:off x="3436144" y="4827616"/>
                <a:ext cx="0" cy="312737"/>
              </a:xfrm>
              <a:prstGeom prst="line">
                <a:avLst/>
              </a:prstGeom>
              <a:ln w="28575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34"/>
              <p:cNvSpPr txBox="1">
                <a:spLocks noChangeArrowheads="1"/>
              </p:cNvSpPr>
              <p:nvPr/>
            </p:nvSpPr>
            <p:spPr bwMode="auto">
              <a:xfrm>
                <a:off x="2801267" y="5143260"/>
                <a:ext cx="2034833" cy="1380294"/>
              </a:xfrm>
              <a:prstGeom prst="rect">
                <a:avLst/>
              </a:prstGeom>
              <a:solidFill>
                <a:srgbClr val="FFFFFF">
                  <a:alpha val="69019"/>
                </a:srgbClr>
              </a:solidFill>
              <a:ln w="28575">
                <a:solidFill>
                  <a:srgbClr val="0094CA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r"/>
                <a:r>
                  <a:rPr lang="en-US" sz="1100" b="1" dirty="0">
                    <a:solidFill>
                      <a:srgbClr val="0094CA"/>
                    </a:solidFill>
                    <a:latin typeface="Helvetica"/>
                    <a:cs typeface="Helvetica"/>
                  </a:rPr>
                  <a:t>2012</a:t>
                </a:r>
              </a:p>
              <a:p>
                <a:r>
                  <a:rPr lang="en-US" sz="1000" b="1" dirty="0">
                    <a:latin typeface="Helvetica"/>
                    <a:cs typeface="Helvetica"/>
                  </a:rPr>
                  <a:t>ESS Design Update phase complete</a:t>
                </a:r>
              </a:p>
            </p:txBody>
          </p:sp>
          <p:cxnSp>
            <p:nvCxnSpPr>
              <p:cNvPr id="53" name="Straight Connector 52"/>
              <p:cNvCxnSpPr/>
              <p:nvPr/>
            </p:nvCxnSpPr>
            <p:spPr bwMode="auto">
              <a:xfrm>
                <a:off x="5981435" y="3929066"/>
                <a:ext cx="0" cy="747712"/>
              </a:xfrm>
              <a:prstGeom prst="line">
                <a:avLst/>
              </a:prstGeom>
              <a:ln w="28575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31"/>
              <p:cNvSpPr txBox="1">
                <a:spLocks noChangeArrowheads="1"/>
              </p:cNvSpPr>
              <p:nvPr/>
            </p:nvSpPr>
            <p:spPr bwMode="auto">
              <a:xfrm>
                <a:off x="5461360" y="4677404"/>
                <a:ext cx="1892126" cy="871765"/>
              </a:xfrm>
              <a:prstGeom prst="rect">
                <a:avLst/>
              </a:prstGeom>
              <a:solidFill>
                <a:srgbClr val="FFFFFF">
                  <a:alpha val="69019"/>
                </a:srgbClr>
              </a:solidFill>
              <a:ln w="28575">
                <a:solidFill>
                  <a:srgbClr val="0094CA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r"/>
                <a:r>
                  <a:rPr lang="en-US" sz="1200" b="1" dirty="0">
                    <a:solidFill>
                      <a:srgbClr val="0094CA"/>
                    </a:solidFill>
                    <a:latin typeface="Helvetica"/>
                    <a:cs typeface="Helvetica"/>
                  </a:rPr>
                  <a:t>2019</a:t>
                </a:r>
              </a:p>
              <a:p>
                <a:r>
                  <a:rPr lang="en-US" sz="900" b="1" dirty="0">
                    <a:latin typeface="Helvetica"/>
                    <a:cs typeface="Helvetica"/>
                  </a:rPr>
                  <a:t>First beam </a:t>
                </a:r>
                <a:r>
                  <a:rPr lang="en-US" sz="900" b="1" strike="sngStrike" dirty="0">
                    <a:latin typeface="Helvetica"/>
                    <a:cs typeface="Helvetica"/>
                  </a:rPr>
                  <a:t>on target</a:t>
                </a:r>
              </a:p>
            </p:txBody>
          </p:sp>
          <p:cxnSp>
            <p:nvCxnSpPr>
              <p:cNvPr id="55" name="Straight Connector 54"/>
              <p:cNvCxnSpPr/>
              <p:nvPr/>
            </p:nvCxnSpPr>
            <p:spPr bwMode="auto">
              <a:xfrm>
                <a:off x="7260962" y="3463928"/>
                <a:ext cx="0" cy="257175"/>
              </a:xfrm>
              <a:prstGeom prst="line">
                <a:avLst/>
              </a:prstGeom>
              <a:ln w="28575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22"/>
              <p:cNvSpPr txBox="1">
                <a:spLocks noChangeArrowheads="1"/>
              </p:cNvSpPr>
              <p:nvPr/>
            </p:nvSpPr>
            <p:spPr bwMode="auto">
              <a:xfrm>
                <a:off x="6927508" y="3720712"/>
                <a:ext cx="2313597" cy="823333"/>
              </a:xfrm>
              <a:prstGeom prst="rect">
                <a:avLst/>
              </a:prstGeom>
              <a:solidFill>
                <a:srgbClr val="FFFFFF">
                  <a:alpha val="69019"/>
                </a:srgbClr>
              </a:solidFill>
              <a:ln w="28575">
                <a:solidFill>
                  <a:srgbClr val="0094CA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r"/>
                <a:r>
                  <a:rPr lang="en-US" sz="1200" b="1" dirty="0">
                    <a:solidFill>
                      <a:srgbClr val="0094CA"/>
                    </a:solidFill>
                    <a:latin typeface="Helvetica"/>
                    <a:cs typeface="Helvetica"/>
                  </a:rPr>
                  <a:t>2023</a:t>
                </a:r>
              </a:p>
              <a:p>
                <a:r>
                  <a:rPr lang="en-US" sz="800" b="1" dirty="0">
                    <a:solidFill>
                      <a:srgbClr val="000000"/>
                    </a:solidFill>
                    <a:latin typeface="Helvetica"/>
                    <a:cs typeface="Helvetica"/>
                  </a:rPr>
                  <a:t>ESS starts</a:t>
                </a:r>
              </a:p>
              <a:p>
                <a:r>
                  <a:rPr lang="en-US" sz="800" b="1" dirty="0">
                    <a:solidFill>
                      <a:srgbClr val="000000"/>
                    </a:solidFill>
                    <a:latin typeface="Helvetica"/>
                    <a:cs typeface="Helvetica"/>
                  </a:rPr>
                  <a:t>user program</a:t>
                </a: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875589" y="443213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b="1" dirty="0">
                <a:solidFill>
                  <a:schemeClr val="bg1"/>
                </a:solidFill>
              </a:rPr>
              <a:t>Timeline for the ESS facility</a:t>
            </a:r>
          </a:p>
        </p:txBody>
      </p:sp>
      <p:sp>
        <p:nvSpPr>
          <p:cNvPr id="59" name="TextBox 33"/>
          <p:cNvSpPr txBox="1">
            <a:spLocks noChangeArrowheads="1"/>
          </p:cNvSpPr>
          <p:nvPr/>
        </p:nvSpPr>
        <p:spPr bwMode="auto">
          <a:xfrm>
            <a:off x="8530480" y="1705236"/>
            <a:ext cx="1384132" cy="423193"/>
          </a:xfrm>
          <a:prstGeom prst="rect">
            <a:avLst/>
          </a:prstGeom>
          <a:solidFill>
            <a:srgbClr val="FFFFFF">
              <a:alpha val="69019"/>
            </a:srgbClr>
          </a:solidFill>
          <a:ln w="28575">
            <a:solidFill>
              <a:srgbClr val="0094CA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/>
            <a:r>
              <a:rPr lang="en-US" sz="1100" b="1" dirty="0">
                <a:solidFill>
                  <a:srgbClr val="0094CA"/>
                </a:solidFill>
                <a:latin typeface="Helvetica"/>
                <a:cs typeface="Helvetica"/>
              </a:rPr>
              <a:t>2067</a:t>
            </a:r>
          </a:p>
          <a:p>
            <a:r>
              <a:rPr lang="en-US" sz="1050" b="1" dirty="0">
                <a:solidFill>
                  <a:srgbClr val="000000"/>
                </a:solidFill>
                <a:latin typeface="Helvetica"/>
                <a:cs typeface="Helvetica"/>
              </a:rPr>
              <a:t>Decommissioning</a:t>
            </a:r>
          </a:p>
        </p:txBody>
      </p:sp>
      <p:cxnSp>
        <p:nvCxnSpPr>
          <p:cNvPr id="62" name="Straight Arrow Connector 61"/>
          <p:cNvCxnSpPr>
            <a:cxnSpLocks/>
          </p:cNvCxnSpPr>
          <p:nvPr/>
        </p:nvCxnSpPr>
        <p:spPr>
          <a:xfrm flipV="1">
            <a:off x="6802288" y="1916834"/>
            <a:ext cx="1584176" cy="1068619"/>
          </a:xfrm>
          <a:prstGeom prst="straightConnector1">
            <a:avLst/>
          </a:prstGeom>
          <a:ln w="63500" cmpd="sng">
            <a:solidFill>
              <a:srgbClr val="009BD2"/>
            </a:solidFill>
            <a:prstDash val="sysDot"/>
            <a:round/>
            <a:tailEnd type="arrow"/>
          </a:ln>
          <a:effectLst>
            <a:outerShdw blurRad="50800" dist="63500" dir="2700000" algn="tl" rotWithShape="0">
              <a:prstClr val="black">
                <a:alpha val="6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8F6F3F8E-6B5B-EB46-A85F-D1C9A3595948}"/>
              </a:ext>
            </a:extLst>
          </p:cNvPr>
          <p:cNvSpPr txBox="1"/>
          <p:nvPr/>
        </p:nvSpPr>
        <p:spPr>
          <a:xfrm>
            <a:off x="201395" y="1791388"/>
            <a:ext cx="1087380" cy="359885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 fontScale="92500"/>
          </a:bodyPr>
          <a:lstStyle/>
          <a:p>
            <a:pPr algn="l"/>
            <a:r>
              <a:rPr lang="en-GB" sz="2000" dirty="0"/>
              <a:t>A few years old picture, just needed a very small update to show that we are still on track.</a:t>
            </a:r>
          </a:p>
        </p:txBody>
      </p:sp>
      <p:pic>
        <p:nvPicPr>
          <p:cNvPr id="63" name="Content Placeholder 6">
            <a:extLst>
              <a:ext uri="{FF2B5EF4-FFF2-40B4-BE49-F238E27FC236}">
                <a16:creationId xmlns:a16="http://schemas.microsoft.com/office/drawing/2014/main" id="{E20A026E-3312-8440-9FBA-076C895C52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550" y="2794261"/>
            <a:ext cx="4249108" cy="2825657"/>
          </a:xfrm>
        </p:spPr>
      </p:pic>
    </p:spTree>
    <p:extLst>
      <p:ext uri="{BB962C8B-B14F-4D97-AF65-F5344CB8AC3E}">
        <p14:creationId xmlns:p14="http://schemas.microsoft.com/office/powerpoint/2010/main" val="419925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lot of equipment arriving and installed…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698966"/>
            <a:ext cx="4995011" cy="37462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4" y="1695871"/>
            <a:ext cx="4999137" cy="3749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9A6774-D9D5-4341-94F5-A1D43E105CE9}"/>
              </a:ext>
            </a:extLst>
          </p:cNvPr>
          <p:cNvSpPr txBox="1"/>
          <p:nvPr/>
        </p:nvSpPr>
        <p:spPr>
          <a:xfrm>
            <a:off x="695400" y="5805264"/>
            <a:ext cx="8496944" cy="6480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algn="l"/>
            <a:r>
              <a:rPr lang="en-GB" sz="2000" dirty="0"/>
              <a:t>Cryogenic plants delivered, installed and commissioned</a:t>
            </a:r>
          </a:p>
        </p:txBody>
      </p:sp>
    </p:spTree>
    <p:extLst>
      <p:ext uri="{BB962C8B-B14F-4D97-AF65-F5344CB8AC3E}">
        <p14:creationId xmlns:p14="http://schemas.microsoft.com/office/powerpoint/2010/main" val="233727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76478-B1FE-9D4E-B161-F301B174A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Commissioning the first parts of the accelerator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E27A87-53D0-3541-8721-9CEE10DDC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8B35CF-90B5-ED47-A218-6976764FD4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0C4718-0A8A-6443-B070-1F4CA1EAB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22870"/>
            <a:ext cx="5699204" cy="30063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A5CAB9-D6D4-B745-B46D-653F069FD3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108" y="2059128"/>
            <a:ext cx="4735460" cy="3551595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50B850B-8285-C04D-93AB-D5750EC78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2416" y="5747908"/>
            <a:ext cx="5514224" cy="70542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Ion Source &amp; Low Energy Beam Transport (ESS, INFN Catania and CEA Paris collaboration)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531D30-77D7-D149-815A-E9B7139770B2}"/>
              </a:ext>
            </a:extLst>
          </p:cNvPr>
          <p:cNvSpPr txBox="1"/>
          <p:nvPr/>
        </p:nvSpPr>
        <p:spPr>
          <a:xfrm>
            <a:off x="839416" y="5370918"/>
            <a:ext cx="4759424" cy="86639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 fontScale="92500" lnSpcReduction="20000"/>
          </a:bodyPr>
          <a:lstStyle/>
          <a:p>
            <a:pPr algn="l"/>
            <a:r>
              <a:rPr lang="en-GB" sz="2000" dirty="0"/>
              <a:t>Temporary Control Room</a:t>
            </a:r>
          </a:p>
          <a:p>
            <a:pPr algn="l"/>
            <a:r>
              <a:rPr lang="en-GB" sz="2000" dirty="0"/>
              <a:t>(Final control room will be in target building, not ready yet)</a:t>
            </a:r>
          </a:p>
        </p:txBody>
      </p:sp>
    </p:spTree>
    <p:extLst>
      <p:ext uri="{BB962C8B-B14F-4D97-AF65-F5344CB8AC3E}">
        <p14:creationId xmlns:p14="http://schemas.microsoft.com/office/powerpoint/2010/main" val="2141458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C4EAEFBE-156F-4FEE-9F2B-BE5A854A00D8}"/>
    </a:ext>
  </a:extLst>
</a:theme>
</file>

<file path=ppt/theme/theme2.xml><?xml version="1.0" encoding="utf-8"?>
<a:theme xmlns:a="http://schemas.openxmlformats.org/drawingml/2006/main" name="2_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76958EC4-F568-4D68-98B3-6BA4183AD24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3941</TotalTime>
  <Words>1714</Words>
  <Application>Microsoft Macintosh PowerPoint</Application>
  <PresentationFormat>Widescreen</PresentationFormat>
  <Paragraphs>368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ＭＳ Ｐゴシック</vt:lpstr>
      <vt:lpstr>Arial</vt:lpstr>
      <vt:lpstr>Calibri</vt:lpstr>
      <vt:lpstr>Helvetica</vt:lpstr>
      <vt:lpstr>Office-tema</vt:lpstr>
      <vt:lpstr>2_Anpassad formgivning</vt:lpstr>
      <vt:lpstr>ESS Integrated Control System Progress Report </vt:lpstr>
      <vt:lpstr>Overview</vt:lpstr>
      <vt:lpstr>The European Spallation Source</vt:lpstr>
      <vt:lpstr>Why is ESS being built?</vt:lpstr>
      <vt:lpstr>The European Spallation Source</vt:lpstr>
      <vt:lpstr>ESS Site, a recent aerial photo</vt:lpstr>
      <vt:lpstr>PowerPoint Presentation</vt:lpstr>
      <vt:lpstr>A lot of equipment arriving and installed…</vt:lpstr>
      <vt:lpstr>Commissioning the first parts of the accelerator </vt:lpstr>
      <vt:lpstr>Tunnel installations</vt:lpstr>
      <vt:lpstr>Cool stuff</vt:lpstr>
      <vt:lpstr>Klystron Gallery installations</vt:lpstr>
      <vt:lpstr>Not only RF…</vt:lpstr>
      <vt:lpstr>The massive target station</vt:lpstr>
      <vt:lpstr>Integrated Control System (division)</vt:lpstr>
      <vt:lpstr>ICS Organization 2019-05</vt:lpstr>
      <vt:lpstr>Control system overview</vt:lpstr>
      <vt:lpstr>Three layer strategy - control systems hardware at ESS</vt:lpstr>
      <vt:lpstr>Software components/tools/services</vt:lpstr>
      <vt:lpstr>EPICS at ESS</vt:lpstr>
      <vt:lpstr>EPICS activities at ESS – Community and internal</vt:lpstr>
      <vt:lpstr>Configuration Tools</vt:lpstr>
      <vt:lpstr>Growing pains</vt:lpstr>
      <vt:lpstr>Summary and outlook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 Integrated Control System Progress Report </dc:title>
  <dc:creator>Timo Korhonen</dc:creator>
  <cp:lastModifiedBy>Timo Korhonen</cp:lastModifiedBy>
  <cp:revision>42</cp:revision>
  <dcterms:created xsi:type="dcterms:W3CDTF">2019-06-01T10:46:43Z</dcterms:created>
  <dcterms:modified xsi:type="dcterms:W3CDTF">2019-06-04T04:27:53Z</dcterms:modified>
</cp:coreProperties>
</file>