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0" r:id="rId2"/>
    <p:sldId id="305" r:id="rId3"/>
    <p:sldId id="306" r:id="rId4"/>
    <p:sldId id="308" r:id="rId5"/>
    <p:sldId id="307" r:id="rId6"/>
    <p:sldId id="310" r:id="rId7"/>
    <p:sldId id="309" r:id="rId8"/>
  </p:sldIdLst>
  <p:sldSz cx="9144000" cy="5143500" type="screen16x9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8" autoAdjust="0"/>
    <p:restoredTop sz="94660"/>
  </p:normalViewPr>
  <p:slideViewPr>
    <p:cSldViewPr>
      <p:cViewPr varScale="1">
        <p:scale>
          <a:sx n="149" d="100"/>
          <a:sy n="149" d="100"/>
        </p:scale>
        <p:origin x="15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5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4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457200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14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41833"/>
            <a:ext cx="4608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800" i="1" dirty="0" smtClean="0">
                <a:solidFill>
                  <a:schemeClr val="tx1"/>
                </a:solidFill>
                <a:latin typeface="+mj-lt"/>
              </a:rPr>
              <a:t>Generating EPICS Databases from Enterprise Architect UML Models</a:t>
            </a:r>
          </a:p>
          <a:p>
            <a:pPr algn="ctr">
              <a:spcBef>
                <a:spcPct val="50000"/>
              </a:spcBef>
            </a:pPr>
            <a:r>
              <a:rPr lang="en-GB" sz="800" baseline="0" dirty="0" smtClean="0">
                <a:solidFill>
                  <a:schemeClr val="tx1"/>
                </a:solidFill>
                <a:latin typeface="+mj-lt"/>
              </a:rPr>
              <a:t>EPICS Collaboration Meeting June 2019, St Paul-</a:t>
            </a:r>
            <a:r>
              <a:rPr lang="en-GB" sz="800" baseline="0" dirty="0" err="1" smtClean="0">
                <a:solidFill>
                  <a:schemeClr val="tx1"/>
                </a:solidFill>
                <a:latin typeface="+mj-lt"/>
              </a:rPr>
              <a:t>lez</a:t>
            </a:r>
            <a:r>
              <a:rPr lang="en-GB" sz="800" baseline="0" dirty="0" smtClean="0">
                <a:solidFill>
                  <a:schemeClr val="tx1"/>
                </a:solidFill>
                <a:latin typeface="+mj-lt"/>
              </a:rPr>
              <a:t>-Durance, France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88000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+mj-lt"/>
              </a:rPr>
              <a:t>IDM</a:t>
            </a:r>
            <a:r>
              <a:rPr lang="en-US" sz="800" baseline="0" dirty="0" smtClean="0">
                <a:latin typeface="+mj-lt"/>
              </a:rPr>
              <a:t> UID</a:t>
            </a:r>
            <a:r>
              <a:rPr lang="en-US" sz="800" baseline="0" dirty="0" smtClean="0">
                <a:latin typeface="+mj-lt"/>
              </a:rPr>
              <a:t>: YQT3GV</a:t>
            </a:r>
            <a:endParaRPr lang="en-GB" sz="800" dirty="0"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1282452"/>
            <a:ext cx="7772400" cy="857250"/>
          </a:xfrm>
        </p:spPr>
        <p:txBody>
          <a:bodyPr/>
          <a:lstStyle/>
          <a:p>
            <a:r>
              <a:rPr lang="en-GB" dirty="0"/>
              <a:t>Generating EPICS </a:t>
            </a:r>
            <a:r>
              <a:rPr lang="en-GB" dirty="0" smtClean="0"/>
              <a:t>Databases </a:t>
            </a:r>
            <a:r>
              <a:rPr lang="en-GB" dirty="0"/>
              <a:t>from Enterprise Architect UML </a:t>
            </a:r>
            <a:r>
              <a:rPr lang="en-GB" dirty="0" smtClean="0"/>
              <a:t>Models</a:t>
            </a:r>
            <a:endParaRPr lang="en-GB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11710"/>
            <a:ext cx="6400800" cy="1331286"/>
          </a:xfrm>
        </p:spPr>
        <p:txBody>
          <a:bodyPr/>
          <a:lstStyle/>
          <a:p>
            <a:endParaRPr lang="en-US" dirty="0"/>
          </a:p>
          <a:p>
            <a:r>
              <a:rPr lang="en-US" dirty="0" err="1" smtClean="0"/>
              <a:t>D.Stepanov</a:t>
            </a:r>
            <a:endParaRPr lang="en-US" dirty="0" smtClean="0"/>
          </a:p>
          <a:p>
            <a:r>
              <a:rPr lang="en-US" dirty="0" smtClean="0"/>
              <a:t>ITER Organization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err="1" smtClean="0">
                <a:latin typeface="+mn-lt"/>
              </a:rPr>
              <a:t>Disclaimer</a:t>
            </a:r>
            <a:r>
              <a:rPr lang="fr-FR" sz="1100" i="1" dirty="0" smtClean="0">
                <a:latin typeface="+mn-lt"/>
              </a:rPr>
              <a:t>: The </a:t>
            </a:r>
            <a:r>
              <a:rPr lang="fr-FR" sz="1100" i="1" dirty="0" err="1" smtClean="0">
                <a:latin typeface="+mn-lt"/>
              </a:rPr>
              <a:t>views</a:t>
            </a:r>
            <a:r>
              <a:rPr lang="fr-FR" sz="1100" i="1" dirty="0" smtClean="0">
                <a:latin typeface="+mn-lt"/>
              </a:rPr>
              <a:t> and opinions </a:t>
            </a:r>
            <a:r>
              <a:rPr lang="fr-FR" sz="1100" i="1" dirty="0" err="1" smtClean="0">
                <a:latin typeface="+mn-lt"/>
              </a:rPr>
              <a:t>expressed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herein</a:t>
            </a:r>
            <a:r>
              <a:rPr lang="fr-FR" sz="1100" i="1" dirty="0" smtClean="0">
                <a:latin typeface="+mn-lt"/>
              </a:rPr>
              <a:t> do not </a:t>
            </a:r>
            <a:r>
              <a:rPr lang="fr-FR" sz="1100" i="1" dirty="0" err="1" smtClean="0">
                <a:latin typeface="+mn-lt"/>
              </a:rPr>
              <a:t>necessarily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reflect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those</a:t>
            </a:r>
            <a:r>
              <a:rPr lang="fr-FR" sz="1100" i="1" dirty="0" smtClean="0">
                <a:latin typeface="+mn-lt"/>
              </a:rPr>
              <a:t> of the ITER Organization</a:t>
            </a:r>
          </a:p>
        </p:txBody>
      </p:sp>
    </p:spTree>
    <p:extLst>
      <p:ext uri="{BB962C8B-B14F-4D97-AF65-F5344CB8AC3E}">
        <p14:creationId xmlns:p14="http://schemas.microsoft.com/office/powerpoint/2010/main" val="326622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411510"/>
            <a:ext cx="9001000" cy="387203"/>
          </a:xfrm>
        </p:spPr>
        <p:txBody>
          <a:bodyPr/>
          <a:lstStyle/>
          <a:p>
            <a:r>
              <a:rPr lang="en-US" dirty="0" smtClean="0"/>
              <a:t>Enterprise Architect vs EPICS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70577"/>
            <a:ext cx="4058212" cy="6531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Enterprise Architect (EA) is a UML / </a:t>
            </a:r>
            <a:r>
              <a:rPr lang="en-US" sz="1800" dirty="0" err="1" smtClean="0"/>
              <a:t>SysML</a:t>
            </a:r>
            <a:r>
              <a:rPr lang="en-US" sz="1800" dirty="0" smtClean="0"/>
              <a:t> modeling tool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915566"/>
            <a:ext cx="1808161" cy="35025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389" y="1831810"/>
            <a:ext cx="2774784" cy="2671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6232" y="1059582"/>
            <a:ext cx="4954081" cy="35221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4880" y="3248045"/>
            <a:ext cx="4058212" cy="119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kern="0" dirty="0" smtClean="0"/>
              <a:t>“Diagnostics variable” profile was influenced by EPICS and has a few properties which can be mapped directly to EPICS</a:t>
            </a:r>
            <a:endParaRPr lang="en-US" sz="1800" kern="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880" y="1984169"/>
            <a:ext cx="4058212" cy="116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kern="0" dirty="0" smtClean="0"/>
              <a:t>ITER defined UML profiles to describe certain I&amp;C concepts (components, functions, variables) in more detail</a:t>
            </a:r>
          </a:p>
        </p:txBody>
      </p:sp>
    </p:spTree>
    <p:extLst>
      <p:ext uri="{BB962C8B-B14F-4D97-AF65-F5344CB8AC3E}">
        <p14:creationId xmlns:p14="http://schemas.microsoft.com/office/powerpoint/2010/main" val="167196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EA2SDD Workflow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8" y="1372606"/>
            <a:ext cx="8001000" cy="3031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2715766"/>
            <a:ext cx="108012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MS Access</a:t>
            </a:r>
            <a:endParaRPr lang="en-US" sz="1200" b="1" dirty="0" smtClean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2715766"/>
            <a:ext cx="108012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UML 2.1</a:t>
            </a:r>
            <a:endParaRPr lang="en-US" sz="1200" b="1" dirty="0" smtClean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271576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SDD 6.0</a:t>
            </a:r>
          </a:p>
          <a:p>
            <a:r>
              <a:rPr lang="en-US" sz="1200" b="1" dirty="0" smtClean="0">
                <a:latin typeface="+mn-lt"/>
              </a:rPr>
              <a:t>(</a:t>
            </a:r>
            <a:r>
              <a:rPr lang="en-US" sz="1200" b="1" i="1" dirty="0" smtClean="0">
                <a:latin typeface="+mn-lt"/>
              </a:rPr>
              <a:t>EPICS inside™</a:t>
            </a:r>
            <a:r>
              <a:rPr lang="en-US" sz="1200" b="1" dirty="0" smtClean="0">
                <a:latin typeface="+mn-lt"/>
              </a:rPr>
              <a:t>)</a:t>
            </a:r>
            <a:endParaRPr lang="en-US" sz="1200" b="1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2347660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XSLT 1</a:t>
            </a:r>
            <a:endParaRPr lang="en-US" sz="1200" b="1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93968" y="2571750"/>
            <a:ext cx="108012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PostgreSQL</a:t>
            </a:r>
            <a:endParaRPr lang="en-US" sz="1200" b="1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4350418"/>
            <a:ext cx="108012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MS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b="1" dirty="0" smtClean="0">
                <a:latin typeface="+mn-lt"/>
              </a:rPr>
              <a:t>SQL</a:t>
            </a:r>
            <a:endParaRPr lang="en-US" sz="1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26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Pipeline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088" y="1337717"/>
            <a:ext cx="8001000" cy="31014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995686"/>
            <a:ext cx="1809377" cy="233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3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42442"/>
            <a:ext cx="6015136" cy="298549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# PVs on controller 550000-PSH-1202</a:t>
            </a:r>
          </a:p>
          <a:p>
            <a:pPr marL="0" indent="0">
              <a:buNone/>
            </a:pPr>
            <a:r>
              <a:rPr lang="en-US" sz="1800" dirty="0" smtClean="0"/>
              <a:t>record(</a:t>
            </a:r>
            <a:r>
              <a:rPr lang="en-US" sz="1800" dirty="0" err="1" smtClean="0"/>
              <a:t>ai</a:t>
            </a:r>
            <a:r>
              <a:rPr lang="en-US" sz="1800" dirty="0"/>
              <a:t>, "D1-I2-B2A0:SMSLMOTE00-GROSV") {</a:t>
            </a:r>
          </a:p>
          <a:p>
            <a:pPr marL="0" indent="0">
              <a:buNone/>
            </a:pPr>
            <a:r>
              <a:rPr lang="en-US" sz="1800" dirty="0"/>
              <a:t>  field(DESC, "Cubicle Internal Temperature (°C)")</a:t>
            </a:r>
          </a:p>
          <a:p>
            <a:pPr marL="0" indent="0">
              <a:buNone/>
            </a:pPr>
            <a:r>
              <a:rPr lang="en-US" sz="1800" dirty="0"/>
              <a:t>  field(EGU, "</a:t>
            </a:r>
            <a:r>
              <a:rPr lang="en-US" sz="1800" dirty="0" err="1"/>
              <a:t>deg</a:t>
            </a:r>
            <a:r>
              <a:rPr lang="en-US" sz="1800" dirty="0"/>
              <a:t> C")</a:t>
            </a:r>
          </a:p>
          <a:p>
            <a:pPr marL="0" indent="0">
              <a:buNone/>
            </a:pPr>
            <a:r>
              <a:rPr lang="en-US" sz="1800" dirty="0"/>
              <a:t>  field(LOPR, "10")</a:t>
            </a:r>
          </a:p>
          <a:p>
            <a:pPr marL="0" indent="0">
              <a:buNone/>
            </a:pPr>
            <a:r>
              <a:rPr lang="en-US" sz="1800" dirty="0"/>
              <a:t>  field(HOPR, "50")</a:t>
            </a:r>
          </a:p>
          <a:p>
            <a:pPr marL="0" indent="0">
              <a:buNone/>
            </a:pPr>
            <a:r>
              <a:rPr lang="en-US" sz="1800" dirty="0"/>
              <a:t>  field(HIHI, "45")</a:t>
            </a:r>
          </a:p>
          <a:p>
            <a:pPr marL="0" indent="0">
              <a:buNone/>
            </a:pPr>
            <a:r>
              <a:rPr lang="en-US" sz="1800" dirty="0"/>
              <a:t>  field(HHSV, "MAJOR")</a:t>
            </a:r>
          </a:p>
          <a:p>
            <a:pPr marL="0" indent="0">
              <a:buNone/>
            </a:pPr>
            <a:r>
              <a:rPr lang="en-US" sz="1800" dirty="0" smtClean="0"/>
              <a:t>}</a:t>
            </a:r>
          </a:p>
          <a:p>
            <a:pPr marL="0" indent="0">
              <a:buNone/>
            </a:pPr>
            <a:r>
              <a:rPr lang="en-US" sz="1800" dirty="0" smtClean="0"/>
              <a:t>…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55008"/>
              </p:ext>
            </p:extLst>
          </p:nvPr>
        </p:nvGraphicFramePr>
        <p:xfrm>
          <a:off x="6444208" y="1203598"/>
          <a:ext cx="2448272" cy="2966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64248269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508184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Records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Fields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937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ai</a:t>
                      </a:r>
                      <a:r>
                        <a:rPr lang="en-US" sz="1400" dirty="0" smtClean="0"/>
                        <a:t> / </a:t>
                      </a:r>
                      <a:r>
                        <a:rPr lang="en-US" sz="1400" dirty="0" err="1" smtClean="0"/>
                        <a:t>ao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DESC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386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 / </a:t>
                      </a:r>
                      <a:r>
                        <a:rPr lang="en-US" sz="1400" dirty="0" err="1" smtClean="0"/>
                        <a:t>bo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EGU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71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mbbi</a:t>
                      </a:r>
                      <a:r>
                        <a:rPr lang="en-US" sz="1400" dirty="0" smtClean="0"/>
                        <a:t> / </a:t>
                      </a:r>
                      <a:r>
                        <a:rPr lang="en-US" sz="1400" dirty="0" err="1" smtClean="0"/>
                        <a:t>mbbo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LOPR / HOPR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28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LOW / LOLO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355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 / HIHI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368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LSV / LLSV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548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HSV / HHSV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716263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23" y="4227934"/>
            <a:ext cx="8422357" cy="48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3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 smtClean="0"/>
              <a:t>No reverse workflow</a:t>
            </a:r>
          </a:p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 smtClean="0"/>
              <a:t>No concept of templates </a:t>
            </a:r>
            <a:r>
              <a:rPr lang="en-US" sz="2000" dirty="0" smtClean="0"/>
              <a:t>(aka substitution </a:t>
            </a:r>
            <a:r>
              <a:rPr lang="en-US" sz="2000" dirty="0" smtClean="0"/>
              <a:t>files)</a:t>
            </a:r>
          </a:p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 smtClean="0"/>
              <a:t>Main usage is to avoid retyping information</a:t>
            </a:r>
          </a:p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/>
              <a:t>Essential things to </a:t>
            </a:r>
            <a:r>
              <a:rPr lang="en-US" sz="2000" dirty="0" smtClean="0"/>
              <a:t>be </a:t>
            </a:r>
            <a:r>
              <a:rPr lang="en-US" sz="2000" dirty="0" smtClean="0"/>
              <a:t>entered on top </a:t>
            </a:r>
            <a:r>
              <a:rPr lang="en-US" sz="2000" dirty="0"/>
              <a:t>to get a working IOC (e.g., device support </a:t>
            </a:r>
            <a:r>
              <a:rPr lang="en-US" sz="2000" dirty="0" smtClean="0"/>
              <a:t>details or PV links) – see SDD</a:t>
            </a:r>
            <a:endParaRPr lang="en-US" sz="2000" dirty="0"/>
          </a:p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 smtClean="0"/>
              <a:t>EPICS-specific limitations (lengths </a:t>
            </a:r>
            <a:r>
              <a:rPr lang="en-US" sz="2000" dirty="0" smtClean="0"/>
              <a:t>or </a:t>
            </a:r>
            <a:r>
              <a:rPr lang="en-US" sz="2000" dirty="0" smtClean="0"/>
              <a:t>combinations of </a:t>
            </a:r>
            <a:r>
              <a:rPr lang="en-US" sz="2000" dirty="0" smtClean="0"/>
              <a:t>fields) </a:t>
            </a:r>
            <a:r>
              <a:rPr lang="en-US" sz="2000" dirty="0" smtClean="0"/>
              <a:t>are partially implemented or not known in </a:t>
            </a:r>
            <a:r>
              <a:rPr lang="en-US" sz="2000" dirty="0" smtClean="0"/>
              <a:t>the UML </a:t>
            </a:r>
            <a:r>
              <a:rPr lang="en-US" sz="2000" dirty="0" smtClean="0"/>
              <a:t>model</a:t>
            </a:r>
          </a:p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000" dirty="0" smtClean="0"/>
              <a:t>XSLT 1 limitations </a:t>
            </a:r>
            <a:r>
              <a:rPr lang="en-US" sz="2000" dirty="0" smtClean="0"/>
              <a:t>(e.g., cannot </a:t>
            </a:r>
            <a:r>
              <a:rPr lang="en-US" sz="2000" dirty="0" smtClean="0"/>
              <a:t>produce multiple files)</a:t>
            </a:r>
          </a:p>
        </p:txBody>
      </p:sp>
    </p:spTree>
    <p:extLst>
      <p:ext uri="{BB962C8B-B14F-4D97-AF65-F5344CB8AC3E}">
        <p14:creationId xmlns:p14="http://schemas.microsoft.com/office/powerpoint/2010/main" val="41114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Direct link from UML world to EPICS DB configuration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Converter is small, fast and simple to run (3 XSL scripts of 90 kB total)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Generation is incomplete for run-time, but gives a good start for a project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5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Scientific_and_General_Presentation_N4CUXK_v1_5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ITER_Scientific_and_General_Presentation_N4CUXK_v1_5</Template>
  <TotalTime>1953</TotalTime>
  <Words>306</Words>
  <Application>Microsoft Office PowerPoint</Application>
  <PresentationFormat>On-screen Show (16:9)</PresentationFormat>
  <Paragraphs>53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Courier New</vt:lpstr>
      <vt:lpstr>Wingdings</vt:lpstr>
      <vt:lpstr>ITER_Scientific_and_General_Presentation_N4CUXK_v1_5</vt:lpstr>
      <vt:lpstr>Generating EPICS Databases from Enterprise Architect UML Models</vt:lpstr>
      <vt:lpstr>Enterprise Architect vs EPICS</vt:lpstr>
      <vt:lpstr>EA2SDD Workflow</vt:lpstr>
      <vt:lpstr>XML Pipeline</vt:lpstr>
      <vt:lpstr>Generation Example</vt:lpstr>
      <vt:lpstr>Caveats</vt:lpstr>
      <vt:lpstr>Conclusion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 Request Gatekeeper Demonstration</dc:title>
  <dc:creator>Stepanov Denis</dc:creator>
  <cp:lastModifiedBy>Stepanov Denis</cp:lastModifiedBy>
  <cp:revision>171</cp:revision>
  <cp:lastPrinted>2013-12-05T09:32:24Z</cp:lastPrinted>
  <dcterms:created xsi:type="dcterms:W3CDTF">2017-02-20T14:16:52Z</dcterms:created>
  <dcterms:modified xsi:type="dcterms:W3CDTF">2019-05-28T15:35:48Z</dcterms:modified>
</cp:coreProperties>
</file>