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05613" cy="99441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2D050"/>
    <a:srgbClr val="00CC66"/>
    <a:srgbClr val="004A5B"/>
    <a:srgbClr val="6C9EAE"/>
    <a:srgbClr val="006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69" autoAdjust="0"/>
  </p:normalViewPr>
  <p:slideViewPr>
    <p:cSldViewPr snapToGrid="0">
      <p:cViewPr varScale="1">
        <p:scale>
          <a:sx n="116" d="100"/>
          <a:sy n="116" d="100"/>
        </p:scale>
        <p:origin x="490" y="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-3202" y="-8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CEA6AE-1679-47D1-8F69-0CA09FA70F9C}" type="datetimeFigureOut">
              <a:rPr lang="fr-FR" altLang="fr-FR"/>
              <a:pPr/>
              <a:t>01/06/2019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163AFE-6F8F-4DB2-9BBD-7C622D77FFE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530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8D2CA-43F8-435E-8EA9-68B09092F6FC}" type="datetimeFigureOut">
              <a:rPr lang="fr-FR" smtClean="0"/>
              <a:t>01/06/2019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941-504E-46E9-AEE4-82D8F93BEB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37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Disclaimer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: The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views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and opinions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expressed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herein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do not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necessarily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reflect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those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of the ITER Organization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5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80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289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79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1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11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391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849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151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60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514350"/>
            <a:ext cx="8001000" cy="394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72611"/>
            <a:ext cx="46085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>EPICS Collaboration Meeting, 03-07 June 2019</a:t>
            </a:r>
            <a:r>
              <a:rPr lang="en-US" sz="800" baseline="0" smtClean="0">
                <a:solidFill>
                  <a:srgbClr val="000000"/>
                </a:solidFill>
                <a:latin typeface="Arial"/>
                <a:ea typeface="+mn-ea"/>
              </a:rPr>
              <a:t>, ITER HQ</a:t>
            </a:r>
            <a: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/>
            </a:r>
            <a:b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GB" sz="800" dirty="0" smtClean="0">
                <a:solidFill>
                  <a:srgbClr val="000000"/>
                </a:solidFill>
                <a:latin typeface="Arial"/>
                <a:ea typeface="+mn-ea"/>
              </a:rPr>
              <a:t>© 2019, ITER Organization	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GB" sz="800" dirty="0">
                <a:solidFill>
                  <a:srgbClr val="000000"/>
                </a:solidFill>
                <a:latin typeface="Arial"/>
                <a:ea typeface="+mn-ea"/>
              </a:rPr>
              <a:t>Page </a:t>
            </a:r>
            <a:fld id="{47BA91C2-74BF-4480-8BF1-C44F20807924}" type="slidenum">
              <a:rPr lang="en-GB" sz="800" smtClean="0">
                <a:solidFill>
                  <a:srgbClr val="000000"/>
                </a:solidFill>
                <a:latin typeface="Arial"/>
                <a:ea typeface="+mn-ea"/>
              </a:rPr>
              <a:pPr defTabSz="914400" eaLnBrk="0" hangingPunct="0">
                <a:spcBef>
                  <a:spcPct val="50000"/>
                </a:spcBef>
              </a:pPr>
              <a:t>‹#›</a:t>
            </a:fld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IDM UID: YNWGJZ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-1"/>
            <a:ext cx="80010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4569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opcua-srs-1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ralphlange/opcu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457575"/>
            <a:ext cx="6400800" cy="704850"/>
          </a:xfrm>
        </p:spPr>
        <p:txBody>
          <a:bodyPr/>
          <a:lstStyle/>
          <a:p>
            <a:r>
              <a:rPr lang="en-US" dirty="0" smtClean="0"/>
              <a:t>Ralph Lange, ITER Organization</a:t>
            </a: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685800" y="1781175"/>
            <a:ext cx="7772400" cy="150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kern="0" dirty="0" smtClean="0"/>
              <a:t>OPC UA Device Support</a:t>
            </a: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2400" i="1" kern="0" dirty="0" smtClean="0"/>
              <a:t>Overview and Status</a:t>
            </a:r>
            <a:endParaRPr lang="en-GB" sz="2400" i="1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8479"/>
            <a:ext cx="3060700" cy="111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4" y="610402"/>
            <a:ext cx="1885951" cy="99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OPC UA?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 standard (2006) to interface SCADA to PLCs</a:t>
            </a:r>
          </a:p>
          <a:p>
            <a:pPr lvl="1"/>
            <a:r>
              <a:rPr lang="en-US" dirty="0" smtClean="0"/>
              <a:t>Covers data, alarms, events, historical data, remote methods</a:t>
            </a:r>
          </a:p>
          <a:p>
            <a:r>
              <a:rPr lang="en-US" dirty="0" smtClean="0"/>
              <a:t>Based on OPC Classic (Microsoft; 1996), plus</a:t>
            </a:r>
          </a:p>
          <a:p>
            <a:pPr lvl="1"/>
            <a:r>
              <a:rPr lang="en-US" dirty="0" smtClean="0"/>
              <a:t>Portability</a:t>
            </a:r>
          </a:p>
          <a:p>
            <a:pPr lvl="1"/>
            <a:r>
              <a:rPr lang="en-US" dirty="0" smtClean="0"/>
              <a:t>Safety (authentication, encryption)</a:t>
            </a:r>
          </a:p>
          <a:p>
            <a:pPr lvl="1"/>
            <a:r>
              <a:rPr lang="en-US" dirty="0" smtClean="0"/>
              <a:t>Information modeling (user defined structures)</a:t>
            </a:r>
          </a:p>
          <a:p>
            <a:r>
              <a:rPr lang="en-US" dirty="0" smtClean="0"/>
              <a:t>Gaining momentum in industrial context as universal </a:t>
            </a:r>
            <a:r>
              <a:rPr lang="en-US" dirty="0"/>
              <a:t>integration </a:t>
            </a:r>
            <a:r>
              <a:rPr lang="en-US" dirty="0" smtClean="0"/>
              <a:t>standard</a:t>
            </a:r>
          </a:p>
          <a:p>
            <a:r>
              <a:rPr lang="en-US" dirty="0" smtClean="0"/>
              <a:t>Siemens S7-1500 series PLCs include an embedded OPC UA server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0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 Device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7" y="514350"/>
            <a:ext cx="8256587" cy="3947610"/>
          </a:xfrm>
        </p:spPr>
        <p:txBody>
          <a:bodyPr/>
          <a:lstStyle/>
          <a:p>
            <a:pPr algn="l"/>
            <a:r>
              <a:rPr lang="en-US" dirty="0" smtClean="0"/>
              <a:t>Based on commercial C++ Client SDK</a:t>
            </a:r>
          </a:p>
          <a:p>
            <a:pPr lvl="1" algn="l"/>
            <a:r>
              <a:rPr lang="en-US" dirty="0" smtClean="0"/>
              <a:t>Vendor: Unified Automation (~3.5k€ for sources and 1yr support)</a:t>
            </a:r>
          </a:p>
          <a:p>
            <a:pPr lvl="1" algn="l"/>
            <a:r>
              <a:rPr lang="en-US" dirty="0" smtClean="0"/>
              <a:t>Binaries can be distributed royalty-free</a:t>
            </a:r>
          </a:p>
          <a:p>
            <a:pPr lvl="1" algn="l"/>
            <a:r>
              <a:rPr lang="en-US" dirty="0" smtClean="0"/>
              <a:t>Platforms: Windows and Linux</a:t>
            </a:r>
          </a:p>
          <a:p>
            <a:pPr algn="l"/>
            <a:r>
              <a:rPr lang="en-US" dirty="0" smtClean="0"/>
              <a:t>Prototype by </a:t>
            </a:r>
            <a:r>
              <a:rPr lang="en-US" dirty="0"/>
              <a:t>Bernhard </a:t>
            </a:r>
            <a:r>
              <a:rPr lang="en-US" dirty="0" err="1"/>
              <a:t>Kuner</a:t>
            </a:r>
            <a:r>
              <a:rPr lang="en-US" dirty="0"/>
              <a:t> (HZB / BESSY </a:t>
            </a:r>
            <a:r>
              <a:rPr lang="en-US" dirty="0" smtClean="0"/>
              <a:t>II)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ITER use cases tested by F4E (Spain) and TCS (India):</a:t>
            </a:r>
          </a:p>
          <a:p>
            <a:pPr lvl="1" algn="l"/>
            <a:r>
              <a:rPr lang="en-US" dirty="0" smtClean="0"/>
              <a:t>Against S7-1516/1518 embedded OPC UA server</a:t>
            </a:r>
          </a:p>
          <a:p>
            <a:pPr lvl="1" algn="l"/>
            <a:r>
              <a:rPr lang="en-US" dirty="0" smtClean="0"/>
              <a:t>Against </a:t>
            </a:r>
            <a:r>
              <a:rPr lang="en-US" dirty="0" err="1" smtClean="0"/>
              <a:t>WinCC</a:t>
            </a:r>
            <a:r>
              <a:rPr lang="en-US" dirty="0" smtClean="0"/>
              <a:t>-OA embedded OPC UA server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843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Requirements Specification v1.0 reviewed and agreed: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https://bit.ly/opcua-srs-10</a:t>
            </a:r>
            <a:endParaRPr lang="en-US" dirty="0" smtClean="0"/>
          </a:p>
          <a:p>
            <a:pPr algn="l"/>
            <a:r>
              <a:rPr lang="en-US" dirty="0" smtClean="0"/>
              <a:t>Design done (no formal doc yet)</a:t>
            </a:r>
          </a:p>
          <a:p>
            <a:pPr algn="l"/>
            <a:r>
              <a:rPr lang="en-US" dirty="0"/>
              <a:t>I</a:t>
            </a:r>
            <a:r>
              <a:rPr lang="en-US" dirty="0" smtClean="0"/>
              <a:t>mplementation in progress, “usable pre-release” state</a:t>
            </a:r>
          </a:p>
          <a:p>
            <a:pPr lvl="1" algn="l"/>
            <a:r>
              <a:rPr lang="en-US" dirty="0" smtClean="0"/>
              <a:t>All basic data types and arrays thereof (</a:t>
            </a:r>
            <a:r>
              <a:rPr lang="en-US" i="1" dirty="0" smtClean="0"/>
              <a:t>read/write/subscribe</a:t>
            </a:r>
            <a:r>
              <a:rPr lang="en-US" dirty="0" smtClean="0"/>
              <a:t>)</a:t>
            </a:r>
          </a:p>
          <a:p>
            <a:pPr lvl="1" algn="l"/>
            <a:r>
              <a:rPr lang="en-US" dirty="0" smtClean="0"/>
              <a:t>User-defined structures (</a:t>
            </a:r>
            <a:r>
              <a:rPr lang="en-US" i="1" dirty="0" smtClean="0"/>
              <a:t>read/subscribe</a:t>
            </a:r>
            <a:r>
              <a:rPr lang="en-US" dirty="0" smtClean="0"/>
              <a:t>)</a:t>
            </a:r>
          </a:p>
          <a:p>
            <a:pPr lvl="1" algn="l"/>
            <a:r>
              <a:rPr lang="en-US" dirty="0"/>
              <a:t>All </a:t>
            </a:r>
            <a:r>
              <a:rPr lang="en-US" dirty="0" smtClean="0"/>
              <a:t>applicable </a:t>
            </a:r>
            <a:r>
              <a:rPr lang="en-US" dirty="0"/>
              <a:t>record types in EPICS </a:t>
            </a:r>
            <a:r>
              <a:rPr lang="en-US" dirty="0" smtClean="0"/>
              <a:t>Base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Used in production at ITER, BESSY II</a:t>
            </a:r>
          </a:p>
        </p:txBody>
      </p:sp>
    </p:spTree>
    <p:extLst>
      <p:ext uri="{BB962C8B-B14F-4D97-AF65-F5344CB8AC3E}">
        <p14:creationId xmlns:p14="http://schemas.microsoft.com/office/powerpoint/2010/main" val="3586806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Soon:</a:t>
            </a:r>
          </a:p>
          <a:p>
            <a:pPr lvl="1" algn="l"/>
            <a:r>
              <a:rPr lang="en-US" dirty="0" smtClean="0"/>
              <a:t>Support for server-side queues (sample faster than publish)</a:t>
            </a:r>
          </a:p>
          <a:p>
            <a:pPr lvl="1" algn="l"/>
            <a:r>
              <a:rPr lang="en-US" dirty="0" smtClean="0"/>
              <a:t>Writing of user-defined structures</a:t>
            </a:r>
          </a:p>
          <a:p>
            <a:pPr algn="l"/>
            <a:r>
              <a:rPr lang="en-US" dirty="0" smtClean="0"/>
              <a:t>Later:</a:t>
            </a:r>
          </a:p>
          <a:p>
            <a:pPr lvl="1" algn="l"/>
            <a:r>
              <a:rPr lang="en-US" dirty="0"/>
              <a:t>Read time stamps from within data structure</a:t>
            </a:r>
          </a:p>
          <a:p>
            <a:pPr lvl="1" algn="l"/>
            <a:r>
              <a:rPr lang="en-US" dirty="0" smtClean="0"/>
              <a:t>Support for OPC UA methods (remote execution of PLC FBs)</a:t>
            </a:r>
          </a:p>
          <a:p>
            <a:pPr lvl="1" algn="l"/>
            <a:r>
              <a:rPr lang="en-US" dirty="0" smtClean="0"/>
              <a:t>Support for (free) open62541 client library</a:t>
            </a:r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Under EPICS license, upstream repository on </a:t>
            </a:r>
            <a:r>
              <a:rPr lang="en-US" dirty="0"/>
              <a:t>GitHub:</a:t>
            </a:r>
            <a:br>
              <a:rPr lang="en-US" dirty="0"/>
            </a:b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github.com/ralphlange/opcua</a:t>
            </a:r>
            <a:endParaRPr lang="en-US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500950"/>
      </p:ext>
    </p:extLst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 and CODAC Core System - Status Update</Template>
  <TotalTime>117</TotalTime>
  <Words>210</Words>
  <Application>Microsoft Office PowerPoint</Application>
  <PresentationFormat>On-screen Show (16:9)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Century Gothic</vt:lpstr>
      <vt:lpstr>Essential</vt:lpstr>
      <vt:lpstr>PowerPoint Presentation</vt:lpstr>
      <vt:lpstr>Why OPC UA?</vt:lpstr>
      <vt:lpstr>EPICS Device Support</vt:lpstr>
      <vt:lpstr>Status</vt:lpstr>
      <vt:lpstr>Roadmap 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Lange Ralph</dc:creator>
  <cp:lastModifiedBy>Lange Ralph</cp:lastModifiedBy>
  <cp:revision>18</cp:revision>
  <cp:lastPrinted>2017-02-17T16:29:57Z</cp:lastPrinted>
  <dcterms:created xsi:type="dcterms:W3CDTF">2018-06-14T02:36:48Z</dcterms:created>
  <dcterms:modified xsi:type="dcterms:W3CDTF">2019-06-01T15:21:00Z</dcterms:modified>
</cp:coreProperties>
</file>