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vsdx" ContentType="application/vnd.ms-visio.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3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8" r:id="rId3"/>
    <p:sldId id="266" r:id="rId4"/>
    <p:sldId id="269" r:id="rId5"/>
    <p:sldId id="270" r:id="rId6"/>
    <p:sldId id="280" r:id="rId7"/>
    <p:sldId id="281" r:id="rId8"/>
    <p:sldId id="271" r:id="rId9"/>
    <p:sldId id="268" r:id="rId10"/>
    <p:sldId id="272" r:id="rId11"/>
    <p:sldId id="273" r:id="rId12"/>
    <p:sldId id="279" r:id="rId13"/>
    <p:sldId id="262" r:id="rId14"/>
  </p:sldIdLst>
  <p:sldSz cx="9144000" cy="6858000" type="screen4x3"/>
  <p:notesSz cx="6858000" cy="91440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2E24"/>
    <a:srgbClr val="ED1C24"/>
    <a:srgbClr val="343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88" autoAdjust="0"/>
    <p:restoredTop sz="96374" autoAdjust="0"/>
  </p:normalViewPr>
  <p:slideViewPr>
    <p:cSldViewPr>
      <p:cViewPr varScale="1">
        <p:scale>
          <a:sx n="110" d="100"/>
          <a:sy n="110" d="100"/>
        </p:scale>
        <p:origin x="184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3363A85-73DC-4258-9F10-09D4AC64CF23}" type="datetimeFigureOut">
              <a:rPr lang="en-GB"/>
              <a:pPr>
                <a:defRPr/>
              </a:pPr>
              <a:t>04/06/2019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6A7E4E2-2E0C-4637-ABA1-E32739D4C9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486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0800" y="8675688"/>
            <a:ext cx="20891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B4654C0-0BDA-4B40-87D1-8EC10333AF63}" type="datetimeFigureOut">
              <a:rPr lang="sl-SI"/>
              <a:pPr>
                <a:defRPr/>
              </a:pPr>
              <a:t>4. 06. 2019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sl-SI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6EC45FD-534E-4C84-B135-56AE2075E86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pic>
        <p:nvPicPr>
          <p:cNvPr id="18440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60800" y="8675688"/>
            <a:ext cx="20891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9D6793A-A257-4231-A714-FD4F76C4941A}" type="slidenum">
              <a:rPr lang="sl-SI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56276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42961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solidFill>
          <a:srgbClr val="EE2E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podborsek\Desktop\COSYLAB_HORIZONTAL+P_RG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563" y="6381750"/>
            <a:ext cx="2274887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61605"/>
            <a:ext cx="7342584" cy="2475707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48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1988840"/>
            <a:ext cx="7344816" cy="175260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l-SI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CC6B4-9935-4FAB-94A7-DB312EE7908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 rot="5400000">
            <a:off x="2179304" y="-636376"/>
            <a:ext cx="4808040" cy="8474299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8720"/>
            <a:ext cx="2057400" cy="521744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2F13C066-DEE2-42E2-BA3B-B9C0F91EDBAB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 rot="5400000">
            <a:off x="838905" y="415989"/>
            <a:ext cx="5184577" cy="6170042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F2957-1F2B-48AA-8AD6-0B6BBB6FFA11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EE2E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8313" y="549275"/>
            <a:ext cx="107950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l-SI" dirty="0">
                <a:solidFill>
                  <a:srgbClr val="ED1C24"/>
                </a:solidFill>
                <a:latin typeface="+mn-lt"/>
                <a:cs typeface="+mn-cs"/>
              </a:rPr>
              <a:t>Agenda</a:t>
            </a:r>
          </a:p>
        </p:txBody>
      </p:sp>
      <p:pic>
        <p:nvPicPr>
          <p:cNvPr id="5" name="Picture 2" descr="C:\Users\apodborsek\Desktop\COSYLAB_HORIZONTAL+P_RG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9725" y="6392863"/>
            <a:ext cx="227488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61605"/>
            <a:ext cx="7342584" cy="2475707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48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1988840"/>
            <a:ext cx="7344816" cy="175260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l-SI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 b="1" baseline="0"/>
            </a:lvl1pPr>
          </a:lstStyle>
          <a:p>
            <a:r>
              <a:rPr lang="en-US"/>
              <a:t>Click to edit Master title style</a:t>
            </a:r>
            <a:endParaRPr lang="sl-SI" dirty="0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>
          <a:xfrm>
            <a:off x="7551738" y="6448425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C6A59-07A3-4242-B93B-0A02C362510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7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7544" y="1124744"/>
            <a:ext cx="8352928" cy="5001419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1E7F2-DEAA-4631-ABA0-E6B35683CDF0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0363" indent="-360363">
              <a:tabLst>
                <a:tab pos="360363" algn="l"/>
              </a:tabLst>
              <a:defRPr sz="2400"/>
            </a:lvl1pPr>
            <a:lvl2pPr marL="538163" indent="-273050">
              <a:buSzPct val="80000"/>
              <a:buFont typeface="Wingdings 2" pitchFamily="18" charset="2"/>
              <a:buChar char=""/>
              <a:defRPr sz="2200"/>
            </a:lvl2pPr>
            <a:lvl3pPr marL="711200" indent="-261938">
              <a:defRPr lang="en-US" sz="2000" kern="120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8525" indent="-273050" defTabSz="804863">
              <a:buSzPct val="80000"/>
              <a:buFont typeface="Wingdings 2" pitchFamily="18" charset="2"/>
              <a:buChar char="¢"/>
              <a:defRPr sz="1800"/>
            </a:lvl4pPr>
            <a:lvl5pPr marL="1074738" indent="-265113">
              <a:defRPr sz="1600"/>
            </a:lvl5pPr>
            <a:lvl6pPr>
              <a:buSzPct val="70000"/>
              <a:buFont typeface="Wingdings" pitchFamily="2" charset="2"/>
              <a:buNone/>
              <a:defRPr/>
            </a:lvl6pPr>
            <a:lvl8pPr>
              <a:buSzPct val="70000"/>
              <a:buFont typeface="Wingdings" pitchFamily="2" charset="2"/>
              <a:buChar char="q"/>
              <a:defRPr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 b="1" baseline="0"/>
            </a:lvl1pPr>
          </a:lstStyle>
          <a:p>
            <a:r>
              <a:rPr lang="en-US"/>
              <a:t>Click to edit Master title style</a:t>
            </a:r>
            <a:endParaRPr lang="sl-SI"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>
          <a:xfrm>
            <a:off x="7551738" y="6448425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B5C58-8ADB-4576-BBB3-07D8E3EC111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8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E2E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podborsek\Desktop\COSYLAB_HORIZONTAL+P_RG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9725" y="6319838"/>
            <a:ext cx="227488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378079" cy="1830412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sl-S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30607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8600" cy="5145435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9BD4F-CD17-41B2-8F7A-471C394055A8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09864" y="980728"/>
            <a:ext cx="4038600" cy="5145435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l-S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0729"/>
            <a:ext cx="4040188" cy="7920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80729"/>
            <a:ext cx="4041775" cy="7920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dirty="0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BA0A3-CDA0-4167-B15B-728A04BB33D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12" name="Content Placeholder 2"/>
          <p:cNvSpPr>
            <a:spLocks noGrp="1"/>
          </p:cNvSpPr>
          <p:nvPr>
            <p:ph sz="half" idx="13"/>
          </p:nvPr>
        </p:nvSpPr>
        <p:spPr>
          <a:xfrm>
            <a:off x="467544" y="1844824"/>
            <a:ext cx="4038600" cy="4281339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637856" y="1844824"/>
            <a:ext cx="4038600" cy="4281339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056B1-007C-4372-A706-54327FD06D6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9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ED4A0-FDBD-4001-A3D7-B2A03B8C9EB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143" y="908720"/>
            <a:ext cx="3008313" cy="64807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l-S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143" y="1628800"/>
            <a:ext cx="3008313" cy="475252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9C0A4-0FBD-4E4F-AAD2-388A2042C0E0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539552" y="476671"/>
            <a:ext cx="5040560" cy="5904657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90872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346449"/>
            <a:ext cx="5486400" cy="381885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sl-S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1475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49E43-BD39-487C-9DD5-EFE7965B39B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15888"/>
            <a:ext cx="6275388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1075"/>
            <a:ext cx="8229600" cy="5400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8313" y="6448425"/>
            <a:ext cx="828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476250"/>
            <a:ext cx="441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D39A199-67BA-4B48-8818-2E8DE4CFCA43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836613"/>
            <a:ext cx="323850" cy="0"/>
          </a:xfrm>
          <a:prstGeom prst="line">
            <a:avLst/>
          </a:prstGeom>
          <a:ln>
            <a:solidFill>
              <a:srgbClr val="EE2E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3" descr="C:\Users\apodborsek\Desktop\web_page\design\tagline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27088" y="6483350"/>
            <a:ext cx="28733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49" r:id="rId12"/>
    <p:sldLayoutId id="2147483762" r:id="rId13"/>
    <p:sldLayoutId id="2147483763" r:id="rId14"/>
    <p:sldLayoutId id="2147483750" r:id="rId15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 kern="1200">
          <a:solidFill>
            <a:srgbClr val="EE2E24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D1C24"/>
        </a:buClr>
        <a:buFont typeface="Wingdings" pitchFamily="2" charset="2"/>
        <a:buChar char="q"/>
        <a:defRPr sz="32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1pPr>
      <a:lvl2pPr marL="360363" indent="-360363" algn="l" rtl="0" eaLnBrk="1" fontAlgn="base" hangingPunct="1">
        <a:spcBef>
          <a:spcPct val="20000"/>
        </a:spcBef>
        <a:spcAft>
          <a:spcPct val="0"/>
        </a:spcAft>
        <a:buClr>
          <a:srgbClr val="EE2E24"/>
        </a:buClr>
        <a:buSzPct val="100000"/>
        <a:buFont typeface="Wingdings" pitchFamily="2" charset="2"/>
        <a:buChar char="q"/>
        <a:defRPr sz="24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2pPr>
      <a:lvl3pPr marL="534988" indent="-269875" algn="l" rtl="0" eaLnBrk="1" fontAlgn="base" hangingPunct="1">
        <a:spcBef>
          <a:spcPct val="20000"/>
        </a:spcBef>
        <a:spcAft>
          <a:spcPct val="0"/>
        </a:spcAft>
        <a:buClr>
          <a:srgbClr val="EE2E24"/>
        </a:buClr>
        <a:buSzPct val="80000"/>
        <a:buFont typeface="Wingdings 2" pitchFamily="18" charset="2"/>
        <a:buChar char="¢"/>
        <a:defRPr sz="22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3pPr>
      <a:lvl4pPr marL="714375" indent="-265113" algn="l" rtl="0" eaLnBrk="1" fontAlgn="base" hangingPunct="1">
        <a:spcBef>
          <a:spcPct val="20000"/>
        </a:spcBef>
        <a:spcAft>
          <a:spcPct val="0"/>
        </a:spcAft>
        <a:buClr>
          <a:srgbClr val="EE2E24"/>
        </a:buClr>
        <a:buSzPct val="80000"/>
        <a:buFont typeface="Wingdings 2" pitchFamily="18" charset="2"/>
        <a:buChar char="¢"/>
        <a:defRPr sz="20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4pPr>
      <a:lvl5pPr marL="898525" indent="-273050" algn="l" defTabSz="1079500" rtl="0" eaLnBrk="1" fontAlgn="base" hangingPunct="1">
        <a:spcBef>
          <a:spcPct val="20000"/>
        </a:spcBef>
        <a:spcAft>
          <a:spcPct val="0"/>
        </a:spcAft>
        <a:buClr>
          <a:srgbClr val="ED1C24"/>
        </a:buClr>
        <a:buSzPct val="80000"/>
        <a:buFont typeface="Wingdings 2" pitchFamily="18" charset="2"/>
        <a:buChar char="¢"/>
        <a:defRPr sz="18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5pPr>
      <a:lvl6pPr marL="1079500" indent="-269875" algn="l" defTabSz="914400" rtl="0" eaLnBrk="1" latinLnBrk="0" hangingPunct="1">
        <a:spcBef>
          <a:spcPct val="20000"/>
        </a:spcBef>
        <a:buClr>
          <a:srgbClr val="ED1C24"/>
        </a:buClr>
        <a:buSzPct val="80000"/>
        <a:buFont typeface="Wingdings 2" pitchFamily="18" charset="2"/>
        <a:buChar char="¢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rgbClr val="ED1C24"/>
        </a:buClr>
        <a:buFont typeface="Wingdings" pitchFamily="2" charset="2"/>
        <a:buChar char="§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rgbClr val="ED1C24"/>
        </a:buClr>
        <a:buFont typeface="Wingdings" pitchFamily="2" charset="2"/>
        <a:buChar char="§"/>
        <a:defRPr sz="14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rgbClr val="ED1C24"/>
        </a:buClr>
        <a:buFont typeface="Wingdings" pitchFamily="2" charset="2"/>
        <a:buChar char="§"/>
        <a:defRPr sz="12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Visio_Drawing1.vsdx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Visio_Drawing.vsd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gif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685800" y="4876800"/>
            <a:ext cx="2819400" cy="568325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GB" sz="2800" dirty="0">
                <a:latin typeface="Arial" charset="0"/>
                <a:cs typeface="Arial" charset="0"/>
              </a:rPr>
              <a:t>Polina Pipp</a:t>
            </a:r>
            <a:endParaRPr lang="en-GB" sz="7200" dirty="0">
              <a:latin typeface="Arial" charset="0"/>
              <a:cs typeface="Arial" charset="0"/>
            </a:endParaRP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 bwMode="auto">
          <a:xfrm>
            <a:off x="684213" y="2209800"/>
            <a:ext cx="7343775" cy="1828800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r>
              <a:rPr lang="en-GB" sz="4400" b="1" dirty="0">
                <a:latin typeface="Arial" charset="0"/>
                <a:cs typeface="Arial" charset="0"/>
              </a:rPr>
              <a:t>Overview of EPICS drivers for DAQ boards</a:t>
            </a:r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685800" y="5589588"/>
            <a:ext cx="58324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GB" noProof="1">
                <a:solidFill>
                  <a:schemeClr val="bg1"/>
                </a:solidFill>
              </a:rPr>
              <a:t>polina.pipp@cosylab.com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Driver implementation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68FA76D-E771-4E47-8576-857E7D004D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0787" y="1390650"/>
            <a:ext cx="4162425" cy="407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974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4A10C49-F086-4DFA-A69C-667B7EE686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9548">
            <a:off x="416235" y="991105"/>
            <a:ext cx="5297171" cy="29378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Graphical interfaces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0E3250-76B3-49C7-BB1F-979810F5EA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209800"/>
            <a:ext cx="5637681" cy="32056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1864B7D-045D-40F9-9F24-6BED8448ED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81573">
            <a:off x="3521078" y="3364594"/>
            <a:ext cx="5343378" cy="287924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378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A52DEC0-949C-4F4D-AA75-73CC4FC9A1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During the past year we have got a lot of experience with different DAQ boards, also of MTCA.4 form factor.</a:t>
            </a:r>
          </a:p>
          <a:p>
            <a:endParaRPr lang="en-US" dirty="0"/>
          </a:p>
          <a:p>
            <a:r>
              <a:rPr lang="en-US" dirty="0"/>
              <a:t>And despite the wide variety of DAQ boards, they can be operated in a unified way…</a:t>
            </a:r>
          </a:p>
          <a:p>
            <a:endParaRPr lang="en-US" dirty="0"/>
          </a:p>
          <a:p>
            <a:r>
              <a:rPr lang="en-US" dirty="0"/>
              <a:t>…A way, that can be developed and maintained with community </a:t>
            </a:r>
            <a:r>
              <a:rPr lang="en-US"/>
              <a:t>supported software.</a:t>
            </a:r>
            <a:endParaRPr lang="en-US" dirty="0"/>
          </a:p>
          <a:p>
            <a:endParaRPr lang="LID4096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8E29CB-93C1-4E1D-A16E-E92E55B4B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517B72-0A50-4A24-888E-428532D2B3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12</a:t>
            </a:fld>
            <a:endParaRPr lang="sl-SI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0D8A805-F180-4525-8640-24A75E9E5065}"/>
              </a:ext>
            </a:extLst>
          </p:cNvPr>
          <p:cNvGrpSpPr/>
          <p:nvPr/>
        </p:nvGrpSpPr>
        <p:grpSpPr>
          <a:xfrm>
            <a:off x="4724400" y="4415585"/>
            <a:ext cx="3026458" cy="1771759"/>
            <a:chOff x="4995514" y="6621855"/>
            <a:chExt cx="4629472" cy="3047892"/>
          </a:xfrm>
        </p:grpSpPr>
        <p:pic>
          <p:nvPicPr>
            <p:cNvPr id="6" name="Picture 2" descr="Image result for duck board">
              <a:extLst>
                <a:ext uri="{FF2B5EF4-FFF2-40B4-BE49-F238E27FC236}">
                  <a16:creationId xmlns:a16="http://schemas.microsoft.com/office/drawing/2014/main" id="{169E8A2D-FB58-42FC-966E-C71FE9BC68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888371" y="6621855"/>
              <a:ext cx="2843756" cy="19526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7" name="Object 6">
              <a:extLst>
                <a:ext uri="{FF2B5EF4-FFF2-40B4-BE49-F238E27FC236}">
                  <a16:creationId xmlns:a16="http://schemas.microsoft.com/office/drawing/2014/main" id="{1C970169-861E-4AA4-AE81-04611DA6C47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58028361"/>
                </p:ext>
              </p:extLst>
            </p:nvPr>
          </p:nvGraphicFramePr>
          <p:xfrm>
            <a:off x="4995514" y="7022014"/>
            <a:ext cx="4629472" cy="26477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6" name="Visio" r:id="rId4" imgW="5428991" imgH="3105128" progId="Visio.Drawing.15">
                    <p:embed/>
                  </p:oleObj>
                </mc:Choice>
                <mc:Fallback>
                  <p:oleObj name="Visio" r:id="rId4" imgW="5428991" imgH="3105128" progId="Visio.Drawing.15">
                    <p:embed/>
                    <p:pic>
                      <p:nvPicPr>
                        <p:cNvPr id="7" name="Object 6">
                          <a:extLst>
                            <a:ext uri="{FF2B5EF4-FFF2-40B4-BE49-F238E27FC236}">
                              <a16:creationId xmlns:a16="http://schemas.microsoft.com/office/drawing/2014/main" id="{4E63F9DA-A8C9-4E6C-9BDD-9B4E93A93CC3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995514" y="7022014"/>
                          <a:ext cx="4629472" cy="264773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386545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65400"/>
            <a:ext cx="5218112" cy="1830388"/>
          </a:xfrm>
        </p:spPr>
        <p:txBody>
          <a:bodyPr rtlCol="0" anchor="b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/>
              <a:t>Thank you!</a:t>
            </a:r>
          </a:p>
        </p:txBody>
      </p:sp>
      <p:sp>
        <p:nvSpPr>
          <p:cNvPr id="1741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4521200"/>
            <a:ext cx="5218112" cy="15001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GB" dirty="0">
                <a:latin typeface="Arial" charset="0"/>
                <a:cs typeface="Arial" charset="0"/>
              </a:rPr>
              <a:t>Polina Pipp</a:t>
            </a:r>
          </a:p>
          <a:p>
            <a:r>
              <a:rPr lang="en-GB" b="1" dirty="0">
                <a:latin typeface="Arial" charset="0"/>
                <a:cs typeface="Arial" charset="0"/>
              </a:rPr>
              <a:t>COSYLAB </a:t>
            </a:r>
          </a:p>
          <a:p>
            <a:r>
              <a:rPr lang="en-GB" dirty="0">
                <a:latin typeface="Arial" charset="0"/>
                <a:cs typeface="Arial" charset="0"/>
              </a:rPr>
              <a:t>Web: www.cosylab.com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9FA8308-4FB4-402B-AA08-49B3DFEB6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138FE1-7072-458C-84B5-10ED3D39B62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2</a:t>
            </a:fld>
            <a:endParaRPr lang="sl-SI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547905-5429-4AA7-AA6F-E8A3AFE2AA86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dirty="0"/>
              <a:t>DAQ boards</a:t>
            </a:r>
          </a:p>
          <a:p>
            <a:endParaRPr lang="en-US" dirty="0"/>
          </a:p>
          <a:p>
            <a:r>
              <a:rPr lang="en-US" dirty="0"/>
              <a:t>Requirements</a:t>
            </a:r>
          </a:p>
          <a:p>
            <a:endParaRPr lang="en-US" dirty="0"/>
          </a:p>
          <a:p>
            <a:r>
              <a:rPr lang="en-US" dirty="0"/>
              <a:t>Framework</a:t>
            </a:r>
          </a:p>
          <a:p>
            <a:endParaRPr lang="en-US" dirty="0"/>
          </a:p>
          <a:p>
            <a:r>
              <a:rPr lang="en-US" dirty="0"/>
              <a:t>Driver </a:t>
            </a:r>
            <a:r>
              <a:rPr lang="en-GB" dirty="0"/>
              <a:t>implementation</a:t>
            </a:r>
            <a:endParaRPr lang="en-US" dirty="0"/>
          </a:p>
          <a:p>
            <a:endParaRPr lang="en-US" dirty="0"/>
          </a:p>
          <a:p>
            <a:r>
              <a:rPr lang="en-US" dirty="0"/>
              <a:t>Graphical interfaces</a:t>
            </a:r>
          </a:p>
          <a:p>
            <a:endParaRPr lang="en-US" dirty="0"/>
          </a:p>
          <a:p>
            <a:r>
              <a:rPr lang="en-US" dirty="0"/>
              <a:t>Summary</a:t>
            </a:r>
            <a:endParaRPr lang="LID4096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5752E3A-8624-43E3-87FD-11771C5817FD}"/>
              </a:ext>
            </a:extLst>
          </p:cNvPr>
          <p:cNvGrpSpPr/>
          <p:nvPr/>
        </p:nvGrpSpPr>
        <p:grpSpPr>
          <a:xfrm>
            <a:off x="4212542" y="1352441"/>
            <a:ext cx="4629472" cy="3047892"/>
            <a:chOff x="4212542" y="1352441"/>
            <a:chExt cx="4629472" cy="3047892"/>
          </a:xfrm>
        </p:grpSpPr>
        <p:pic>
          <p:nvPicPr>
            <p:cNvPr id="1026" name="Picture 2" descr="Image result for duck board">
              <a:extLst>
                <a:ext uri="{FF2B5EF4-FFF2-40B4-BE49-F238E27FC236}">
                  <a16:creationId xmlns:a16="http://schemas.microsoft.com/office/drawing/2014/main" id="{4734C7D1-64E4-4F13-AAEA-3FF23B2691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5400" y="1352441"/>
              <a:ext cx="2843756" cy="1952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7" name="Object 6">
              <a:extLst>
                <a:ext uri="{FF2B5EF4-FFF2-40B4-BE49-F238E27FC236}">
                  <a16:creationId xmlns:a16="http://schemas.microsoft.com/office/drawing/2014/main" id="{4E63F9DA-A8C9-4E6C-9BDD-9B4E93A93CC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18824563"/>
                </p:ext>
              </p:extLst>
            </p:nvPr>
          </p:nvGraphicFramePr>
          <p:xfrm>
            <a:off x="4212542" y="1752600"/>
            <a:ext cx="4629472" cy="26477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8" name="Visio" r:id="rId4" imgW="5428991" imgH="3105128" progId="Visio.Drawing.15">
                    <p:embed/>
                  </p:oleObj>
                </mc:Choice>
                <mc:Fallback>
                  <p:oleObj name="Visio" r:id="rId4" imgW="5428991" imgH="3105128" progId="Visio.Drawing.15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212542" y="1752600"/>
                          <a:ext cx="4629472" cy="264773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081485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DAQ boards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6FB04A-F8A6-48D8-89E6-5D3734BBB3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133" y="1813356"/>
            <a:ext cx="1300719" cy="41302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1953EE-B2B6-4EFD-B52E-AFD1ED6920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333" y="1584756"/>
            <a:ext cx="628942" cy="435884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7DD42B-4666-45D1-8271-5DFE6081E3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717" y="1304325"/>
            <a:ext cx="2540003" cy="381000"/>
          </a:xfrm>
          <a:prstGeom prst="rect">
            <a:avLst/>
          </a:prstGeom>
        </p:spPr>
      </p:pic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FE96471D-0535-418D-AC81-AB77D01EA5F4}"/>
              </a:ext>
            </a:extLst>
          </p:cNvPr>
          <p:cNvSpPr txBox="1">
            <a:spLocks/>
          </p:cNvSpPr>
          <p:nvPr/>
        </p:nvSpPr>
        <p:spPr>
          <a:xfrm>
            <a:off x="4709864" y="980728"/>
            <a:ext cx="40386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363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Wingdings" pitchFamily="2" charset="2"/>
              <a:buChar char="q"/>
              <a:tabLst>
                <a:tab pos="360363" algn="l"/>
              </a:tabLst>
              <a:defRPr sz="24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8163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itchFamily="18" charset="2"/>
              <a:buChar char=""/>
              <a:defRPr sz="22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11200" indent="-261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itchFamily="18" charset="2"/>
              <a:buChar char="¢"/>
              <a:defRPr lang="en-US" sz="2000" kern="120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8525" indent="-273050" algn="l" defTabSz="804863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itchFamily="18" charset="2"/>
              <a:buChar char="¢"/>
              <a:defRPr sz="18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74738" indent="-265113" algn="l" defTabSz="10795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SzPct val="80000"/>
              <a:buFont typeface="Wingdings 2" pitchFamily="18" charset="2"/>
              <a:buChar char="¢"/>
              <a:defRPr sz="16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079500" indent="-269875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SzPct val="70000"/>
              <a:buFont typeface="Wingdings" pitchFamily="2" charset="2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Font typeface="Wingdings" pitchFamily="2" charset="2"/>
              <a:buChar char="§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SzPct val="70000"/>
              <a:buFont typeface="Wingdings" pitchFamily="2" charset="2"/>
              <a:buChar char="q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Font typeface="Wingdings" pitchFamily="2" charset="2"/>
              <a:buChar char="§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Gigasample</a:t>
            </a:r>
            <a:r>
              <a:rPr lang="en-GB" dirty="0"/>
              <a:t> digitizers</a:t>
            </a:r>
          </a:p>
          <a:p>
            <a:endParaRPr lang="en-GB" dirty="0"/>
          </a:p>
          <a:p>
            <a:r>
              <a:rPr lang="en-GB" dirty="0"/>
              <a:t>ADQ7</a:t>
            </a:r>
          </a:p>
          <a:p>
            <a:pPr lvl="1"/>
            <a:r>
              <a:rPr lang="en-GB" dirty="0"/>
              <a:t>1-2 14-bit channels</a:t>
            </a:r>
          </a:p>
          <a:p>
            <a:pPr lvl="2"/>
            <a:r>
              <a:rPr lang="en-GB" dirty="0"/>
              <a:t>Up to 10 GSPS</a:t>
            </a:r>
          </a:p>
          <a:p>
            <a:pPr marL="449262" lvl="2" indent="0">
              <a:buNone/>
            </a:pPr>
            <a:endParaRPr lang="en-GB" dirty="0"/>
          </a:p>
          <a:p>
            <a:r>
              <a:rPr lang="en-GB" dirty="0"/>
              <a:t>ADQ14</a:t>
            </a:r>
          </a:p>
          <a:p>
            <a:pPr lvl="1"/>
            <a:r>
              <a:rPr lang="en-GB" dirty="0"/>
              <a:t>Up to 4 14-bit channels</a:t>
            </a:r>
          </a:p>
          <a:p>
            <a:pPr lvl="2"/>
            <a:r>
              <a:rPr lang="en-GB" dirty="0"/>
              <a:t>Up to 2 GSPS</a:t>
            </a:r>
          </a:p>
          <a:p>
            <a:pPr lvl="5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6542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DAQ boards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2041241-2D01-4FA3-A544-FB975210BA80}"/>
              </a:ext>
            </a:extLst>
          </p:cNvPr>
          <p:cNvSpPr txBox="1">
            <a:spLocks/>
          </p:cNvSpPr>
          <p:nvPr/>
        </p:nvSpPr>
        <p:spPr>
          <a:xfrm>
            <a:off x="4709864" y="978669"/>
            <a:ext cx="38100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363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Wingdings" pitchFamily="2" charset="2"/>
              <a:buChar char="q"/>
              <a:tabLst>
                <a:tab pos="360363" algn="l"/>
              </a:tabLst>
              <a:defRPr sz="24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8163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itchFamily="18" charset="2"/>
              <a:buChar char=""/>
              <a:defRPr sz="22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11200" indent="-261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itchFamily="18" charset="2"/>
              <a:buChar char="¢"/>
              <a:defRPr lang="en-US" sz="2000" kern="120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8525" indent="-273050" algn="l" defTabSz="804863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itchFamily="18" charset="2"/>
              <a:buChar char="¢"/>
              <a:defRPr sz="18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74738" indent="-265113" algn="l" defTabSz="10795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SzPct val="80000"/>
              <a:buFont typeface="Wingdings 2" pitchFamily="18" charset="2"/>
              <a:buChar char="¢"/>
              <a:defRPr sz="16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079500" indent="-269875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SzPct val="70000"/>
              <a:buFont typeface="Wingdings" pitchFamily="2" charset="2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Font typeface="Wingdings" pitchFamily="2" charset="2"/>
              <a:buChar char="§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SzPct val="70000"/>
              <a:buFont typeface="Wingdings" pitchFamily="2" charset="2"/>
              <a:buChar char="q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Font typeface="Wingdings" pitchFamily="2" charset="2"/>
              <a:buChar char="§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High-speed digitizer on all-in-one board</a:t>
            </a:r>
          </a:p>
          <a:p>
            <a:endParaRPr lang="en-GB" dirty="0"/>
          </a:p>
          <a:p>
            <a:r>
              <a:rPr lang="en-GB" dirty="0"/>
              <a:t>ADC3110 FMC on IFC1410</a:t>
            </a:r>
          </a:p>
          <a:p>
            <a:pPr lvl="1"/>
            <a:r>
              <a:rPr lang="en-GB" dirty="0"/>
              <a:t>8 16-bit channels</a:t>
            </a:r>
          </a:p>
          <a:p>
            <a:pPr lvl="2"/>
            <a:r>
              <a:rPr lang="en-GB" dirty="0"/>
              <a:t>250 MSPS</a:t>
            </a:r>
          </a:p>
          <a:p>
            <a:pPr lvl="4">
              <a:buFont typeface="Wingdings 2" pitchFamily="18" charset="2"/>
              <a:buNone/>
            </a:pPr>
            <a:endParaRPr lang="en-GB" dirty="0"/>
          </a:p>
          <a:p>
            <a:pPr lvl="5"/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3F358C7-102A-4DD5-B24A-C4D642199A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34" y="2101410"/>
            <a:ext cx="3082131" cy="8646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EE09B7B-DBB5-48C1-9C83-BA2FB117F6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82" b="31091"/>
          <a:stretch/>
        </p:blipFill>
        <p:spPr>
          <a:xfrm>
            <a:off x="1197402" y="1050914"/>
            <a:ext cx="2126854" cy="9385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6A0D1B-A3DA-4BE0-BB6C-70BF043BCB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5" y="2711010"/>
            <a:ext cx="4214815" cy="3709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736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DAQ boards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66E5E13D-75CD-4CE7-9A3C-535D7B79DDDA}"/>
              </a:ext>
            </a:extLst>
          </p:cNvPr>
          <p:cNvSpPr txBox="1">
            <a:spLocks/>
          </p:cNvSpPr>
          <p:nvPr/>
        </p:nvSpPr>
        <p:spPr>
          <a:xfrm>
            <a:off x="4704602" y="980728"/>
            <a:ext cx="4038600" cy="5191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363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Wingdings" pitchFamily="2" charset="2"/>
              <a:buChar char="q"/>
              <a:tabLst>
                <a:tab pos="360363" algn="l"/>
              </a:tabLst>
              <a:defRPr sz="24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8163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itchFamily="18" charset="2"/>
              <a:buChar char=""/>
              <a:defRPr sz="22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11200" indent="-261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itchFamily="18" charset="2"/>
              <a:buChar char="¢"/>
              <a:defRPr lang="en-US" sz="2000" kern="120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8525" indent="-273050" algn="l" defTabSz="804863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itchFamily="18" charset="2"/>
              <a:buChar char="¢"/>
              <a:defRPr sz="18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74738" indent="-265113" algn="l" defTabSz="10795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SzPct val="80000"/>
              <a:buFont typeface="Wingdings 2" pitchFamily="18" charset="2"/>
              <a:buChar char="¢"/>
              <a:defRPr sz="16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079500" indent="-269875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SzPct val="70000"/>
              <a:buFont typeface="Wingdings" pitchFamily="2" charset="2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Font typeface="Wingdings" pitchFamily="2" charset="2"/>
              <a:buChar char="§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SzPct val="70000"/>
              <a:buFont typeface="Wingdings" pitchFamily="2" charset="2"/>
              <a:buChar char="q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Font typeface="Wingdings" pitchFamily="2" charset="2"/>
              <a:buChar char="§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High-speed ADC/DAC module</a:t>
            </a:r>
          </a:p>
          <a:p>
            <a:endParaRPr lang="en-GB" dirty="0"/>
          </a:p>
          <a:p>
            <a:r>
              <a:rPr lang="en-GB" dirty="0"/>
              <a:t>AMC523 with MZ523B on MRT523</a:t>
            </a:r>
          </a:p>
          <a:p>
            <a:pPr lvl="1"/>
            <a:r>
              <a:rPr lang="en-GB" dirty="0"/>
              <a:t>12 ADC 16-bit channels</a:t>
            </a:r>
          </a:p>
          <a:p>
            <a:pPr lvl="2"/>
            <a:r>
              <a:rPr lang="en-GB" dirty="0"/>
              <a:t>125 MSPS</a:t>
            </a:r>
          </a:p>
          <a:p>
            <a:pPr lvl="1"/>
            <a:r>
              <a:rPr lang="en-GB" dirty="0"/>
              <a:t>2 DAC 16-bit channels</a:t>
            </a:r>
          </a:p>
          <a:p>
            <a:pPr lvl="2"/>
            <a:r>
              <a:rPr lang="en-GB" dirty="0"/>
              <a:t>250 MSPS</a:t>
            </a:r>
          </a:p>
          <a:p>
            <a:pPr marL="265113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lvl="4">
              <a:buFont typeface="Wingdings 2" pitchFamily="18" charset="2"/>
              <a:buNone/>
            </a:pPr>
            <a:endParaRPr lang="en-GB" dirty="0"/>
          </a:p>
          <a:p>
            <a:pPr lvl="5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2AAC6D-9588-41EC-9C9A-876C1733B6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978" y="3786921"/>
            <a:ext cx="3352800" cy="24409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03F4C1-D126-4A6D-A9E1-CACFEC4A67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71" y="1898650"/>
            <a:ext cx="3620529" cy="18619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45E1F3E-68D1-4BC3-875C-BE2880BC06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26" y="1101719"/>
            <a:ext cx="2487527" cy="77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052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DAQ boards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66E5E13D-75CD-4CE7-9A3C-535D7B79DDDA}"/>
              </a:ext>
            </a:extLst>
          </p:cNvPr>
          <p:cNvSpPr txBox="1">
            <a:spLocks/>
          </p:cNvSpPr>
          <p:nvPr/>
        </p:nvSpPr>
        <p:spPr>
          <a:xfrm>
            <a:off x="4004678" y="980728"/>
            <a:ext cx="4738524" cy="519147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60363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Wingdings" pitchFamily="2" charset="2"/>
              <a:buChar char="q"/>
              <a:tabLst>
                <a:tab pos="360363" algn="l"/>
              </a:tabLst>
              <a:defRPr sz="24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8163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itchFamily="18" charset="2"/>
              <a:buChar char=""/>
              <a:defRPr sz="22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11200" indent="-261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itchFamily="18" charset="2"/>
              <a:buChar char="¢"/>
              <a:defRPr lang="en-US" sz="2000" kern="120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8525" indent="-273050" algn="l" defTabSz="804863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itchFamily="18" charset="2"/>
              <a:buChar char="¢"/>
              <a:defRPr sz="18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74738" indent="-265113" algn="l" defTabSz="10795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SzPct val="80000"/>
              <a:buFont typeface="Wingdings 2" pitchFamily="18" charset="2"/>
              <a:buChar char="¢"/>
              <a:defRPr sz="16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079500" indent="-269875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SzPct val="70000"/>
              <a:buFont typeface="Wingdings" pitchFamily="2" charset="2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Font typeface="Wingdings" pitchFamily="2" charset="2"/>
              <a:buChar char="§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SzPct val="70000"/>
              <a:buFont typeface="Wingdings" pitchFamily="2" charset="2"/>
              <a:buChar char="q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Font typeface="Wingdings" pitchFamily="2" charset="2"/>
              <a:buChar char="§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Added support for MRF protocol in the firmware: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dirty="0"/>
              <a:t>direct link to EVM through SFP on the front panel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supported functionality: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FF0000"/>
                </a:solidFill>
              </a:rPr>
              <a:t>synchronize time with MRF to provide timestamping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dirty="0"/>
              <a:t>trigger acquisition on event, generate pulse on event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GB" dirty="0"/>
          </a:p>
          <a:p>
            <a:pPr lvl="1"/>
            <a:r>
              <a:rPr lang="en-GB" dirty="0"/>
              <a:t>standard trigger on the backplane is still supported if an EVR is present in the crate</a:t>
            </a:r>
          </a:p>
          <a:p>
            <a:pPr marL="265113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lvl="4">
              <a:buFont typeface="Wingdings 2" pitchFamily="18" charset="2"/>
              <a:buNone/>
            </a:pPr>
            <a:endParaRPr lang="en-GB" dirty="0"/>
          </a:p>
          <a:p>
            <a:pPr lvl="5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2AAC6D-9588-41EC-9C9A-876C1733B6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928" y="3995686"/>
            <a:ext cx="2250022" cy="16381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03F4C1-D126-4A6D-A9E1-CACFEC4A67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130"/>
            <a:ext cx="2429692" cy="12495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45E1F3E-68D1-4BC3-875C-BE2880BC06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54" y="1897005"/>
            <a:ext cx="2487527" cy="770646"/>
          </a:xfrm>
          <a:prstGeom prst="rect">
            <a:avLst/>
          </a:prstGeom>
        </p:spPr>
      </p:pic>
      <p:pic>
        <p:nvPicPr>
          <p:cNvPr id="4098" name="Picture 2" descr="TPL_BEEZ5_LOGO">
            <a:extLst>
              <a:ext uri="{FF2B5EF4-FFF2-40B4-BE49-F238E27FC236}">
                <a16:creationId xmlns:a16="http://schemas.microsoft.com/office/drawing/2014/main" id="{790E4E92-01D8-44A3-9DA3-576C803C79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65" y="1195660"/>
            <a:ext cx="3877635" cy="38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648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729F62-F9F8-4EBF-B828-6292D3619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/>
          </a:p>
          <a:p>
            <a:r>
              <a:rPr lang="en-US" sz="3200" dirty="0"/>
              <a:t>There are many different DAQ boards but…</a:t>
            </a:r>
          </a:p>
          <a:p>
            <a:endParaRPr lang="en-US" sz="3200" dirty="0"/>
          </a:p>
          <a:p>
            <a:r>
              <a:rPr lang="en-US" sz="3200" dirty="0"/>
              <a:t>…they share a common use-case:</a:t>
            </a:r>
          </a:p>
          <a:p>
            <a:pPr marL="0" indent="0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u="sng" dirty="0"/>
              <a:t>digitizing analogue signals</a:t>
            </a:r>
            <a:r>
              <a:rPr lang="en-US" sz="3200" dirty="0"/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1D0A4E-E376-415A-9B66-5DE383188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DAQ boards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CC1EA0-BEA2-4F79-B859-9854C09A1EE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639BD4F-CD17-41B2-8F7A-471C394055A8}" type="slidenum">
              <a:rPr lang="sl-SI" smtClean="0"/>
              <a:pPr>
                <a:defRPr/>
              </a:pPr>
              <a:t>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89752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2B209E5-84AC-40A6-8E1A-7C9C432AC8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7838969"/>
              </p:ext>
            </p:extLst>
          </p:nvPr>
        </p:nvGraphicFramePr>
        <p:xfrm>
          <a:off x="876300" y="1773238"/>
          <a:ext cx="7391400" cy="30327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val="1854659194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41158031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Software support</a:t>
                      </a:r>
                      <a:endParaRPr lang="LID4096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Driver supports a specific board model no matter what hardware interface it has.</a:t>
                      </a:r>
                      <a:endParaRPr lang="LID4096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56914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Automatic startup</a:t>
                      </a:r>
                      <a:endParaRPr lang="LID4096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Communication with DAQ board established automatically.</a:t>
                      </a:r>
                      <a:endParaRPr lang="LID4096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67382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DAQ modes</a:t>
                      </a:r>
                      <a:endParaRPr lang="LID4096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Any available DAQ mode can be chosen.</a:t>
                      </a:r>
                      <a:endParaRPr lang="LID4096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2720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DAQ parameters</a:t>
                      </a:r>
                      <a:endParaRPr lang="LID4096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DAQ can be configured with various available parameters.</a:t>
                      </a:r>
                      <a:endParaRPr lang="LID4096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768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Trigger modes</a:t>
                      </a:r>
                      <a:endParaRPr lang="LID4096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DAQ can be triggered with any available source.</a:t>
                      </a:r>
                      <a:endParaRPr lang="LID4096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901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Channel mask</a:t>
                      </a:r>
                      <a:endParaRPr lang="LID4096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Number of active channels is configurable.</a:t>
                      </a:r>
                      <a:endParaRPr lang="LID4096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008590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Requirements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63CDF57-94A1-4008-95B7-41B0F7F9A5E8}"/>
              </a:ext>
            </a:extLst>
          </p:cNvPr>
          <p:cNvSpPr txBox="1">
            <a:spLocks/>
          </p:cNvSpPr>
          <p:nvPr/>
        </p:nvSpPr>
        <p:spPr>
          <a:xfrm>
            <a:off x="457200" y="981075"/>
            <a:ext cx="8229600" cy="7921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60363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Wingdings" pitchFamily="2" charset="2"/>
              <a:buChar char="q"/>
              <a:tabLst>
                <a:tab pos="360363" algn="l"/>
              </a:tabLst>
              <a:defRPr sz="24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8163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itchFamily="18" charset="2"/>
              <a:buChar char=""/>
              <a:defRPr sz="22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11200" indent="-261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itchFamily="18" charset="2"/>
              <a:buChar char="¢"/>
              <a:defRPr lang="en-US" sz="2000" kern="120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8525" indent="-273050" algn="l" defTabSz="804863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itchFamily="18" charset="2"/>
              <a:buChar char="¢"/>
              <a:defRPr sz="18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74738" indent="-265113" algn="l" defTabSz="10795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SzPct val="80000"/>
              <a:buFont typeface="Wingdings 2" pitchFamily="18" charset="2"/>
              <a:buChar char="¢"/>
              <a:defRPr sz="16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079500" indent="-269875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SzPct val="70000"/>
              <a:buFont typeface="Wingdings" pitchFamily="2" charset="2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Font typeface="Wingdings" pitchFamily="2" charset="2"/>
              <a:buChar char="§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SzPct val="70000"/>
              <a:buFont typeface="Wingdings" pitchFamily="2" charset="2"/>
              <a:buChar char="q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Font typeface="Wingdings" pitchFamily="2" charset="2"/>
              <a:buChar char="§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Driver provides full support for main and board-specific functionalities: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74C948E5-D619-4631-8D8B-C4218BA9EAD0}"/>
              </a:ext>
            </a:extLst>
          </p:cNvPr>
          <p:cNvSpPr txBox="1">
            <a:spLocks/>
          </p:cNvSpPr>
          <p:nvPr/>
        </p:nvSpPr>
        <p:spPr>
          <a:xfrm>
            <a:off x="457200" y="5084762"/>
            <a:ext cx="8229600" cy="792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363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Wingdings" pitchFamily="2" charset="2"/>
              <a:buChar char="q"/>
              <a:tabLst>
                <a:tab pos="360363" algn="l"/>
              </a:tabLst>
              <a:defRPr sz="24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8163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itchFamily="18" charset="2"/>
              <a:buChar char=""/>
              <a:defRPr sz="22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11200" indent="-261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itchFamily="18" charset="2"/>
              <a:buChar char="¢"/>
              <a:defRPr lang="en-US" sz="2000" kern="120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8525" indent="-273050" algn="l" defTabSz="804863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itchFamily="18" charset="2"/>
              <a:buChar char="¢"/>
              <a:defRPr sz="18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74738" indent="-265113" algn="l" defTabSz="10795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SzPct val="80000"/>
              <a:buFont typeface="Wingdings 2" pitchFamily="18" charset="2"/>
              <a:buChar char="¢"/>
              <a:defRPr sz="16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079500" indent="-269875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SzPct val="70000"/>
              <a:buFont typeface="Wingdings" pitchFamily="2" charset="2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Font typeface="Wingdings" pitchFamily="2" charset="2"/>
              <a:buChar char="§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SzPct val="70000"/>
              <a:buFont typeface="Wingdings" pitchFamily="2" charset="2"/>
              <a:buChar char="q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Font typeface="Wingdings" pitchFamily="2" charset="2"/>
              <a:buChar char="§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Support documentation has a standardized structure.</a:t>
            </a:r>
          </a:p>
        </p:txBody>
      </p:sp>
    </p:spTree>
    <p:extLst>
      <p:ext uri="{BB962C8B-B14F-4D97-AF65-F5344CB8AC3E}">
        <p14:creationId xmlns:p14="http://schemas.microsoft.com/office/powerpoint/2010/main" val="2024375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Framework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CDAEE6E8-0D79-4C7D-8B86-BD8E07F7F9FE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dirty="0"/>
              <a:t>Driver is based on community version of NDS3</a:t>
            </a:r>
          </a:p>
          <a:p>
            <a:endParaRPr lang="en-US" dirty="0"/>
          </a:p>
          <a:p>
            <a:r>
              <a:rPr lang="en-US" dirty="0"/>
              <a:t>Three layered software</a:t>
            </a:r>
            <a:r>
              <a:rPr lang="ru-RU" dirty="0"/>
              <a:t> </a:t>
            </a:r>
            <a:r>
              <a:rPr lang="en-US" dirty="0"/>
              <a:t>application</a:t>
            </a:r>
          </a:p>
          <a:p>
            <a:endParaRPr lang="en-US" dirty="0"/>
          </a:p>
          <a:p>
            <a:r>
              <a:rPr lang="en-US" dirty="0"/>
              <a:t>End user interacts with IOC application or GUI</a:t>
            </a:r>
          </a:p>
          <a:p>
            <a:endParaRPr lang="LID4096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1778641D-F0E6-4495-AA17-262A8ED89A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1694" y="1072945"/>
            <a:ext cx="2743200" cy="47121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DAC9B3C-444B-4323-9A28-91EA9F8E91C5}"/>
              </a:ext>
            </a:extLst>
          </p:cNvPr>
          <p:cNvSpPr txBox="1"/>
          <p:nvPr/>
        </p:nvSpPr>
        <p:spPr>
          <a:xfrm>
            <a:off x="851694" y="25146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EPICS IOC</a:t>
            </a:r>
            <a:endParaRPr lang="LID4096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CFA8AB-158D-4CDD-81CA-CFD38BAD93FA}"/>
              </a:ext>
            </a:extLst>
          </p:cNvPr>
          <p:cNvSpPr txBox="1"/>
          <p:nvPr/>
        </p:nvSpPr>
        <p:spPr>
          <a:xfrm>
            <a:off x="851694" y="36957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NDS3</a:t>
            </a:r>
            <a:endParaRPr lang="LID4096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441053-31E6-4904-BFE6-EECE85292B69}"/>
              </a:ext>
            </a:extLst>
          </p:cNvPr>
          <p:cNvSpPr txBox="1"/>
          <p:nvPr/>
        </p:nvSpPr>
        <p:spPr>
          <a:xfrm>
            <a:off x="851694" y="48768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HW API</a:t>
            </a:r>
            <a:endParaRPr lang="LID4096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544079-2A09-48DF-A757-A43C5ACC9FFF}"/>
              </a:ext>
            </a:extLst>
          </p:cNvPr>
          <p:cNvSpPr txBox="1"/>
          <p:nvPr/>
        </p:nvSpPr>
        <p:spPr>
          <a:xfrm>
            <a:off x="1863811" y="162282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User</a:t>
            </a:r>
            <a:endParaRPr lang="LID4096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79041A6-9141-470D-84D4-685616D79D66}"/>
              </a:ext>
            </a:extLst>
          </p:cNvPr>
          <p:cNvCxnSpPr>
            <a:stCxn id="9" idx="2"/>
            <a:endCxn id="10" idx="0"/>
          </p:cNvCxnSpPr>
          <p:nvPr/>
        </p:nvCxnSpPr>
        <p:spPr>
          <a:xfrm>
            <a:off x="2223294" y="3037820"/>
            <a:ext cx="0" cy="65788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B9758DB-2E77-4F31-9F9D-99C4E89FCA6D}"/>
              </a:ext>
            </a:extLst>
          </p:cNvPr>
          <p:cNvCxnSpPr>
            <a:stCxn id="10" idx="2"/>
            <a:endCxn id="11" idx="0"/>
          </p:cNvCxnSpPr>
          <p:nvPr/>
        </p:nvCxnSpPr>
        <p:spPr>
          <a:xfrm>
            <a:off x="2223294" y="4218920"/>
            <a:ext cx="0" cy="65788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E760A48-5772-4230-B809-FEFE70F3A36C}"/>
              </a:ext>
            </a:extLst>
          </p:cNvPr>
          <p:cNvCxnSpPr>
            <a:cxnSpLocks/>
            <a:stCxn id="12" idx="2"/>
            <a:endCxn id="9" idx="0"/>
          </p:cNvCxnSpPr>
          <p:nvPr/>
        </p:nvCxnSpPr>
        <p:spPr>
          <a:xfrm flipH="1">
            <a:off x="2223294" y="2146040"/>
            <a:ext cx="402517" cy="36856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7355046"/>
      </p:ext>
    </p:extLst>
  </p:cSld>
  <p:clrMapOvr>
    <a:masterClrMapping/>
  </p:clrMapOvr>
</p:sld>
</file>

<file path=ppt/theme/theme1.xml><?xml version="1.0" encoding="utf-8"?>
<a:theme xmlns:a="http://schemas.openxmlformats.org/drawingml/2006/main" name="Cosylab_template_MS2007">
  <a:themeElements>
    <a:clrScheme name="Custom 2">
      <a:dk1>
        <a:sysClr val="windowText" lastClr="000000"/>
      </a:dk1>
      <a:lt1>
        <a:sysClr val="window" lastClr="FFFFFF"/>
      </a:lt1>
      <a:dk2>
        <a:srgbClr val="EE2E24"/>
      </a:dk2>
      <a:lt2>
        <a:srgbClr val="A1A1A1"/>
      </a:lt2>
      <a:accent1>
        <a:srgbClr val="595959"/>
      </a:accent1>
      <a:accent2>
        <a:srgbClr val="A3140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SL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sylab_template_MS2007.potx" id="{6D2E6085-C032-4B14-A198-53622EC7C585}" vid="{9BDE00FC-5B82-428F-9FA0-60F6BB3EB18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CSL_PPT-Presentation_template_MS2007</Template>
  <TotalTime>859</TotalTime>
  <Words>365</Words>
  <Application>Microsoft Office PowerPoint</Application>
  <PresentationFormat>On-screen Show (4:3)</PresentationFormat>
  <Paragraphs>111</Paragraphs>
  <Slides>13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Wingdings</vt:lpstr>
      <vt:lpstr>Wingdings 2</vt:lpstr>
      <vt:lpstr>Cosylab_template_MS2007</vt:lpstr>
      <vt:lpstr>Visio</vt:lpstr>
      <vt:lpstr>Polina Pipp</vt:lpstr>
      <vt:lpstr>Overview</vt:lpstr>
      <vt:lpstr>DAQ boards</vt:lpstr>
      <vt:lpstr>DAQ boards</vt:lpstr>
      <vt:lpstr>DAQ boards</vt:lpstr>
      <vt:lpstr>DAQ boards</vt:lpstr>
      <vt:lpstr>DAQ boards</vt:lpstr>
      <vt:lpstr>Requirements</vt:lpstr>
      <vt:lpstr>Framework</vt:lpstr>
      <vt:lpstr>Driver implementation</vt:lpstr>
      <vt:lpstr>Graphical interfaces</vt:lpstr>
      <vt:lpstr>Summary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COSYLAB</dc:title>
  <dc:creator>Polina Pipp</dc:creator>
  <cp:lastModifiedBy>Polina Pipp</cp:lastModifiedBy>
  <cp:revision>96</cp:revision>
  <dcterms:created xsi:type="dcterms:W3CDTF">2019-05-27T07:16:48Z</dcterms:created>
  <dcterms:modified xsi:type="dcterms:W3CDTF">2019-06-04T17:17:44Z</dcterms:modified>
</cp:coreProperties>
</file>