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9"/>
  </p:notesMasterIdLst>
  <p:sldIdLst>
    <p:sldId id="812" r:id="rId2"/>
    <p:sldId id="1088" r:id="rId3"/>
    <p:sldId id="1098" r:id="rId4"/>
    <p:sldId id="1097" r:id="rId5"/>
    <p:sldId id="1099" r:id="rId6"/>
    <p:sldId id="1101" r:id="rId7"/>
    <p:sldId id="1100" r:id="rId8"/>
  </p:sldIdLst>
  <p:sldSz cx="9144000" cy="6858000" type="screen4x3"/>
  <p:notesSz cx="6805613" cy="9939338"/>
  <p:embeddedFontLst>
    <p:embeddedFont>
      <p:font typeface="たぬき油性マジック" panose="02000600000000000000" pitchFamily="2" charset="-128"/>
      <p:regular r:id="rId10"/>
    </p:embeddedFont>
    <p:embeddedFont>
      <p:font typeface="Arial Unicode MS" panose="020B0604020202020204" pitchFamily="50" charset="-128"/>
      <p:regular r:id="rId11"/>
    </p:embeddedFont>
    <p:embeddedFont>
      <p:font typeface="Noto Sans" panose="020B0604020202020204" charset="0"/>
      <p:regular r:id="rId12"/>
      <p:bold r:id="rId13"/>
      <p:italic r:id="rId14"/>
      <p:boldItalic r:id="rId15"/>
    </p:embeddedFont>
    <p:embeddedFont>
      <p:font typeface="Meiryo UI" panose="020B0604030504040204" pitchFamily="50" charset="-128"/>
      <p:regular r:id="rId16"/>
      <p:bold r:id="rId17"/>
      <p:italic r:id="rId18"/>
      <p:boldItalic r:id="rId19"/>
    </p:embeddedFont>
    <p:embeddedFont>
      <p:font typeface="Symbola" panose="020B0604020202020204" charset="0"/>
      <p:regular r:id="rId20"/>
    </p:embeddedFont>
  </p:embeddedFontLst>
  <p:defaultTextStyle>
    <a:defPPr>
      <a:defRPr lang="ja-JP"/>
    </a:defPPr>
    <a:lvl1pPr algn="r" rtl="0" eaLnBrk="0" fontAlgn="base" hangingPunct="0">
      <a:spcBef>
        <a:spcPct val="50000"/>
      </a:spcBef>
      <a:spcAft>
        <a:spcPct val="0"/>
      </a:spcAft>
      <a:defRPr sz="2000" kern="1200">
        <a:solidFill>
          <a:srgbClr val="000066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r" rtl="0" eaLnBrk="0" fontAlgn="base" hangingPunct="0">
      <a:spcBef>
        <a:spcPct val="50000"/>
      </a:spcBef>
      <a:spcAft>
        <a:spcPct val="0"/>
      </a:spcAft>
      <a:defRPr sz="2000" kern="1200">
        <a:solidFill>
          <a:srgbClr val="000066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r" rtl="0" eaLnBrk="0" fontAlgn="base" hangingPunct="0">
      <a:spcBef>
        <a:spcPct val="50000"/>
      </a:spcBef>
      <a:spcAft>
        <a:spcPct val="0"/>
      </a:spcAft>
      <a:defRPr sz="2000" kern="1200">
        <a:solidFill>
          <a:srgbClr val="000066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r" rtl="0" eaLnBrk="0" fontAlgn="base" hangingPunct="0">
      <a:spcBef>
        <a:spcPct val="50000"/>
      </a:spcBef>
      <a:spcAft>
        <a:spcPct val="0"/>
      </a:spcAft>
      <a:defRPr sz="2000" kern="1200">
        <a:solidFill>
          <a:srgbClr val="000066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r" rtl="0" eaLnBrk="0" fontAlgn="base" hangingPunct="0">
      <a:spcBef>
        <a:spcPct val="50000"/>
      </a:spcBef>
      <a:spcAft>
        <a:spcPct val="0"/>
      </a:spcAft>
      <a:defRPr sz="2000" kern="1200">
        <a:solidFill>
          <a:srgbClr val="000066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000" kern="1200">
        <a:solidFill>
          <a:srgbClr val="000066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000" kern="1200">
        <a:solidFill>
          <a:srgbClr val="000066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000" kern="1200">
        <a:solidFill>
          <a:srgbClr val="000066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000" kern="1200">
        <a:solidFill>
          <a:srgbClr val="000066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FF"/>
    <a:srgbClr val="008000"/>
    <a:srgbClr val="00CC00"/>
    <a:srgbClr val="00FF99"/>
    <a:srgbClr val="339933"/>
    <a:srgbClr val="00CC66"/>
    <a:srgbClr val="00CC99"/>
    <a:srgbClr val="0099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6810" autoAdjust="0"/>
  </p:normalViewPr>
  <p:slideViewPr>
    <p:cSldViewPr>
      <p:cViewPr varScale="1">
        <p:scale>
          <a:sx n="76" d="100"/>
          <a:sy n="76" d="100"/>
        </p:scale>
        <p:origin x="-9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7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0" y="-90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kumimoji="1" sz="120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939" y="0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kumimoji="1" sz="120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62" y="4721186"/>
            <a:ext cx="5444490" cy="447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46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kumimoji="1" sz="120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939" y="9440646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kumimoji="1" sz="120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fld id="{63707DA9-4F91-43EC-979E-94BE45664F6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20318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Unicode MS" pitchFamily="50" charset="-128"/>
        <a:ea typeface="Arial Unicode MS" pitchFamily="50" charset="-128"/>
        <a:cs typeface="Arial Unicode MS" pitchFamily="5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Unicode MS" pitchFamily="50" charset="-128"/>
        <a:ea typeface="Arial Unicode MS" pitchFamily="50" charset="-128"/>
        <a:cs typeface="Arial Unicode MS" pitchFamily="50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Unicode MS" pitchFamily="50" charset="-128"/>
        <a:ea typeface="Arial Unicode MS" pitchFamily="50" charset="-128"/>
        <a:cs typeface="Arial Unicode MS" pitchFamily="50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Unicode MS" pitchFamily="50" charset="-128"/>
        <a:ea typeface="Arial Unicode MS" pitchFamily="50" charset="-128"/>
        <a:cs typeface="Arial Unicode MS" pitchFamily="50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Unicode MS" pitchFamily="50" charset="-128"/>
        <a:ea typeface="Arial Unicode MS" pitchFamily="50" charset="-128"/>
        <a:cs typeface="Arial Unicode MS" pitchFamily="50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>
              <a:defRPr sz="20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>
              <a:defRPr sz="20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>
              <a:defRPr sz="20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>
              <a:defRPr sz="20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algn="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algn="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algn="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algn="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fld id="{6A44BF57-BFCE-4A0E-A301-EFFC905A7369}" type="slidenum">
              <a:rPr lang="en-US" altLang="ja-JP" sz="120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</a:rPr>
              <a:pPr/>
              <a:t>1</a:t>
            </a:fld>
            <a:endParaRPr lang="en-US" altLang="ja-JP" sz="12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0" y="1858963"/>
            <a:ext cx="555625" cy="5000625"/>
          </a:xfrm>
          <a:prstGeom prst="roundRect">
            <a:avLst>
              <a:gd name="adj" fmla="val 255"/>
            </a:avLst>
          </a:prstGeom>
          <a:solidFill>
            <a:srgbClr val="DC2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650875" y="0"/>
            <a:ext cx="8493125" cy="1739900"/>
          </a:xfrm>
          <a:prstGeom prst="roundRect">
            <a:avLst>
              <a:gd name="adj" fmla="val 79"/>
            </a:avLst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</a:pPr>
            <a:endParaRPr kumimoji="1" lang="ja-JP" altLang="ja-JP" sz="4400" dirty="0">
              <a:solidFill>
                <a:schemeClr val="bg2"/>
              </a:solidFill>
              <a:latin typeface="たぬき油性マジック" pitchFamily="2" charset="-128"/>
              <a:ea typeface="たぬき油性マジック" pitchFamily="2" charset="-128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0" y="1728788"/>
            <a:ext cx="9144000" cy="177800"/>
          </a:xfrm>
          <a:prstGeom prst="roundRect">
            <a:avLst>
              <a:gd name="adj" fmla="val 806"/>
            </a:avLst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96888" y="0"/>
            <a:ext cx="165100" cy="6858000"/>
          </a:xfrm>
          <a:prstGeom prst="roundRect">
            <a:avLst>
              <a:gd name="adj" fmla="val 875"/>
            </a:avLst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 algn="r">
              <a:defRPr>
                <a:latin typeface="Noto Sans" panose="020B0502040504020204" pitchFamily="34" charset="0"/>
              </a:defRPr>
            </a:lvl1pPr>
          </a:lstStyle>
          <a:p>
            <a:pPr lvl="0"/>
            <a:r>
              <a:rPr lang="ja-JP" altLang="en-US" noProof="0" dirty="0" smtClean="0"/>
              <a:t>マスタ タイトルの書式設定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Arial Unicode MS" pitchFamily="50" charset="-128"/>
              <a:buNone/>
              <a:defRPr>
                <a:latin typeface="Noto Sans" panose="020B0502040504020204" pitchFamily="34" charset="0"/>
              </a:defRPr>
            </a:lvl1pPr>
          </a:lstStyle>
          <a:p>
            <a:pPr lvl="0"/>
            <a:r>
              <a:rPr lang="ja-JP" altLang="en-US" noProof="0" dirty="0" smtClean="0"/>
              <a:t>マスタ サブタイトルの書式設定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6372225" y="6399213"/>
            <a:ext cx="2016125" cy="458787"/>
          </a:xfrm>
        </p:spPr>
        <p:txBody>
          <a:bodyPr/>
          <a:lstStyle>
            <a:lvl1pPr>
              <a:defRPr smtClean="0">
                <a:latin typeface="Noto Sans" panose="020B0502040504020204" pitchFamily="34" charset="0"/>
              </a:defRPr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684213" y="6400800"/>
            <a:ext cx="5686425" cy="457200"/>
          </a:xfrm>
        </p:spPr>
        <p:txBody>
          <a:bodyPr/>
          <a:lstStyle>
            <a:lvl1pPr>
              <a:defRPr>
                <a:latin typeface="Noto Sans" panose="020B0502040504020204" pitchFamily="34" charset="0"/>
              </a:defRPr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Noto Sans" panose="020B0502040504020204" pitchFamily="34" charset="0"/>
              </a:defRPr>
            </a:lvl1pPr>
          </a:lstStyle>
          <a:p>
            <a:pPr>
              <a:defRPr/>
            </a:pPr>
            <a:fld id="{C57E4A89-6C72-4C59-BD11-63433D4AF7FF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1489475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FAC3B-227B-4607-BE35-B67E09F34EC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1220451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75425" y="457200"/>
            <a:ext cx="1962150" cy="55991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737225" cy="55991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F1EAF-FD71-434B-87B3-EEC3F08E1A5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7126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848600" cy="762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85800" y="1941513"/>
            <a:ext cx="3849688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87888" y="1941513"/>
            <a:ext cx="3849687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59784-8775-4A42-AF2D-BA00A5CC5FD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6037154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Noto Sans" panose="020B0502040504020204" pitchFamily="34" charset="0"/>
                <a:ea typeface="Noto Sans CJK JP Medium" pitchFamily="34" charset="-128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BCB63-C76D-4C2A-882C-94EB7FD8A8C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8180809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EFA54-FB4C-48C0-BB57-7BEC1EA3C88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58001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41513"/>
            <a:ext cx="384968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87888" y="1941513"/>
            <a:ext cx="384968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C401F-C107-46A2-B032-D1F51AE2A7F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9194456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CD2AC-1515-4B04-8DA1-48CA4E0DA03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104729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AA432-38B3-4581-A781-ECA166A5E61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5255008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796A0-99DB-49A4-A3CD-8DF67335BE5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90435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D45D6-411C-4F40-ABF3-86BBA4040C3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212174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CB7AE-7A7A-4826-B964-AA698DEF6AD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465802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72225" y="6400800"/>
            <a:ext cx="2017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smtClean="0">
                <a:latin typeface="Noto Sans" panose="020B0502040504020204" pitchFamily="34" charset="0"/>
                <a:ea typeface="+mn-ea"/>
              </a:defRPr>
            </a:lvl1pPr>
          </a:lstStyle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400800"/>
            <a:ext cx="5688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latin typeface="Noto Sans" panose="020B0502040504020204" pitchFamily="34" charset="0"/>
                <a:ea typeface="+mn-ea"/>
              </a:defRPr>
            </a:lvl1pPr>
          </a:lstStyle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8350" y="6400800"/>
            <a:ext cx="60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>
                <a:latin typeface="Noto Sans" panose="020B0502040504020204" pitchFamily="34" charset="0"/>
                <a:ea typeface="+mn-ea"/>
              </a:defRPr>
            </a:lvl1pPr>
          </a:lstStyle>
          <a:p>
            <a:pPr>
              <a:defRPr/>
            </a:pPr>
            <a:fld id="{567D1976-7AFE-4774-AB61-EC43E98064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1858963"/>
            <a:ext cx="555625" cy="5000625"/>
          </a:xfrm>
          <a:prstGeom prst="roundRect">
            <a:avLst>
              <a:gd name="adj" fmla="val 255"/>
            </a:avLst>
          </a:prstGeom>
          <a:solidFill>
            <a:srgbClr val="DC2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dirty="0">
              <a:latin typeface="Noto Sans" panose="020B0502040504020204" pitchFamily="34" charset="0"/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650875" y="0"/>
            <a:ext cx="8493125" cy="1739900"/>
          </a:xfrm>
          <a:prstGeom prst="roundRect">
            <a:avLst>
              <a:gd name="adj" fmla="val 79"/>
            </a:avLst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dirty="0">
              <a:latin typeface="Noto Sans" panose="020B0502040504020204" pitchFamily="34" charset="0"/>
            </a:endParaRPr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0" y="1728788"/>
            <a:ext cx="9144000" cy="177800"/>
          </a:xfrm>
          <a:prstGeom prst="roundRect">
            <a:avLst>
              <a:gd name="adj" fmla="val 806"/>
            </a:avLst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dirty="0">
              <a:latin typeface="Noto Sans" panose="020B0502040504020204" pitchFamily="34" charset="0"/>
            </a:endParaRPr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496888" y="0"/>
            <a:ext cx="165100" cy="6858000"/>
          </a:xfrm>
          <a:prstGeom prst="roundRect">
            <a:avLst>
              <a:gd name="adj" fmla="val 875"/>
            </a:avLst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 dirty="0">
              <a:latin typeface="Noto Sans" panose="020B0502040504020204" pitchFamily="34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84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41513"/>
            <a:ext cx="78517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48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  <p:sldLayoutId id="2147484047" r:id="rId12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Noto Sans" panose="020B0502040504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たぬき油性マジック" pitchFamily="2" charset="-128"/>
          <a:ea typeface="たぬき油性マジック" pitchFamily="2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たぬき油性マジック" pitchFamily="2" charset="-128"/>
          <a:ea typeface="たぬき油性マジック" pitchFamily="2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たぬき油性マジック" pitchFamily="2" charset="-128"/>
          <a:ea typeface="たぬき油性マジック" pitchFamily="2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たぬき油性マジック" pitchFamily="2" charset="-128"/>
          <a:ea typeface="たぬき油性マジック" pitchFamily="2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たぬき油性マジック" pitchFamily="2" charset="-128"/>
          <a:ea typeface="たぬき油性マジック" pitchFamily="2" charset="-128"/>
          <a:cs typeface="Arial Unicode MS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たぬき油性マジック" pitchFamily="2" charset="-128"/>
          <a:ea typeface="たぬき油性マジック" pitchFamily="2" charset="-128"/>
          <a:cs typeface="Arial Unicode MS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たぬき油性マジック" pitchFamily="2" charset="-128"/>
          <a:ea typeface="たぬき油性マジック" pitchFamily="2" charset="-128"/>
          <a:cs typeface="Arial Unicode MS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たぬき油性マジック" pitchFamily="2" charset="-128"/>
          <a:ea typeface="たぬき油性マジック" pitchFamily="2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33"/>
        </a:buClr>
        <a:buSzPct val="70000"/>
        <a:buFont typeface="Arial Unicode MS" pitchFamily="50" charset="-128"/>
        <a:buBlip>
          <a:blip r:embed="rId14"/>
        </a:buBlip>
        <a:defRPr kumimoji="1" sz="2400">
          <a:solidFill>
            <a:srgbClr val="000066"/>
          </a:solidFill>
          <a:latin typeface="Noto Sans" panose="020B050204050402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Arial Unicode MS" pitchFamily="50" charset="-128"/>
        <a:buBlip>
          <a:blip r:embed="rId15"/>
        </a:buBlip>
        <a:defRPr kumimoji="1" sz="2000">
          <a:solidFill>
            <a:srgbClr val="000066"/>
          </a:solidFill>
          <a:latin typeface="Noto Sans" panose="020B050204050402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65000"/>
        <a:buFont typeface="Arial Unicode MS" pitchFamily="50" charset="-128"/>
        <a:buBlip>
          <a:blip r:embed="rId16"/>
        </a:buBlip>
        <a:defRPr kumimoji="1">
          <a:solidFill>
            <a:srgbClr val="000066"/>
          </a:solidFill>
          <a:latin typeface="Noto Sans" panose="020B050204050402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Arial Unicode MS" pitchFamily="50" charset="-128"/>
        <a:buBlip>
          <a:blip r:embed="rId17"/>
        </a:buBlip>
        <a:defRPr kumimoji="1" sz="1600">
          <a:solidFill>
            <a:srgbClr val="000066"/>
          </a:solidFill>
          <a:latin typeface="Noto Sans" panose="020B0502040504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Arial Unicode MS" pitchFamily="50" charset="-128"/>
        <a:buBlip>
          <a:blip r:embed="rId18"/>
        </a:buBlip>
        <a:defRPr kumimoji="1" sz="1600">
          <a:solidFill>
            <a:srgbClr val="000066"/>
          </a:solidFill>
          <a:latin typeface="Noto Sans" panose="020B0502040504020204" pitchFamily="34" charset="0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Arial Unicode MS" pitchFamily="50" charset="-128"/>
        <a:buBlip>
          <a:blip r:embed="rId18"/>
        </a:buBlip>
        <a:defRPr kumimoji="1" sz="1600">
          <a:solidFill>
            <a:srgbClr val="000066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Arial Unicode MS" pitchFamily="50" charset="-128"/>
        <a:buBlip>
          <a:blip r:embed="rId18"/>
        </a:buBlip>
        <a:defRPr kumimoji="1" sz="1600">
          <a:solidFill>
            <a:srgbClr val="000066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Arial Unicode MS" pitchFamily="50" charset="-128"/>
        <a:buBlip>
          <a:blip r:embed="rId18"/>
        </a:buBlip>
        <a:defRPr kumimoji="1" sz="1600">
          <a:solidFill>
            <a:srgbClr val="000066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Arial Unicode MS" pitchFamily="50" charset="-128"/>
        <a:buBlip>
          <a:blip r:embed="rId18"/>
        </a:buBlip>
        <a:defRPr kumimoji="1" sz="1600">
          <a:solidFill>
            <a:srgbClr val="000066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FA774-DB14-4873-81A0-578917AB02AC}" type="slidenum">
              <a:rPr lang="en-US" altLang="ja-JP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5463" y="2636912"/>
            <a:ext cx="8367712" cy="1944217"/>
          </a:xfrm>
        </p:spPr>
        <p:txBody>
          <a:bodyPr/>
          <a:lstStyle/>
          <a:p>
            <a:pPr eaLnBrk="1" hangingPunct="1"/>
            <a:r>
              <a:rPr lang="en-US" altLang="ja-JP" sz="4000" dirty="0">
                <a:latin typeface="Noto Sans CJK JP Medium" pitchFamily="34" charset="-128"/>
                <a:ea typeface="Noto Sans CJK JP Medium" pitchFamily="34" charset="-128"/>
              </a:rPr>
              <a:t>A Two-Tier PV </a:t>
            </a:r>
            <a:r>
              <a:rPr lang="en-US" altLang="ja-JP" sz="4000" dirty="0" smtClean="0">
                <a:latin typeface="Noto Sans CJK JP Medium" pitchFamily="34" charset="-128"/>
                <a:ea typeface="Noto Sans CJK JP Medium" pitchFamily="34" charset="-128"/>
              </a:rPr>
              <a:t>Gateway</a:t>
            </a:r>
            <a:br>
              <a:rPr lang="en-US" altLang="ja-JP" sz="4000" dirty="0" smtClean="0">
                <a:latin typeface="Noto Sans CJK JP Medium" pitchFamily="34" charset="-128"/>
                <a:ea typeface="Noto Sans CJK JP Medium" pitchFamily="34" charset="-128"/>
              </a:rPr>
            </a:br>
            <a:r>
              <a:rPr lang="en-US" altLang="ja-JP" sz="4000" dirty="0" smtClean="0">
                <a:latin typeface="Noto Sans CJK JP Medium" pitchFamily="34" charset="-128"/>
                <a:ea typeface="Noto Sans CJK JP Medium" pitchFamily="34" charset="-128"/>
              </a:rPr>
              <a:t> for Channel </a:t>
            </a:r>
            <a:r>
              <a:rPr lang="en-US" altLang="ja-JP" sz="4000" dirty="0">
                <a:latin typeface="Noto Sans CJK JP Medium" pitchFamily="34" charset="-128"/>
                <a:ea typeface="Noto Sans CJK JP Medium" pitchFamily="34" charset="-128"/>
              </a:rPr>
              <a:t>Access </a:t>
            </a:r>
            <a:r>
              <a:rPr lang="en-US" altLang="ja-JP" sz="4000" dirty="0" smtClean="0">
                <a:latin typeface="Noto Sans CJK JP Medium" pitchFamily="34" charset="-128"/>
                <a:ea typeface="Noto Sans CJK JP Medium" pitchFamily="34" charset="-128"/>
              </a:rPr>
              <a:t/>
            </a:r>
            <a:br>
              <a:rPr lang="en-US" altLang="ja-JP" sz="4000" dirty="0" smtClean="0">
                <a:latin typeface="Noto Sans CJK JP Medium" pitchFamily="34" charset="-128"/>
                <a:ea typeface="Noto Sans CJK JP Medium" pitchFamily="34" charset="-128"/>
              </a:rPr>
            </a:br>
            <a:r>
              <a:rPr lang="en-US" altLang="ja-JP" sz="4000" dirty="0" smtClean="0">
                <a:latin typeface="Noto Sans CJK JP Medium" pitchFamily="34" charset="-128"/>
                <a:ea typeface="Noto Sans CJK JP Medium" pitchFamily="34" charset="-128"/>
              </a:rPr>
              <a:t>from </a:t>
            </a:r>
            <a:r>
              <a:rPr lang="en-US" altLang="ja-JP" sz="4000" dirty="0">
                <a:latin typeface="Noto Sans CJK JP Medium" pitchFamily="34" charset="-128"/>
                <a:ea typeface="Noto Sans CJK JP Medium" pitchFamily="34" charset="-128"/>
              </a:rPr>
              <a:t>J-PARC Office Network </a:t>
            </a:r>
            <a:r>
              <a:rPr lang="en-US" altLang="ja-JP" sz="4000" dirty="0" smtClean="0">
                <a:latin typeface="Noto Sans CJK JP Medium" pitchFamily="34" charset="-128"/>
                <a:ea typeface="Noto Sans CJK JP Medium" pitchFamily="34" charset="-128"/>
              </a:rPr>
              <a:t>to </a:t>
            </a:r>
            <a:r>
              <a:rPr lang="en-US" altLang="ja-JP" sz="4000" dirty="0">
                <a:latin typeface="Noto Sans CJK JP Medium" pitchFamily="34" charset="-128"/>
                <a:ea typeface="Noto Sans CJK JP Medium" pitchFamily="34" charset="-128"/>
              </a:rPr>
              <a:t>the Accelerator </a:t>
            </a:r>
            <a:r>
              <a:rPr lang="en-US" altLang="ja-JP" sz="4000" dirty="0" smtClean="0">
                <a:latin typeface="Noto Sans CJK JP Medium" pitchFamily="34" charset="-128"/>
                <a:ea typeface="Noto Sans CJK JP Medium" pitchFamily="34" charset="-128"/>
              </a:rPr>
              <a:t>Control Network</a:t>
            </a:r>
            <a:endParaRPr lang="en-US" altLang="ja-JP" sz="4000" dirty="0">
              <a:latin typeface="Noto Sans CJK JP Medium" pitchFamily="34" charset="-128"/>
              <a:ea typeface="Noto Sans CJK JP Medium" pitchFamily="34" charset="-128"/>
            </a:endParaRP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99792" y="4869160"/>
            <a:ext cx="6102350" cy="1455415"/>
          </a:xfrm>
        </p:spPr>
        <p:txBody>
          <a:bodyPr/>
          <a:lstStyle/>
          <a:p>
            <a:pPr eaLnBrk="1" hangingPunct="1"/>
            <a:r>
              <a:rPr lang="en-US" altLang="ja-JP" sz="2800" dirty="0" smtClean="0">
                <a:latin typeface="Noto Sans CJK JP Medium" pitchFamily="34" charset="-128"/>
                <a:ea typeface="Noto Sans CJK JP Medium" pitchFamily="34" charset="-128"/>
              </a:rPr>
              <a:t>Shuei Yamada</a:t>
            </a:r>
          </a:p>
          <a:p>
            <a:pPr eaLnBrk="1" hangingPunct="1"/>
            <a:r>
              <a:rPr lang="en-US" altLang="ja-JP" sz="2800" dirty="0" smtClean="0">
                <a:latin typeface="Noto Sans CJK JP Medium" pitchFamily="34" charset="-128"/>
                <a:ea typeface="Noto Sans CJK JP Medium" pitchFamily="34" charset="-128"/>
              </a:rPr>
              <a:t>KEK/J-PARC </a:t>
            </a:r>
            <a:r>
              <a:rPr lang="en-US" altLang="ja-JP" sz="2800" dirty="0" smtClean="0">
                <a:latin typeface="Noto Sans CJK JP Medium" pitchFamily="34" charset="-128"/>
                <a:ea typeface="Noto Sans CJK JP Medium" pitchFamily="34" charset="-128"/>
              </a:rPr>
              <a:t>Center</a:t>
            </a:r>
            <a:br>
              <a:rPr lang="en-US" altLang="ja-JP" sz="2800" dirty="0" smtClean="0">
                <a:latin typeface="Noto Sans CJK JP Medium" pitchFamily="34" charset="-128"/>
                <a:ea typeface="Noto Sans CJK JP Medium" pitchFamily="34" charset="-128"/>
              </a:rPr>
            </a:br>
            <a:r>
              <a:rPr lang="en-US" altLang="ja-JP" sz="2800" dirty="0" smtClean="0">
                <a:latin typeface="Noto Sans CJK JP Medium" pitchFamily="34" charset="-128"/>
                <a:ea typeface="Noto Sans CJK JP Medium" pitchFamily="34" charset="-128"/>
              </a:rPr>
              <a:t>Accelerator Control Group</a:t>
            </a:r>
            <a:endParaRPr lang="ja-JP" altLang="en-US" sz="2800" dirty="0" smtClean="0">
              <a:latin typeface="Noto Sans CJK JP Medium" pitchFamily="34" charset="-128"/>
              <a:ea typeface="Noto Sans CJK JP Medium" pitchFamily="34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2" descr="C:\Users\shuei\Documents\jparc\conferences\2017\epics2017spring\japa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8"/>
          <a:stretch/>
        </p:blipFill>
        <p:spPr bwMode="auto">
          <a:xfrm>
            <a:off x="2195736" y="4381348"/>
            <a:ext cx="2892485" cy="221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941513"/>
            <a:ext cx="4030215" cy="2639615"/>
          </a:xfrm>
        </p:spPr>
        <p:txBody>
          <a:bodyPr/>
          <a:lstStyle/>
          <a:p>
            <a:r>
              <a:rPr kumimoji="1" lang="en-US" altLang="ja-JP" sz="2000" dirty="0" smtClean="0"/>
              <a:t>Japan Proton Accelerator Research Complex</a:t>
            </a:r>
          </a:p>
          <a:p>
            <a:r>
              <a:rPr lang="en-US" altLang="ja-JP" sz="2000" dirty="0" smtClean="0"/>
              <a:t>Joint project of :</a:t>
            </a:r>
            <a:br>
              <a:rPr lang="en-US" altLang="ja-JP" sz="2000" dirty="0" smtClean="0"/>
            </a:br>
            <a:r>
              <a:rPr lang="en-US" altLang="ja-JP" sz="2000" u="sng" dirty="0" smtClean="0">
                <a:solidFill>
                  <a:srgbClr val="FF0000"/>
                </a:solidFill>
              </a:rPr>
              <a:t>KEK</a:t>
            </a:r>
            <a:r>
              <a:rPr lang="en-US" altLang="ja-JP" sz="2000" dirty="0" smtClean="0"/>
              <a:t> (High Energy Accelerator Research Organization)</a:t>
            </a:r>
            <a:br>
              <a:rPr lang="en-US" altLang="ja-JP" sz="2000" dirty="0" smtClean="0"/>
            </a:br>
            <a:r>
              <a:rPr lang="en-US" altLang="ja-JP" sz="2000" dirty="0" smtClean="0"/>
              <a:t>and</a:t>
            </a:r>
            <a:br>
              <a:rPr lang="en-US" altLang="ja-JP" sz="2000" dirty="0" smtClean="0"/>
            </a:br>
            <a:r>
              <a:rPr lang="en-US" altLang="ja-JP" sz="2000" u="sng" dirty="0">
                <a:solidFill>
                  <a:srgbClr val="FF0000"/>
                </a:solidFill>
              </a:rPr>
              <a:t>JAEA</a:t>
            </a:r>
            <a:r>
              <a:rPr lang="en-US" altLang="ja-JP" sz="2000" dirty="0"/>
              <a:t> (Japan </a:t>
            </a:r>
            <a:r>
              <a:rPr lang="en-US" altLang="ja-JP" sz="2000" dirty="0" smtClean="0"/>
              <a:t>Atomic Energy Agency)</a:t>
            </a:r>
          </a:p>
        </p:txBody>
      </p:sp>
      <p:cxnSp>
        <p:nvCxnSpPr>
          <p:cNvPr id="68" name="直線矢印コネクタ 67"/>
          <p:cNvCxnSpPr>
            <a:stCxn id="67" idx="0"/>
          </p:cNvCxnSpPr>
          <p:nvPr/>
        </p:nvCxnSpPr>
        <p:spPr bwMode="auto">
          <a:xfrm flipH="1" flipV="1">
            <a:off x="3773563" y="5840663"/>
            <a:ext cx="124060" cy="417658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799" y="457200"/>
            <a:ext cx="5110337" cy="762000"/>
          </a:xfrm>
        </p:spPr>
        <p:txBody>
          <a:bodyPr/>
          <a:lstStyle/>
          <a:p>
            <a:r>
              <a:rPr lang="en-US" altLang="ja-JP" dirty="0" smtClean="0"/>
              <a:t>J-PARC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4 Jun. 2019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BCB63-C76D-4C2A-882C-94EB7FD8A8C9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pSp>
        <p:nvGrpSpPr>
          <p:cNvPr id="73" name="グループ化 72"/>
          <p:cNvGrpSpPr>
            <a:grpSpLocks noChangeAspect="1"/>
          </p:cNvGrpSpPr>
          <p:nvPr/>
        </p:nvGrpSpPr>
        <p:grpSpPr>
          <a:xfrm>
            <a:off x="4842254" y="354869"/>
            <a:ext cx="3836115" cy="6142467"/>
            <a:chOff x="0" y="2023372"/>
            <a:chExt cx="4681538" cy="7496175"/>
          </a:xfrm>
        </p:grpSpPr>
        <p:pic>
          <p:nvPicPr>
            <p:cNvPr id="7" name="Picture 9" descr="j-parc after 20110311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39" t="19545" r="7326" b="7025"/>
            <a:stretch>
              <a:fillRect/>
            </a:stretch>
          </p:blipFill>
          <p:spPr bwMode="auto">
            <a:xfrm>
              <a:off x="0" y="2023372"/>
              <a:ext cx="4681538" cy="7496175"/>
            </a:xfrm>
            <a:prstGeom prst="rect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Line 10"/>
            <p:cNvSpPr>
              <a:spLocks noChangeAspect="1" noChangeShapeType="1"/>
            </p:cNvSpPr>
            <p:nvPr/>
          </p:nvSpPr>
          <p:spPr bwMode="auto">
            <a:xfrm rot="16200000" flipH="1">
              <a:off x="527050" y="3350522"/>
              <a:ext cx="177165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9" name="Arc 11"/>
            <p:cNvSpPr>
              <a:spLocks noChangeAspect="1"/>
            </p:cNvSpPr>
            <p:nvPr/>
          </p:nvSpPr>
          <p:spPr bwMode="auto">
            <a:xfrm rot="10800000">
              <a:off x="1412875" y="4236347"/>
              <a:ext cx="119063" cy="11747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10" name="Line 12"/>
            <p:cNvSpPr>
              <a:spLocks noChangeAspect="1" noChangeShapeType="1"/>
            </p:cNvSpPr>
            <p:nvPr/>
          </p:nvSpPr>
          <p:spPr bwMode="auto">
            <a:xfrm rot="16200000" flipH="1">
              <a:off x="1797050" y="5977835"/>
              <a:ext cx="530225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11" name="Line 13"/>
            <p:cNvSpPr>
              <a:spLocks noChangeAspect="1" noChangeShapeType="1"/>
            </p:cNvSpPr>
            <p:nvPr/>
          </p:nvSpPr>
          <p:spPr bwMode="auto">
            <a:xfrm rot="16200000" flipH="1">
              <a:off x="2082800" y="4325247"/>
              <a:ext cx="69850" cy="1270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12" name="Line 14"/>
            <p:cNvSpPr>
              <a:spLocks noChangeAspect="1" noChangeShapeType="1"/>
            </p:cNvSpPr>
            <p:nvPr/>
          </p:nvSpPr>
          <p:spPr bwMode="auto">
            <a:xfrm rot="16200000">
              <a:off x="1871663" y="5144397"/>
              <a:ext cx="758825" cy="37782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13" name="Line 15"/>
            <p:cNvSpPr>
              <a:spLocks noChangeAspect="1" noChangeShapeType="1"/>
            </p:cNvSpPr>
            <p:nvPr/>
          </p:nvSpPr>
          <p:spPr bwMode="auto">
            <a:xfrm rot="16200000">
              <a:off x="1751807" y="4911828"/>
              <a:ext cx="639762" cy="7239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grpSp>
          <p:nvGrpSpPr>
            <p:cNvPr id="14" name="Group 16"/>
            <p:cNvGrpSpPr>
              <a:grpSpLocks noChangeAspect="1"/>
            </p:cNvGrpSpPr>
            <p:nvPr/>
          </p:nvGrpSpPr>
          <p:grpSpPr bwMode="auto">
            <a:xfrm rot="16200000">
              <a:off x="652462" y="5268222"/>
              <a:ext cx="2740025" cy="3105150"/>
              <a:chOff x="1023" y="935"/>
              <a:chExt cx="2105" cy="2389"/>
            </a:xfrm>
          </p:grpSpPr>
          <p:grpSp>
            <p:nvGrpSpPr>
              <p:cNvPr id="15" name="Group 17"/>
              <p:cNvGrpSpPr>
                <a:grpSpLocks noChangeAspect="1"/>
              </p:cNvGrpSpPr>
              <p:nvPr/>
            </p:nvGrpSpPr>
            <p:grpSpPr bwMode="auto">
              <a:xfrm>
                <a:off x="1023" y="935"/>
                <a:ext cx="1630" cy="947"/>
                <a:chOff x="1023" y="935"/>
                <a:chExt cx="1630" cy="947"/>
              </a:xfrm>
            </p:grpSpPr>
            <p:grpSp>
              <p:nvGrpSpPr>
                <p:cNvPr id="28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1023" y="935"/>
                  <a:ext cx="1630" cy="947"/>
                  <a:chOff x="1023" y="935"/>
                  <a:chExt cx="1630" cy="947"/>
                </a:xfrm>
              </p:grpSpPr>
              <p:sp>
                <p:nvSpPr>
                  <p:cNvPr id="31" name="Arc 19"/>
                  <p:cNvSpPr>
                    <a:spLocks noChangeAspect="1"/>
                  </p:cNvSpPr>
                  <p:nvPr/>
                </p:nvSpPr>
                <p:spPr bwMode="auto">
                  <a:xfrm rot="16200000">
                    <a:off x="1700" y="618"/>
                    <a:ext cx="635" cy="1270"/>
                  </a:xfrm>
                  <a:custGeom>
                    <a:avLst/>
                    <a:gdLst>
                      <a:gd name="G0" fmla="+- 0 0 0"/>
                      <a:gd name="G1" fmla="+- 18636 0 0"/>
                      <a:gd name="G2" fmla="+- 21600 0 0"/>
                      <a:gd name="T0" fmla="*/ 10921 w 21600"/>
                      <a:gd name="T1" fmla="*/ 0 h 37346"/>
                      <a:gd name="T2" fmla="*/ 10793 w 21600"/>
                      <a:gd name="T3" fmla="*/ 37346 h 37346"/>
                      <a:gd name="T4" fmla="*/ 0 w 21600"/>
                      <a:gd name="T5" fmla="*/ 18636 h 373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37346" fill="none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</a:path>
                      <a:path w="21600" h="37346" stroke="0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  <a:lnTo>
                          <a:pt x="0" y="18636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  <p:sp>
                <p:nvSpPr>
                  <p:cNvPr id="32" name="Line 2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023" y="1247"/>
                    <a:ext cx="363" cy="635"/>
                  </a:xfrm>
                  <a:prstGeom prst="line">
                    <a:avLst/>
                  </a:pr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</p:grpSp>
            <p:sp>
              <p:nvSpPr>
                <p:cNvPr id="29" name="Arc 21"/>
                <p:cNvSpPr>
                  <a:spLocks noChangeAspect="1"/>
                </p:cNvSpPr>
                <p:nvPr/>
              </p:nvSpPr>
              <p:spPr bwMode="auto">
                <a:xfrm rot="16200000">
                  <a:off x="1700" y="618"/>
                  <a:ext cx="635" cy="1270"/>
                </a:xfrm>
                <a:custGeom>
                  <a:avLst/>
                  <a:gdLst>
                    <a:gd name="G0" fmla="+- 0 0 0"/>
                    <a:gd name="G1" fmla="+- 18636 0 0"/>
                    <a:gd name="G2" fmla="+- 21600 0 0"/>
                    <a:gd name="T0" fmla="*/ 10921 w 21600"/>
                    <a:gd name="T1" fmla="*/ 0 h 37346"/>
                    <a:gd name="T2" fmla="*/ 10793 w 21600"/>
                    <a:gd name="T3" fmla="*/ 37346 h 37346"/>
                    <a:gd name="T4" fmla="*/ 0 w 21600"/>
                    <a:gd name="T5" fmla="*/ 18636 h 37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37346" fill="none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</a:path>
                    <a:path w="21600" h="37346" stroke="0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  <a:lnTo>
                        <a:pt x="0" y="18636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  <p:sp>
              <p:nvSpPr>
                <p:cNvPr id="30" name="Line 2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023" y="1247"/>
                  <a:ext cx="363" cy="635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</p:grpSp>
          <p:grpSp>
            <p:nvGrpSpPr>
              <p:cNvPr id="16" name="Group 23"/>
              <p:cNvGrpSpPr>
                <a:grpSpLocks noChangeAspect="1"/>
              </p:cNvGrpSpPr>
              <p:nvPr/>
            </p:nvGrpSpPr>
            <p:grpSpPr bwMode="auto">
              <a:xfrm rot="14400000">
                <a:off x="755" y="2035"/>
                <a:ext cx="1630" cy="947"/>
                <a:chOff x="1023" y="935"/>
                <a:chExt cx="1630" cy="947"/>
              </a:xfrm>
            </p:grpSpPr>
            <p:grpSp>
              <p:nvGrpSpPr>
                <p:cNvPr id="23" name="Group 24"/>
                <p:cNvGrpSpPr>
                  <a:grpSpLocks noChangeAspect="1"/>
                </p:cNvGrpSpPr>
                <p:nvPr/>
              </p:nvGrpSpPr>
              <p:grpSpPr bwMode="auto">
                <a:xfrm>
                  <a:off x="1023" y="935"/>
                  <a:ext cx="1630" cy="947"/>
                  <a:chOff x="1023" y="935"/>
                  <a:chExt cx="1630" cy="947"/>
                </a:xfrm>
              </p:grpSpPr>
              <p:sp>
                <p:nvSpPr>
                  <p:cNvPr id="26" name="Arc 25"/>
                  <p:cNvSpPr>
                    <a:spLocks noChangeAspect="1"/>
                  </p:cNvSpPr>
                  <p:nvPr/>
                </p:nvSpPr>
                <p:spPr bwMode="auto">
                  <a:xfrm rot="16200000">
                    <a:off x="1700" y="618"/>
                    <a:ext cx="635" cy="1270"/>
                  </a:xfrm>
                  <a:custGeom>
                    <a:avLst/>
                    <a:gdLst>
                      <a:gd name="G0" fmla="+- 0 0 0"/>
                      <a:gd name="G1" fmla="+- 18636 0 0"/>
                      <a:gd name="G2" fmla="+- 21600 0 0"/>
                      <a:gd name="T0" fmla="*/ 10921 w 21600"/>
                      <a:gd name="T1" fmla="*/ 0 h 37346"/>
                      <a:gd name="T2" fmla="*/ 10793 w 21600"/>
                      <a:gd name="T3" fmla="*/ 37346 h 37346"/>
                      <a:gd name="T4" fmla="*/ 0 w 21600"/>
                      <a:gd name="T5" fmla="*/ 18636 h 373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37346" fill="none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</a:path>
                      <a:path w="21600" h="37346" stroke="0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  <a:lnTo>
                          <a:pt x="0" y="18636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  <p:sp>
                <p:nvSpPr>
                  <p:cNvPr id="27" name="Line 26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023" y="1247"/>
                    <a:ext cx="363" cy="635"/>
                  </a:xfrm>
                  <a:prstGeom prst="line">
                    <a:avLst/>
                  </a:pr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</p:grpSp>
            <p:sp>
              <p:nvSpPr>
                <p:cNvPr id="24" name="Arc 27"/>
                <p:cNvSpPr>
                  <a:spLocks noChangeAspect="1"/>
                </p:cNvSpPr>
                <p:nvPr/>
              </p:nvSpPr>
              <p:spPr bwMode="auto">
                <a:xfrm rot="16200000">
                  <a:off x="1700" y="618"/>
                  <a:ext cx="635" cy="1270"/>
                </a:xfrm>
                <a:custGeom>
                  <a:avLst/>
                  <a:gdLst>
                    <a:gd name="G0" fmla="+- 0 0 0"/>
                    <a:gd name="G1" fmla="+- 18636 0 0"/>
                    <a:gd name="G2" fmla="+- 21600 0 0"/>
                    <a:gd name="T0" fmla="*/ 10921 w 21600"/>
                    <a:gd name="T1" fmla="*/ 0 h 37346"/>
                    <a:gd name="T2" fmla="*/ 10793 w 21600"/>
                    <a:gd name="T3" fmla="*/ 37346 h 37346"/>
                    <a:gd name="T4" fmla="*/ 0 w 21600"/>
                    <a:gd name="T5" fmla="*/ 18636 h 37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37346" fill="none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</a:path>
                    <a:path w="21600" h="37346" stroke="0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  <a:lnTo>
                        <a:pt x="0" y="18636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  <p:sp>
              <p:nvSpPr>
                <p:cNvPr id="25" name="Line 2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023" y="1247"/>
                  <a:ext cx="363" cy="635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</p:grpSp>
          <p:grpSp>
            <p:nvGrpSpPr>
              <p:cNvPr id="17" name="Group 29"/>
              <p:cNvGrpSpPr>
                <a:grpSpLocks noChangeAspect="1"/>
              </p:cNvGrpSpPr>
              <p:nvPr/>
            </p:nvGrpSpPr>
            <p:grpSpPr bwMode="auto">
              <a:xfrm rot="7200000">
                <a:off x="1840" y="1724"/>
                <a:ext cx="1630" cy="947"/>
                <a:chOff x="1023" y="935"/>
                <a:chExt cx="1630" cy="947"/>
              </a:xfrm>
            </p:grpSpPr>
            <p:grpSp>
              <p:nvGrpSpPr>
                <p:cNvPr id="18" name="Group 30"/>
                <p:cNvGrpSpPr>
                  <a:grpSpLocks noChangeAspect="1"/>
                </p:cNvGrpSpPr>
                <p:nvPr/>
              </p:nvGrpSpPr>
              <p:grpSpPr bwMode="auto">
                <a:xfrm>
                  <a:off x="1023" y="935"/>
                  <a:ext cx="1630" cy="947"/>
                  <a:chOff x="1023" y="935"/>
                  <a:chExt cx="1630" cy="947"/>
                </a:xfrm>
              </p:grpSpPr>
              <p:sp>
                <p:nvSpPr>
                  <p:cNvPr id="21" name="Arc 31"/>
                  <p:cNvSpPr>
                    <a:spLocks noChangeAspect="1"/>
                  </p:cNvSpPr>
                  <p:nvPr/>
                </p:nvSpPr>
                <p:spPr bwMode="auto">
                  <a:xfrm rot="16200000">
                    <a:off x="1700" y="618"/>
                    <a:ext cx="635" cy="1270"/>
                  </a:xfrm>
                  <a:custGeom>
                    <a:avLst/>
                    <a:gdLst>
                      <a:gd name="G0" fmla="+- 0 0 0"/>
                      <a:gd name="G1" fmla="+- 18636 0 0"/>
                      <a:gd name="G2" fmla="+- 21600 0 0"/>
                      <a:gd name="T0" fmla="*/ 10921 w 21600"/>
                      <a:gd name="T1" fmla="*/ 0 h 37346"/>
                      <a:gd name="T2" fmla="*/ 10793 w 21600"/>
                      <a:gd name="T3" fmla="*/ 37346 h 37346"/>
                      <a:gd name="T4" fmla="*/ 0 w 21600"/>
                      <a:gd name="T5" fmla="*/ 18636 h 373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37346" fill="none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</a:path>
                      <a:path w="21600" h="37346" stroke="0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  <a:lnTo>
                          <a:pt x="0" y="18636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  <p:sp>
                <p:nvSpPr>
                  <p:cNvPr id="22" name="Line 3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023" y="1247"/>
                    <a:ext cx="363" cy="635"/>
                  </a:xfrm>
                  <a:prstGeom prst="line">
                    <a:avLst/>
                  </a:pr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</p:grpSp>
            <p:sp>
              <p:nvSpPr>
                <p:cNvPr id="19" name="Arc 33"/>
                <p:cNvSpPr>
                  <a:spLocks noChangeAspect="1"/>
                </p:cNvSpPr>
                <p:nvPr/>
              </p:nvSpPr>
              <p:spPr bwMode="auto">
                <a:xfrm rot="16200000">
                  <a:off x="1700" y="618"/>
                  <a:ext cx="635" cy="1270"/>
                </a:xfrm>
                <a:custGeom>
                  <a:avLst/>
                  <a:gdLst>
                    <a:gd name="G0" fmla="+- 0 0 0"/>
                    <a:gd name="G1" fmla="+- 18636 0 0"/>
                    <a:gd name="G2" fmla="+- 21600 0 0"/>
                    <a:gd name="T0" fmla="*/ 10921 w 21600"/>
                    <a:gd name="T1" fmla="*/ 0 h 37346"/>
                    <a:gd name="T2" fmla="*/ 10793 w 21600"/>
                    <a:gd name="T3" fmla="*/ 37346 h 37346"/>
                    <a:gd name="T4" fmla="*/ 0 w 21600"/>
                    <a:gd name="T5" fmla="*/ 18636 h 37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37346" fill="none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</a:path>
                    <a:path w="21600" h="37346" stroke="0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  <a:lnTo>
                        <a:pt x="0" y="18636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  <p:sp>
              <p:nvSpPr>
                <p:cNvPr id="20" name="Line 3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023" y="1247"/>
                  <a:ext cx="363" cy="635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</p:grpSp>
        </p:grpSp>
        <p:grpSp>
          <p:nvGrpSpPr>
            <p:cNvPr id="33" name="Group 35"/>
            <p:cNvGrpSpPr>
              <a:grpSpLocks noChangeAspect="1"/>
            </p:cNvGrpSpPr>
            <p:nvPr/>
          </p:nvGrpSpPr>
          <p:grpSpPr bwMode="auto">
            <a:xfrm rot="32400000">
              <a:off x="2003425" y="4339534"/>
              <a:ext cx="573088" cy="650875"/>
              <a:chOff x="1023" y="935"/>
              <a:chExt cx="2105" cy="2389"/>
            </a:xfrm>
          </p:grpSpPr>
          <p:grpSp>
            <p:nvGrpSpPr>
              <p:cNvPr id="34" name="Group 36"/>
              <p:cNvGrpSpPr>
                <a:grpSpLocks noChangeAspect="1"/>
              </p:cNvGrpSpPr>
              <p:nvPr/>
            </p:nvGrpSpPr>
            <p:grpSpPr bwMode="auto">
              <a:xfrm>
                <a:off x="1023" y="935"/>
                <a:ext cx="1630" cy="947"/>
                <a:chOff x="1023" y="935"/>
                <a:chExt cx="1630" cy="947"/>
              </a:xfrm>
            </p:grpSpPr>
            <p:grpSp>
              <p:nvGrpSpPr>
                <p:cNvPr id="47" name="Group 37"/>
                <p:cNvGrpSpPr>
                  <a:grpSpLocks noChangeAspect="1"/>
                </p:cNvGrpSpPr>
                <p:nvPr/>
              </p:nvGrpSpPr>
              <p:grpSpPr bwMode="auto">
                <a:xfrm>
                  <a:off x="1023" y="935"/>
                  <a:ext cx="1630" cy="947"/>
                  <a:chOff x="1023" y="935"/>
                  <a:chExt cx="1630" cy="947"/>
                </a:xfrm>
              </p:grpSpPr>
              <p:sp>
                <p:nvSpPr>
                  <p:cNvPr id="50" name="Arc 38"/>
                  <p:cNvSpPr>
                    <a:spLocks noChangeAspect="1"/>
                  </p:cNvSpPr>
                  <p:nvPr/>
                </p:nvSpPr>
                <p:spPr bwMode="auto">
                  <a:xfrm rot="16200000">
                    <a:off x="1700" y="618"/>
                    <a:ext cx="635" cy="1270"/>
                  </a:xfrm>
                  <a:custGeom>
                    <a:avLst/>
                    <a:gdLst>
                      <a:gd name="G0" fmla="+- 0 0 0"/>
                      <a:gd name="G1" fmla="+- 18636 0 0"/>
                      <a:gd name="G2" fmla="+- 21600 0 0"/>
                      <a:gd name="T0" fmla="*/ 10921 w 21600"/>
                      <a:gd name="T1" fmla="*/ 0 h 37346"/>
                      <a:gd name="T2" fmla="*/ 10793 w 21600"/>
                      <a:gd name="T3" fmla="*/ 37346 h 37346"/>
                      <a:gd name="T4" fmla="*/ 0 w 21600"/>
                      <a:gd name="T5" fmla="*/ 18636 h 373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37346" fill="none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</a:path>
                      <a:path w="21600" h="37346" stroke="0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  <a:lnTo>
                          <a:pt x="0" y="18636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  <p:sp>
                <p:nvSpPr>
                  <p:cNvPr id="51" name="Line 39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023" y="1247"/>
                    <a:ext cx="363" cy="635"/>
                  </a:xfrm>
                  <a:prstGeom prst="line">
                    <a:avLst/>
                  </a:pr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</p:grpSp>
            <p:sp>
              <p:nvSpPr>
                <p:cNvPr id="48" name="Arc 40"/>
                <p:cNvSpPr>
                  <a:spLocks noChangeAspect="1"/>
                </p:cNvSpPr>
                <p:nvPr/>
              </p:nvSpPr>
              <p:spPr bwMode="auto">
                <a:xfrm rot="16200000">
                  <a:off x="1700" y="618"/>
                  <a:ext cx="635" cy="1270"/>
                </a:xfrm>
                <a:custGeom>
                  <a:avLst/>
                  <a:gdLst>
                    <a:gd name="G0" fmla="+- 0 0 0"/>
                    <a:gd name="G1" fmla="+- 18636 0 0"/>
                    <a:gd name="G2" fmla="+- 21600 0 0"/>
                    <a:gd name="T0" fmla="*/ 10921 w 21600"/>
                    <a:gd name="T1" fmla="*/ 0 h 37346"/>
                    <a:gd name="T2" fmla="*/ 10793 w 21600"/>
                    <a:gd name="T3" fmla="*/ 37346 h 37346"/>
                    <a:gd name="T4" fmla="*/ 0 w 21600"/>
                    <a:gd name="T5" fmla="*/ 18636 h 37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37346" fill="none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</a:path>
                    <a:path w="21600" h="37346" stroke="0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  <a:lnTo>
                        <a:pt x="0" y="18636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  <p:sp>
              <p:nvSpPr>
                <p:cNvPr id="49" name="Line 4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023" y="1247"/>
                  <a:ext cx="363" cy="635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</p:grpSp>
          <p:grpSp>
            <p:nvGrpSpPr>
              <p:cNvPr id="35" name="Group 42"/>
              <p:cNvGrpSpPr>
                <a:grpSpLocks noChangeAspect="1"/>
              </p:cNvGrpSpPr>
              <p:nvPr/>
            </p:nvGrpSpPr>
            <p:grpSpPr bwMode="auto">
              <a:xfrm rot="14400000">
                <a:off x="755" y="2035"/>
                <a:ext cx="1630" cy="947"/>
                <a:chOff x="1023" y="935"/>
                <a:chExt cx="1630" cy="947"/>
              </a:xfrm>
            </p:grpSpPr>
            <p:grpSp>
              <p:nvGrpSpPr>
                <p:cNvPr id="42" name="Group 43"/>
                <p:cNvGrpSpPr>
                  <a:grpSpLocks noChangeAspect="1"/>
                </p:cNvGrpSpPr>
                <p:nvPr/>
              </p:nvGrpSpPr>
              <p:grpSpPr bwMode="auto">
                <a:xfrm>
                  <a:off x="1023" y="935"/>
                  <a:ext cx="1630" cy="947"/>
                  <a:chOff x="1023" y="935"/>
                  <a:chExt cx="1630" cy="947"/>
                </a:xfrm>
              </p:grpSpPr>
              <p:sp>
                <p:nvSpPr>
                  <p:cNvPr id="45" name="Arc 44"/>
                  <p:cNvSpPr>
                    <a:spLocks noChangeAspect="1"/>
                  </p:cNvSpPr>
                  <p:nvPr/>
                </p:nvSpPr>
                <p:spPr bwMode="auto">
                  <a:xfrm rot="16200000">
                    <a:off x="1700" y="618"/>
                    <a:ext cx="635" cy="1270"/>
                  </a:xfrm>
                  <a:custGeom>
                    <a:avLst/>
                    <a:gdLst>
                      <a:gd name="G0" fmla="+- 0 0 0"/>
                      <a:gd name="G1" fmla="+- 18636 0 0"/>
                      <a:gd name="G2" fmla="+- 21600 0 0"/>
                      <a:gd name="T0" fmla="*/ 10921 w 21600"/>
                      <a:gd name="T1" fmla="*/ 0 h 37346"/>
                      <a:gd name="T2" fmla="*/ 10793 w 21600"/>
                      <a:gd name="T3" fmla="*/ 37346 h 37346"/>
                      <a:gd name="T4" fmla="*/ 0 w 21600"/>
                      <a:gd name="T5" fmla="*/ 18636 h 373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37346" fill="none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</a:path>
                      <a:path w="21600" h="37346" stroke="0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  <a:lnTo>
                          <a:pt x="0" y="18636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  <p:sp>
                <p:nvSpPr>
                  <p:cNvPr id="46" name="Line 45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023" y="1247"/>
                    <a:ext cx="363" cy="635"/>
                  </a:xfrm>
                  <a:prstGeom prst="line">
                    <a:avLst/>
                  </a:pr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</p:grpSp>
            <p:sp>
              <p:nvSpPr>
                <p:cNvPr id="43" name="Arc 46"/>
                <p:cNvSpPr>
                  <a:spLocks noChangeAspect="1"/>
                </p:cNvSpPr>
                <p:nvPr/>
              </p:nvSpPr>
              <p:spPr bwMode="auto">
                <a:xfrm rot="16200000">
                  <a:off x="1700" y="618"/>
                  <a:ext cx="635" cy="1270"/>
                </a:xfrm>
                <a:custGeom>
                  <a:avLst/>
                  <a:gdLst>
                    <a:gd name="G0" fmla="+- 0 0 0"/>
                    <a:gd name="G1" fmla="+- 18636 0 0"/>
                    <a:gd name="G2" fmla="+- 21600 0 0"/>
                    <a:gd name="T0" fmla="*/ 10921 w 21600"/>
                    <a:gd name="T1" fmla="*/ 0 h 37346"/>
                    <a:gd name="T2" fmla="*/ 10793 w 21600"/>
                    <a:gd name="T3" fmla="*/ 37346 h 37346"/>
                    <a:gd name="T4" fmla="*/ 0 w 21600"/>
                    <a:gd name="T5" fmla="*/ 18636 h 37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37346" fill="none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</a:path>
                    <a:path w="21600" h="37346" stroke="0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  <a:lnTo>
                        <a:pt x="0" y="18636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  <p:sp>
              <p:nvSpPr>
                <p:cNvPr id="44" name="Line 4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023" y="1247"/>
                  <a:ext cx="363" cy="635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</p:grpSp>
          <p:grpSp>
            <p:nvGrpSpPr>
              <p:cNvPr id="36" name="Group 48"/>
              <p:cNvGrpSpPr>
                <a:grpSpLocks noChangeAspect="1"/>
              </p:cNvGrpSpPr>
              <p:nvPr/>
            </p:nvGrpSpPr>
            <p:grpSpPr bwMode="auto">
              <a:xfrm rot="7200000">
                <a:off x="1840" y="1724"/>
                <a:ext cx="1630" cy="947"/>
                <a:chOff x="1023" y="935"/>
                <a:chExt cx="1630" cy="947"/>
              </a:xfrm>
            </p:grpSpPr>
            <p:grpSp>
              <p:nvGrpSpPr>
                <p:cNvPr id="37" name="Group 49"/>
                <p:cNvGrpSpPr>
                  <a:grpSpLocks noChangeAspect="1"/>
                </p:cNvGrpSpPr>
                <p:nvPr/>
              </p:nvGrpSpPr>
              <p:grpSpPr bwMode="auto">
                <a:xfrm>
                  <a:off x="1023" y="935"/>
                  <a:ext cx="1630" cy="947"/>
                  <a:chOff x="1023" y="935"/>
                  <a:chExt cx="1630" cy="947"/>
                </a:xfrm>
              </p:grpSpPr>
              <p:sp>
                <p:nvSpPr>
                  <p:cNvPr id="40" name="Arc 50"/>
                  <p:cNvSpPr>
                    <a:spLocks noChangeAspect="1"/>
                  </p:cNvSpPr>
                  <p:nvPr/>
                </p:nvSpPr>
                <p:spPr bwMode="auto">
                  <a:xfrm rot="16200000">
                    <a:off x="1700" y="618"/>
                    <a:ext cx="635" cy="1270"/>
                  </a:xfrm>
                  <a:custGeom>
                    <a:avLst/>
                    <a:gdLst>
                      <a:gd name="G0" fmla="+- 0 0 0"/>
                      <a:gd name="G1" fmla="+- 18636 0 0"/>
                      <a:gd name="G2" fmla="+- 21600 0 0"/>
                      <a:gd name="T0" fmla="*/ 10921 w 21600"/>
                      <a:gd name="T1" fmla="*/ 0 h 37346"/>
                      <a:gd name="T2" fmla="*/ 10793 w 21600"/>
                      <a:gd name="T3" fmla="*/ 37346 h 37346"/>
                      <a:gd name="T4" fmla="*/ 0 w 21600"/>
                      <a:gd name="T5" fmla="*/ 18636 h 373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37346" fill="none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</a:path>
                      <a:path w="21600" h="37346" stroke="0" extrusionOk="0">
                        <a:moveTo>
                          <a:pt x="10920" y="0"/>
                        </a:moveTo>
                        <a:cubicBezTo>
                          <a:pt x="17535" y="3876"/>
                          <a:pt x="21600" y="10969"/>
                          <a:pt x="21600" y="18636"/>
                        </a:cubicBezTo>
                        <a:cubicBezTo>
                          <a:pt x="21600" y="26355"/>
                          <a:pt x="17480" y="33488"/>
                          <a:pt x="10793" y="37346"/>
                        </a:cubicBezTo>
                        <a:lnTo>
                          <a:pt x="0" y="18636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  <p:sp>
                <p:nvSpPr>
                  <p:cNvPr id="41" name="Line 5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023" y="1247"/>
                    <a:ext cx="363" cy="635"/>
                  </a:xfrm>
                  <a:prstGeom prst="line">
                    <a:avLst/>
                  </a:pr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72000" tIns="36000" rIns="72000" bIns="36000" anchor="ctr"/>
                  <a:lstStyle/>
                  <a:p>
                    <a:endParaRPr lang="ja-JP" altLang="en-US">
                      <a:latin typeface="Noto Sans" panose="020B0502040504020204" pitchFamily="34" charset="0"/>
                      <a:ea typeface="Meiryo UI" pitchFamily="50" charset="-128"/>
                      <a:cs typeface="Meiryo UI" pitchFamily="50" charset="-128"/>
                    </a:endParaRPr>
                  </a:p>
                </p:txBody>
              </p:sp>
            </p:grpSp>
            <p:sp>
              <p:nvSpPr>
                <p:cNvPr id="38" name="Arc 52"/>
                <p:cNvSpPr>
                  <a:spLocks noChangeAspect="1"/>
                </p:cNvSpPr>
                <p:nvPr/>
              </p:nvSpPr>
              <p:spPr bwMode="auto">
                <a:xfrm rot="16200000">
                  <a:off x="1700" y="618"/>
                  <a:ext cx="635" cy="1270"/>
                </a:xfrm>
                <a:custGeom>
                  <a:avLst/>
                  <a:gdLst>
                    <a:gd name="G0" fmla="+- 0 0 0"/>
                    <a:gd name="G1" fmla="+- 18636 0 0"/>
                    <a:gd name="G2" fmla="+- 21600 0 0"/>
                    <a:gd name="T0" fmla="*/ 10921 w 21600"/>
                    <a:gd name="T1" fmla="*/ 0 h 37346"/>
                    <a:gd name="T2" fmla="*/ 10793 w 21600"/>
                    <a:gd name="T3" fmla="*/ 37346 h 37346"/>
                    <a:gd name="T4" fmla="*/ 0 w 21600"/>
                    <a:gd name="T5" fmla="*/ 18636 h 37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37346" fill="none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</a:path>
                    <a:path w="21600" h="37346" stroke="0" extrusionOk="0">
                      <a:moveTo>
                        <a:pt x="10920" y="0"/>
                      </a:moveTo>
                      <a:cubicBezTo>
                        <a:pt x="17535" y="3876"/>
                        <a:pt x="21600" y="10969"/>
                        <a:pt x="21600" y="18636"/>
                      </a:cubicBezTo>
                      <a:cubicBezTo>
                        <a:pt x="21600" y="26355"/>
                        <a:pt x="17480" y="33488"/>
                        <a:pt x="10793" y="37346"/>
                      </a:cubicBezTo>
                      <a:lnTo>
                        <a:pt x="0" y="18636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  <p:sp>
              <p:nvSpPr>
                <p:cNvPr id="39" name="Line 5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023" y="1247"/>
                  <a:ext cx="363" cy="635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tIns="36000" rIns="72000" bIns="36000" anchor="ctr"/>
                <a:lstStyle/>
                <a:p>
                  <a:endParaRPr lang="ja-JP" altLang="en-US">
                    <a:latin typeface="Noto Sans" panose="020B0502040504020204" pitchFamily="34" charset="0"/>
                    <a:ea typeface="Meiryo UI" pitchFamily="50" charset="-128"/>
                    <a:cs typeface="Meiryo UI" pitchFamily="50" charset="-128"/>
                  </a:endParaRPr>
                </a:p>
              </p:txBody>
            </p:sp>
          </p:grpSp>
        </p:grpSp>
        <p:sp>
          <p:nvSpPr>
            <p:cNvPr id="52" name="Line 54"/>
            <p:cNvSpPr>
              <a:spLocks noChangeAspect="1" noChangeShapeType="1"/>
            </p:cNvSpPr>
            <p:nvPr/>
          </p:nvSpPr>
          <p:spPr bwMode="auto">
            <a:xfrm rot="16200000">
              <a:off x="1797051" y="4088709"/>
              <a:ext cx="0" cy="53022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53" name="Line 55"/>
            <p:cNvSpPr>
              <a:spLocks noChangeAspect="1" noChangeShapeType="1"/>
            </p:cNvSpPr>
            <p:nvPr/>
          </p:nvSpPr>
          <p:spPr bwMode="auto">
            <a:xfrm rot="16200000" flipH="1">
              <a:off x="1383507" y="7807428"/>
              <a:ext cx="827087" cy="112077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54" name="Line 56"/>
            <p:cNvSpPr>
              <a:spLocks noChangeAspect="1" noChangeShapeType="1"/>
            </p:cNvSpPr>
            <p:nvPr/>
          </p:nvSpPr>
          <p:spPr bwMode="auto">
            <a:xfrm rot="16200000" flipV="1">
              <a:off x="1473200" y="5063434"/>
              <a:ext cx="58738" cy="14747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55" name="Arc 57"/>
            <p:cNvSpPr>
              <a:spLocks noChangeAspect="1"/>
            </p:cNvSpPr>
            <p:nvPr/>
          </p:nvSpPr>
          <p:spPr bwMode="auto">
            <a:xfrm rot="16200000" flipV="1">
              <a:off x="2326482" y="5743678"/>
              <a:ext cx="709612" cy="88265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ja-JP" altLang="en-US"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71" name="Text Box 66"/>
            <p:cNvSpPr txBox="1">
              <a:spLocks noChangeArrowheads="1"/>
            </p:cNvSpPr>
            <p:nvPr/>
          </p:nvSpPr>
          <p:spPr bwMode="auto">
            <a:xfrm>
              <a:off x="0" y="9189014"/>
              <a:ext cx="1025093" cy="330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marL="246063" indent="-246063" algn="l" defTabSz="1203325">
                <a:tabLst>
                  <a:tab pos="595313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609600" algn="l" defTabSz="1203325">
                <a:tabLst>
                  <a:tab pos="595313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225550" algn="l" defTabSz="1203325">
                <a:tabLst>
                  <a:tab pos="595313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835150" algn="l" defTabSz="1203325">
                <a:tabLst>
                  <a:tab pos="595313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443163" algn="l" defTabSz="1203325">
                <a:tabLst>
                  <a:tab pos="595313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900363" defTabSz="1203325" fontAlgn="base">
                <a:spcBef>
                  <a:spcPct val="0"/>
                </a:spcBef>
                <a:spcAft>
                  <a:spcPct val="0"/>
                </a:spcAft>
                <a:tabLst>
                  <a:tab pos="595313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3357563" defTabSz="1203325" fontAlgn="base">
                <a:spcBef>
                  <a:spcPct val="0"/>
                </a:spcBef>
                <a:spcAft>
                  <a:spcPct val="0"/>
                </a:spcAft>
                <a:tabLst>
                  <a:tab pos="595313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814763" defTabSz="1203325" fontAlgn="base">
                <a:spcBef>
                  <a:spcPct val="0"/>
                </a:spcBef>
                <a:spcAft>
                  <a:spcPct val="0"/>
                </a:spcAft>
                <a:tabLst>
                  <a:tab pos="595313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4271963" defTabSz="1203325" fontAlgn="base">
                <a:spcBef>
                  <a:spcPct val="0"/>
                </a:spcBef>
                <a:spcAft>
                  <a:spcPct val="0"/>
                </a:spcAft>
                <a:tabLst>
                  <a:tab pos="595313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algn="ctr" eaLnBrk="0" hangingPunct="0">
                <a:lnSpc>
                  <a:spcPct val="110000"/>
                </a:lnSpc>
                <a:spcBef>
                  <a:spcPct val="50000"/>
                </a:spcBef>
              </a:pPr>
              <a:r>
                <a:rPr lang="en-US" altLang="ja-JP" sz="1600" b="0" dirty="0">
                  <a:solidFill>
                    <a:srgbClr val="FFFFFF"/>
                  </a:solidFill>
                  <a:latin typeface="Noto Sans" panose="020B0502040504020204" pitchFamily="34" charset="0"/>
                  <a:ea typeface="Meiryo UI" pitchFamily="50" charset="-128"/>
                  <a:cs typeface="Meiryo UI" pitchFamily="50" charset="-128"/>
                </a:rPr>
                <a:t>©</a:t>
              </a:r>
              <a:r>
                <a:rPr lang="en-US" altLang="ja-JP" sz="1600" b="0" dirty="0" err="1">
                  <a:solidFill>
                    <a:srgbClr val="FFFFFF"/>
                  </a:solidFill>
                  <a:latin typeface="Noto Sans" panose="020B0502040504020204" pitchFamily="34" charset="0"/>
                  <a:ea typeface="Meiryo UI" pitchFamily="50" charset="-128"/>
                  <a:cs typeface="Meiryo UI" pitchFamily="50" charset="-128"/>
                </a:rPr>
                <a:t>google</a:t>
              </a:r>
              <a:endParaRPr lang="en-US" altLang="ja-JP" sz="1600" b="0" dirty="0">
                <a:solidFill>
                  <a:srgbClr val="FFFFFF"/>
                </a:solidFill>
                <a:latin typeface="Noto Sans" panose="020B0502040504020204" pitchFamily="34" charset="0"/>
                <a:ea typeface="Meiryo UI" pitchFamily="50" charset="-128"/>
                <a:cs typeface="Meiryo UI" pitchFamily="50" charset="-128"/>
              </a:endParaRPr>
            </a:p>
          </p:txBody>
        </p:sp>
      </p:grpSp>
      <p:sp>
        <p:nvSpPr>
          <p:cNvPr id="74" name="Text Box 62"/>
          <p:cNvSpPr txBox="1">
            <a:spLocks noChangeArrowheads="1"/>
          </p:cNvSpPr>
          <p:nvPr/>
        </p:nvSpPr>
        <p:spPr bwMode="auto">
          <a:xfrm>
            <a:off x="7159184" y="5689660"/>
            <a:ext cx="1227186" cy="682682"/>
          </a:xfrm>
          <a:prstGeom prst="rect">
            <a:avLst/>
          </a:prstGeom>
          <a:solidFill>
            <a:srgbClr val="FFFFFF">
              <a:alpha val="75000"/>
            </a:srgbClr>
          </a:solidFill>
          <a:ln w="19050">
            <a:solidFill>
              <a:srgbClr val="002060"/>
            </a:solidFill>
          </a:ln>
          <a:effectLst/>
        </p:spPr>
        <p:txBody>
          <a:bodyPr wrap="none" lIns="36000" tIns="18000" rIns="36000" bIns="18000">
            <a:spAutoFit/>
          </a:bodyPr>
          <a:lstStyle>
            <a:lvl1pPr marL="182563" indent="-182563" algn="l" defTabSz="901700">
              <a:spcBef>
                <a:spcPct val="0"/>
              </a:spcBef>
              <a:tabLst>
                <a:tab pos="444500" algn="l"/>
              </a:tabLst>
              <a:defRPr kumimoji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 algn="l" defTabSz="901700">
              <a:spcBef>
                <a:spcPct val="0"/>
              </a:spcBef>
              <a:tabLst>
                <a:tab pos="444500" algn="l"/>
              </a:tabLst>
              <a:defRPr kumimoji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 algn="l" defTabSz="901700">
              <a:spcBef>
                <a:spcPct val="0"/>
              </a:spcBef>
              <a:tabLst>
                <a:tab pos="444500" algn="l"/>
              </a:tabLst>
              <a:defRPr kumimoji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 algn="l" defTabSz="901700">
              <a:spcBef>
                <a:spcPct val="0"/>
              </a:spcBef>
              <a:tabLst>
                <a:tab pos="444500" algn="l"/>
              </a:tabLst>
              <a:defRPr kumimoji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 algn="l" defTabSz="901700">
              <a:spcBef>
                <a:spcPct val="0"/>
              </a:spcBef>
              <a:tabLst>
                <a:tab pos="444500" algn="l"/>
              </a:tabLst>
              <a:defRPr kumimoji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  <a:lvl6pPr defTabSz="901700" fontAlgn="base">
              <a:spcBef>
                <a:spcPct val="0"/>
              </a:spcBef>
              <a:spcAft>
                <a:spcPct val="0"/>
              </a:spcAft>
              <a:tabLst>
                <a:tab pos="444500" algn="l"/>
              </a:tabLst>
              <a:defRPr kumimoji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6pPr>
            <a:lvl7pPr defTabSz="901700" fontAlgn="base">
              <a:spcBef>
                <a:spcPct val="0"/>
              </a:spcBef>
              <a:spcAft>
                <a:spcPct val="0"/>
              </a:spcAft>
              <a:tabLst>
                <a:tab pos="444500" algn="l"/>
              </a:tabLst>
              <a:defRPr kumimoji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7pPr>
            <a:lvl8pPr defTabSz="901700" fontAlgn="base">
              <a:spcBef>
                <a:spcPct val="0"/>
              </a:spcBef>
              <a:spcAft>
                <a:spcPct val="0"/>
              </a:spcAft>
              <a:tabLst>
                <a:tab pos="444500" algn="l"/>
              </a:tabLst>
              <a:defRPr kumimoji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8pPr>
            <a:lvl9pPr defTabSz="901700" fontAlgn="base">
              <a:spcBef>
                <a:spcPct val="0"/>
              </a:spcBef>
              <a:spcAft>
                <a:spcPct val="0"/>
              </a:spcAft>
              <a:tabLst>
                <a:tab pos="444500" algn="l"/>
              </a:tabLst>
              <a:defRPr kumimoji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en-US" altLang="ja-JP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to Sans" panose="020B0502040504020204" pitchFamily="34" charset="0"/>
                <a:ea typeface="ＭＳ Ｐゴシック" pitchFamily="50" charset="-128"/>
              </a:rPr>
              <a:t>Hadron</a:t>
            </a:r>
            <a:br>
              <a:rPr kumimoji="0" lang="en-US" altLang="ja-JP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to Sans" panose="020B0502040504020204" pitchFamily="34" charset="0"/>
                <a:ea typeface="ＭＳ Ｐゴシック" pitchFamily="50" charset="-128"/>
              </a:rPr>
            </a:br>
            <a:r>
              <a:rPr kumimoji="0" lang="en-US" altLang="ja-JP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to Sans" panose="020B0502040504020204" pitchFamily="34" charset="0"/>
                <a:ea typeface="ＭＳ Ｐゴシック" pitchFamily="50" charset="-128"/>
              </a:rPr>
              <a:t>Experiment</a:t>
            </a:r>
            <a:br>
              <a:rPr kumimoji="0" lang="en-US" altLang="ja-JP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to Sans" panose="020B0502040504020204" pitchFamily="34" charset="0"/>
                <a:ea typeface="ＭＳ Ｐゴシック" pitchFamily="50" charset="-128"/>
              </a:rPr>
            </a:br>
            <a:r>
              <a:rPr kumimoji="0" lang="en-US" altLang="ja-JP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to Sans" panose="020B0502040504020204" pitchFamily="34" charset="0"/>
                <a:ea typeface="ＭＳ Ｐゴシック" pitchFamily="50" charset="-128"/>
              </a:rPr>
              <a:t>Facility</a:t>
            </a:r>
          </a:p>
        </p:txBody>
      </p:sp>
      <p:sp>
        <p:nvSpPr>
          <p:cNvPr id="75" name="Text Box 70"/>
          <p:cNvSpPr txBox="1">
            <a:spLocks noChangeArrowheads="1"/>
          </p:cNvSpPr>
          <p:nvPr/>
        </p:nvSpPr>
        <p:spPr bwMode="auto">
          <a:xfrm>
            <a:off x="5644458" y="4064867"/>
            <a:ext cx="1228046" cy="682625"/>
          </a:xfrm>
          <a:prstGeom prst="rect">
            <a:avLst/>
          </a:prstGeom>
          <a:solidFill>
            <a:srgbClr val="FFFFFF">
              <a:alpha val="74901"/>
            </a:srgbClr>
          </a:solidFill>
          <a:ln w="19050">
            <a:solidFill>
              <a:srgbClr val="002060"/>
            </a:solidFill>
            <a:miter lim="800000"/>
            <a:headEnd/>
            <a:tailEnd/>
          </a:ln>
          <a:extLst/>
        </p:spPr>
        <p:txBody>
          <a:bodyPr wrap="square" lIns="36000" tIns="18000" rIns="36000" bIns="18000">
            <a:spAutoFit/>
          </a:bodyPr>
          <a:lstStyle>
            <a:lvl1pPr marL="182563" indent="-182563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/>
            <a: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  <a:t>Materials and</a:t>
            </a:r>
            <a:b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</a:br>
            <a: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  <a:t>Life Science</a:t>
            </a:r>
            <a:b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</a:br>
            <a: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  <a:t>Facility</a:t>
            </a:r>
          </a:p>
        </p:txBody>
      </p:sp>
      <p:sp>
        <p:nvSpPr>
          <p:cNvPr id="76" name="Text Box 71"/>
          <p:cNvSpPr txBox="1">
            <a:spLocks noChangeArrowheads="1"/>
          </p:cNvSpPr>
          <p:nvPr/>
        </p:nvSpPr>
        <p:spPr bwMode="auto">
          <a:xfrm>
            <a:off x="4911429" y="2574685"/>
            <a:ext cx="1227186" cy="682682"/>
          </a:xfrm>
          <a:prstGeom prst="rect">
            <a:avLst/>
          </a:prstGeom>
          <a:solidFill>
            <a:srgbClr val="FFFFFF">
              <a:alpha val="74901"/>
            </a:srgbClr>
          </a:solidFill>
          <a:ln w="19050">
            <a:solidFill>
              <a:srgbClr val="002060"/>
            </a:solidFill>
            <a:miter lim="800000"/>
            <a:headEnd/>
            <a:tailEnd/>
          </a:ln>
          <a:extLst/>
        </p:spPr>
        <p:txBody>
          <a:bodyPr wrap="none" lIns="36000" tIns="18000" rIns="36000" bIns="18000">
            <a:spAutoFit/>
          </a:bodyPr>
          <a:lstStyle>
            <a:lvl1pPr marL="182563" indent="-182563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/>
            <a: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  <a:t>Neutrino</a:t>
            </a:r>
            <a:b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</a:br>
            <a: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  <a:t>Experiment</a:t>
            </a:r>
            <a:b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</a:br>
            <a:r>
              <a:rPr lang="en-US" altLang="ja-JP" sz="1400" dirty="0">
                <a:solidFill>
                  <a:schemeClr val="bg2"/>
                </a:solidFill>
                <a:latin typeface="Noto Sans" panose="020B0502040504020204" pitchFamily="34" charset="0"/>
              </a:rPr>
              <a:t>Facility</a:t>
            </a:r>
          </a:p>
        </p:txBody>
      </p:sp>
      <p:sp>
        <p:nvSpPr>
          <p:cNvPr id="77" name="Text Box 67"/>
          <p:cNvSpPr txBox="1">
            <a:spLocks noChangeArrowheads="1"/>
          </p:cNvSpPr>
          <p:nvPr/>
        </p:nvSpPr>
        <p:spPr bwMode="auto">
          <a:xfrm>
            <a:off x="6707256" y="1021520"/>
            <a:ext cx="1260849" cy="811367"/>
          </a:xfrm>
          <a:prstGeom prst="rect">
            <a:avLst/>
          </a:prstGeom>
          <a:solidFill>
            <a:srgbClr val="FFFFFF">
              <a:alpha val="74901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none" lIns="36000" tIns="36000" rIns="36000" bIns="36000">
            <a:spAutoFit/>
          </a:bodyPr>
          <a:lstStyle>
            <a:lvl1pPr marL="182563" indent="-182563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/>
            <a: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  <a:t>LINAC</a:t>
            </a:r>
            <a:b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</a:b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400 MeV/c</a:t>
            </a:r>
            <a: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  <a:t/>
            </a:r>
            <a:b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</a:b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@ 25Hz</a:t>
            </a:r>
            <a:endParaRPr lang="en-US" altLang="ja-JP" dirty="0">
              <a:solidFill>
                <a:srgbClr val="FF0000"/>
              </a:solidFill>
              <a:latin typeface="Noto Sans" panose="020B0502040504020204" pitchFamily="34" charset="0"/>
            </a:endParaRPr>
          </a:p>
        </p:txBody>
      </p:sp>
      <p:sp>
        <p:nvSpPr>
          <p:cNvPr id="78" name="Text Box 68"/>
          <p:cNvSpPr txBox="1">
            <a:spLocks noChangeArrowheads="1"/>
          </p:cNvSpPr>
          <p:nvPr/>
        </p:nvSpPr>
        <p:spPr bwMode="auto">
          <a:xfrm>
            <a:off x="7405578" y="2153061"/>
            <a:ext cx="1080169" cy="775015"/>
          </a:xfrm>
          <a:prstGeom prst="rect">
            <a:avLst/>
          </a:prstGeom>
          <a:solidFill>
            <a:srgbClr val="FFFFFF">
              <a:alpha val="74901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 lIns="36000" tIns="18000" rIns="36000" bIns="18000">
            <a:spAutoFit/>
          </a:bodyPr>
          <a:lstStyle>
            <a:lvl1pPr marL="182563" indent="-182563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/>
            <a: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  <a:t>RCS </a:t>
            </a:r>
            <a:b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</a:b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3 GeV/c</a:t>
            </a:r>
            <a: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  <a:t/>
            </a:r>
            <a:b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</a:b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@ 25Hz</a:t>
            </a:r>
            <a:endParaRPr lang="en-US" altLang="ja-JP" dirty="0">
              <a:solidFill>
                <a:srgbClr val="FF0000"/>
              </a:solidFill>
              <a:latin typeface="Noto Sans" panose="020B0502040504020204" pitchFamily="34" charset="0"/>
            </a:endParaRPr>
          </a:p>
        </p:txBody>
      </p:sp>
      <p:sp>
        <p:nvSpPr>
          <p:cNvPr id="79" name="Text Box 69"/>
          <p:cNvSpPr txBox="1">
            <a:spLocks noChangeArrowheads="1"/>
          </p:cNvSpPr>
          <p:nvPr/>
        </p:nvSpPr>
        <p:spPr bwMode="auto">
          <a:xfrm>
            <a:off x="7538529" y="3710341"/>
            <a:ext cx="1425959" cy="1550031"/>
          </a:xfrm>
          <a:prstGeom prst="rect">
            <a:avLst/>
          </a:prstGeom>
          <a:solidFill>
            <a:srgbClr val="FFFFFF">
              <a:alpha val="74901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none" lIns="36000" tIns="36000" rIns="36000" bIns="36000">
            <a:spAutoFit/>
          </a:bodyPr>
          <a:lstStyle>
            <a:lvl1pPr marL="182563" indent="-182563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/>
            <a: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  <a:t>Main Ring</a:t>
            </a:r>
            <a:b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</a:b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30 GeV/c</a:t>
            </a:r>
            <a: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  <a:t/>
            </a:r>
            <a:b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</a:b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@ 2.48 </a:t>
            </a:r>
            <a: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  <a:t>sec </a:t>
            </a: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/>
            </a:r>
            <a:b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</a:b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    (FX to NU)</a:t>
            </a:r>
            <a: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  <a:t/>
            </a:r>
            <a:br>
              <a:rPr lang="en-US" altLang="ja-JP" dirty="0">
                <a:solidFill>
                  <a:srgbClr val="FF0000"/>
                </a:solidFill>
                <a:latin typeface="Noto Sans" panose="020B0502040504020204" pitchFamily="34" charset="0"/>
              </a:rPr>
            </a:b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@ 5.52 sec</a:t>
            </a:r>
            <a:b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</a:b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    (SX to HD)</a:t>
            </a:r>
            <a:endParaRPr lang="en-US" altLang="ja-JP" dirty="0">
              <a:solidFill>
                <a:srgbClr val="FF0000"/>
              </a:solidFill>
              <a:latin typeface="Noto Sans" panose="020B0502040504020204" pitchFamily="34" charset="0"/>
            </a:endParaRPr>
          </a:p>
        </p:txBody>
      </p:sp>
      <p:cxnSp>
        <p:nvCxnSpPr>
          <p:cNvPr id="72" name="直線矢印コネクタ 71"/>
          <p:cNvCxnSpPr>
            <a:stCxn id="70" idx="3"/>
          </p:cNvCxnSpPr>
          <p:nvPr/>
        </p:nvCxnSpPr>
        <p:spPr bwMode="auto">
          <a:xfrm>
            <a:off x="3534770" y="5530198"/>
            <a:ext cx="276701" cy="261002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直線矢印コネクタ 65"/>
          <p:cNvCxnSpPr>
            <a:stCxn id="65" idx="1"/>
          </p:cNvCxnSpPr>
          <p:nvPr/>
        </p:nvCxnSpPr>
        <p:spPr bwMode="auto">
          <a:xfrm flipH="1">
            <a:off x="3859710" y="5718273"/>
            <a:ext cx="307986" cy="47713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" name="Text Box 68"/>
          <p:cNvSpPr txBox="1">
            <a:spLocks noChangeArrowheads="1"/>
          </p:cNvSpPr>
          <p:nvPr/>
        </p:nvSpPr>
        <p:spPr bwMode="auto">
          <a:xfrm>
            <a:off x="4167696" y="5435700"/>
            <a:ext cx="1695686" cy="565146"/>
          </a:xfrm>
          <a:prstGeom prst="rect">
            <a:avLst/>
          </a:prstGeom>
          <a:solidFill>
            <a:srgbClr val="FFFFFF">
              <a:alpha val="74901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 lIns="36000" tIns="36000" rIns="36000" bIns="36000">
            <a:spAutoFit/>
          </a:bodyPr>
          <a:lstStyle>
            <a:lvl1pPr marL="182563" indent="-182563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J-PARC</a:t>
            </a:r>
          </a:p>
          <a:p>
            <a:pPr algn="ctr">
              <a:spcBef>
                <a:spcPts val="0"/>
              </a:spcBef>
            </a:pP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(in site of JAEA)</a:t>
            </a:r>
            <a:endParaRPr lang="en-US" altLang="ja-JP" dirty="0">
              <a:solidFill>
                <a:srgbClr val="FF0000"/>
              </a:solidFill>
              <a:latin typeface="Noto Sans" panose="020B0502040504020204" pitchFamily="34" charset="0"/>
            </a:endParaRPr>
          </a:p>
        </p:txBody>
      </p:sp>
      <p:sp>
        <p:nvSpPr>
          <p:cNvPr id="70" name="Text Box 68"/>
          <p:cNvSpPr txBox="1">
            <a:spLocks noChangeArrowheads="1"/>
          </p:cNvSpPr>
          <p:nvPr/>
        </p:nvSpPr>
        <p:spPr bwMode="auto">
          <a:xfrm>
            <a:off x="2742633" y="5370736"/>
            <a:ext cx="792137" cy="318924"/>
          </a:xfrm>
          <a:prstGeom prst="rect">
            <a:avLst/>
          </a:prstGeom>
          <a:solidFill>
            <a:srgbClr val="FFFFFF">
              <a:alpha val="74901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 lIns="36000" tIns="36000" rIns="36000" bIns="36000">
            <a:spAutoFit/>
          </a:bodyPr>
          <a:lstStyle>
            <a:lvl1pPr marL="182563" indent="-182563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KEK</a:t>
            </a:r>
            <a:endParaRPr lang="en-US" altLang="ja-JP" dirty="0">
              <a:solidFill>
                <a:srgbClr val="FF0000"/>
              </a:solidFill>
              <a:latin typeface="Noto Sans" panose="020B0502040504020204" pitchFamily="34" charset="0"/>
            </a:endParaRPr>
          </a:p>
        </p:txBody>
      </p:sp>
      <p:sp>
        <p:nvSpPr>
          <p:cNvPr id="67" name="Text Box 68"/>
          <p:cNvSpPr txBox="1">
            <a:spLocks noChangeArrowheads="1"/>
          </p:cNvSpPr>
          <p:nvPr/>
        </p:nvSpPr>
        <p:spPr bwMode="auto">
          <a:xfrm>
            <a:off x="3501554" y="6258321"/>
            <a:ext cx="792137" cy="318924"/>
          </a:xfrm>
          <a:prstGeom prst="rect">
            <a:avLst/>
          </a:prstGeom>
          <a:solidFill>
            <a:srgbClr val="FFFFFF">
              <a:alpha val="74901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 lIns="36000" tIns="36000" rIns="36000" bIns="36000">
            <a:spAutoFit/>
          </a:bodyPr>
          <a:lstStyle>
            <a:lvl1pPr marL="182563" indent="-182563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01700"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defTabSz="9017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444500" algn="l"/>
              </a:tabLst>
              <a:defRPr sz="1600">
                <a:solidFill>
                  <a:srgbClr val="000066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</a:rPr>
              <a:t>Tokyo</a:t>
            </a:r>
            <a:endParaRPr lang="en-US" altLang="ja-JP" dirty="0">
              <a:solidFill>
                <a:srgbClr val="FF0000"/>
              </a:solidFill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537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/>
          </a:p>
          <a:p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848600" cy="1171600"/>
          </a:xfrm>
        </p:spPr>
        <p:txBody>
          <a:bodyPr/>
          <a:lstStyle/>
          <a:p>
            <a:r>
              <a:rPr lang="en-US" altLang="ja-JP" dirty="0" smtClean="0"/>
              <a:t>Motivation : Network </a:t>
            </a:r>
            <a:r>
              <a:rPr lang="en-US" altLang="ja-JP" dirty="0"/>
              <a:t>and Policy in J-PARC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4 Jun. 2019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BCB63-C76D-4C2A-882C-94EB7FD8A8C9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" name="円/楕円 8"/>
          <p:cNvSpPr/>
          <p:nvPr/>
        </p:nvSpPr>
        <p:spPr bwMode="auto">
          <a:xfrm>
            <a:off x="827584" y="3888000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indent="-182563" algn="ctr" defTabSz="901700">
              <a:spcBef>
                <a:spcPts val="0"/>
              </a:spcBef>
              <a:tabLst>
                <a:tab pos="444500" algn="l"/>
              </a:tabLst>
            </a:pPr>
            <a:r>
              <a:rPr lang="en-US" altLang="ja-JP" sz="1800" dirty="0" smtClean="0">
                <a:solidFill>
                  <a:srgbClr val="080808"/>
                </a:solidFill>
                <a:latin typeface="Noto Sans" panose="020B0502040504020204" pitchFamily="34" charset="0"/>
                <a:cs typeface="Arial Unicode MS" pitchFamily="50" charset="-128"/>
              </a:rPr>
              <a:t>Acc. Control LAN</a:t>
            </a:r>
            <a:endParaRPr lang="ja-JP" altLang="en-US" sz="1800" dirty="0">
              <a:solidFill>
                <a:srgbClr val="080808"/>
              </a:solidFill>
              <a:latin typeface="Noto Sans" panose="020B0502040504020204" pitchFamily="34" charset="0"/>
              <a:cs typeface="Arial Unicode MS" pitchFamily="50" charset="-128"/>
            </a:endParaRPr>
          </a:p>
        </p:txBody>
      </p:sp>
      <p:cxnSp>
        <p:nvCxnSpPr>
          <p:cNvPr id="13" name="直線コネクタ 12"/>
          <p:cNvCxnSpPr>
            <a:stCxn id="59" idx="0"/>
            <a:endCxn id="9" idx="4"/>
          </p:cNvCxnSpPr>
          <p:nvPr/>
        </p:nvCxnSpPr>
        <p:spPr bwMode="auto">
          <a:xfrm flipH="1" flipV="1">
            <a:off x="1799584" y="4608000"/>
            <a:ext cx="566" cy="100800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円/楕円 17"/>
          <p:cNvSpPr/>
          <p:nvPr/>
        </p:nvSpPr>
        <p:spPr bwMode="auto">
          <a:xfrm>
            <a:off x="6515584" y="3888000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lang="en-US" altLang="ja-JP" sz="18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Office </a:t>
            </a:r>
            <a: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Noto Sans" panose="020B0502040504020204" pitchFamily="34" charset="0"/>
                <a:ea typeface="+mn-ea"/>
                <a:cs typeface="Arial Unicode MS" pitchFamily="50" charset="-128"/>
              </a:rPr>
              <a:t>LAN</a:t>
            </a: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cxnSp>
        <p:nvCxnSpPr>
          <p:cNvPr id="19" name="直線コネクタ 18"/>
          <p:cNvCxnSpPr>
            <a:stCxn id="58" idx="5"/>
            <a:endCxn id="18" idx="0"/>
          </p:cNvCxnSpPr>
          <p:nvPr/>
        </p:nvCxnSpPr>
        <p:spPr bwMode="auto">
          <a:xfrm flipH="1">
            <a:off x="7487584" y="2990579"/>
            <a:ext cx="583893" cy="897421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円/楕円 32"/>
          <p:cNvSpPr/>
          <p:nvPr/>
        </p:nvSpPr>
        <p:spPr bwMode="auto">
          <a:xfrm>
            <a:off x="3671584" y="3888000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Noto Sans" panose="020B0502040504020204" pitchFamily="34" charset="0"/>
                <a:ea typeface="+mn-ea"/>
                <a:cs typeface="Arial Unicode MS" pitchFamily="50" charset="-128"/>
              </a:rPr>
              <a:t>DMZ</a:t>
            </a: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sp>
        <p:nvSpPr>
          <p:cNvPr id="66" name="角丸四角形 65"/>
          <p:cNvSpPr/>
          <p:nvPr/>
        </p:nvSpPr>
        <p:spPr bwMode="auto">
          <a:xfrm>
            <a:off x="1152335" y="5724000"/>
            <a:ext cx="1620000" cy="6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1" lang="en-US" altLang="ja-JP" sz="1600" dirty="0" smtClean="0">
              <a:solidFill>
                <a:srgbClr val="080808"/>
              </a:solidFill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sp>
        <p:nvSpPr>
          <p:cNvPr id="59" name="角丸四角形 58"/>
          <p:cNvSpPr/>
          <p:nvPr/>
        </p:nvSpPr>
        <p:spPr bwMode="auto">
          <a:xfrm>
            <a:off x="990150" y="5616000"/>
            <a:ext cx="1620000" cy="6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1" lang="en-US" altLang="ja-JP" sz="1600" dirty="0" smtClean="0">
              <a:solidFill>
                <a:srgbClr val="080808"/>
              </a:solidFill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828000" y="5508000"/>
            <a:ext cx="1620000" cy="6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6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Acc. Equipment</a:t>
            </a:r>
            <a:r>
              <a:rPr kumimoji="1" lang="en-US" altLang="ja-JP" sz="1600" dirty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/>
            </a:r>
            <a:br>
              <a:rPr kumimoji="1" lang="en-US" altLang="ja-JP" sz="1600" dirty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</a:br>
            <a:r>
              <a:rPr kumimoji="1" lang="en-US" altLang="ja-JP" sz="16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(EPICS IOCs)</a:t>
            </a:r>
          </a:p>
        </p:txBody>
      </p:sp>
      <p:cxnSp>
        <p:nvCxnSpPr>
          <p:cNvPr id="72" name="直線コネクタ 71"/>
          <p:cNvCxnSpPr>
            <a:stCxn id="33" idx="2"/>
            <a:endCxn id="9" idx="6"/>
          </p:cNvCxnSpPr>
          <p:nvPr/>
        </p:nvCxnSpPr>
        <p:spPr bwMode="auto">
          <a:xfrm flipH="1">
            <a:off x="2771584" y="4248000"/>
            <a:ext cx="900000" cy="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直線コネクタ 80"/>
          <p:cNvCxnSpPr>
            <a:stCxn id="18" idx="2"/>
            <a:endCxn id="33" idx="6"/>
          </p:cNvCxnSpPr>
          <p:nvPr/>
        </p:nvCxnSpPr>
        <p:spPr bwMode="auto">
          <a:xfrm flipH="1">
            <a:off x="5615584" y="4248000"/>
            <a:ext cx="900000" cy="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0" name="テキスト ボックス 99"/>
          <p:cNvSpPr txBox="1"/>
          <p:nvPr/>
        </p:nvSpPr>
        <p:spPr>
          <a:xfrm>
            <a:off x="3608685" y="4929525"/>
            <a:ext cx="2069797" cy="400110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8000"/>
              </a:buClr>
            </a:pPr>
            <a:r>
              <a:rPr kumimoji="1" lang="en-US" altLang="ja-JP" b="1" dirty="0" smtClean="0">
                <a:solidFill>
                  <a:srgbClr val="FF0000"/>
                </a:solidFill>
                <a:latin typeface="Symbola"/>
                <a:ea typeface="Symbola"/>
              </a:rPr>
              <a:t>⯰ </a:t>
            </a:r>
            <a:r>
              <a:rPr kumimoji="1"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</a:rPr>
              <a:t>Forbidden </a:t>
            </a:r>
            <a:r>
              <a:rPr kumimoji="1" lang="en-US" altLang="ja-JP" b="1" dirty="0" smtClean="0">
                <a:solidFill>
                  <a:srgbClr val="FF0000"/>
                </a:solidFill>
                <a:latin typeface="Symbola"/>
                <a:ea typeface="Symbola"/>
              </a:rPr>
              <a:t>⯰</a:t>
            </a:r>
            <a:endParaRPr kumimoji="1" lang="ja-JP" altLang="en-US" dirty="0" smtClean="0">
              <a:solidFill>
                <a:srgbClr val="FF0000"/>
              </a:solidFill>
              <a:latin typeface="Noto Sans" panose="020B0502040504020204" pitchFamily="34" charset="0"/>
              <a:ea typeface="+mn-ea"/>
            </a:endParaRPr>
          </a:p>
        </p:txBody>
      </p:sp>
      <p:pic>
        <p:nvPicPr>
          <p:cNvPr id="1026" name="Picture 2" descr="C:\Users\shuei\Documents\jparc\conferences\2018\firewall-153179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234" y="3068960"/>
            <a:ext cx="10287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左右矢印 100"/>
          <p:cNvSpPr/>
          <p:nvPr/>
        </p:nvSpPr>
        <p:spPr bwMode="auto">
          <a:xfrm>
            <a:off x="4985584" y="3429000"/>
            <a:ext cx="2160000" cy="360000"/>
          </a:xfrm>
          <a:prstGeom prst="leftRightArrow">
            <a:avLst>
              <a:gd name="adj1" fmla="val 50000"/>
              <a:gd name="adj2" fmla="val 67451"/>
            </a:avLst>
          </a:prstGeom>
          <a:solidFill>
            <a:srgbClr val="008000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82563" marR="0" indent="-182563" algn="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ＭＳ Ｐゴシック" pitchFamily="50" charset="-128"/>
              <a:ea typeface="ＭＳ Ｐゴシック" pitchFamily="50" charset="-128"/>
              <a:cs typeface="Arial Unicode MS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5389743" y="2736000"/>
            <a:ext cx="1350050" cy="707886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8000"/>
              </a:buClr>
            </a:pPr>
            <a:r>
              <a:rPr kumimoji="1" lang="en-US" altLang="ja-JP" dirty="0" smtClean="0">
                <a:solidFill>
                  <a:srgbClr val="008000"/>
                </a:solidFill>
                <a:latin typeface="Symbola"/>
                <a:ea typeface="Symbola"/>
              </a:rPr>
              <a:t>⯲</a:t>
            </a:r>
            <a: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  <a:t>Allowed</a:t>
            </a:r>
            <a:b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</a:br>
            <a: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  <a:t>(routing)</a:t>
            </a:r>
            <a:endParaRPr kumimoji="1" lang="ja-JP" altLang="en-US" dirty="0" smtClean="0">
              <a:solidFill>
                <a:srgbClr val="008000"/>
              </a:solidFill>
              <a:latin typeface="Noto Sans" panose="020B0502040504020204" pitchFamily="34" charset="0"/>
              <a:ea typeface="+mn-ea"/>
            </a:endParaRPr>
          </a:p>
        </p:txBody>
      </p:sp>
      <p:pic>
        <p:nvPicPr>
          <p:cNvPr id="57" name="Picture 2" descr="C:\Users\shuei\Documents\jparc\conferences\2018\firewall-153179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34" y="3068960"/>
            <a:ext cx="10287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左右矢印 95"/>
          <p:cNvSpPr/>
          <p:nvPr/>
        </p:nvSpPr>
        <p:spPr bwMode="auto">
          <a:xfrm>
            <a:off x="2141584" y="3429000"/>
            <a:ext cx="2160000" cy="360000"/>
          </a:xfrm>
          <a:prstGeom prst="leftRightArrow">
            <a:avLst>
              <a:gd name="adj1" fmla="val 50000"/>
              <a:gd name="adj2" fmla="val 67451"/>
            </a:avLst>
          </a:prstGeom>
          <a:solidFill>
            <a:srgbClr val="008000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82563" marR="0" indent="-182563" algn="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ＭＳ Ｐゴシック" pitchFamily="50" charset="-128"/>
              <a:ea typeface="ＭＳ Ｐゴシック" pitchFamily="50" charset="-128"/>
              <a:cs typeface="Arial Unicode MS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546559" y="2736000"/>
            <a:ext cx="1350050" cy="707886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8000"/>
              </a:buClr>
            </a:pPr>
            <a:r>
              <a:rPr kumimoji="1" lang="en-US" altLang="ja-JP" dirty="0" smtClean="0">
                <a:solidFill>
                  <a:srgbClr val="008000"/>
                </a:solidFill>
                <a:latin typeface="Symbola"/>
                <a:ea typeface="Symbola"/>
              </a:rPr>
              <a:t>⯲</a:t>
            </a:r>
            <a: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  <a:t>Allowed</a:t>
            </a:r>
            <a:b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</a:br>
            <a: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  <a:t>(NAT)</a:t>
            </a:r>
            <a:endParaRPr kumimoji="1" lang="ja-JP" altLang="en-US" dirty="0" smtClean="0">
              <a:solidFill>
                <a:srgbClr val="008000"/>
              </a:solidFill>
              <a:latin typeface="Noto Sans" panose="020B0502040504020204" pitchFamily="34" charset="0"/>
              <a:ea typeface="+mn-ea"/>
            </a:endParaRPr>
          </a:p>
        </p:txBody>
      </p:sp>
      <p:sp>
        <p:nvSpPr>
          <p:cNvPr id="97" name="左右矢印 96"/>
          <p:cNvSpPr/>
          <p:nvPr/>
        </p:nvSpPr>
        <p:spPr bwMode="auto">
          <a:xfrm>
            <a:off x="2141584" y="4653176"/>
            <a:ext cx="5003999" cy="360000"/>
          </a:xfrm>
          <a:prstGeom prst="leftRightArrow">
            <a:avLst>
              <a:gd name="adj1" fmla="val 50000"/>
              <a:gd name="adj2" fmla="val 67451"/>
            </a:avLst>
          </a:prstGeom>
          <a:solidFill>
            <a:srgbClr val="FF00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82563" marR="0" indent="-182563" algn="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ＭＳ Ｐゴシック" pitchFamily="50" charset="-128"/>
              <a:ea typeface="ＭＳ Ｐゴシック" pitchFamily="50" charset="-128"/>
              <a:cs typeface="Arial Unicode MS" pitchFamily="50" charset="-128"/>
            </a:endParaRPr>
          </a:p>
        </p:txBody>
      </p:sp>
      <p:sp>
        <p:nvSpPr>
          <p:cNvPr id="53" name="円/楕円 52"/>
          <p:cNvSpPr/>
          <p:nvPr/>
        </p:nvSpPr>
        <p:spPr bwMode="auto">
          <a:xfrm>
            <a:off x="7110015" y="5672625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R="0" indent="-182563" algn="ctr" defTabSz="9017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lang="en-US" altLang="ja-JP" sz="16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The Internet</a:t>
            </a:r>
            <a:endParaRPr kumimoji="0" lang="ja-JP" altLang="en-US" sz="16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cxnSp>
        <p:nvCxnSpPr>
          <p:cNvPr id="55" name="直線コネクタ 54"/>
          <p:cNvCxnSpPr>
            <a:stCxn id="18" idx="4"/>
            <a:endCxn id="53" idx="0"/>
          </p:cNvCxnSpPr>
          <p:nvPr/>
        </p:nvCxnSpPr>
        <p:spPr bwMode="auto">
          <a:xfrm>
            <a:off x="7487584" y="4608000"/>
            <a:ext cx="594431" cy="1064625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6" name="グループ化 55"/>
          <p:cNvGrpSpPr>
            <a:grpSpLocks noChangeAspect="1"/>
          </p:cNvGrpSpPr>
          <p:nvPr/>
        </p:nvGrpSpPr>
        <p:grpSpPr>
          <a:xfrm>
            <a:off x="7477045" y="2090579"/>
            <a:ext cx="1188863" cy="900000"/>
            <a:chOff x="4099550" y="1848383"/>
            <a:chExt cx="1198956" cy="907641"/>
          </a:xfrm>
        </p:grpSpPr>
        <p:sp>
          <p:nvSpPr>
            <p:cNvPr id="58" name="laptop"/>
            <p:cNvSpPr>
              <a:spLocks noChangeAspect="1" noEditPoints="1" noChangeArrowheads="1"/>
            </p:cNvSpPr>
            <p:nvPr/>
          </p:nvSpPr>
          <p:spPr bwMode="auto">
            <a:xfrm>
              <a:off x="4099550" y="1848383"/>
              <a:ext cx="1198956" cy="907641"/>
            </a:xfrm>
            <a:custGeom>
              <a:avLst/>
              <a:gdLst>
                <a:gd name="T0" fmla="*/ 3362 w 21600"/>
                <a:gd name="T1" fmla="*/ 0 h 21600"/>
                <a:gd name="T2" fmla="*/ 3362 w 21600"/>
                <a:gd name="T3" fmla="*/ 7173 h 21600"/>
                <a:gd name="T4" fmla="*/ 18327 w 21600"/>
                <a:gd name="T5" fmla="*/ 0 h 21600"/>
                <a:gd name="T6" fmla="*/ 18327 w 21600"/>
                <a:gd name="T7" fmla="*/ 7173 h 21600"/>
                <a:gd name="T8" fmla="*/ 10800 w 21600"/>
                <a:gd name="T9" fmla="*/ 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21600 w 21600"/>
                <a:gd name="T15" fmla="*/ 21600 h 21600"/>
                <a:gd name="T16" fmla="*/ 4445 w 21600"/>
                <a:gd name="T17" fmla="*/ 1858 h 21600"/>
                <a:gd name="T18" fmla="*/ 17311 w 21600"/>
                <a:gd name="T19" fmla="*/ 1232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3362" y="0"/>
                  </a:moveTo>
                  <a:lnTo>
                    <a:pt x="18327" y="0"/>
                  </a:lnTo>
                  <a:lnTo>
                    <a:pt x="18327" y="14347"/>
                  </a:lnTo>
                  <a:lnTo>
                    <a:pt x="3362" y="14347"/>
                  </a:lnTo>
                  <a:lnTo>
                    <a:pt x="3362" y="0"/>
                  </a:lnTo>
                  <a:close/>
                </a:path>
                <a:path w="21600" h="21600" extrusionOk="0">
                  <a:moveTo>
                    <a:pt x="3340" y="15068"/>
                  </a:moveTo>
                  <a:lnTo>
                    <a:pt x="0" y="19877"/>
                  </a:lnTo>
                  <a:lnTo>
                    <a:pt x="21600" y="19877"/>
                  </a:lnTo>
                  <a:lnTo>
                    <a:pt x="18327" y="15068"/>
                  </a:lnTo>
                  <a:lnTo>
                    <a:pt x="3340" y="15068"/>
                  </a:lnTo>
                  <a:close/>
                </a:path>
                <a:path w="21600" h="21600" extrusionOk="0">
                  <a:moveTo>
                    <a:pt x="0" y="19877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9877"/>
                  </a:lnTo>
                  <a:lnTo>
                    <a:pt x="0" y="19877"/>
                  </a:lnTo>
                  <a:close/>
                </a:path>
                <a:path w="21600" h="21600" extrusionOk="0">
                  <a:moveTo>
                    <a:pt x="4186" y="1523"/>
                  </a:moveTo>
                  <a:lnTo>
                    <a:pt x="17547" y="1523"/>
                  </a:lnTo>
                  <a:lnTo>
                    <a:pt x="17547" y="12744"/>
                  </a:lnTo>
                  <a:lnTo>
                    <a:pt x="4186" y="12744"/>
                  </a:lnTo>
                  <a:lnTo>
                    <a:pt x="4186" y="1523"/>
                  </a:lnTo>
                  <a:close/>
                </a:path>
                <a:path w="21600" h="21600" extrusionOk="0">
                  <a:moveTo>
                    <a:pt x="3318" y="15549"/>
                  </a:moveTo>
                  <a:lnTo>
                    <a:pt x="2917" y="16110"/>
                  </a:lnTo>
                  <a:lnTo>
                    <a:pt x="18727" y="16110"/>
                  </a:lnTo>
                  <a:lnTo>
                    <a:pt x="18327" y="15549"/>
                  </a:lnTo>
                  <a:lnTo>
                    <a:pt x="3318" y="15549"/>
                  </a:lnTo>
                  <a:close/>
                </a:path>
                <a:path w="21600" h="21600" extrusionOk="0">
                  <a:moveTo>
                    <a:pt x="6213" y="18314"/>
                  </a:moveTo>
                  <a:lnTo>
                    <a:pt x="5946" y="18875"/>
                  </a:lnTo>
                  <a:lnTo>
                    <a:pt x="15766" y="18875"/>
                  </a:lnTo>
                  <a:lnTo>
                    <a:pt x="15499" y="18314"/>
                  </a:lnTo>
                  <a:lnTo>
                    <a:pt x="6213" y="18314"/>
                  </a:lnTo>
                  <a:close/>
                </a:path>
                <a:path w="21600" h="21600" extrusionOk="0">
                  <a:moveTo>
                    <a:pt x="2828" y="16471"/>
                  </a:moveTo>
                  <a:lnTo>
                    <a:pt x="2405" y="17072"/>
                  </a:lnTo>
                  <a:lnTo>
                    <a:pt x="19284" y="17072"/>
                  </a:lnTo>
                  <a:lnTo>
                    <a:pt x="18839" y="16471"/>
                  </a:lnTo>
                  <a:lnTo>
                    <a:pt x="2828" y="16471"/>
                  </a:lnTo>
                  <a:close/>
                </a:path>
                <a:path w="21600" h="21600" extrusionOk="0">
                  <a:moveTo>
                    <a:pt x="2316" y="17352"/>
                  </a:moveTo>
                  <a:lnTo>
                    <a:pt x="1871" y="17953"/>
                  </a:lnTo>
                  <a:lnTo>
                    <a:pt x="19863" y="17953"/>
                  </a:lnTo>
                  <a:lnTo>
                    <a:pt x="19395" y="17352"/>
                  </a:lnTo>
                  <a:lnTo>
                    <a:pt x="2316" y="17352"/>
                  </a:lnTo>
                  <a:close/>
                </a:path>
              </a:pathLst>
            </a:custGeom>
            <a:solidFill>
              <a:schemeClr val="bg2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endParaRPr lang="ja-JP" altLang="en-US"/>
            </a:p>
          </p:txBody>
        </p:sp>
        <p:pic>
          <p:nvPicPr>
            <p:cNvPr id="60" name="Picture 2" descr="C:\Users\shuei\Documents\jparc\meeting\2016\201604xx-制御\2016_11_15_10_51_5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188" y="1935008"/>
              <a:ext cx="720000" cy="395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1" name="Picture 2" descr="C:\Users\shuei\Documents\jparc\conferences\2018\firewall-153179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30920">
            <a:off x="7235570" y="4147409"/>
            <a:ext cx="10287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角丸四角形吹き出し 6"/>
          <p:cNvSpPr/>
          <p:nvPr/>
        </p:nvSpPr>
        <p:spPr bwMode="auto">
          <a:xfrm>
            <a:off x="910464" y="1830881"/>
            <a:ext cx="6253451" cy="846605"/>
          </a:xfrm>
          <a:prstGeom prst="wedgeRoundRectCallout">
            <a:avLst>
              <a:gd name="adj1" fmla="val 59008"/>
              <a:gd name="adj2" fmla="val 7400"/>
              <a:gd name="adj3" fmla="val 16667"/>
            </a:avLst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01700" rtl="0" eaLnBrk="0" fontAlgn="base" latinLnBrk="0" hangingPunct="0">
              <a:lnSpc>
                <a:spcPct val="100000"/>
              </a:lnSpc>
              <a:spcBef>
                <a:spcPts val="576"/>
              </a:spcBef>
              <a:spcAft>
                <a:spcPct val="0"/>
              </a:spcAft>
              <a:buClrTx/>
              <a:buSzPct val="80000"/>
              <a:buBlip>
                <a:blip r:embed="rId4"/>
              </a:buBlip>
              <a:tabLst>
                <a:tab pos="444500" algn="l"/>
              </a:tabLst>
            </a:pP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  <a:cs typeface="Arial Unicode MS" pitchFamily="50" charset="-128"/>
              </a:rPr>
              <a:t>I’d like to monitor our Acc. from my office</a:t>
            </a:r>
          </a:p>
          <a:p>
            <a:pPr marL="342900" marR="0" indent="-342900" algn="l" defTabSz="901700" rtl="0" eaLnBrk="0" fontAlgn="base" latinLnBrk="0" hangingPunct="0">
              <a:lnSpc>
                <a:spcPct val="100000"/>
              </a:lnSpc>
              <a:spcBef>
                <a:spcPts val="576"/>
              </a:spcBef>
              <a:spcAft>
                <a:spcPct val="0"/>
              </a:spcAft>
              <a:buClrTx/>
              <a:buSzPct val="80000"/>
              <a:buBlip>
                <a:blip r:embed="rId4"/>
              </a:buBlip>
              <a:tabLst>
                <a:tab pos="444500" algn="l"/>
              </a:tabLst>
            </a:pP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Noto Sans" panose="020B0502040504020204" pitchFamily="34" charset="0"/>
                <a:cs typeface="Arial Unicode MS" pitchFamily="50" charset="-128"/>
              </a:rPr>
              <a:t>I wish </a:t>
            </a:r>
            <a:r>
              <a:rPr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  <a:cs typeface="Arial Unicode MS" pitchFamily="50" charset="-128"/>
              </a:rPr>
              <a:t>I could use the same app. as control LAN</a:t>
            </a:r>
            <a:endParaRPr kumimoji="0" lang="ja-JP" alt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Noto Sans" panose="020B0502040504020204" pitchFamily="34" charset="0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0520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34116" y="5426236"/>
            <a:ext cx="5858364" cy="1387139"/>
          </a:xfrm>
        </p:spPr>
        <p:txBody>
          <a:bodyPr>
            <a:noAutofit/>
          </a:bodyPr>
          <a:lstStyle/>
          <a:p>
            <a:pPr>
              <a:spcBef>
                <a:spcPts val="576"/>
              </a:spcBef>
            </a:pPr>
            <a:r>
              <a:rPr lang="en-US" altLang="ja-JP" sz="2000" dirty="0">
                <a:cs typeface="Arial Unicode MS" pitchFamily="50" charset="-128"/>
              </a:rPr>
              <a:t>Requirements from J-PARC IT section:</a:t>
            </a:r>
            <a:br>
              <a:rPr lang="en-US" altLang="ja-JP" sz="2000" dirty="0"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FF0000"/>
                </a:solidFill>
                <a:cs typeface="Arial Unicode MS" pitchFamily="50" charset="-128"/>
              </a:rPr>
              <a:t>Operation </a:t>
            </a:r>
            <a:r>
              <a:rPr lang="en-US" altLang="ja-JP" sz="2000" dirty="0">
                <a:solidFill>
                  <a:srgbClr val="FF0000"/>
                </a:solidFill>
                <a:cs typeface="Arial Unicode MS" pitchFamily="50" charset="-128"/>
              </a:rPr>
              <a:t>of any devices in the control LAN shall be prohibited from the office </a:t>
            </a:r>
            <a:r>
              <a:rPr lang="en-US" altLang="ja-JP" sz="2000" dirty="0" smtClean="0">
                <a:solidFill>
                  <a:srgbClr val="FF0000"/>
                </a:solidFill>
                <a:cs typeface="Arial Unicode MS" pitchFamily="50" charset="-128"/>
              </a:rPr>
              <a:t>LAN</a:t>
            </a:r>
            <a:endParaRPr kumimoji="1" lang="ja-JP" altLang="en-US" sz="20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Idea : 2-Tier Gateway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4 Jun. 2019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BCB63-C76D-4C2A-882C-94EB7FD8A8C9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9" name="円/楕円 8"/>
          <p:cNvSpPr/>
          <p:nvPr/>
        </p:nvSpPr>
        <p:spPr bwMode="auto">
          <a:xfrm>
            <a:off x="827584" y="3888000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indent="-182563" algn="ctr" defTabSz="901700">
              <a:spcBef>
                <a:spcPts val="0"/>
              </a:spcBef>
              <a:tabLst>
                <a:tab pos="444500" algn="l"/>
              </a:tabLst>
            </a:pPr>
            <a:r>
              <a:rPr lang="en-US" altLang="ja-JP" sz="1800" dirty="0" smtClean="0">
                <a:solidFill>
                  <a:srgbClr val="080808"/>
                </a:solidFill>
                <a:latin typeface="Noto Sans" panose="020B0502040504020204" pitchFamily="34" charset="0"/>
                <a:cs typeface="Arial Unicode MS" pitchFamily="50" charset="-128"/>
              </a:rPr>
              <a:t>Acc. Control LAN</a:t>
            </a:r>
            <a:endParaRPr lang="ja-JP" altLang="en-US" sz="1800" dirty="0">
              <a:solidFill>
                <a:srgbClr val="080808"/>
              </a:solidFill>
              <a:latin typeface="Noto Sans" panose="020B0502040504020204" pitchFamily="34" charset="0"/>
              <a:cs typeface="Arial Unicode MS" pitchFamily="50" charset="-128"/>
            </a:endParaRPr>
          </a:p>
        </p:txBody>
      </p:sp>
      <p:cxnSp>
        <p:nvCxnSpPr>
          <p:cNvPr id="13" name="直線コネクタ 12"/>
          <p:cNvCxnSpPr>
            <a:stCxn id="59" idx="0"/>
            <a:endCxn id="9" idx="4"/>
          </p:cNvCxnSpPr>
          <p:nvPr/>
        </p:nvCxnSpPr>
        <p:spPr bwMode="auto">
          <a:xfrm flipH="1" flipV="1">
            <a:off x="1799584" y="4608000"/>
            <a:ext cx="566" cy="100800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円/楕円 17"/>
          <p:cNvSpPr/>
          <p:nvPr/>
        </p:nvSpPr>
        <p:spPr bwMode="auto">
          <a:xfrm>
            <a:off x="6515584" y="3888000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lang="en-US" altLang="ja-JP" sz="18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Office </a:t>
            </a:r>
            <a: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Noto Sans" panose="020B0502040504020204" pitchFamily="34" charset="0"/>
                <a:ea typeface="+mn-ea"/>
                <a:cs typeface="Arial Unicode MS" pitchFamily="50" charset="-128"/>
              </a:rPr>
              <a:t>LAN</a:t>
            </a: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cxnSp>
        <p:nvCxnSpPr>
          <p:cNvPr id="19" name="直線コネクタ 18"/>
          <p:cNvCxnSpPr>
            <a:stCxn id="46" idx="5"/>
            <a:endCxn id="18" idx="0"/>
          </p:cNvCxnSpPr>
          <p:nvPr/>
        </p:nvCxnSpPr>
        <p:spPr bwMode="auto">
          <a:xfrm flipH="1">
            <a:off x="7487584" y="2990579"/>
            <a:ext cx="583893" cy="897421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1" name="グループ化 20"/>
          <p:cNvGrpSpPr>
            <a:grpSpLocks noChangeAspect="1"/>
          </p:cNvGrpSpPr>
          <p:nvPr/>
        </p:nvGrpSpPr>
        <p:grpSpPr>
          <a:xfrm>
            <a:off x="7477045" y="2090579"/>
            <a:ext cx="1188863" cy="900000"/>
            <a:chOff x="4099550" y="1848383"/>
            <a:chExt cx="1198956" cy="907641"/>
          </a:xfrm>
        </p:grpSpPr>
        <p:sp>
          <p:nvSpPr>
            <p:cNvPr id="46" name="laptop"/>
            <p:cNvSpPr>
              <a:spLocks noChangeAspect="1" noEditPoints="1" noChangeArrowheads="1"/>
            </p:cNvSpPr>
            <p:nvPr/>
          </p:nvSpPr>
          <p:spPr bwMode="auto">
            <a:xfrm>
              <a:off x="4099550" y="1848383"/>
              <a:ext cx="1198956" cy="907641"/>
            </a:xfrm>
            <a:custGeom>
              <a:avLst/>
              <a:gdLst>
                <a:gd name="T0" fmla="*/ 3362 w 21600"/>
                <a:gd name="T1" fmla="*/ 0 h 21600"/>
                <a:gd name="T2" fmla="*/ 3362 w 21600"/>
                <a:gd name="T3" fmla="*/ 7173 h 21600"/>
                <a:gd name="T4" fmla="*/ 18327 w 21600"/>
                <a:gd name="T5" fmla="*/ 0 h 21600"/>
                <a:gd name="T6" fmla="*/ 18327 w 21600"/>
                <a:gd name="T7" fmla="*/ 7173 h 21600"/>
                <a:gd name="T8" fmla="*/ 10800 w 21600"/>
                <a:gd name="T9" fmla="*/ 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21600 w 21600"/>
                <a:gd name="T15" fmla="*/ 21600 h 21600"/>
                <a:gd name="T16" fmla="*/ 4445 w 21600"/>
                <a:gd name="T17" fmla="*/ 1858 h 21600"/>
                <a:gd name="T18" fmla="*/ 17311 w 21600"/>
                <a:gd name="T19" fmla="*/ 1232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3362" y="0"/>
                  </a:moveTo>
                  <a:lnTo>
                    <a:pt x="18327" y="0"/>
                  </a:lnTo>
                  <a:lnTo>
                    <a:pt x="18327" y="14347"/>
                  </a:lnTo>
                  <a:lnTo>
                    <a:pt x="3362" y="14347"/>
                  </a:lnTo>
                  <a:lnTo>
                    <a:pt x="3362" y="0"/>
                  </a:lnTo>
                  <a:close/>
                </a:path>
                <a:path w="21600" h="21600" extrusionOk="0">
                  <a:moveTo>
                    <a:pt x="3340" y="15068"/>
                  </a:moveTo>
                  <a:lnTo>
                    <a:pt x="0" y="19877"/>
                  </a:lnTo>
                  <a:lnTo>
                    <a:pt x="21600" y="19877"/>
                  </a:lnTo>
                  <a:lnTo>
                    <a:pt x="18327" y="15068"/>
                  </a:lnTo>
                  <a:lnTo>
                    <a:pt x="3340" y="15068"/>
                  </a:lnTo>
                  <a:close/>
                </a:path>
                <a:path w="21600" h="21600" extrusionOk="0">
                  <a:moveTo>
                    <a:pt x="0" y="19877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9877"/>
                  </a:lnTo>
                  <a:lnTo>
                    <a:pt x="0" y="19877"/>
                  </a:lnTo>
                  <a:close/>
                </a:path>
                <a:path w="21600" h="21600" extrusionOk="0">
                  <a:moveTo>
                    <a:pt x="4186" y="1523"/>
                  </a:moveTo>
                  <a:lnTo>
                    <a:pt x="17547" y="1523"/>
                  </a:lnTo>
                  <a:lnTo>
                    <a:pt x="17547" y="12744"/>
                  </a:lnTo>
                  <a:lnTo>
                    <a:pt x="4186" y="12744"/>
                  </a:lnTo>
                  <a:lnTo>
                    <a:pt x="4186" y="1523"/>
                  </a:lnTo>
                  <a:close/>
                </a:path>
                <a:path w="21600" h="21600" extrusionOk="0">
                  <a:moveTo>
                    <a:pt x="3318" y="15549"/>
                  </a:moveTo>
                  <a:lnTo>
                    <a:pt x="2917" y="16110"/>
                  </a:lnTo>
                  <a:lnTo>
                    <a:pt x="18727" y="16110"/>
                  </a:lnTo>
                  <a:lnTo>
                    <a:pt x="18327" y="15549"/>
                  </a:lnTo>
                  <a:lnTo>
                    <a:pt x="3318" y="15549"/>
                  </a:lnTo>
                  <a:close/>
                </a:path>
                <a:path w="21600" h="21600" extrusionOk="0">
                  <a:moveTo>
                    <a:pt x="6213" y="18314"/>
                  </a:moveTo>
                  <a:lnTo>
                    <a:pt x="5946" y="18875"/>
                  </a:lnTo>
                  <a:lnTo>
                    <a:pt x="15766" y="18875"/>
                  </a:lnTo>
                  <a:lnTo>
                    <a:pt x="15499" y="18314"/>
                  </a:lnTo>
                  <a:lnTo>
                    <a:pt x="6213" y="18314"/>
                  </a:lnTo>
                  <a:close/>
                </a:path>
                <a:path w="21600" h="21600" extrusionOk="0">
                  <a:moveTo>
                    <a:pt x="2828" y="16471"/>
                  </a:moveTo>
                  <a:lnTo>
                    <a:pt x="2405" y="17072"/>
                  </a:lnTo>
                  <a:lnTo>
                    <a:pt x="19284" y="17072"/>
                  </a:lnTo>
                  <a:lnTo>
                    <a:pt x="18839" y="16471"/>
                  </a:lnTo>
                  <a:lnTo>
                    <a:pt x="2828" y="16471"/>
                  </a:lnTo>
                  <a:close/>
                </a:path>
                <a:path w="21600" h="21600" extrusionOk="0">
                  <a:moveTo>
                    <a:pt x="2316" y="17352"/>
                  </a:moveTo>
                  <a:lnTo>
                    <a:pt x="1871" y="17953"/>
                  </a:lnTo>
                  <a:lnTo>
                    <a:pt x="19863" y="17953"/>
                  </a:lnTo>
                  <a:lnTo>
                    <a:pt x="19395" y="17352"/>
                  </a:lnTo>
                  <a:lnTo>
                    <a:pt x="2316" y="17352"/>
                  </a:lnTo>
                  <a:close/>
                </a:path>
              </a:pathLst>
            </a:custGeom>
            <a:solidFill>
              <a:schemeClr val="bg2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endParaRPr lang="ja-JP" altLang="en-US"/>
            </a:p>
          </p:txBody>
        </p:sp>
        <p:pic>
          <p:nvPicPr>
            <p:cNvPr id="47" name="Picture 2" descr="C:\Users\shuei\Documents\jparc\meeting\2016\201604xx-制御\2016_11_15_10_51_59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188" y="1935008"/>
              <a:ext cx="720000" cy="395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円/楕円 32"/>
          <p:cNvSpPr/>
          <p:nvPr/>
        </p:nvSpPr>
        <p:spPr bwMode="auto">
          <a:xfrm>
            <a:off x="3671584" y="3888000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Noto Sans" panose="020B0502040504020204" pitchFamily="34" charset="0"/>
                <a:ea typeface="+mn-ea"/>
                <a:cs typeface="Arial Unicode MS" pitchFamily="50" charset="-128"/>
              </a:rPr>
              <a:t>DMZ</a:t>
            </a: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sp>
        <p:nvSpPr>
          <p:cNvPr id="66" name="角丸四角形 65"/>
          <p:cNvSpPr/>
          <p:nvPr/>
        </p:nvSpPr>
        <p:spPr bwMode="auto">
          <a:xfrm>
            <a:off x="1152335" y="5724000"/>
            <a:ext cx="1620000" cy="6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1" lang="en-US" altLang="ja-JP" sz="1600" dirty="0" smtClean="0">
              <a:solidFill>
                <a:srgbClr val="080808"/>
              </a:solidFill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sp>
        <p:nvSpPr>
          <p:cNvPr id="59" name="角丸四角形 58"/>
          <p:cNvSpPr/>
          <p:nvPr/>
        </p:nvSpPr>
        <p:spPr bwMode="auto">
          <a:xfrm>
            <a:off x="990150" y="5616000"/>
            <a:ext cx="1620000" cy="6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1" lang="en-US" altLang="ja-JP" sz="1600" dirty="0" smtClean="0">
              <a:solidFill>
                <a:srgbClr val="080808"/>
              </a:solidFill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828000" y="5508000"/>
            <a:ext cx="1620000" cy="6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6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Acc. Equipment</a:t>
            </a:r>
            <a:r>
              <a:rPr kumimoji="1" lang="en-US" altLang="ja-JP" sz="1600" dirty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/>
            </a:r>
            <a:br>
              <a:rPr kumimoji="1" lang="en-US" altLang="ja-JP" sz="1600" dirty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</a:br>
            <a:r>
              <a:rPr kumimoji="1" lang="en-US" altLang="ja-JP" sz="16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(EPICS IOCs)</a:t>
            </a:r>
          </a:p>
        </p:txBody>
      </p:sp>
      <p:cxnSp>
        <p:nvCxnSpPr>
          <p:cNvPr id="72" name="直線コネクタ 71"/>
          <p:cNvCxnSpPr>
            <a:stCxn id="33" idx="2"/>
            <a:endCxn id="9" idx="6"/>
          </p:cNvCxnSpPr>
          <p:nvPr/>
        </p:nvCxnSpPr>
        <p:spPr bwMode="auto">
          <a:xfrm flipH="1">
            <a:off x="2771584" y="4248000"/>
            <a:ext cx="900000" cy="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直線コネクタ 80"/>
          <p:cNvCxnSpPr>
            <a:stCxn id="18" idx="2"/>
            <a:endCxn id="33" idx="6"/>
          </p:cNvCxnSpPr>
          <p:nvPr/>
        </p:nvCxnSpPr>
        <p:spPr bwMode="auto">
          <a:xfrm flipH="1">
            <a:off x="5615584" y="4248000"/>
            <a:ext cx="900000" cy="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0" name="テキスト ボックス 99"/>
          <p:cNvSpPr txBox="1"/>
          <p:nvPr/>
        </p:nvSpPr>
        <p:spPr>
          <a:xfrm>
            <a:off x="3608685" y="4929525"/>
            <a:ext cx="2069797" cy="400110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8000"/>
              </a:buClr>
            </a:pPr>
            <a:r>
              <a:rPr kumimoji="1" lang="en-US" altLang="ja-JP" b="1" dirty="0" smtClean="0">
                <a:solidFill>
                  <a:srgbClr val="FF0000"/>
                </a:solidFill>
                <a:latin typeface="Symbola"/>
                <a:ea typeface="Symbola"/>
              </a:rPr>
              <a:t>⯰ </a:t>
            </a:r>
            <a:r>
              <a:rPr kumimoji="1"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</a:rPr>
              <a:t>Forbidden </a:t>
            </a:r>
            <a:r>
              <a:rPr kumimoji="1" lang="en-US" altLang="ja-JP" b="1" dirty="0" smtClean="0">
                <a:solidFill>
                  <a:srgbClr val="FF0000"/>
                </a:solidFill>
                <a:latin typeface="Symbola"/>
                <a:ea typeface="Symbola"/>
              </a:rPr>
              <a:t>⯰</a:t>
            </a:r>
            <a:endParaRPr kumimoji="1" lang="ja-JP" altLang="en-US" dirty="0" smtClean="0">
              <a:solidFill>
                <a:srgbClr val="FF0000"/>
              </a:solidFill>
              <a:latin typeface="Noto Sans" panose="020B0502040504020204" pitchFamily="34" charset="0"/>
              <a:ea typeface="+mn-ea"/>
            </a:endParaRPr>
          </a:p>
        </p:txBody>
      </p:sp>
      <p:sp>
        <p:nvSpPr>
          <p:cNvPr id="12" name="角丸四角形 11"/>
          <p:cNvSpPr/>
          <p:nvPr/>
        </p:nvSpPr>
        <p:spPr bwMode="auto">
          <a:xfrm>
            <a:off x="1079584" y="2090579"/>
            <a:ext cx="1440000" cy="720000"/>
          </a:xfrm>
          <a:prstGeom prst="round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800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CA</a:t>
            </a:r>
          </a:p>
          <a:p>
            <a:pPr marR="0" indent="-182563" algn="ctr" defTabSz="901700" rtl="0" eaLnBrk="0" fontAlgn="base" latinLnBrk="0" hangingPunct="0"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800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Gateway #1</a:t>
            </a:r>
          </a:p>
        </p:txBody>
      </p:sp>
      <p:sp>
        <p:nvSpPr>
          <p:cNvPr id="30" name="角丸四角形 29"/>
          <p:cNvSpPr/>
          <p:nvPr/>
        </p:nvSpPr>
        <p:spPr bwMode="auto">
          <a:xfrm>
            <a:off x="3905584" y="2090579"/>
            <a:ext cx="1476000" cy="720000"/>
          </a:xfrm>
          <a:prstGeom prst="round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36000" tIns="36000" rIns="108000" bIns="36000" numCol="1" spcCol="0" rtlCol="0" fromWordArt="0" anchor="ctr" anchorCtr="0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marR="0" indent="-182563" algn="ctr" defTabSz="9017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800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CA</a:t>
            </a:r>
          </a:p>
          <a:p>
            <a:pPr marR="0" indent="-182563" algn="ctr" defTabSz="9017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800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Gateway #2</a:t>
            </a:r>
          </a:p>
        </p:txBody>
      </p:sp>
      <p:cxnSp>
        <p:nvCxnSpPr>
          <p:cNvPr id="39" name="直線コネクタ 38"/>
          <p:cNvCxnSpPr>
            <a:stCxn id="33" idx="0"/>
            <a:endCxn id="30" idx="2"/>
          </p:cNvCxnSpPr>
          <p:nvPr/>
        </p:nvCxnSpPr>
        <p:spPr bwMode="auto">
          <a:xfrm flipV="1">
            <a:off x="4643584" y="2810579"/>
            <a:ext cx="0" cy="1077421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6" name="Picture 2" descr="C:\Users\shuei\Documents\jparc\conferences\2018\firewall-153179_960_7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234" y="3068960"/>
            <a:ext cx="10287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左右矢印 100"/>
          <p:cNvSpPr/>
          <p:nvPr/>
        </p:nvSpPr>
        <p:spPr bwMode="auto">
          <a:xfrm>
            <a:off x="4985584" y="3429000"/>
            <a:ext cx="2160000" cy="360000"/>
          </a:xfrm>
          <a:prstGeom prst="leftRightArrow">
            <a:avLst>
              <a:gd name="adj1" fmla="val 50000"/>
              <a:gd name="adj2" fmla="val 67451"/>
            </a:avLst>
          </a:prstGeom>
          <a:solidFill>
            <a:srgbClr val="008000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82563" marR="0" indent="-182563" algn="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ＭＳ Ｐゴシック" pitchFamily="50" charset="-128"/>
              <a:ea typeface="ＭＳ Ｐゴシック" pitchFamily="50" charset="-128"/>
              <a:cs typeface="Arial Unicode MS" pitchFamily="50" charset="-128"/>
            </a:endParaRPr>
          </a:p>
        </p:txBody>
      </p:sp>
      <p:cxnSp>
        <p:nvCxnSpPr>
          <p:cNvPr id="64" name="直線コネクタ 63"/>
          <p:cNvCxnSpPr>
            <a:stCxn id="9" idx="0"/>
            <a:endCxn id="12" idx="2"/>
          </p:cNvCxnSpPr>
          <p:nvPr/>
        </p:nvCxnSpPr>
        <p:spPr bwMode="auto">
          <a:xfrm flipV="1">
            <a:off x="1799584" y="2810579"/>
            <a:ext cx="0" cy="1077421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" name="テキスト ボックス 101"/>
          <p:cNvSpPr txBox="1"/>
          <p:nvPr/>
        </p:nvSpPr>
        <p:spPr>
          <a:xfrm>
            <a:off x="5390560" y="2736000"/>
            <a:ext cx="1350050" cy="707886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8000"/>
              </a:buClr>
            </a:pPr>
            <a:r>
              <a:rPr kumimoji="1" lang="en-US" altLang="ja-JP" dirty="0" smtClean="0">
                <a:solidFill>
                  <a:srgbClr val="008000"/>
                </a:solidFill>
                <a:latin typeface="Symbola"/>
                <a:ea typeface="Symbola"/>
              </a:rPr>
              <a:t>⯲</a:t>
            </a:r>
            <a: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  <a:t>Allowed</a:t>
            </a:r>
            <a:b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</a:br>
            <a: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  <a:t>(routing)</a:t>
            </a:r>
            <a:endParaRPr kumimoji="1" lang="ja-JP" altLang="en-US" dirty="0" smtClean="0">
              <a:solidFill>
                <a:srgbClr val="008000"/>
              </a:solidFill>
              <a:latin typeface="Noto Sans" panose="020B0502040504020204" pitchFamily="34" charset="0"/>
              <a:ea typeface="+mn-ea"/>
            </a:endParaRPr>
          </a:p>
        </p:txBody>
      </p:sp>
      <p:pic>
        <p:nvPicPr>
          <p:cNvPr id="57" name="Picture 2" descr="C:\Users\shuei\Documents\jparc\conferences\2018\firewall-153179_960_7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34" y="3068960"/>
            <a:ext cx="10287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左右矢印 95"/>
          <p:cNvSpPr/>
          <p:nvPr/>
        </p:nvSpPr>
        <p:spPr bwMode="auto">
          <a:xfrm>
            <a:off x="2141584" y="3429000"/>
            <a:ext cx="2160000" cy="360000"/>
          </a:xfrm>
          <a:prstGeom prst="leftRightArrow">
            <a:avLst>
              <a:gd name="adj1" fmla="val 50000"/>
              <a:gd name="adj2" fmla="val 67451"/>
            </a:avLst>
          </a:prstGeom>
          <a:solidFill>
            <a:srgbClr val="008000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82563" marR="0" indent="-182563" algn="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ＭＳ Ｐゴシック" pitchFamily="50" charset="-128"/>
              <a:ea typeface="ＭＳ Ｐゴシック" pitchFamily="50" charset="-128"/>
              <a:cs typeface="Arial Unicode MS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546558" y="2736000"/>
            <a:ext cx="1350050" cy="707886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8000"/>
              </a:buClr>
            </a:pPr>
            <a:r>
              <a:rPr kumimoji="1" lang="en-US" altLang="ja-JP" dirty="0" smtClean="0">
                <a:solidFill>
                  <a:srgbClr val="008000"/>
                </a:solidFill>
                <a:latin typeface="Symbola"/>
                <a:ea typeface="Symbola"/>
              </a:rPr>
              <a:t>⯲</a:t>
            </a:r>
            <a: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  <a:t>Allowed</a:t>
            </a:r>
            <a:b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</a:br>
            <a:r>
              <a:rPr kumimoji="1" lang="en-US" altLang="ja-JP" dirty="0" smtClean="0">
                <a:solidFill>
                  <a:srgbClr val="008000"/>
                </a:solidFill>
                <a:latin typeface="Noto Sans" panose="020B0502040504020204" pitchFamily="34" charset="0"/>
                <a:ea typeface="+mn-ea"/>
              </a:rPr>
              <a:t>(NAT)</a:t>
            </a:r>
            <a:endParaRPr kumimoji="1" lang="ja-JP" altLang="en-US" dirty="0" smtClean="0">
              <a:solidFill>
                <a:srgbClr val="008000"/>
              </a:solidFill>
              <a:latin typeface="Noto Sans" panose="020B0502040504020204" pitchFamily="34" charset="0"/>
              <a:ea typeface="+mn-ea"/>
            </a:endParaRPr>
          </a:p>
        </p:txBody>
      </p:sp>
      <p:sp>
        <p:nvSpPr>
          <p:cNvPr id="97" name="左右矢印 96"/>
          <p:cNvSpPr/>
          <p:nvPr/>
        </p:nvSpPr>
        <p:spPr bwMode="auto">
          <a:xfrm>
            <a:off x="2141584" y="4653176"/>
            <a:ext cx="5003999" cy="360000"/>
          </a:xfrm>
          <a:prstGeom prst="leftRightArrow">
            <a:avLst>
              <a:gd name="adj1" fmla="val 50000"/>
              <a:gd name="adj2" fmla="val 67451"/>
            </a:avLst>
          </a:prstGeom>
          <a:solidFill>
            <a:srgbClr val="FF00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82563" marR="0" indent="-182563" algn="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ＭＳ Ｐゴシック" pitchFamily="50" charset="-128"/>
              <a:ea typeface="ＭＳ Ｐゴシック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56005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" name="直線コネクタ 63"/>
          <p:cNvCxnSpPr>
            <a:stCxn id="12" idx="2"/>
            <a:endCxn id="33" idx="1"/>
          </p:cNvCxnSpPr>
          <p:nvPr/>
        </p:nvCxnSpPr>
        <p:spPr bwMode="auto">
          <a:xfrm>
            <a:off x="1799584" y="2810332"/>
            <a:ext cx="2156692" cy="118311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直線コネクタ 71"/>
          <p:cNvCxnSpPr>
            <a:stCxn id="33" idx="2"/>
            <a:endCxn id="9" idx="6"/>
          </p:cNvCxnSpPr>
          <p:nvPr/>
        </p:nvCxnSpPr>
        <p:spPr bwMode="auto">
          <a:xfrm flipH="1">
            <a:off x="2771584" y="4248000"/>
            <a:ext cx="900000" cy="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7" name="Picture 2" descr="C:\Users\shuei\Documents\jparc\conferences\2018\firewall-153179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34" y="3068960"/>
            <a:ext cx="10287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テキスト ボックス 51"/>
          <p:cNvSpPr txBox="1"/>
          <p:nvPr/>
        </p:nvSpPr>
        <p:spPr>
          <a:xfrm>
            <a:off x="2209489" y="2461130"/>
            <a:ext cx="2002471" cy="707886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8000"/>
              </a:buClr>
            </a:pPr>
            <a:r>
              <a:rPr kumimoji="1"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</a:rPr>
              <a:t>CA w/</a:t>
            </a:r>
            <a:br>
              <a:rPr kumimoji="1"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</a:rPr>
            </a:br>
            <a:r>
              <a:rPr kumimoji="1"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</a:rPr>
              <a:t>TCP-only mode</a:t>
            </a:r>
            <a:endParaRPr kumimoji="1" lang="ja-JP" altLang="en-US" dirty="0" smtClean="0">
              <a:solidFill>
                <a:srgbClr val="FF0000"/>
              </a:solidFill>
              <a:latin typeface="Noto Sans" panose="020B0502040504020204" pitchFamily="34" charset="0"/>
              <a:ea typeface="+mn-ea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34116" y="5426237"/>
            <a:ext cx="6002380" cy="1272301"/>
          </a:xfrm>
        </p:spPr>
        <p:txBody>
          <a:bodyPr/>
          <a:lstStyle/>
          <a:p>
            <a:r>
              <a:rPr lang="en-US" altLang="ja-JP" sz="2000" dirty="0" smtClean="0"/>
              <a:t>Both gateways are configured to be read-only</a:t>
            </a:r>
          </a:p>
          <a:p>
            <a:r>
              <a:rPr lang="en-US" altLang="ja-JP" sz="2000" dirty="0" smtClean="0"/>
              <a:t>Access control by iptables on both gateway</a:t>
            </a:r>
            <a:endParaRPr kumimoji="1" lang="ja-JP" altLang="en-US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4 Jun. 2019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BCB63-C76D-4C2A-882C-94EB7FD8A8C9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9" name="円/楕円 8"/>
          <p:cNvSpPr/>
          <p:nvPr/>
        </p:nvSpPr>
        <p:spPr bwMode="auto">
          <a:xfrm>
            <a:off x="827584" y="3888000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indent="-182563" algn="ctr" defTabSz="901700">
              <a:spcBef>
                <a:spcPts val="0"/>
              </a:spcBef>
              <a:tabLst>
                <a:tab pos="444500" algn="l"/>
              </a:tabLst>
            </a:pPr>
            <a:r>
              <a:rPr lang="en-US" altLang="ja-JP" sz="1800" dirty="0" smtClean="0">
                <a:solidFill>
                  <a:srgbClr val="080808"/>
                </a:solidFill>
                <a:latin typeface="Noto Sans" panose="020B0502040504020204" pitchFamily="34" charset="0"/>
                <a:cs typeface="Arial Unicode MS" pitchFamily="50" charset="-128"/>
              </a:rPr>
              <a:t>Acc. Control</a:t>
            </a:r>
          </a:p>
          <a:p>
            <a:pPr indent="-182563" algn="ctr" defTabSz="901700">
              <a:spcBef>
                <a:spcPts val="0"/>
              </a:spcBef>
              <a:tabLst>
                <a:tab pos="444500" algn="l"/>
              </a:tabLst>
            </a:pPr>
            <a:r>
              <a:rPr lang="en-US" altLang="ja-JP" sz="1800" dirty="0" smtClean="0">
                <a:solidFill>
                  <a:srgbClr val="080808"/>
                </a:solidFill>
                <a:latin typeface="Noto Sans" panose="020B0502040504020204" pitchFamily="34" charset="0"/>
                <a:cs typeface="Arial Unicode MS" pitchFamily="50" charset="-128"/>
              </a:rPr>
              <a:t>LAN</a:t>
            </a:r>
            <a:endParaRPr lang="ja-JP" altLang="en-US" sz="1800" dirty="0">
              <a:solidFill>
                <a:srgbClr val="080808"/>
              </a:solidFill>
              <a:latin typeface="Noto Sans" panose="020B0502040504020204" pitchFamily="34" charset="0"/>
              <a:cs typeface="Arial Unicode MS" pitchFamily="50" charset="-128"/>
            </a:endParaRPr>
          </a:p>
        </p:txBody>
      </p:sp>
      <p:cxnSp>
        <p:nvCxnSpPr>
          <p:cNvPr id="13" name="直線コネクタ 12"/>
          <p:cNvCxnSpPr>
            <a:stCxn id="59" idx="0"/>
            <a:endCxn id="9" idx="4"/>
          </p:cNvCxnSpPr>
          <p:nvPr/>
        </p:nvCxnSpPr>
        <p:spPr bwMode="auto">
          <a:xfrm flipH="1" flipV="1">
            <a:off x="1799584" y="4608000"/>
            <a:ext cx="566" cy="100800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円/楕円 17"/>
          <p:cNvSpPr/>
          <p:nvPr/>
        </p:nvSpPr>
        <p:spPr bwMode="auto">
          <a:xfrm>
            <a:off x="6515584" y="3888000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lang="en-US" altLang="ja-JP" sz="18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Office </a:t>
            </a:r>
            <a: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Noto Sans" panose="020B0502040504020204" pitchFamily="34" charset="0"/>
                <a:ea typeface="+mn-ea"/>
                <a:cs typeface="Arial Unicode MS" pitchFamily="50" charset="-128"/>
              </a:rPr>
              <a:t>LAN</a:t>
            </a: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cxnSp>
        <p:nvCxnSpPr>
          <p:cNvPr id="19" name="直線コネクタ 18"/>
          <p:cNvCxnSpPr>
            <a:stCxn id="46" idx="5"/>
            <a:endCxn id="18" idx="0"/>
          </p:cNvCxnSpPr>
          <p:nvPr/>
        </p:nvCxnSpPr>
        <p:spPr bwMode="auto">
          <a:xfrm flipH="1">
            <a:off x="7487584" y="2990579"/>
            <a:ext cx="583893" cy="897421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1" name="グループ化 20"/>
          <p:cNvGrpSpPr>
            <a:grpSpLocks noChangeAspect="1"/>
          </p:cNvGrpSpPr>
          <p:nvPr/>
        </p:nvGrpSpPr>
        <p:grpSpPr>
          <a:xfrm>
            <a:off x="7477045" y="2090579"/>
            <a:ext cx="1188863" cy="900000"/>
            <a:chOff x="4099550" y="1848383"/>
            <a:chExt cx="1198956" cy="907641"/>
          </a:xfrm>
        </p:grpSpPr>
        <p:sp>
          <p:nvSpPr>
            <p:cNvPr id="46" name="laptop"/>
            <p:cNvSpPr>
              <a:spLocks noChangeAspect="1" noEditPoints="1" noChangeArrowheads="1"/>
            </p:cNvSpPr>
            <p:nvPr/>
          </p:nvSpPr>
          <p:spPr bwMode="auto">
            <a:xfrm>
              <a:off x="4099550" y="1848383"/>
              <a:ext cx="1198956" cy="907641"/>
            </a:xfrm>
            <a:custGeom>
              <a:avLst/>
              <a:gdLst>
                <a:gd name="T0" fmla="*/ 3362 w 21600"/>
                <a:gd name="T1" fmla="*/ 0 h 21600"/>
                <a:gd name="T2" fmla="*/ 3362 w 21600"/>
                <a:gd name="T3" fmla="*/ 7173 h 21600"/>
                <a:gd name="T4" fmla="*/ 18327 w 21600"/>
                <a:gd name="T5" fmla="*/ 0 h 21600"/>
                <a:gd name="T6" fmla="*/ 18327 w 21600"/>
                <a:gd name="T7" fmla="*/ 7173 h 21600"/>
                <a:gd name="T8" fmla="*/ 10800 w 21600"/>
                <a:gd name="T9" fmla="*/ 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21600 w 21600"/>
                <a:gd name="T15" fmla="*/ 21600 h 21600"/>
                <a:gd name="T16" fmla="*/ 4445 w 21600"/>
                <a:gd name="T17" fmla="*/ 1858 h 21600"/>
                <a:gd name="T18" fmla="*/ 17311 w 21600"/>
                <a:gd name="T19" fmla="*/ 1232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3362" y="0"/>
                  </a:moveTo>
                  <a:lnTo>
                    <a:pt x="18327" y="0"/>
                  </a:lnTo>
                  <a:lnTo>
                    <a:pt x="18327" y="14347"/>
                  </a:lnTo>
                  <a:lnTo>
                    <a:pt x="3362" y="14347"/>
                  </a:lnTo>
                  <a:lnTo>
                    <a:pt x="3362" y="0"/>
                  </a:lnTo>
                  <a:close/>
                </a:path>
                <a:path w="21600" h="21600" extrusionOk="0">
                  <a:moveTo>
                    <a:pt x="3340" y="15068"/>
                  </a:moveTo>
                  <a:lnTo>
                    <a:pt x="0" y="19877"/>
                  </a:lnTo>
                  <a:lnTo>
                    <a:pt x="21600" y="19877"/>
                  </a:lnTo>
                  <a:lnTo>
                    <a:pt x="18327" y="15068"/>
                  </a:lnTo>
                  <a:lnTo>
                    <a:pt x="3340" y="15068"/>
                  </a:lnTo>
                  <a:close/>
                </a:path>
                <a:path w="21600" h="21600" extrusionOk="0">
                  <a:moveTo>
                    <a:pt x="0" y="19877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9877"/>
                  </a:lnTo>
                  <a:lnTo>
                    <a:pt x="0" y="19877"/>
                  </a:lnTo>
                  <a:close/>
                </a:path>
                <a:path w="21600" h="21600" extrusionOk="0">
                  <a:moveTo>
                    <a:pt x="4186" y="1523"/>
                  </a:moveTo>
                  <a:lnTo>
                    <a:pt x="17547" y="1523"/>
                  </a:lnTo>
                  <a:lnTo>
                    <a:pt x="17547" y="12744"/>
                  </a:lnTo>
                  <a:lnTo>
                    <a:pt x="4186" y="12744"/>
                  </a:lnTo>
                  <a:lnTo>
                    <a:pt x="4186" y="1523"/>
                  </a:lnTo>
                  <a:close/>
                </a:path>
                <a:path w="21600" h="21600" extrusionOk="0">
                  <a:moveTo>
                    <a:pt x="3318" y="15549"/>
                  </a:moveTo>
                  <a:lnTo>
                    <a:pt x="2917" y="16110"/>
                  </a:lnTo>
                  <a:lnTo>
                    <a:pt x="18727" y="16110"/>
                  </a:lnTo>
                  <a:lnTo>
                    <a:pt x="18327" y="15549"/>
                  </a:lnTo>
                  <a:lnTo>
                    <a:pt x="3318" y="15549"/>
                  </a:lnTo>
                  <a:close/>
                </a:path>
                <a:path w="21600" h="21600" extrusionOk="0">
                  <a:moveTo>
                    <a:pt x="6213" y="18314"/>
                  </a:moveTo>
                  <a:lnTo>
                    <a:pt x="5946" y="18875"/>
                  </a:lnTo>
                  <a:lnTo>
                    <a:pt x="15766" y="18875"/>
                  </a:lnTo>
                  <a:lnTo>
                    <a:pt x="15499" y="18314"/>
                  </a:lnTo>
                  <a:lnTo>
                    <a:pt x="6213" y="18314"/>
                  </a:lnTo>
                  <a:close/>
                </a:path>
                <a:path w="21600" h="21600" extrusionOk="0">
                  <a:moveTo>
                    <a:pt x="2828" y="16471"/>
                  </a:moveTo>
                  <a:lnTo>
                    <a:pt x="2405" y="17072"/>
                  </a:lnTo>
                  <a:lnTo>
                    <a:pt x="19284" y="17072"/>
                  </a:lnTo>
                  <a:lnTo>
                    <a:pt x="18839" y="16471"/>
                  </a:lnTo>
                  <a:lnTo>
                    <a:pt x="2828" y="16471"/>
                  </a:lnTo>
                  <a:close/>
                </a:path>
                <a:path w="21600" h="21600" extrusionOk="0">
                  <a:moveTo>
                    <a:pt x="2316" y="17352"/>
                  </a:moveTo>
                  <a:lnTo>
                    <a:pt x="1871" y="17953"/>
                  </a:lnTo>
                  <a:lnTo>
                    <a:pt x="19863" y="17953"/>
                  </a:lnTo>
                  <a:lnTo>
                    <a:pt x="19395" y="17352"/>
                  </a:lnTo>
                  <a:lnTo>
                    <a:pt x="2316" y="17352"/>
                  </a:lnTo>
                  <a:close/>
                </a:path>
              </a:pathLst>
            </a:custGeom>
            <a:solidFill>
              <a:schemeClr val="bg2">
                <a:lumMod val="50000"/>
                <a:lumOff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endParaRPr lang="ja-JP" altLang="en-US"/>
            </a:p>
          </p:txBody>
        </p:sp>
        <p:pic>
          <p:nvPicPr>
            <p:cNvPr id="47" name="Picture 2" descr="C:\Users\shuei\Documents\jparc\meeting\2016\201604xx-制御\2016_11_15_10_51_5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188" y="1935008"/>
              <a:ext cx="720000" cy="395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円/楕円 32"/>
          <p:cNvSpPr/>
          <p:nvPr/>
        </p:nvSpPr>
        <p:spPr bwMode="auto">
          <a:xfrm>
            <a:off x="3671584" y="3888000"/>
            <a:ext cx="1944000" cy="720000"/>
          </a:xfrm>
          <a:prstGeom prst="ellipse">
            <a:avLst/>
          </a:prstGeom>
          <a:noFill/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Noto Sans" panose="020B0502040504020204" pitchFamily="34" charset="0"/>
                <a:ea typeface="+mn-ea"/>
                <a:cs typeface="Arial Unicode MS" pitchFamily="50" charset="-128"/>
              </a:rPr>
              <a:t>DMZ</a:t>
            </a: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sp>
        <p:nvSpPr>
          <p:cNvPr id="66" name="角丸四角形 65"/>
          <p:cNvSpPr/>
          <p:nvPr/>
        </p:nvSpPr>
        <p:spPr bwMode="auto">
          <a:xfrm>
            <a:off x="1152335" y="5724000"/>
            <a:ext cx="1620000" cy="6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1" lang="en-US" altLang="ja-JP" sz="1600" dirty="0" smtClean="0">
              <a:solidFill>
                <a:srgbClr val="080808"/>
              </a:solidFill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sp>
        <p:nvSpPr>
          <p:cNvPr id="59" name="角丸四角形 58"/>
          <p:cNvSpPr/>
          <p:nvPr/>
        </p:nvSpPr>
        <p:spPr bwMode="auto">
          <a:xfrm>
            <a:off x="990150" y="5616000"/>
            <a:ext cx="1620000" cy="6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182563" marR="0" indent="-182563" algn="ct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1" lang="en-US" altLang="ja-JP" sz="1600" dirty="0" smtClean="0">
              <a:solidFill>
                <a:srgbClr val="080808"/>
              </a:solidFill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828000" y="5508000"/>
            <a:ext cx="1620000" cy="6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R="0" indent="-182563" algn="ctr" defTabSz="9017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6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Acc. Equipment</a:t>
            </a:r>
            <a:endParaRPr kumimoji="1" lang="en-US" altLang="ja-JP" sz="1600" dirty="0">
              <a:solidFill>
                <a:srgbClr val="080808"/>
              </a:solidFill>
              <a:latin typeface="Noto Sans" panose="020B0502040504020204" pitchFamily="34" charset="0"/>
              <a:ea typeface="+mn-ea"/>
              <a:cs typeface="Arial Unicode MS" pitchFamily="50" charset="-128"/>
            </a:endParaRPr>
          </a:p>
          <a:p>
            <a:pPr marR="0" indent="-182563" algn="ctr" defTabSz="9017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600" dirty="0" smtClean="0">
                <a:solidFill>
                  <a:srgbClr val="080808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(EPICS IOCs)</a:t>
            </a:r>
          </a:p>
        </p:txBody>
      </p:sp>
      <p:cxnSp>
        <p:nvCxnSpPr>
          <p:cNvPr id="81" name="直線コネクタ 80"/>
          <p:cNvCxnSpPr>
            <a:stCxn id="18" idx="2"/>
            <a:endCxn id="33" idx="6"/>
          </p:cNvCxnSpPr>
          <p:nvPr/>
        </p:nvCxnSpPr>
        <p:spPr bwMode="auto">
          <a:xfrm flipH="1">
            <a:off x="5615584" y="4248000"/>
            <a:ext cx="900000" cy="0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角丸四角形 29"/>
          <p:cNvSpPr/>
          <p:nvPr/>
        </p:nvSpPr>
        <p:spPr bwMode="auto">
          <a:xfrm>
            <a:off x="3905584" y="2090332"/>
            <a:ext cx="1476000" cy="720000"/>
          </a:xfrm>
          <a:prstGeom prst="roundRect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R="0" indent="-182563" algn="ctr" defTabSz="9017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800" dirty="0" smtClean="0">
                <a:solidFill>
                  <a:srgbClr val="0000FF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CA</a:t>
            </a:r>
          </a:p>
          <a:p>
            <a:pPr marR="0" indent="-182563" algn="ctr" defTabSz="9017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800" dirty="0" smtClean="0">
                <a:solidFill>
                  <a:srgbClr val="0000FF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Gateway #2 </a:t>
            </a:r>
          </a:p>
        </p:txBody>
      </p:sp>
      <p:cxnSp>
        <p:nvCxnSpPr>
          <p:cNvPr id="31" name="直線コネクタ 30"/>
          <p:cNvCxnSpPr>
            <a:stCxn id="9" idx="0"/>
            <a:endCxn id="12" idx="2"/>
          </p:cNvCxnSpPr>
          <p:nvPr/>
        </p:nvCxnSpPr>
        <p:spPr bwMode="auto">
          <a:xfrm flipV="1">
            <a:off x="1799584" y="2810332"/>
            <a:ext cx="0" cy="1077668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直線コネクタ 38"/>
          <p:cNvCxnSpPr>
            <a:stCxn id="33" idx="0"/>
            <a:endCxn id="30" idx="2"/>
          </p:cNvCxnSpPr>
          <p:nvPr/>
        </p:nvCxnSpPr>
        <p:spPr bwMode="auto">
          <a:xfrm flipV="1">
            <a:off x="4643584" y="2810332"/>
            <a:ext cx="0" cy="1077668"/>
          </a:xfrm>
          <a:prstGeom prst="line">
            <a:avLst/>
          </a:prstGeom>
          <a:noFill/>
          <a:ln w="31750" cap="flat" cmpd="sng" algn="ctr">
            <a:solidFill>
              <a:srgbClr val="08080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6" name="Picture 2" descr="C:\Users\shuei\Documents\jparc\conferences\2018\firewall-153179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234" y="3068960"/>
            <a:ext cx="10287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円弧 52"/>
          <p:cNvSpPr/>
          <p:nvPr/>
        </p:nvSpPr>
        <p:spPr bwMode="auto">
          <a:xfrm rot="10800000">
            <a:off x="-3420888" y="2088000"/>
            <a:ext cx="2761361" cy="2520000"/>
          </a:xfrm>
          <a:prstGeom prst="arc">
            <a:avLst>
              <a:gd name="adj1" fmla="val 11601426"/>
              <a:gd name="adj2" fmla="val 20561917"/>
            </a:avLst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82563" marR="0" indent="-182563" algn="r" defTabSz="9017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ＭＳ Ｐゴシック" pitchFamily="50" charset="-128"/>
              <a:ea typeface="ＭＳ Ｐゴシック" pitchFamily="50" charset="-128"/>
              <a:cs typeface="Arial Unicode MS" pitchFamily="50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 bwMode="auto">
          <a:xfrm flipV="1">
            <a:off x="1403648" y="2810332"/>
            <a:ext cx="0" cy="2697668"/>
          </a:xfrm>
          <a:prstGeom prst="straightConnector1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直線矢印コネクタ 57"/>
          <p:cNvCxnSpPr>
            <a:stCxn id="30" idx="3"/>
          </p:cNvCxnSpPr>
          <p:nvPr/>
        </p:nvCxnSpPr>
        <p:spPr bwMode="auto">
          <a:xfrm>
            <a:off x="5381584" y="2450332"/>
            <a:ext cx="2095461" cy="248"/>
          </a:xfrm>
          <a:prstGeom prst="straightConnector1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Implementation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 bwMode="auto">
          <a:xfrm>
            <a:off x="1079584" y="2090332"/>
            <a:ext cx="1440000" cy="720000"/>
          </a:xfrm>
          <a:prstGeom prst="roundRect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R="0" indent="-182563" algn="ctr" defTabSz="9017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800" dirty="0" smtClean="0">
                <a:solidFill>
                  <a:srgbClr val="0000FF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CA</a:t>
            </a:r>
          </a:p>
          <a:p>
            <a:pPr marR="0" indent="-182563" algn="ctr" defTabSz="9017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</a:tabLst>
            </a:pPr>
            <a:r>
              <a:rPr kumimoji="1" lang="en-US" altLang="ja-JP" sz="1800" dirty="0" smtClean="0">
                <a:solidFill>
                  <a:srgbClr val="0000FF"/>
                </a:solidFill>
                <a:latin typeface="Noto Sans" panose="020B0502040504020204" pitchFamily="34" charset="0"/>
                <a:ea typeface="+mn-ea"/>
                <a:cs typeface="Arial Unicode MS" pitchFamily="50" charset="-128"/>
              </a:rPr>
              <a:t>Gateway #1 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704174" y="2052056"/>
            <a:ext cx="840295" cy="400110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8000"/>
              </a:buClr>
            </a:pPr>
            <a:r>
              <a:rPr kumimoji="1" lang="en-US" altLang="ja-JP" dirty="0" smtClean="0">
                <a:solidFill>
                  <a:srgbClr val="FF0000"/>
                </a:solidFill>
                <a:latin typeface="Noto Sans" panose="020B0502040504020204" pitchFamily="34" charset="0"/>
                <a:ea typeface="+mn-ea"/>
              </a:rPr>
              <a:t>(NAT)</a:t>
            </a:r>
          </a:p>
        </p:txBody>
      </p:sp>
      <p:cxnSp>
        <p:nvCxnSpPr>
          <p:cNvPr id="49" name="直線矢印コネクタ 48"/>
          <p:cNvCxnSpPr>
            <a:stCxn id="12" idx="3"/>
            <a:endCxn id="30" idx="1"/>
          </p:cNvCxnSpPr>
          <p:nvPr/>
        </p:nvCxnSpPr>
        <p:spPr bwMode="auto">
          <a:xfrm>
            <a:off x="2519584" y="2450332"/>
            <a:ext cx="1386000" cy="0"/>
          </a:xfrm>
          <a:prstGeom prst="straightConnector1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25117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Hardware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BCB63-C76D-4C2A-882C-94EB7FD8A8C9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941513"/>
            <a:ext cx="7990656" cy="1271463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altLang="ja-JP" dirty="0"/>
              <a:t>PiNON </a:t>
            </a:r>
            <a:r>
              <a:rPr lang="en-US" altLang="ja-JP" dirty="0" err="1"/>
              <a:t>sabataro</a:t>
            </a:r>
            <a:r>
              <a:rPr lang="en-US" altLang="ja-JP" baseline="24000" dirty="0"/>
              <a:t>®</a:t>
            </a:r>
            <a:endParaRPr lang="en-US" altLang="ja-JP" baseline="24000" dirty="0" smtClean="0"/>
          </a:p>
          <a:p>
            <a:pPr lvl="1"/>
            <a:r>
              <a:rPr lang="en-US" altLang="ja-JP" dirty="0" smtClean="0"/>
              <a:t>Celeron J1900 (4 cores @ 2.4GHz) / 8GB</a:t>
            </a:r>
          </a:p>
          <a:p>
            <a:pPr lvl="1"/>
            <a:r>
              <a:rPr lang="en-US" altLang="ja-JP" dirty="0" smtClean="0"/>
              <a:t>SL6 + EPICS base R3.15.5 + Gateway R2.1.0</a:t>
            </a:r>
          </a:p>
          <a:p>
            <a:pPr lvl="1"/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pic>
        <p:nvPicPr>
          <p:cNvPr id="7" name="Picture 8" descr="C:\Users\shuei\Pictures\album\2018\05\20180507-cagw\IMG_263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4" t="7396" r="5815" b="25364"/>
          <a:stretch/>
        </p:blipFill>
        <p:spPr bwMode="auto">
          <a:xfrm rot="10800000">
            <a:off x="1554192" y="3128305"/>
            <a:ext cx="6120680" cy="344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35900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941513"/>
            <a:ext cx="8206680" cy="4114800"/>
          </a:xfrm>
        </p:spPr>
        <p:txBody>
          <a:bodyPr/>
          <a:lstStyle/>
          <a:p>
            <a:r>
              <a:rPr lang="en-US" altLang="ja-JP" dirty="0"/>
              <a:t>An one-way gateway system was </a:t>
            </a:r>
            <a:r>
              <a:rPr lang="en-US" altLang="ja-JP" dirty="0" smtClean="0"/>
              <a:t>constructed, </a:t>
            </a:r>
            <a:br>
              <a:rPr lang="en-US" altLang="ja-JP" dirty="0" smtClean="0"/>
            </a:br>
            <a:r>
              <a:rPr lang="en-US" altLang="ja-JP" dirty="0" smtClean="0"/>
              <a:t>which allows Channel Access thru two-layer firewall</a:t>
            </a:r>
          </a:p>
          <a:p>
            <a:r>
              <a:rPr lang="en-US" altLang="ja-JP" dirty="0" smtClean="0"/>
              <a:t>It has </a:t>
            </a:r>
            <a:r>
              <a:rPr lang="en-US" altLang="ja-JP" dirty="0"/>
              <a:t>been in operation since Apr 2018</a:t>
            </a:r>
          </a:p>
          <a:p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4 Jun. 2019</a:t>
            </a: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Shuei YAMADA @ EPICS Collaboration Meeting June 2019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BCB63-C76D-4C2A-882C-94EB7FD8A8C9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pic>
        <p:nvPicPr>
          <p:cNvPr id="1028" name="Picture 4" descr="C:\Users\shuei\Documents\jparc\conferences\2019\EPICS2019\BeamDestination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89040" y="1304352"/>
            <a:ext cx="457315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huei\Documents\jparc\conferences\2019\EPICS2019\mrma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77072" y="4093899"/>
            <a:ext cx="458615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huei\Documents\jparc\conferences\2019\EPICS2019\cagw-status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" t="10049" b="5654"/>
          <a:stretch/>
        </p:blipFill>
        <p:spPr bwMode="auto">
          <a:xfrm>
            <a:off x="1475656" y="3284984"/>
            <a:ext cx="6799551" cy="321103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49254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ondo_cyan">
  <a:themeElements>
    <a:clrScheme name="ユーザー定義 2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0070C0"/>
      </a:hlink>
      <a:folHlink>
        <a:srgbClr val="969696"/>
      </a:folHlink>
    </a:clrScheme>
    <a:fontScheme name="Noto Sans Japanese">
      <a:majorFont>
        <a:latin typeface="Noto Sans Japanese Medium"/>
        <a:ea typeface="Noto Sans Japanese Medium"/>
        <a:cs typeface=""/>
      </a:majorFont>
      <a:minorFont>
        <a:latin typeface="Noto Sans Japanese Regular"/>
        <a:ea typeface="Noto Sans Japanese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rgbClr val="080808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rtlCol="0" anchor="ctr" anchorCtr="0" compatLnSpc="1">
        <a:prstTxWarp prst="textNoShape">
          <a:avLst/>
        </a:prstTxWarp>
        <a:spAutoFit/>
      </a:bodyPr>
      <a:lstStyle>
        <a:defPPr marL="182563" marR="0" indent="-182563" algn="r" defTabSz="9017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>
            <a:tab pos="444500" algn="l"/>
          </a:tabLst>
          <a:defRPr kumimoji="0" sz="20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ＭＳ Ｐゴシック" pitchFamily="50" charset="-128"/>
            <a:ea typeface="ＭＳ Ｐゴシック" pitchFamily="50" charset="-128"/>
            <a:cs typeface="Arial Unicode MS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182563" marR="0" indent="-182563" algn="r" defTabSz="9017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>
            <a:tab pos="444500" algn="l"/>
          </a:tabLst>
          <a:defRPr kumimoji="0" lang="ja-JP" altLang="en-US" sz="20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ＭＳ Ｐゴシック" pitchFamily="50" charset="-128"/>
            <a:ea typeface="ＭＳ Ｐゴシック" pitchFamily="50" charset="-128"/>
            <a:cs typeface="Arial Unicode MS" pitchFamily="50" charset="-128"/>
          </a:defRPr>
        </a:defPPr>
      </a:lstStyle>
    </a:lnDef>
    <a:txDef>
      <a:spPr>
        <a:noFill/>
      </a:spPr>
      <a:bodyPr wrap="none" rtlCol="0">
        <a:spAutoFit/>
      </a:bodyPr>
      <a:lstStyle>
        <a:defPPr algn="ctr">
          <a:defRPr kumimoji="1" dirty="0" smtClean="0">
            <a:solidFill>
              <a:srgbClr val="002060"/>
            </a:solidFill>
            <a:latin typeface="+mn-ea"/>
            <a:ea typeface="+mn-ea"/>
          </a:defRPr>
        </a:defPPr>
      </a:lstStyle>
    </a:txDef>
  </a:objectDefaults>
  <a:extraClrSchemeLst>
    <a:extraClrScheme>
      <a:clrScheme name="mondo_cyan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ndo_cyan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ndo_cyan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ndo_cyan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ndo_cyan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ndo_cyan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ndo_cyan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31948</TotalTime>
  <Words>285</Words>
  <Application>Microsoft Office PowerPoint</Application>
  <PresentationFormat>画面に合わせる (4:3)</PresentationFormat>
  <Paragraphs>85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8" baseType="lpstr">
      <vt:lpstr>Arial</vt:lpstr>
      <vt:lpstr>ＭＳ Ｐゴシック</vt:lpstr>
      <vt:lpstr>Noto Sans CJK JP Medium</vt:lpstr>
      <vt:lpstr>たぬき油性マジック</vt:lpstr>
      <vt:lpstr>Arial Unicode MS</vt:lpstr>
      <vt:lpstr>Noto Sans</vt:lpstr>
      <vt:lpstr>Noto Sans Japanese Medium</vt:lpstr>
      <vt:lpstr>Noto Sans Japanese Regular</vt:lpstr>
      <vt:lpstr>Meiryo UI</vt:lpstr>
      <vt:lpstr>Symbola</vt:lpstr>
      <vt:lpstr>mondo_cyan</vt:lpstr>
      <vt:lpstr>A Two-Tier PV Gateway  for Channel Access  from J-PARC Office Network to the Accelerator Control Network</vt:lpstr>
      <vt:lpstr>J-PARC</vt:lpstr>
      <vt:lpstr>Motivation : Network and Policy in J-PARC</vt:lpstr>
      <vt:lpstr>Idea : 2-Tier Gateway</vt:lpstr>
      <vt:lpstr>Implementation</vt:lpstr>
      <vt:lpstr>Hardware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 tune</dc:title>
  <dc:creator>Shuei YAMADA</dc:creator>
  <cp:lastModifiedBy>Shuei YAMADA</cp:lastModifiedBy>
  <cp:revision>1429</cp:revision>
  <cp:lastPrinted>2016-08-19T06:23:23Z</cp:lastPrinted>
  <dcterms:created xsi:type="dcterms:W3CDTF">2005-11-02T14:22:26Z</dcterms:created>
  <dcterms:modified xsi:type="dcterms:W3CDTF">2019-06-01T13:07:57Z</dcterms:modified>
</cp:coreProperties>
</file>