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5" r:id="rId2"/>
    <p:sldId id="260" r:id="rId3"/>
    <p:sldId id="302" r:id="rId4"/>
    <p:sldId id="264" r:id="rId5"/>
    <p:sldId id="265" r:id="rId6"/>
    <p:sldId id="263" r:id="rId7"/>
    <p:sldId id="309" r:id="rId8"/>
    <p:sldId id="303" r:id="rId9"/>
    <p:sldId id="306" r:id="rId10"/>
    <p:sldId id="307" r:id="rId11"/>
    <p:sldId id="305" r:id="rId12"/>
    <p:sldId id="308" r:id="rId13"/>
    <p:sldId id="296" r:id="rId14"/>
    <p:sldId id="304" r:id="rId15"/>
    <p:sldId id="298" r:id="rId16"/>
    <p:sldId id="297" r:id="rId17"/>
    <p:sldId id="301" r:id="rId18"/>
    <p:sldId id="276" r:id="rId19"/>
    <p:sldId id="275" r:id="rId20"/>
    <p:sldId id="277" r:id="rId21"/>
    <p:sldId id="278" r:id="rId22"/>
    <p:sldId id="281" r:id="rId23"/>
  </p:sldIdLst>
  <p:sldSz cx="9144000" cy="5143500" type="screen16x9"/>
  <p:notesSz cx="6805613" cy="9944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>
      <p:cViewPr varScale="1">
        <p:scale>
          <a:sx n="144" d="100"/>
          <a:sy n="144" d="100"/>
        </p:scale>
        <p:origin x="636" y="11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514" y="1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514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1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6125"/>
            <a:ext cx="663098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6" y="4723450"/>
            <a:ext cx="4990783" cy="44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578" tIns="44289" rIns="88578" bIns="442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46125"/>
            <a:ext cx="6630987" cy="3730625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46125"/>
            <a:ext cx="6630987" cy="373062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8496944" cy="314751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339502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1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41833"/>
            <a:ext cx="4608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aseline="0" dirty="0" smtClean="0">
                <a:solidFill>
                  <a:schemeClr val="tx1"/>
                </a:solidFill>
                <a:latin typeface="+mj-lt"/>
              </a:rPr>
              <a:t>EPICS Collaboration Meeting June 2019 – EPICS 7 Applications – June 04, 2019</a:t>
            </a:r>
            <a:endParaRPr lang="en-GB" sz="800" dirty="0" smtClean="0">
              <a:solidFill>
                <a:schemeClr val="tx1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en-GB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2019, ITER Organization</a:t>
            </a:r>
            <a:r>
              <a:rPr lang="en-GB" sz="800" dirty="0" smtClean="0">
                <a:solidFill>
                  <a:schemeClr val="tx1"/>
                </a:solidFill>
                <a:latin typeface="+mj-lt"/>
              </a:rPr>
              <a:t>	</a:t>
            </a:r>
            <a:endParaRPr lang="en-GB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26445"/>
            <a:ext cx="111672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+mj-lt"/>
              </a:rPr>
              <a:t>IDM</a:t>
            </a:r>
            <a:r>
              <a:rPr lang="en-US" sz="800" baseline="0" dirty="0" smtClean="0">
                <a:latin typeface="+mj-lt"/>
              </a:rPr>
              <a:t> UID: ITER_D_YJ5GWG</a:t>
            </a:r>
            <a:endParaRPr lang="en-GB" sz="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vcis.f4e.europa.eu/marte2-docs/master/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1570484"/>
            <a:ext cx="7772400" cy="857250"/>
          </a:xfrm>
        </p:spPr>
        <p:txBody>
          <a:bodyPr/>
          <a:lstStyle/>
          <a:p>
            <a:r>
              <a:rPr lang="en-US" dirty="0" smtClean="0"/>
              <a:t>ITER Plant Configuration System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Experience with using EPICS 7 at ITER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79862"/>
            <a:ext cx="6400800" cy="1331286"/>
          </a:xfrm>
        </p:spPr>
        <p:txBody>
          <a:bodyPr/>
          <a:lstStyle/>
          <a:p>
            <a:r>
              <a:rPr lang="en-US" dirty="0" smtClean="0"/>
              <a:t>B. Bauvir (CSD)</a:t>
            </a:r>
          </a:p>
          <a:p>
            <a:r>
              <a:rPr lang="en-US" dirty="0" smtClean="0"/>
              <a:t>A. Neto (F4E)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 smtClean="0">
                <a:latin typeface="+mn-lt"/>
              </a:rPr>
              <a:t>Disclaimer</a:t>
            </a:r>
            <a:r>
              <a:rPr lang="fr-FR" sz="1100" i="1" dirty="0" smtClean="0">
                <a:latin typeface="+mn-lt"/>
              </a:rPr>
              <a:t>: The </a:t>
            </a:r>
            <a:r>
              <a:rPr lang="fr-FR" sz="1100" i="1" dirty="0" err="1" smtClean="0">
                <a:latin typeface="+mn-lt"/>
              </a:rPr>
              <a:t>views</a:t>
            </a:r>
            <a:r>
              <a:rPr lang="fr-FR" sz="1100" i="1" dirty="0" smtClean="0">
                <a:latin typeface="+mn-lt"/>
              </a:rPr>
              <a:t> and opinions </a:t>
            </a:r>
            <a:r>
              <a:rPr lang="fr-FR" sz="1100" i="1" dirty="0" err="1" smtClean="0">
                <a:latin typeface="+mn-lt"/>
              </a:rPr>
              <a:t>expressed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herein</a:t>
            </a:r>
            <a:r>
              <a:rPr lang="fr-FR" sz="1100" i="1" dirty="0" smtClean="0">
                <a:latin typeface="+mn-lt"/>
              </a:rPr>
              <a:t> do not </a:t>
            </a:r>
            <a:r>
              <a:rPr lang="fr-FR" sz="1100" i="1" dirty="0" err="1" smtClean="0">
                <a:latin typeface="+mn-lt"/>
              </a:rPr>
              <a:t>necessarily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reflect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those</a:t>
            </a:r>
            <a:r>
              <a:rPr lang="fr-FR" sz="1100" i="1" dirty="0" smtClean="0">
                <a:latin typeface="+mn-lt"/>
              </a:rPr>
              <a:t> of the ITER Organization</a:t>
            </a:r>
          </a:p>
        </p:txBody>
      </p:sp>
    </p:spTree>
    <p:extLst>
      <p:ext uri="{BB962C8B-B14F-4D97-AF65-F5344CB8AC3E}">
        <p14:creationId xmlns:p14="http://schemas.microsoft.com/office/powerpoint/2010/main" val="11637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Procedure Call (RPC)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4574976" cy="3147510"/>
          </a:xfrm>
        </p:spPr>
        <p:txBody>
          <a:bodyPr/>
          <a:lstStyle/>
          <a:p>
            <a:r>
              <a:rPr lang="en-US" dirty="0"/>
              <a:t>Named </a:t>
            </a:r>
            <a:r>
              <a:rPr lang="en-US" dirty="0" smtClean="0"/>
              <a:t>RPC services providing</a:t>
            </a:r>
            <a:endParaRPr lang="en-US" dirty="0"/>
          </a:p>
          <a:p>
            <a:pPr lvl="1"/>
            <a:r>
              <a:rPr lang="en-US" dirty="0" smtClean="0"/>
              <a:t>Dynamic services discovery (TBD)</a:t>
            </a:r>
          </a:p>
          <a:p>
            <a:pPr lvl="1"/>
            <a:r>
              <a:rPr lang="en-US" dirty="0" smtClean="0"/>
              <a:t>Introspection </a:t>
            </a:r>
            <a:r>
              <a:rPr lang="en-US" dirty="0"/>
              <a:t>of data types and function </a:t>
            </a:r>
            <a:r>
              <a:rPr lang="en-US" dirty="0" smtClean="0"/>
              <a:t>prototypes</a:t>
            </a:r>
          </a:p>
          <a:p>
            <a:pPr lvl="1"/>
            <a:r>
              <a:rPr lang="en-US" dirty="0" smtClean="0"/>
              <a:t>Asynchronous/concurrent execution model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736" y="1025301"/>
            <a:ext cx="4061752" cy="363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delivery and execution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8001000" cy="3147510"/>
          </a:xfrm>
        </p:spPr>
        <p:txBody>
          <a:bodyPr/>
          <a:lstStyle/>
          <a:p>
            <a:r>
              <a:rPr lang="en-US" dirty="0" smtClean="0"/>
              <a:t>Code encapsulation, no dependency to any framework</a:t>
            </a:r>
          </a:p>
          <a:p>
            <a:r>
              <a:rPr lang="en-US" dirty="0" smtClean="0"/>
              <a:t>Promote usage of programming language native types</a:t>
            </a:r>
          </a:p>
          <a:p>
            <a:pPr lvl="1"/>
            <a:r>
              <a:rPr lang="en-US" dirty="0" smtClean="0"/>
              <a:t>C/C++, </a:t>
            </a:r>
            <a:r>
              <a:rPr lang="en-US" dirty="0" err="1" smtClean="0"/>
              <a:t>Matlab</a:t>
            </a:r>
            <a:r>
              <a:rPr lang="en-US" dirty="0" smtClean="0"/>
              <a:t> and Python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421" y="2139702"/>
            <a:ext cx="5384912" cy="259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9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8004382" cy="3147510"/>
          </a:xfrm>
        </p:spPr>
        <p:txBody>
          <a:bodyPr/>
          <a:lstStyle/>
          <a:p>
            <a:r>
              <a:rPr lang="en-US" dirty="0" smtClean="0"/>
              <a:t>C/C++ code and structures require additional introspection capabilities, e.g. </a:t>
            </a:r>
          </a:p>
          <a:p>
            <a:pPr lvl="1"/>
            <a:r>
              <a:rPr lang="en-US" dirty="0" smtClean="0"/>
              <a:t>Parsing mark-up in header files</a:t>
            </a:r>
          </a:p>
          <a:p>
            <a:pPr lvl="1"/>
            <a:r>
              <a:rPr lang="en-US" dirty="0" smtClean="0"/>
              <a:t>Generated from Plant System Self-</a:t>
            </a:r>
          </a:p>
          <a:p>
            <a:pPr marL="477838" lvl="1" indent="0">
              <a:buNone/>
            </a:pPr>
            <a:r>
              <a:rPr lang="en-US" dirty="0" smtClean="0"/>
              <a:t>Description Data (SDD) model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1" y="1872043"/>
            <a:ext cx="3384377" cy="285994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delivery and execution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System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 System architecture</a:t>
            </a:r>
          </a:p>
          <a:p>
            <a:pPr lvl="1"/>
            <a:r>
              <a:rPr lang="en-US" dirty="0" smtClean="0"/>
              <a:t>Large systems composed of distributed devices and controllers</a:t>
            </a:r>
          </a:p>
          <a:p>
            <a:pPr lvl="1"/>
            <a:r>
              <a:rPr lang="en-US" dirty="0" smtClean="0"/>
              <a:t>Complex hierarchies and compositions, mutable assemblies</a:t>
            </a:r>
          </a:p>
          <a:p>
            <a:pPr lvl="1"/>
            <a:r>
              <a:rPr lang="en-US" dirty="0" smtClean="0"/>
              <a:t>Both top-down or bottoms-up views of the plant system </a:t>
            </a:r>
            <a:r>
              <a:rPr lang="en-US" dirty="0" err="1" smtClean="0"/>
              <a:t>favour</a:t>
            </a:r>
            <a:r>
              <a:rPr lang="en-US" dirty="0" smtClean="0"/>
              <a:t> a structured representation of the data model</a:t>
            </a:r>
          </a:p>
          <a:p>
            <a:r>
              <a:rPr lang="en-US" dirty="0" smtClean="0"/>
              <a:t>Plant Operation Network (PON) interface</a:t>
            </a:r>
          </a:p>
          <a:p>
            <a:pPr lvl="1"/>
            <a:r>
              <a:rPr lang="en-US" dirty="0" smtClean="0"/>
              <a:t>EPICS IOC and records database are deployed as mailboxes between CODAC and remote controllers (PLC, RTC, DAQ, FPGA)</a:t>
            </a:r>
          </a:p>
          <a:p>
            <a:pPr lvl="1"/>
            <a:r>
              <a:rPr lang="en-US" dirty="0" smtClean="0"/>
              <a:t>Concerns about the data integrity through to remote controllers</a:t>
            </a:r>
            <a:endParaRPr lang="en-GB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00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system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RPC service providing</a:t>
            </a:r>
          </a:p>
          <a:p>
            <a:pPr lvl="1"/>
            <a:r>
              <a:rPr lang="en-US" dirty="0" smtClean="0"/>
              <a:t>Named data sets (discriminate </a:t>
            </a:r>
          </a:p>
          <a:p>
            <a:pPr marL="477838" lvl="1" indent="0">
              <a:buNone/>
            </a:pPr>
            <a:r>
              <a:rPr lang="en-US" dirty="0" smtClean="0"/>
              <a:t>between devices, life-cycle phases)</a:t>
            </a:r>
          </a:p>
          <a:p>
            <a:pPr lvl="1"/>
            <a:r>
              <a:rPr lang="en-US" dirty="0" smtClean="0"/>
              <a:t>Introspection of data types</a:t>
            </a:r>
          </a:p>
          <a:p>
            <a:pPr lvl="1"/>
            <a:r>
              <a:rPr lang="en-US" dirty="0" smtClean="0"/>
              <a:t>Synchronous transaction model</a:t>
            </a:r>
          </a:p>
          <a:p>
            <a:pPr lvl="1"/>
            <a:r>
              <a:rPr lang="en-US" dirty="0" smtClean="0"/>
              <a:t>Support for integrity verification</a:t>
            </a:r>
          </a:p>
          <a:p>
            <a:pPr lvl="1"/>
            <a:r>
              <a:rPr lang="en-US" dirty="0"/>
              <a:t>Exception </a:t>
            </a:r>
            <a:r>
              <a:rPr lang="en-US" dirty="0" smtClean="0"/>
              <a:t>handling</a:t>
            </a:r>
          </a:p>
          <a:p>
            <a:r>
              <a:rPr lang="en-US" dirty="0" smtClean="0"/>
              <a:t>Adapters required and foreseen</a:t>
            </a:r>
          </a:p>
          <a:p>
            <a:pPr lvl="1"/>
            <a:r>
              <a:rPr lang="en-US" dirty="0" smtClean="0"/>
              <a:t>Serialization to EPICS records</a:t>
            </a:r>
            <a:endParaRPr lang="en-GB" dirty="0"/>
          </a:p>
          <a:p>
            <a:pPr lvl="1"/>
            <a:r>
              <a:rPr lang="en-US" dirty="0" smtClean="0"/>
              <a:t>.. </a:t>
            </a:r>
            <a:r>
              <a:rPr lang="en-US" dirty="0"/>
              <a:t>t</a:t>
            </a:r>
            <a:r>
              <a:rPr lang="en-US" dirty="0" smtClean="0"/>
              <a:t>o OPC UA servers</a:t>
            </a:r>
          </a:p>
          <a:p>
            <a:pPr lvl="1"/>
            <a:r>
              <a:rPr lang="en-US" dirty="0" smtClean="0"/>
              <a:t>And bespoke implementations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476492"/>
            <a:ext cx="4536504" cy="321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8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EPICS 7 (</a:t>
            </a:r>
            <a:r>
              <a:rPr lang="en-US" dirty="0" err="1" smtClean="0"/>
              <a:t>pvAccess</a:t>
            </a:r>
            <a:r>
              <a:rPr lang="en-US" dirty="0" smtClean="0"/>
              <a:t>) matches very well the need</a:t>
            </a:r>
          </a:p>
          <a:p>
            <a:pPr lvl="1"/>
            <a:r>
              <a:rPr lang="en-US" dirty="0" smtClean="0"/>
              <a:t>Support for structured data of any complexity</a:t>
            </a:r>
          </a:p>
          <a:p>
            <a:pPr lvl="1"/>
            <a:r>
              <a:rPr lang="en-US" dirty="0" smtClean="0"/>
              <a:t>Dynamic discovery of services</a:t>
            </a:r>
          </a:p>
          <a:p>
            <a:pPr lvl="1"/>
            <a:r>
              <a:rPr lang="en-US" dirty="0" smtClean="0"/>
              <a:t>Built-in data type introspection</a:t>
            </a:r>
          </a:p>
          <a:p>
            <a:r>
              <a:rPr lang="en-US" dirty="0" smtClean="0"/>
              <a:t>Able to implement a representative scale</a:t>
            </a:r>
          </a:p>
          <a:p>
            <a:pPr marL="0" indent="0">
              <a:buNone/>
            </a:pPr>
            <a:r>
              <a:rPr lang="en-US" dirty="0" smtClean="0"/>
              <a:t>proof of concept in about 4 man-months</a:t>
            </a:r>
          </a:p>
          <a:p>
            <a:pPr lvl="1"/>
            <a:r>
              <a:rPr lang="en-US" dirty="0" smtClean="0"/>
              <a:t>Incl. tests and intensive code coverage</a:t>
            </a:r>
          </a:p>
          <a:p>
            <a:pPr lvl="2"/>
            <a:r>
              <a:rPr lang="en-US" dirty="0" smtClean="0"/>
              <a:t>Handling </a:t>
            </a:r>
            <a:r>
              <a:rPr lang="en-US" dirty="0" err="1" smtClean="0"/>
              <a:t>PVArray</a:t>
            </a:r>
            <a:r>
              <a:rPr lang="en-US" dirty="0" smtClean="0"/>
              <a:t> is challenging</a:t>
            </a:r>
          </a:p>
          <a:p>
            <a:pPr lvl="1"/>
            <a:r>
              <a:rPr lang="en-US" dirty="0" smtClean="0"/>
              <a:t>C/C++ and </a:t>
            </a:r>
            <a:r>
              <a:rPr lang="en-US" dirty="0" err="1" smtClean="0"/>
              <a:t>Matlab</a:t>
            </a:r>
            <a:r>
              <a:rPr lang="en-US" dirty="0" smtClean="0"/>
              <a:t> code encapsulation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283718"/>
            <a:ext cx="3698047" cy="235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3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Multiple interfaces available</a:t>
            </a:r>
          </a:p>
          <a:p>
            <a:pPr lvl="1"/>
            <a:r>
              <a:rPr lang="en-US" dirty="0" smtClean="0"/>
              <a:t>Concerns about evolutions, maintainability</a:t>
            </a:r>
          </a:p>
          <a:p>
            <a:pPr lvl="2"/>
            <a:r>
              <a:rPr lang="en-US" dirty="0"/>
              <a:t>‘epics::</a:t>
            </a:r>
            <a:r>
              <a:rPr lang="en-US" dirty="0" err="1"/>
              <a:t>pvAccess</a:t>
            </a:r>
            <a:r>
              <a:rPr lang="en-US" dirty="0"/>
              <a:t>::</a:t>
            </a:r>
            <a:r>
              <a:rPr lang="en-US" dirty="0" err="1"/>
              <a:t>RPCClient</a:t>
            </a:r>
            <a:r>
              <a:rPr lang="en-US" dirty="0"/>
              <a:t>’ vs ‘epics::</a:t>
            </a:r>
            <a:r>
              <a:rPr lang="en-US" dirty="0" err="1"/>
              <a:t>pvaClient</a:t>
            </a:r>
            <a:r>
              <a:rPr lang="en-US" dirty="0"/>
              <a:t>::</a:t>
            </a:r>
            <a:r>
              <a:rPr lang="en-US" dirty="0" err="1"/>
              <a:t>PvaClientRPC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Arrays of structure</a:t>
            </a:r>
          </a:p>
          <a:p>
            <a:pPr lvl="1"/>
            <a:r>
              <a:rPr lang="en-US" dirty="0" smtClean="0"/>
              <a:t>Command line tools, CS-Studio (</a:t>
            </a:r>
            <a:r>
              <a:rPr lang="en-US" dirty="0" err="1" smtClean="0"/>
              <a:t>pvmanager</a:t>
            </a:r>
            <a:r>
              <a:rPr lang="en-US" dirty="0" smtClean="0"/>
              <a:t>) do not support addressing beyond reaching array</a:t>
            </a:r>
          </a:p>
          <a:p>
            <a:pPr lvl="1"/>
            <a:r>
              <a:rPr lang="en-US" dirty="0" smtClean="0"/>
              <a:t>Concerns about evolutions, </a:t>
            </a:r>
            <a:r>
              <a:rPr lang="en-US" dirty="0" err="1" smtClean="0"/>
              <a:t>pvAccess</a:t>
            </a:r>
            <a:r>
              <a:rPr lang="en-US" dirty="0" smtClean="0"/>
              <a:t> support at large in the EPICS ecosystem, mismatch between intended and actual use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3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EPICS 7 full part of CODAC Supervision and Automation (SUP) components</a:t>
            </a:r>
          </a:p>
          <a:p>
            <a:pPr lvl="1"/>
            <a:r>
              <a:rPr lang="en-US" dirty="0"/>
              <a:t>Middle-layer services atop delivered Plant System I&amp;C interfaces</a:t>
            </a:r>
          </a:p>
          <a:p>
            <a:pPr lvl="2"/>
            <a:r>
              <a:rPr lang="en-US" dirty="0"/>
              <a:t>Domain and interface </a:t>
            </a:r>
            <a:r>
              <a:rPr lang="en-US" dirty="0" smtClean="0"/>
              <a:t>adapters, homogenization of interfaces, automation</a:t>
            </a:r>
            <a:endParaRPr lang="en-US" dirty="0"/>
          </a:p>
          <a:p>
            <a:pPr lvl="1"/>
            <a:r>
              <a:rPr lang="en-US" dirty="0" smtClean="0"/>
              <a:t>Careful with technology adoption</a:t>
            </a:r>
          </a:p>
          <a:p>
            <a:pPr lvl="2"/>
            <a:r>
              <a:rPr lang="en-US" dirty="0" smtClean="0"/>
              <a:t>Full encapsulation, no implementation detail to transpire through to the application code</a:t>
            </a:r>
          </a:p>
          <a:p>
            <a:pPr lvl="1"/>
            <a:r>
              <a:rPr lang="en-US" dirty="0" smtClean="0"/>
              <a:t>Attentive to evolutions in the EPICS ecosystem (CS-Studio)</a:t>
            </a:r>
          </a:p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Homogeneous handling of structured variables in application code</a:t>
            </a:r>
          </a:p>
          <a:p>
            <a:pPr lvl="2"/>
            <a:r>
              <a:rPr lang="en-US" dirty="0" smtClean="0"/>
              <a:t>Identical application-side API, whether PON, or SDN, or ..</a:t>
            </a:r>
          </a:p>
        </p:txBody>
      </p:sp>
    </p:spTree>
    <p:extLst>
      <p:ext uri="{BB962C8B-B14F-4D97-AF65-F5344CB8AC3E}">
        <p14:creationId xmlns:p14="http://schemas.microsoft.com/office/powerpoint/2010/main" val="18529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059582"/>
            <a:ext cx="5026401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Context</a:t>
            </a:r>
          </a:p>
          <a:p>
            <a:r>
              <a:rPr lang="en-US" dirty="0" smtClean="0"/>
              <a:t>Objectives and architecture</a:t>
            </a:r>
            <a:endParaRPr lang="en-US" sz="1600" dirty="0" smtClean="0"/>
          </a:p>
          <a:p>
            <a:r>
              <a:rPr lang="en-US" sz="2000" dirty="0" smtClean="0"/>
              <a:t>Successes and difficulties</a:t>
            </a:r>
          </a:p>
          <a:p>
            <a:r>
              <a:rPr lang="en-US" sz="2000" dirty="0" smtClean="0"/>
              <a:t>Conclusions and future work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goals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000" dirty="0" smtClean="0"/>
              <a:t>Operability</a:t>
            </a:r>
          </a:p>
          <a:p>
            <a:pPr marL="812800" lvl="1" indent="-342900" eaLnBrk="1" hangingPunct="1"/>
            <a:r>
              <a:rPr lang="en-US" sz="1800" dirty="0" smtClean="0"/>
              <a:t>Run experiments according to a robust and well-established format</a:t>
            </a:r>
          </a:p>
          <a:p>
            <a:pPr marL="342900" indent="-342900"/>
            <a:r>
              <a:rPr lang="en-US" sz="2000" dirty="0"/>
              <a:t>Automation</a:t>
            </a:r>
          </a:p>
          <a:p>
            <a:pPr marL="812800" lvl="1" indent="-342900"/>
            <a:r>
              <a:rPr lang="en-US" sz="1800" dirty="0"/>
              <a:t>Run autonomously with minimal human intervention; robust, routine and repetitive procedures are automated</a:t>
            </a:r>
          </a:p>
          <a:p>
            <a:pPr marL="812800" lvl="1" indent="-342900"/>
            <a:r>
              <a:rPr lang="en-US" sz="1800" dirty="0"/>
              <a:t>Limit the need for human involvement to high added value tasks, e.g. definition of the experiment schedule, analysis of data, investigation and recovery of failures</a:t>
            </a:r>
          </a:p>
          <a:p>
            <a:pPr marL="0" lvl="1" indent="0" eaLnBrk="1" hangingPunct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215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goals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sz="2000" dirty="0" smtClean="0"/>
              <a:t>Containment of complexity</a:t>
            </a:r>
          </a:p>
          <a:p>
            <a:pPr marL="812800" lvl="1" indent="-342900"/>
            <a:r>
              <a:rPr lang="en-US" sz="1800" dirty="0" smtClean="0"/>
              <a:t>Provide </a:t>
            </a:r>
            <a:r>
              <a:rPr lang="en-US" sz="1800" dirty="0"/>
              <a:t>abstraction mechanisms, manageable information and control means</a:t>
            </a:r>
          </a:p>
          <a:p>
            <a:pPr marL="342900" indent="-342900"/>
            <a:r>
              <a:rPr lang="en-US" sz="2000" dirty="0" smtClean="0"/>
              <a:t>Scalability</a:t>
            </a:r>
          </a:p>
          <a:p>
            <a:pPr marL="812800" lvl="1" indent="-342900"/>
            <a:r>
              <a:rPr lang="en-US" sz="1800" dirty="0" smtClean="0"/>
              <a:t>Support integration of new components with limited impact on existing ones</a:t>
            </a:r>
          </a:p>
          <a:p>
            <a:pPr marL="342900" indent="-342900"/>
            <a:r>
              <a:rPr lang="en-US" sz="2000" dirty="0" smtClean="0"/>
              <a:t>Changeability</a:t>
            </a:r>
            <a:endParaRPr lang="en-US" sz="2000" dirty="0"/>
          </a:p>
          <a:p>
            <a:pPr marL="812800" lvl="1" indent="-342900"/>
            <a:r>
              <a:rPr lang="en-US" sz="1800" dirty="0"/>
              <a:t>Adapt to changing requirements with affordable resources</a:t>
            </a:r>
          </a:p>
          <a:p>
            <a:pPr marL="342900" indent="-342900"/>
            <a:r>
              <a:rPr lang="en-US" sz="2000" dirty="0" smtClean="0"/>
              <a:t>Robustness</a:t>
            </a:r>
          </a:p>
          <a:p>
            <a:pPr marL="812800" lvl="1" indent="-342900"/>
            <a:r>
              <a:rPr lang="en-US" sz="1800" dirty="0" smtClean="0"/>
              <a:t>Prevent </a:t>
            </a:r>
            <a:r>
              <a:rPr lang="en-US" sz="1800" dirty="0"/>
              <a:t>propagation of failures through the control system</a:t>
            </a:r>
          </a:p>
          <a:p>
            <a:pPr marL="342900" indent="-342900" eaLnBrk="1" hangingPunct="1"/>
            <a:endParaRPr lang="en-US" sz="1800" dirty="0"/>
          </a:p>
          <a:p>
            <a:pPr marL="0" lvl="1" indent="0" eaLnBrk="1" hangingPunct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016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POZ and XPOZ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611891-69F4-48AC-83F7-AC9013679F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35696" y="1347614"/>
            <a:ext cx="5389794" cy="288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709" y="987575"/>
            <a:ext cx="6038627" cy="371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91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059582"/>
            <a:ext cx="5026401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8496944" cy="3147510"/>
          </a:xfrm>
        </p:spPr>
        <p:txBody>
          <a:bodyPr/>
          <a:lstStyle/>
          <a:p>
            <a:r>
              <a:rPr lang="en-US" sz="2000" dirty="0" smtClean="0"/>
              <a:t>Plant configuration as part of the pulse preparation</a:t>
            </a:r>
          </a:p>
          <a:p>
            <a:pPr lvl="1"/>
            <a:r>
              <a:rPr lang="en-US" sz="1800" dirty="0" smtClean="0"/>
              <a:t>Derivation of machine parameters from physics/operations’ goals</a:t>
            </a:r>
          </a:p>
          <a:p>
            <a:pPr lvl="2"/>
            <a:r>
              <a:rPr lang="en-US" dirty="0" smtClean="0"/>
              <a:t>Adaptation of the domain of machine operations to the technical domain of the Plant System I&amp;C without requiring manual translation by an expert</a:t>
            </a:r>
          </a:p>
          <a:p>
            <a:pPr lvl="2"/>
            <a:r>
              <a:rPr lang="en-US" dirty="0" smtClean="0"/>
              <a:t>Adaptation to the current condition of the machine, reduced availability due to broken parts</a:t>
            </a:r>
          </a:p>
          <a:p>
            <a:pPr lvl="1"/>
            <a:r>
              <a:rPr lang="en-US" sz="1800" dirty="0" smtClean="0"/>
              <a:t>Verification incl. potentially complex code and simulation (operating instructions, scarce resource budget planning, etc.)</a:t>
            </a:r>
          </a:p>
          <a:p>
            <a:pPr lvl="2"/>
            <a:r>
              <a:rPr lang="en-US" dirty="0" smtClean="0"/>
              <a:t>Non-trivial validation, consistency of parameters across the machine</a:t>
            </a:r>
          </a:p>
          <a:p>
            <a:pPr lvl="1"/>
            <a:r>
              <a:rPr lang="en-US" dirty="0" smtClean="0"/>
              <a:t>Providing Machine Operations with support to manage complexities</a:t>
            </a:r>
          </a:p>
          <a:p>
            <a:pPr lvl="2"/>
            <a:r>
              <a:rPr lang="en-US" dirty="0" smtClean="0"/>
              <a:t>Detect and notify inconsistencies across the machine, limit conditions, etc.</a:t>
            </a:r>
          </a:p>
          <a:p>
            <a:pPr lvl="2"/>
            <a:r>
              <a:rPr lang="en-US" dirty="0" smtClean="0"/>
              <a:t>Obviously Machine Operations are empowered to ignore, override, etc.</a:t>
            </a:r>
          </a:p>
        </p:txBody>
      </p:sp>
    </p:spTree>
    <p:extLst>
      <p:ext uri="{BB962C8B-B14F-4D97-AF65-F5344CB8AC3E}">
        <p14:creationId xmlns:p14="http://schemas.microsoft.com/office/powerpoint/2010/main" val="408577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Further </a:t>
            </a:r>
            <a:r>
              <a:rPr lang="en-US" sz="2000" dirty="0"/>
              <a:t>and enhance current methods, tools, interface for Plant System </a:t>
            </a:r>
            <a:r>
              <a:rPr lang="en-US" sz="2000" dirty="0" smtClean="0"/>
              <a:t>configuration</a:t>
            </a:r>
          </a:p>
          <a:p>
            <a:pPr lvl="1"/>
            <a:r>
              <a:rPr lang="en-US" sz="1800" dirty="0" smtClean="0"/>
              <a:t>Plant system configuration from Central I&amp;C should adhere to defined Quality of Service criteria</a:t>
            </a:r>
          </a:p>
          <a:p>
            <a:pPr lvl="2"/>
            <a:r>
              <a:rPr lang="en-US" dirty="0" smtClean="0"/>
              <a:t>Ensure data integrity through to remote controllers</a:t>
            </a:r>
          </a:p>
          <a:p>
            <a:pPr lvl="2"/>
            <a:r>
              <a:rPr lang="en-US" dirty="0" smtClean="0"/>
              <a:t>Provide exception handling and reporting mechanism</a:t>
            </a:r>
          </a:p>
          <a:p>
            <a:r>
              <a:rPr lang="en-US" dirty="0" smtClean="0"/>
              <a:t>Manage </a:t>
            </a:r>
            <a:r>
              <a:rPr lang="en-US" dirty="0"/>
              <a:t>interfaces with data repositories, with Plant Systems</a:t>
            </a:r>
          </a:p>
          <a:p>
            <a:pPr lvl="1"/>
            <a:r>
              <a:rPr lang="en-US" dirty="0"/>
              <a:t>Plant System manufactured and delivered without information about central services</a:t>
            </a:r>
          </a:p>
          <a:p>
            <a:pPr lvl="2"/>
            <a:r>
              <a:rPr lang="en-US" dirty="0"/>
              <a:t>Data must be delivered to Plant Systems in the form they expect</a:t>
            </a:r>
          </a:p>
          <a:p>
            <a:r>
              <a:rPr lang="en-US" dirty="0"/>
              <a:t>Provide means to accommodate changes with affordable </a:t>
            </a:r>
            <a:r>
              <a:rPr lang="en-US" dirty="0" smtClean="0"/>
              <a:t>resources</a:t>
            </a:r>
            <a:endParaRPr lang="en-US" dirty="0"/>
          </a:p>
          <a:p>
            <a:endParaRPr lang="en-GB" sz="2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6005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Middle-layer services atop delivered Plant System I&amp;C interfaces</a:t>
            </a:r>
          </a:p>
          <a:p>
            <a:pPr lvl="1"/>
            <a:r>
              <a:rPr lang="en-US" dirty="0" smtClean="0"/>
              <a:t>Domain and interface adapters</a:t>
            </a:r>
          </a:p>
          <a:p>
            <a:r>
              <a:rPr lang="en-US" sz="2000" dirty="0" smtClean="0"/>
              <a:t>Separate services for chain data processing, and User-supplied code execution</a:t>
            </a:r>
          </a:p>
          <a:p>
            <a:pPr lvl="1"/>
            <a:r>
              <a:rPr lang="en-US" sz="1800" dirty="0" smtClean="0"/>
              <a:t>Compiled code (at least strict version controlled) vs. interpreted workflow logic (adapt to current User, intended use), diverse languages</a:t>
            </a:r>
          </a:p>
          <a:p>
            <a:r>
              <a:rPr lang="en-US" dirty="0" smtClean="0"/>
              <a:t>Asynchronous/concurrent execution model</a:t>
            </a:r>
            <a:endParaRPr lang="en-US" dirty="0"/>
          </a:p>
          <a:p>
            <a:pPr lvl="1"/>
            <a:r>
              <a:rPr lang="en-US" dirty="0"/>
              <a:t>Capability of executing User-supplied code which might take longer time to execute</a:t>
            </a:r>
          </a:p>
          <a:p>
            <a:r>
              <a:rPr lang="en-US" dirty="0"/>
              <a:t>Synchronous transaction model to load plant system</a:t>
            </a:r>
          </a:p>
          <a:p>
            <a:pPr lvl="1"/>
            <a:r>
              <a:rPr lang="en-US" dirty="0"/>
              <a:t>Atomic load operation, parameters acceptance/rejection </a:t>
            </a:r>
            <a:r>
              <a:rPr lang="en-US" dirty="0" err="1"/>
              <a:t>en</a:t>
            </a:r>
            <a:r>
              <a:rPr lang="en-US" dirty="0"/>
              <a:t>-bloc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821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data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Domain-specific language describing a chain of data processing</a:t>
            </a:r>
          </a:p>
          <a:p>
            <a:pPr lvl="1"/>
            <a:r>
              <a:rPr lang="en-US" dirty="0" smtClean="0"/>
              <a:t>Variables and named data types of any complexity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elationships though named transformation code</a:t>
            </a:r>
          </a:p>
          <a:p>
            <a:pPr lvl="2"/>
            <a:r>
              <a:rPr lang="en-US" dirty="0" smtClean="0"/>
              <a:t>E.g. ‘55a0::</a:t>
            </a:r>
            <a:r>
              <a:rPr lang="en-US" dirty="0" err="1" smtClean="0"/>
              <a:t>cvvf</a:t>
            </a:r>
            <a:r>
              <a:rPr lang="en-US" dirty="0" smtClean="0"/>
              <a:t>::</a:t>
            </a:r>
            <a:r>
              <a:rPr lang="en-US" dirty="0" err="1" smtClean="0"/>
              <a:t>ComputeBestIPWeights</a:t>
            </a:r>
            <a:r>
              <a:rPr lang="en-US" dirty="0" smtClean="0"/>
              <a:t>/v1.0’</a:t>
            </a:r>
          </a:p>
          <a:p>
            <a:pPr lvl="1"/>
            <a:r>
              <a:rPr lang="en-US" dirty="0" smtClean="0"/>
              <a:t>Verified through named code</a:t>
            </a:r>
          </a:p>
          <a:p>
            <a:pPr lvl="1"/>
            <a:r>
              <a:rPr lang="en-US" dirty="0" smtClean="0"/>
              <a:t>Satisfied through interfaces</a:t>
            </a:r>
          </a:p>
          <a:p>
            <a:pPr lvl="2"/>
            <a:r>
              <a:rPr lang="en-US" dirty="0" smtClean="0"/>
              <a:t>Text files, databases, data archive, process variables (</a:t>
            </a:r>
            <a:r>
              <a:rPr lang="en-US" dirty="0" err="1" smtClean="0"/>
              <a:t>pvAccess</a:t>
            </a:r>
            <a:r>
              <a:rPr lang="en-US" dirty="0" smtClean="0"/>
              <a:t>, Channel Access),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73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workflow executor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8001000" cy="3147510"/>
          </a:xfrm>
        </p:spPr>
        <p:txBody>
          <a:bodyPr/>
          <a:lstStyle/>
          <a:p>
            <a:r>
              <a:rPr lang="en-US" dirty="0" smtClean="0"/>
              <a:t>MARTe2 (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vcis.f4e.europa.eu/marte2-docs/master/html</a:t>
            </a:r>
            <a:r>
              <a:rPr lang="en-US" dirty="0" smtClean="0"/>
              <a:t>)</a:t>
            </a:r>
            <a:endParaRPr lang="en-GB" dirty="0"/>
          </a:p>
          <a:p>
            <a:pPr lvl="1"/>
            <a:r>
              <a:rPr lang="en-US" dirty="0" smtClean="0"/>
              <a:t>Data-driven configuration</a:t>
            </a:r>
          </a:p>
          <a:p>
            <a:pPr lvl="1"/>
            <a:r>
              <a:rPr lang="en-US" dirty="0"/>
              <a:t>Perfect architecture </a:t>
            </a:r>
            <a:r>
              <a:rPr lang="en-US" dirty="0" smtClean="0"/>
              <a:t>match</a:t>
            </a:r>
          </a:p>
          <a:p>
            <a:pPr lvl="2"/>
            <a:r>
              <a:rPr lang="en-US" dirty="0" smtClean="0"/>
              <a:t>Processing organized along the variable</a:t>
            </a:r>
          </a:p>
          <a:p>
            <a:pPr marL="947737" lvl="2" indent="0">
              <a:buNone/>
            </a:pPr>
            <a:r>
              <a:rPr lang="en-US" dirty="0" smtClean="0"/>
              <a:t>dependency path</a:t>
            </a:r>
            <a:endParaRPr lang="en-US" dirty="0"/>
          </a:p>
          <a:p>
            <a:pPr lvl="1"/>
            <a:r>
              <a:rPr lang="en-US" dirty="0" smtClean="0"/>
              <a:t>Strong decoupling </a:t>
            </a:r>
          </a:p>
          <a:p>
            <a:pPr lvl="2"/>
            <a:r>
              <a:rPr lang="en-US" dirty="0" smtClean="0"/>
              <a:t>Between signals and data processing</a:t>
            </a:r>
          </a:p>
          <a:p>
            <a:pPr lvl="2"/>
            <a:r>
              <a:rPr lang="en-US" dirty="0" smtClean="0"/>
              <a:t>.. and with data providers</a:t>
            </a:r>
          </a:p>
          <a:p>
            <a:pPr lvl="1"/>
            <a:r>
              <a:rPr lang="en-US" dirty="0" smtClean="0"/>
              <a:t>Support for built-in code execution</a:t>
            </a:r>
          </a:p>
          <a:p>
            <a:pPr lvl="2"/>
            <a:r>
              <a:rPr lang="en-US" dirty="0" smtClean="0"/>
              <a:t>Data types transformation, composition</a:t>
            </a:r>
          </a:p>
          <a:p>
            <a:pPr lvl="2"/>
            <a:r>
              <a:rPr lang="en-US" dirty="0" smtClean="0"/>
              <a:t>Simple verification (e.g. within bounds, etc.)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186" y="1448520"/>
            <a:ext cx="3512310" cy="321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7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Scientific_and_General_Presentation_N4CUXK_v1_2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ITER_Scientific_and_General_Presentation_N4CUXK_v1_6</Template>
  <TotalTime>7327</TotalTime>
  <Words>948</Words>
  <Application>Microsoft Office PowerPoint</Application>
  <PresentationFormat>On-screen Show (16:9)</PresentationFormat>
  <Paragraphs>141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Century Gothic</vt:lpstr>
      <vt:lpstr>ITER_Scientific_and_General_Presentation_N4CUXK_v1_2</vt:lpstr>
      <vt:lpstr>ITER Plant Configuration System  Experience with using EPICS 7 at ITER</vt:lpstr>
      <vt:lpstr>Outline</vt:lpstr>
      <vt:lpstr>Context</vt:lpstr>
      <vt:lpstr>Context</vt:lpstr>
      <vt:lpstr>Context</vt:lpstr>
      <vt:lpstr>Objectives</vt:lpstr>
      <vt:lpstr>Architecture</vt:lpstr>
      <vt:lpstr>Configuration data model</vt:lpstr>
      <vt:lpstr>Chain workflow executor</vt:lpstr>
      <vt:lpstr>Remote Procedure Call (RPC) services</vt:lpstr>
      <vt:lpstr>Code delivery and execution</vt:lpstr>
      <vt:lpstr>Code delivery and execution</vt:lpstr>
      <vt:lpstr>Plant System interface</vt:lpstr>
      <vt:lpstr>Plant system interface</vt:lpstr>
      <vt:lpstr>Successes</vt:lpstr>
      <vt:lpstr>Difficulties</vt:lpstr>
      <vt:lpstr>Forecast</vt:lpstr>
      <vt:lpstr>Thank you for your attention</vt:lpstr>
      <vt:lpstr>Back-up slides</vt:lpstr>
      <vt:lpstr>Architecture goals</vt:lpstr>
      <vt:lpstr>Architecture goals</vt:lpstr>
      <vt:lpstr>POZ and XPOZ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Villarreal Sybille</dc:creator>
  <cp:lastModifiedBy>Bauvir Bertrand</cp:lastModifiedBy>
  <cp:revision>105</cp:revision>
  <cp:lastPrinted>2019-06-04T05:38:04Z</cp:lastPrinted>
  <dcterms:created xsi:type="dcterms:W3CDTF">2019-02-25T12:33:16Z</dcterms:created>
  <dcterms:modified xsi:type="dcterms:W3CDTF">2019-06-04T07:28:27Z</dcterms:modified>
</cp:coreProperties>
</file>