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989" r:id="rId4"/>
  </p:sldMasterIdLst>
  <p:notesMasterIdLst>
    <p:notesMasterId r:id="rId20"/>
  </p:notesMasterIdLst>
  <p:handoutMasterIdLst>
    <p:handoutMasterId r:id="rId21"/>
  </p:handoutMasterIdLst>
  <p:sldIdLst>
    <p:sldId id="270" r:id="rId5"/>
    <p:sldId id="529" r:id="rId6"/>
    <p:sldId id="523" r:id="rId7"/>
    <p:sldId id="502" r:id="rId8"/>
    <p:sldId id="532" r:id="rId9"/>
    <p:sldId id="530" r:id="rId10"/>
    <p:sldId id="527" r:id="rId11"/>
    <p:sldId id="511" r:id="rId12"/>
    <p:sldId id="512" r:id="rId13"/>
    <p:sldId id="513" r:id="rId14"/>
    <p:sldId id="514" r:id="rId15"/>
    <p:sldId id="531" r:id="rId16"/>
    <p:sldId id="533" r:id="rId17"/>
    <p:sldId id="517" r:id="rId18"/>
    <p:sldId id="518" r:id="rId19"/>
  </p:sldIdLst>
  <p:sldSz cx="9144000" cy="6858000" type="screen4x3"/>
  <p:notesSz cx="7010400" cy="9296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7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4308"/>
    <a:srgbClr val="0F0C8F"/>
    <a:srgbClr val="CC0000"/>
    <a:srgbClr val="FFAE1A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1BC08F-D50B-4BF5-98F1-1B32552596F1}" v="3" dt="2019-06-03T12:51:15.2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1270" autoAdjust="0"/>
  </p:normalViewPr>
  <p:slideViewPr>
    <p:cSldViewPr snapToObjects="1">
      <p:cViewPr varScale="1">
        <p:scale>
          <a:sx n="44" d="100"/>
          <a:sy n="44" d="100"/>
        </p:scale>
        <p:origin x="1920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83" d="100"/>
          <a:sy n="83" d="100"/>
        </p:scale>
        <p:origin x="-2916" y="-96"/>
      </p:cViewPr>
      <p:guideLst>
        <p:guide orient="horz" pos="2927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 " userId="cb8d76c7007b1f5b" providerId="LiveId" clId="{061BC08F-D50B-4BF5-98F1-1B32552596F1}"/>
    <pc:docChg chg="custSel modSld">
      <pc:chgData name=" " userId="cb8d76c7007b1f5b" providerId="LiveId" clId="{061BC08F-D50B-4BF5-98F1-1B32552596F1}" dt="2019-06-03T12:51:15.259" v="97"/>
      <pc:docMkLst>
        <pc:docMk/>
      </pc:docMkLst>
      <pc:sldChg chg="modNotes modNotesTx">
        <pc:chgData name=" " userId="cb8d76c7007b1f5b" providerId="LiveId" clId="{061BC08F-D50B-4BF5-98F1-1B32552596F1}" dt="2019-06-03T12:38:10.096" v="96" actId="20577"/>
        <pc:sldMkLst>
          <pc:docMk/>
          <pc:sldMk cId="1565152224" sldId="511"/>
        </pc:sldMkLst>
      </pc:sldChg>
      <pc:sldChg chg="modNotesTx">
        <pc:chgData name=" " userId="cb8d76c7007b1f5b" providerId="LiveId" clId="{061BC08F-D50B-4BF5-98F1-1B32552596F1}" dt="2019-06-03T12:33:59.894" v="1" actId="6549"/>
        <pc:sldMkLst>
          <pc:docMk/>
          <pc:sldMk cId="3550695020" sldId="513"/>
        </pc:sldMkLst>
      </pc:sldChg>
      <pc:sldChg chg="modNotesTx">
        <pc:chgData name=" " userId="cb8d76c7007b1f5b" providerId="LiveId" clId="{061BC08F-D50B-4BF5-98F1-1B32552596F1}" dt="2019-06-03T12:37:27.186" v="51" actId="20577"/>
        <pc:sldMkLst>
          <pc:docMk/>
          <pc:sldMk cId="3383878875" sldId="527"/>
        </pc:sldMkLst>
      </pc:sldChg>
      <pc:sldChg chg="modTransition">
        <pc:chgData name=" " userId="cb8d76c7007b1f5b" providerId="LiveId" clId="{061BC08F-D50B-4BF5-98F1-1B32552596F1}" dt="2019-06-03T12:51:15.259" v="97"/>
        <pc:sldMkLst>
          <pc:docMk/>
          <pc:sldMk cId="3565266700" sldId="533"/>
        </pc:sldMkLst>
      </pc:sldChg>
    </pc:docChg>
  </pc:docChgLst>
  <pc:docChgLst>
    <pc:chgData name="enrqbrnl@gmail.com" userId="cb8d76c7007b1f5b" providerId="LiveId" clId="{061BC08F-D50B-4BF5-98F1-1B32552596F1}"/>
    <pc:docChg chg="modSld">
      <pc:chgData name="enrqbrnl@gmail.com" userId="cb8d76c7007b1f5b" providerId="LiveId" clId="{061BC08F-D50B-4BF5-98F1-1B32552596F1}" dt="2019-06-04T13:06:52.312" v="11" actId="20577"/>
      <pc:docMkLst>
        <pc:docMk/>
      </pc:docMkLst>
      <pc:sldChg chg="modNotesTx">
        <pc:chgData name="enrqbrnl@gmail.com" userId="cb8d76c7007b1f5b" providerId="LiveId" clId="{061BC08F-D50B-4BF5-98F1-1B32552596F1}" dt="2019-06-04T13:06:52.312" v="11" actId="20577"/>
        <pc:sldMkLst>
          <pc:docMk/>
          <pc:sldMk cId="3550695020" sldId="513"/>
        </pc:sldMkLst>
      </pc:sldChg>
      <pc:sldChg chg="modNotesTx">
        <pc:chgData name="enrqbrnl@gmail.com" userId="cb8d76c7007b1f5b" providerId="LiveId" clId="{061BC08F-D50B-4BF5-98F1-1B32552596F1}" dt="2019-06-04T12:45:07.389" v="6" actId="113"/>
        <pc:sldMkLst>
          <pc:docMk/>
          <pc:sldMk cId="3383878875" sldId="527"/>
        </pc:sldMkLst>
      </pc:sldChg>
      <pc:sldChg chg="modNotesTx">
        <pc:chgData name="enrqbrnl@gmail.com" userId="cb8d76c7007b1f5b" providerId="LiveId" clId="{061BC08F-D50B-4BF5-98F1-1B32552596F1}" dt="2019-06-04T12:43:22.438" v="5" actId="20577"/>
        <pc:sldMkLst>
          <pc:docMk/>
          <pc:sldMk cId="2332286954" sldId="530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257101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741"/>
          </a:xfrm>
          <a:prstGeom prst="rect">
            <a:avLst/>
          </a:prstGeom>
        </p:spPr>
        <p:txBody>
          <a:bodyPr vert="horz" wrap="square" lIns="92613" tIns="46306" rIns="92613" bIns="46306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9" charset="0"/>
                <a:ea typeface="ヒラギノ角ゴ Pro W3" pitchFamily="49" charset="-128"/>
                <a:cs typeface="ヒラギノ角ゴ Pro W3" pitchFamily="4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741"/>
          </a:xfrm>
          <a:prstGeom prst="rect">
            <a:avLst/>
          </a:prstGeom>
        </p:spPr>
        <p:txBody>
          <a:bodyPr vert="horz" wrap="square" lIns="92613" tIns="46306" rIns="92613" bIns="46306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  <a:ea typeface="ヒラギノ角ゴ Pro W3" pitchFamily="-112" charset="-128"/>
                <a:cs typeface="+mn-cs"/>
              </a:defRPr>
            </a:lvl1pPr>
          </a:lstStyle>
          <a:p>
            <a:pPr>
              <a:defRPr/>
            </a:pPr>
            <a:fld id="{58165478-8271-4537-9DBA-6DB278E2C8C0}" type="datetime1">
              <a:rPr lang="en-US"/>
              <a:pPr>
                <a:defRPr/>
              </a:pPr>
              <a:t>6/5/2019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613" tIns="46306" rIns="92613" bIns="46306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831"/>
            <a:ext cx="5608320" cy="4182661"/>
          </a:xfrm>
          <a:prstGeom prst="rect">
            <a:avLst/>
          </a:prstGeom>
        </p:spPr>
        <p:txBody>
          <a:bodyPr vert="horz" wrap="square" lIns="92613" tIns="46306" rIns="92613" bIns="46306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0"/>
            <a:r>
              <a:rPr lang="en-US" noProof="0"/>
              <a:t>Second level</a:t>
            </a:r>
          </a:p>
          <a:p>
            <a:pPr lvl="0"/>
            <a:r>
              <a:rPr lang="en-US" noProof="0"/>
              <a:t>Third level</a:t>
            </a:r>
          </a:p>
          <a:p>
            <a:pPr lvl="0"/>
            <a:r>
              <a:rPr lang="en-US" noProof="0"/>
              <a:t>Fourth level</a:t>
            </a:r>
          </a:p>
          <a:p>
            <a:pPr lvl="0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0063"/>
            <a:ext cx="3037840" cy="464740"/>
          </a:xfrm>
          <a:prstGeom prst="rect">
            <a:avLst/>
          </a:prstGeom>
        </p:spPr>
        <p:txBody>
          <a:bodyPr vert="horz" wrap="square" lIns="92613" tIns="46306" rIns="92613" bIns="46306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9" charset="0"/>
                <a:ea typeface="ヒラギノ角ゴ Pro W3" pitchFamily="49" charset="-128"/>
                <a:cs typeface="ヒラギノ角ゴ Pro W3" pitchFamily="4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30063"/>
            <a:ext cx="3037840" cy="464740"/>
          </a:xfrm>
          <a:prstGeom prst="rect">
            <a:avLst/>
          </a:prstGeom>
        </p:spPr>
        <p:txBody>
          <a:bodyPr vert="horz" wrap="square" lIns="92613" tIns="46306" rIns="92613" bIns="46306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  <a:ea typeface="ヒラギノ角ゴ Pro W3" pitchFamily="-112" charset="-128"/>
                <a:cs typeface="+mn-cs"/>
              </a:defRPr>
            </a:lvl1pPr>
          </a:lstStyle>
          <a:p>
            <a:pPr>
              <a:defRPr/>
            </a:pPr>
            <a:fld id="{74EB2CD8-9047-43A5-BEAD-229CAC8CFC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13162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65" charset="-128"/>
        <a:cs typeface="ヒラギノ角ゴ Pro W3" pitchFamily="-65" charset="-128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65" charset="-128"/>
        <a:cs typeface="ヒラギノ角ゴ Pro W3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pitchFamily="-65" charset="-128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050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Rectangle 2051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640879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baseline="0" dirty="0"/>
          </a:p>
        </p:txBody>
      </p:sp>
    </p:spTree>
    <p:extLst>
      <p:ext uri="{BB962C8B-B14F-4D97-AF65-F5344CB8AC3E}">
        <p14:creationId xmlns:p14="http://schemas.microsoft.com/office/powerpoint/2010/main" val="36306112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725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6932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8868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2227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</p:spTree>
    <p:extLst>
      <p:ext uri="{BB962C8B-B14F-4D97-AF65-F5344CB8AC3E}">
        <p14:creationId xmlns:p14="http://schemas.microsoft.com/office/powerpoint/2010/main" val="3091991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baseline="0" dirty="0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12428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</p:spTree>
    <p:extLst>
      <p:ext uri="{BB962C8B-B14F-4D97-AF65-F5344CB8AC3E}">
        <p14:creationId xmlns:p14="http://schemas.microsoft.com/office/powerpoint/2010/main" val="12878175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4225130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8253234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58252">
              <a:defRPr/>
            </a:pPr>
            <a:endParaRPr lang="en-US" dirty="0">
              <a:latin typeface="Arial" pitchFamily="34" charset="0"/>
              <a:ea typeface="ＭＳ Ｐゴシック"/>
            </a:endParaRPr>
          </a:p>
          <a:p>
            <a:pPr defTabSz="458252">
              <a:defRPr/>
            </a:pPr>
            <a:endParaRPr lang="en-US" dirty="0">
              <a:latin typeface="Arial" pitchFamily="34" charset="0"/>
              <a:ea typeface="ＭＳ Ｐゴシック"/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4356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</p:spTree>
    <p:extLst>
      <p:ext uri="{BB962C8B-B14F-4D97-AF65-F5344CB8AC3E}">
        <p14:creationId xmlns:p14="http://schemas.microsoft.com/office/powerpoint/2010/main" val="26298251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>
            <a:normAutofit fontScale="92500"/>
          </a:bodyPr>
          <a:lstStyle/>
          <a:p>
            <a:endParaRPr lang="en-US" dirty="0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7908754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504908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pt_bkg1.png"/>
          <p:cNvPicPr>
            <a:picLocks noChangeAspect="1"/>
          </p:cNvPicPr>
          <p:nvPr/>
        </p:nvPicPr>
        <p:blipFill>
          <a:blip r:embed="rId2" cstate="print"/>
          <a:srcRect t="2948"/>
          <a:stretch>
            <a:fillRect/>
          </a:stretch>
        </p:blipFill>
        <p:spPr bwMode="auto">
          <a:xfrm>
            <a:off x="71062" y="0"/>
            <a:ext cx="9001881" cy="66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38024" y="1238250"/>
            <a:ext cx="7489976" cy="45392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86447" tIns="43223" rIns="86447" bIns="43223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sz="260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524000" y="4071938"/>
            <a:ext cx="6096000" cy="1143000"/>
          </a:xfrm>
        </p:spPr>
        <p:txBody>
          <a:bodyPr/>
          <a:lstStyle>
            <a:lvl1pPr marL="0" indent="0" algn="ctr">
              <a:buNone/>
              <a:defRPr/>
            </a:lvl1pPr>
            <a:lvl2pPr marL="432235" indent="0" algn="ctr">
              <a:buNone/>
              <a:defRPr/>
            </a:lvl2pPr>
            <a:lvl3pPr marL="864469" indent="0" algn="ctr">
              <a:buNone/>
              <a:defRPr/>
            </a:lvl3pPr>
            <a:lvl4pPr marL="1296702" indent="0" algn="ctr">
              <a:buNone/>
              <a:defRPr/>
            </a:lvl4pPr>
            <a:lvl5pPr marL="1728938" indent="0" algn="ctr">
              <a:buNone/>
              <a:defRPr/>
            </a:lvl5pPr>
            <a:lvl6pPr marL="2161172" indent="0" algn="ctr">
              <a:buNone/>
              <a:defRPr/>
            </a:lvl6pPr>
            <a:lvl7pPr marL="2593406" indent="0" algn="ctr">
              <a:buNone/>
              <a:defRPr/>
            </a:lvl7pPr>
            <a:lvl8pPr marL="3025640" indent="0" algn="ctr">
              <a:buNone/>
              <a:defRPr/>
            </a:lvl8pPr>
            <a:lvl9pPr marL="3457874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438" y="3143254"/>
            <a:ext cx="9001124" cy="4866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6061" tIns="22425" rIns="56061" bIns="22425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-152400" y="6387148"/>
            <a:ext cx="9448800" cy="348941"/>
          </a:xfrm>
          <a:prstGeom prst="rect">
            <a:avLst/>
          </a:prstGeom>
          <a:noFill/>
        </p:spPr>
        <p:txBody>
          <a:bodyPr wrap="square" lIns="86486" tIns="43243" rIns="86486" bIns="43243" rtlCol="0">
            <a:spAutoFit/>
          </a:bodyPr>
          <a:lstStyle/>
          <a:p>
            <a:pPr algn="ctr"/>
            <a:r>
              <a:rPr lang="en-US" sz="85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This material is based upon work supported by the U.S. Department of Energy Office of Science under Cooperative Agreement DE-SC0000661, the State of Michigan and</a:t>
            </a:r>
            <a:r>
              <a:rPr lang="en-US" sz="850" kern="1200" baseline="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 Michigan </a:t>
            </a:r>
          </a:p>
          <a:p>
            <a:pPr algn="ctr"/>
            <a:r>
              <a:rPr lang="en-US" sz="850" kern="1200" baseline="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  State University. </a:t>
            </a:r>
            <a:r>
              <a:rPr lang="en-US" sz="85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Michigan State University designs and establishes FRIB as a DOE Office of Science National User Facility in support of the mission of the Office of Nuclear Physics.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FRIB_ppt_bottom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133209"/>
            <a:ext cx="9144000" cy="724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7100"/>
            <a:ext cx="8990922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6200" y="285755"/>
            <a:ext cx="8991600" cy="48577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E. Bernal, June 2019 EPICS Collaboration Meeting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FRIB_ppt_bottom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133209"/>
            <a:ext cx="9144000" cy="724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7100"/>
            <a:ext cx="8990922" cy="4266900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6200" y="285755"/>
            <a:ext cx="8991600" cy="48577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E. Bernal, June 2019 EPICS Collaboration Meeting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Rectangle 8"/>
          <p:cNvSpPr>
            <a:spLocks noChangeArrowheads="1"/>
          </p:cNvSpPr>
          <p:nvPr userDrawn="1"/>
        </p:nvSpPr>
        <p:spPr bwMode="auto">
          <a:xfrm>
            <a:off x="0" y="5447409"/>
            <a:ext cx="9144000" cy="685800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399" tIns="45700" rIns="91399" bIns="45700" anchor="ctr"/>
          <a:lstStyle/>
          <a:p>
            <a:endParaRPr lang="en-US" dirty="0"/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6057009"/>
            <a:ext cx="9144000" cy="76200"/>
          </a:xfrm>
          <a:prstGeom prst="rect">
            <a:avLst/>
          </a:prstGeom>
          <a:solidFill>
            <a:srgbClr val="006633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99" tIns="45700" rIns="91399" bIns="45700" anchor="ctr"/>
          <a:lstStyle/>
          <a:p>
            <a:endParaRPr lang="en-US" dirty="0"/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5460114"/>
            <a:ext cx="9067122" cy="584200"/>
          </a:xfrm>
        </p:spPr>
        <p:txBody>
          <a:bodyPr anchor="ctr"/>
          <a:lstStyle>
            <a:lvl1pPr marL="137099" indent="0">
              <a:spcBef>
                <a:spcPts val="0"/>
              </a:spcBef>
              <a:buNone/>
              <a:defRPr b="1" baseline="0"/>
            </a:lvl1pPr>
          </a:lstStyle>
          <a:p>
            <a:pPr lvl="0"/>
            <a:r>
              <a:rPr lang="en-US" dirty="0"/>
              <a:t>Add takeaway message</a:t>
            </a:r>
          </a:p>
        </p:txBody>
      </p:sp>
    </p:spTree>
    <p:extLst>
      <p:ext uri="{BB962C8B-B14F-4D97-AF65-F5344CB8AC3E}">
        <p14:creationId xmlns:p14="http://schemas.microsoft.com/office/powerpoint/2010/main" val="191000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Half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FRIB_ppt_bottom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133209"/>
            <a:ext cx="9144000" cy="724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1" y="281882"/>
            <a:ext cx="8991598" cy="4863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1" y="1067100"/>
            <a:ext cx="4423230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4644573" y="1071569"/>
            <a:ext cx="4423227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E. Bernal, June 2019 EPICS Collaboration Meeting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4F88C639-55E7-4D97-AC8D-4B42A67367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FRIB_ppt_bottom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133209"/>
            <a:ext cx="9144000" cy="724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81882"/>
            <a:ext cx="8991600" cy="4863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7099"/>
            <a:ext cx="8991604" cy="2433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76200" y="3581400"/>
            <a:ext cx="8991604" cy="243333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E. Bernal, June 2019 EPICS Collaboration Meeting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BCDB990A-6268-4898-A641-7F04AAB15E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ar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FRIB_ppt_bottom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133209"/>
            <a:ext cx="9144000" cy="724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1" y="281882"/>
            <a:ext cx="8991598" cy="4863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1" y="1067099"/>
            <a:ext cx="4419600" cy="243333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1"/>
          </p:nvPr>
        </p:nvSpPr>
        <p:spPr>
          <a:xfrm>
            <a:off x="4625530" y="1067099"/>
            <a:ext cx="4442275" cy="2433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2"/>
          </p:nvPr>
        </p:nvSpPr>
        <p:spPr>
          <a:xfrm>
            <a:off x="76206" y="3581400"/>
            <a:ext cx="4419599" cy="243333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4625530" y="3581400"/>
            <a:ext cx="4442275" cy="2433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E. Bernal, June 2019 EPICS Collaboration Meeting</a:t>
            </a:r>
            <a:endParaRPr lang="en-US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74887700-F8AD-4E75-9DA6-99EB4D2760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FRIB_ppt_bottom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133209"/>
            <a:ext cx="9144000" cy="724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81882"/>
            <a:ext cx="8991600" cy="4863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E. Bernal, June 2019 EPICS Collaboration Meeting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CF988859-7953-4624-98C4-717249B46A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clean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69777" y="1320108"/>
            <a:ext cx="7864929" cy="3484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115405" y="3009305"/>
            <a:ext cx="9144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6996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81882"/>
            <a:ext cx="8991600" cy="4863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E. Bernal, June 2019 EPICS Collaboration Meeting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, Slide </a:t>
            </a:r>
            <a:fld id="{888FC917-2F4D-45AC-AA7A-EF80FFB23A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596" y="75904"/>
            <a:ext cx="8992810" cy="4866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6076" tIns="22431" rIns="56076" bIns="22431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96" y="1067100"/>
            <a:ext cx="8992810" cy="5027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140680" y="6356450"/>
            <a:ext cx="4241321" cy="364628"/>
          </a:xfrm>
          <a:prstGeom prst="rect">
            <a:avLst/>
          </a:prstGeom>
        </p:spPr>
        <p:txBody>
          <a:bodyPr lIns="0" tIns="45712" rIns="0" bIns="45712" anchor="b"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E. Bernal, June 2019 EPICS Collaboration Meeting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82000" y="6356450"/>
            <a:ext cx="762000" cy="364628"/>
          </a:xfrm>
          <a:prstGeom prst="rect">
            <a:avLst/>
          </a:prstGeom>
        </p:spPr>
        <p:txBody>
          <a:bodyPr vert="horz" wrap="square" lIns="0" tIns="45712" rIns="0" bIns="45712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defRPr sz="1000">
                <a:solidFill>
                  <a:srgbClr val="064308"/>
                </a:solidFill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r>
              <a:rPr lang="en-US"/>
              <a:t>, Slide </a:t>
            </a:r>
            <a:fld id="{D30A2C6D-39BC-4576-856C-8743CF76CC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0" r:id="rId1"/>
    <p:sldLayoutId id="2147483991" r:id="rId2"/>
    <p:sldLayoutId id="2147484007" r:id="rId3"/>
    <p:sldLayoutId id="2147483992" r:id="rId4"/>
    <p:sldLayoutId id="2147483993" r:id="rId5"/>
    <p:sldLayoutId id="2147483994" r:id="rId6"/>
    <p:sldLayoutId id="2147483995" r:id="rId7"/>
    <p:sldLayoutId id="2147483996" r:id="rId8"/>
  </p:sldLayoutIdLst>
  <p:hf hdr="0" dt="0"/>
  <p:txStyles>
    <p:titleStyle>
      <a:lvl1pPr algn="ctr" defTabSz="803293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algn="ctr" defTabSz="803293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2pPr>
      <a:lvl3pPr algn="ctr" defTabSz="803293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3pPr>
      <a:lvl4pPr algn="ctr" defTabSz="803293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4pPr>
      <a:lvl5pPr algn="ctr" defTabSz="803293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5pPr>
      <a:lvl6pPr marL="457036" algn="ctr" defTabSz="80775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6pPr>
      <a:lvl7pPr marL="914074" algn="ctr" defTabSz="80775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7pPr>
      <a:lvl8pPr marL="1371109" algn="ctr" defTabSz="80775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8pPr>
      <a:lvl9pPr marL="1828148" algn="ctr" defTabSz="80775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9pPr>
    </p:titleStyle>
    <p:bodyStyle>
      <a:lvl1pPr marL="180178" indent="-180178" algn="l" defTabSz="803293" rtl="0" eaLnBrk="0" fontAlgn="base" hangingPunct="0">
        <a:lnSpc>
          <a:spcPct val="90000"/>
        </a:lnSpc>
        <a:spcBef>
          <a:spcPts val="1206"/>
        </a:spcBef>
        <a:spcAft>
          <a:spcPct val="0"/>
        </a:spcAft>
        <a:buSzPct val="100000"/>
        <a:buFont typeface="Wingdings" pitchFamily="2" charset="2"/>
        <a:buChar char="§"/>
        <a:defRPr sz="2200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marL="363359" indent="-151650" algn="l" defTabSz="803293" rtl="0" eaLnBrk="0" fontAlgn="base" hangingPunct="0">
        <a:lnSpc>
          <a:spcPct val="90000"/>
        </a:lnSpc>
        <a:spcBef>
          <a:spcPts val="201"/>
        </a:spcBef>
        <a:spcAft>
          <a:spcPct val="0"/>
        </a:spcAft>
        <a:buSzPct val="100000"/>
        <a:buFont typeface="Arial" pitchFamily="34" charset="0"/>
        <a:buChar char="•"/>
        <a:defRPr sz="20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591584" indent="-160658" algn="l" defTabSz="803293" rtl="0" eaLnBrk="0" fontAlgn="base" hangingPunct="0">
        <a:lnSpc>
          <a:spcPct val="90000"/>
        </a:lnSpc>
        <a:spcBef>
          <a:spcPts val="201"/>
        </a:spcBef>
        <a:spcAft>
          <a:spcPct val="0"/>
        </a:spcAft>
        <a:buSzPct val="100000"/>
        <a:buFont typeface="Lucida Grande" charset="0"/>
        <a:buChar char="»"/>
        <a:defRPr>
          <a:solidFill>
            <a:schemeClr val="tx1"/>
          </a:solidFill>
          <a:latin typeface="Arial" charset="0"/>
          <a:ea typeface="ヒラギノ角ゴ Pro W3" pitchFamily="-111" charset="-128"/>
          <a:cs typeface="ヒラギノ角ゴ Pro W3" pitchFamily="-111" charset="-128"/>
        </a:defRPr>
      </a:lvl3pPr>
      <a:lvl4pPr marL="728219" indent="-133632" algn="l" defTabSz="803293" rtl="0" eaLnBrk="0" fontAlgn="base" hangingPunct="0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Arial" pitchFamily="34" charset="0"/>
        <a:buChar char="•"/>
        <a:defRPr sz="16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4pPr>
      <a:lvl5pPr marL="1002991" indent="-180178" algn="l" defTabSz="803293" rtl="0" eaLnBrk="0" fontAlgn="base" hangingPunct="0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Lucida Grande" charset="0"/>
        <a:buChar char="»"/>
        <a:defRPr sz="14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5pPr>
      <a:lvl6pPr marL="2223294" indent="-150759" algn="l" defTabSz="807750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6pPr>
      <a:lvl7pPr marL="2680333" indent="-150759" algn="l" defTabSz="807750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7pPr>
      <a:lvl8pPr marL="3137372" indent="-150759" algn="l" defTabSz="807750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8pPr>
      <a:lvl9pPr marL="3594407" indent="-150759" algn="l" defTabSz="807750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36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74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09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48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86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24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60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296" algn="l" defTabSz="91407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forge.puppet.com/mark0n/epics_softioc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frib-high-level-controls/mark0n-epics_softioc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z="1000" dirty="0">
              <a:latin typeface="Arial" pitchFamily="34" charset="0"/>
              <a:ea typeface="ＭＳ Ｐゴシック"/>
              <a:cs typeface="ＭＳ Ｐゴシック"/>
            </a:endParaRPr>
          </a:p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Enrique Bernal</a:t>
            </a:r>
            <a:br>
              <a:rPr lang="en-US" dirty="0">
                <a:latin typeface="Arial" pitchFamily="34" charset="0"/>
                <a:ea typeface="ＭＳ Ｐゴシック"/>
                <a:cs typeface="ＭＳ Ｐゴシック"/>
              </a:rPr>
            </a:br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Controls Engineer</a:t>
            </a:r>
          </a:p>
        </p:txBody>
      </p:sp>
      <p:sp>
        <p:nvSpPr>
          <p:cNvPr id="9219" name="Title 5"/>
          <p:cNvSpPr>
            <a:spLocks noGrp="1"/>
          </p:cNvSpPr>
          <p:nvPr>
            <p:ph type="title"/>
          </p:nvPr>
        </p:nvSpPr>
        <p:spPr>
          <a:xfrm>
            <a:off x="71438" y="2930621"/>
            <a:ext cx="9001124" cy="911935"/>
          </a:xfrm>
        </p:spPr>
        <p:txBody>
          <a:bodyPr/>
          <a:lstStyle/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Continuous Delivery and Deployment of EPICS IOCs at FRIB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FRIB approach</a:t>
            </a:r>
          </a:p>
          <a:p>
            <a:pPr lvl="1"/>
            <a:r>
              <a:rPr lang="en-US" dirty="0"/>
              <a:t>Deploy EPICS base and support modules as Debian packages</a:t>
            </a:r>
          </a:p>
          <a:p>
            <a:pPr lvl="1"/>
            <a:r>
              <a:rPr lang="en-US" dirty="0"/>
              <a:t>Build IOCs on the target machine</a:t>
            </a:r>
          </a:p>
          <a:p>
            <a:pPr lvl="2"/>
            <a:r>
              <a:rPr lang="en-US" dirty="0"/>
              <a:t>Allows tweaking of IOC database in the production environment</a:t>
            </a:r>
          </a:p>
          <a:p>
            <a:r>
              <a:rPr lang="en-US" dirty="0"/>
              <a:t>Challenges</a:t>
            </a:r>
          </a:p>
          <a:p>
            <a:pPr lvl="1"/>
            <a:r>
              <a:rPr lang="en-US" dirty="0"/>
              <a:t>Hundreds of IOCs, maintained by multiple engineers</a:t>
            </a:r>
          </a:p>
          <a:p>
            <a:pPr lvl="2"/>
            <a:r>
              <a:rPr lang="en-US" dirty="0"/>
              <a:t>Consistency is important</a:t>
            </a:r>
          </a:p>
          <a:p>
            <a:pPr lvl="1"/>
            <a:r>
              <a:rPr lang="en-US" dirty="0"/>
              <a:t>Wide variety of IOCs require flexible deployment solution</a:t>
            </a:r>
          </a:p>
          <a:p>
            <a:pPr lvl="1"/>
            <a:r>
              <a:rPr lang="en-US" dirty="0"/>
              <a:t>Steps for setting up an FRIB IOC evolve over the years</a:t>
            </a:r>
          </a:p>
          <a:p>
            <a:pPr lvl="1"/>
            <a:r>
              <a:rPr lang="en-US" dirty="0"/>
              <a:t>Typical problems include</a:t>
            </a:r>
          </a:p>
          <a:p>
            <a:pPr lvl="2"/>
            <a:r>
              <a:rPr lang="en-US" dirty="0"/>
              <a:t>New revision of IOC database gets pulled from Git repo but IOC maintainer forgets to restart IOC</a:t>
            </a:r>
          </a:p>
          <a:p>
            <a:pPr lvl="2"/>
            <a:r>
              <a:rPr lang="en-US" dirty="0"/>
              <a:t>New version of support module gets deployed, but IOC doesn’t get rebuild</a:t>
            </a:r>
          </a:p>
          <a:p>
            <a:pPr lvl="2"/>
            <a:r>
              <a:rPr lang="en-US" dirty="0"/>
              <a:t>Out of disk space due to missing </a:t>
            </a:r>
            <a:r>
              <a:rPr lang="en-US" dirty="0" err="1"/>
              <a:t>logrotate</a:t>
            </a:r>
            <a:r>
              <a:rPr lang="en-US" dirty="0"/>
              <a:t> configuration for </a:t>
            </a:r>
            <a:r>
              <a:rPr lang="en-US" dirty="0" err="1"/>
              <a:t>procServ</a:t>
            </a:r>
            <a:r>
              <a:rPr lang="en-US" dirty="0"/>
              <a:t> log files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Deploying IOCs with Puppet: Motivation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E. Bernal, June 2019 EPICS Collaboration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6950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Features</a:t>
            </a:r>
          </a:p>
          <a:p>
            <a:pPr lvl="1"/>
            <a:r>
              <a:rPr lang="en-US" dirty="0"/>
              <a:t>Supports multiple IOCs on the same machine</a:t>
            </a:r>
          </a:p>
          <a:p>
            <a:pPr lvl="1"/>
            <a:r>
              <a:rPr lang="en-US" dirty="0"/>
              <a:t>Automatically builds and restarts IOC if something has changed</a:t>
            </a:r>
          </a:p>
          <a:p>
            <a:pPr lvl="1"/>
            <a:r>
              <a:rPr lang="en-US" dirty="0"/>
              <a:t>Runs IOCs as a daemon with </a:t>
            </a:r>
            <a:r>
              <a:rPr lang="en-US" dirty="0" err="1"/>
              <a:t>systemd</a:t>
            </a:r>
            <a:endParaRPr lang="en-US" dirty="0"/>
          </a:p>
          <a:p>
            <a:pPr lvl="1"/>
            <a:r>
              <a:rPr lang="en-US" dirty="0"/>
              <a:t>Provides access to IOC shell via </a:t>
            </a:r>
            <a:r>
              <a:rPr lang="en-US" dirty="0" err="1"/>
              <a:t>procServ</a:t>
            </a:r>
            <a:endParaRPr lang="en-US" dirty="0"/>
          </a:p>
          <a:p>
            <a:pPr lvl="1"/>
            <a:r>
              <a:rPr lang="en-US" dirty="0"/>
              <a:t>IOC directory can come from any source</a:t>
            </a:r>
          </a:p>
          <a:p>
            <a:pPr lvl="1"/>
            <a:r>
              <a:rPr lang="en-US" dirty="0"/>
              <a:t>By default runs IOC process with limited user privileges</a:t>
            </a:r>
          </a:p>
          <a:p>
            <a:pPr lvl="1"/>
            <a:r>
              <a:rPr lang="en-US" dirty="0"/>
              <a:t>Rotates </a:t>
            </a:r>
            <a:r>
              <a:rPr lang="en-US" dirty="0" err="1"/>
              <a:t>procServ</a:t>
            </a:r>
            <a:r>
              <a:rPr lang="en-US" dirty="0"/>
              <a:t> log files</a:t>
            </a:r>
          </a:p>
          <a:p>
            <a:pPr lvl="1"/>
            <a:r>
              <a:rPr lang="en-US" dirty="0"/>
              <a:t>Lots of configuration options including</a:t>
            </a:r>
          </a:p>
          <a:p>
            <a:pPr lvl="2"/>
            <a:r>
              <a:rPr lang="en-US" dirty="0"/>
              <a:t>Setting environment variables like EPICS_CA_MAX_ARRAY_BYTES</a:t>
            </a:r>
          </a:p>
          <a:p>
            <a:pPr lvl="2"/>
            <a:r>
              <a:rPr lang="en-US" dirty="0"/>
              <a:t>Managing </a:t>
            </a:r>
            <a:r>
              <a:rPr lang="en-US" dirty="0" err="1"/>
              <a:t>autosave</a:t>
            </a:r>
            <a:r>
              <a:rPr lang="en-US" dirty="0"/>
              <a:t> directories</a:t>
            </a:r>
          </a:p>
          <a:p>
            <a:pPr lvl="2"/>
            <a:r>
              <a:rPr lang="en-US" dirty="0"/>
              <a:t>CA security configuration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</a:t>
            </a:r>
            <a:r>
              <a:rPr lang="en-US" dirty="0" err="1"/>
              <a:t>softIOC</a:t>
            </a:r>
            <a:r>
              <a:rPr lang="en-US" dirty="0"/>
              <a:t> Puppet Module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E. Bernal, June 2019 EPICS Collaboration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6227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Puppet manifest file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E. Bernal, June 2019 EPICS Collaboration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Rounded Rectangular Callout 5"/>
          <p:cNvSpPr/>
          <p:nvPr/>
        </p:nvSpPr>
        <p:spPr>
          <a:xfrm>
            <a:off x="5105400" y="2171700"/>
            <a:ext cx="3783370" cy="685800"/>
          </a:xfrm>
          <a:prstGeom prst="wedgeRoundRectCallout">
            <a:avLst>
              <a:gd name="adj1" fmla="val -36367"/>
              <a:gd name="adj2" fmla="val -23345"/>
              <a:gd name="adj3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Ensure EPICS Base, </a:t>
            </a:r>
            <a:r>
              <a:rPr lang="en-US" dirty="0" err="1"/>
              <a:t>procServ</a:t>
            </a:r>
            <a:r>
              <a:rPr lang="en-US" dirty="0"/>
              <a:t> etc. are installed</a:t>
            </a:r>
          </a:p>
        </p:txBody>
      </p:sp>
      <p:sp>
        <p:nvSpPr>
          <p:cNvPr id="7" name="Rounded Rectangular Callout 6"/>
          <p:cNvSpPr/>
          <p:nvPr/>
        </p:nvSpPr>
        <p:spPr>
          <a:xfrm>
            <a:off x="5105400" y="3945755"/>
            <a:ext cx="3783370" cy="1447800"/>
          </a:xfrm>
          <a:prstGeom prst="wedgeRoundRectCallout">
            <a:avLst>
              <a:gd name="adj1" fmla="val -33655"/>
              <a:gd name="adj2" fmla="val 5784"/>
              <a:gd name="adj3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Configure IOC process</a:t>
            </a:r>
            <a:br>
              <a:rPr lang="en-US" dirty="0"/>
            </a:br>
            <a:r>
              <a:rPr lang="en-US" dirty="0"/>
              <a:t>(use multiple of these sections to run multiple IOCs on the same machine)</a:t>
            </a:r>
          </a:p>
        </p:txBody>
      </p:sp>
      <p:sp>
        <p:nvSpPr>
          <p:cNvPr id="9" name="Rounded Rectangular Callout 8"/>
          <p:cNvSpPr/>
          <p:nvPr/>
        </p:nvSpPr>
        <p:spPr>
          <a:xfrm>
            <a:off x="5105400" y="1312021"/>
            <a:ext cx="3783370" cy="685800"/>
          </a:xfrm>
          <a:prstGeom prst="wedgeRoundRectCallout">
            <a:avLst>
              <a:gd name="adj1" fmla="val -36367"/>
              <a:gd name="adj2" fmla="val -23345"/>
              <a:gd name="adj3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Install support packages</a:t>
            </a:r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4800" y="1104014"/>
            <a:ext cx="1665321" cy="213537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598" y="3239385"/>
            <a:ext cx="3222145" cy="2860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7832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067100"/>
            <a:ext cx="4495800" cy="5027414"/>
          </a:xfrm>
        </p:spPr>
        <p:txBody>
          <a:bodyPr/>
          <a:lstStyle/>
          <a:p>
            <a:r>
              <a:rPr lang="en-US" dirty="0"/>
              <a:t>Create different puppet environments according to different needs.</a:t>
            </a:r>
          </a:p>
          <a:p>
            <a:r>
              <a:rPr lang="en-US" dirty="0"/>
              <a:t>Gives engineers all flexibility they need for testing</a:t>
            </a:r>
          </a:p>
          <a:p>
            <a:r>
              <a:rPr lang="en-US" dirty="0"/>
              <a:t>Each VM and IOC can be tested using any SW version of any desired package</a:t>
            </a:r>
          </a:p>
          <a:p>
            <a:r>
              <a:rPr lang="en-US" dirty="0"/>
              <a:t>Easy to configure by non experience Puppet users.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r10k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E. Bernal, June 2019 EPICS Collaboration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9" y="1033466"/>
            <a:ext cx="4486275" cy="3667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2667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Works very smoothly</a:t>
            </a:r>
          </a:p>
          <a:p>
            <a:r>
              <a:rPr lang="en-US" dirty="0"/>
              <a:t>Saves quite some time when upgrading many IOCs at the same time</a:t>
            </a:r>
          </a:p>
          <a:p>
            <a:r>
              <a:rPr lang="en-US" dirty="0"/>
              <a:t>For most use cases we rebuild and restart IOCs automatically after upgrading database files or support modules</a:t>
            </a:r>
          </a:p>
          <a:p>
            <a:pPr lvl="1"/>
            <a:r>
              <a:rPr lang="en-US" dirty="0"/>
              <a:t>Thus we always know that we are running the latest version</a:t>
            </a:r>
          </a:p>
          <a:p>
            <a:pPr lvl="2"/>
            <a:r>
              <a:rPr lang="en-US" dirty="0"/>
              <a:t>Avoids surprises when an IOC needs to be restarted later</a:t>
            </a:r>
          </a:p>
          <a:p>
            <a:pPr lvl="1"/>
            <a:r>
              <a:rPr lang="en-US" dirty="0"/>
              <a:t>It took a while until all engineers were comfortable with this behavior</a:t>
            </a:r>
          </a:p>
          <a:p>
            <a:pPr marL="371428" indent="-342900"/>
            <a:r>
              <a:rPr lang="en-US" dirty="0"/>
              <a:t>Very useful solution to solve unexpected issues. Almost every engineer know which code is running and which version, on every VM or IOC.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Experience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E. Bernal, June 2019 EPICS Collaboration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1109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FRIB uses</a:t>
            </a:r>
          </a:p>
          <a:p>
            <a:pPr lvl="1"/>
            <a:r>
              <a:rPr lang="en-US" dirty="0"/>
              <a:t>Continuous Deployment with test environment</a:t>
            </a:r>
          </a:p>
          <a:p>
            <a:pPr lvl="1"/>
            <a:r>
              <a:rPr lang="en-US" dirty="0"/>
              <a:t>Continuous Delivery with production environment (needs approval)</a:t>
            </a:r>
          </a:p>
          <a:p>
            <a:r>
              <a:rPr lang="en-US" dirty="0"/>
              <a:t>Libraries are being build as Debian packages on CI server</a:t>
            </a:r>
          </a:p>
          <a:p>
            <a:r>
              <a:rPr lang="en-US" dirty="0"/>
              <a:t>IOCs are being build on the target machine</a:t>
            </a:r>
          </a:p>
          <a:p>
            <a:r>
              <a:rPr lang="en-US" dirty="0"/>
              <a:t>EPICS Soft-IOC Puppet module automates deployment of IOCs</a:t>
            </a:r>
          </a:p>
          <a:p>
            <a:pPr lvl="1"/>
            <a:r>
              <a:rPr lang="en-US" dirty="0"/>
              <a:t>It’s generic (no FRIB-specific functionality)</a:t>
            </a:r>
          </a:p>
          <a:p>
            <a:pPr lvl="1"/>
            <a:r>
              <a:rPr lang="en-US" dirty="0"/>
              <a:t>It’s free software</a:t>
            </a:r>
          </a:p>
          <a:p>
            <a:pPr lvl="2"/>
            <a:r>
              <a:rPr lang="en-US" dirty="0">
                <a:hlinkClick r:id="rId3"/>
              </a:rPr>
              <a:t>https://forge.puppet.com/mark0n/epics_softioc</a:t>
            </a:r>
            <a:endParaRPr lang="en-US" dirty="0"/>
          </a:p>
          <a:p>
            <a:pPr lvl="2"/>
            <a:r>
              <a:rPr lang="en-US" dirty="0">
                <a:hlinkClick r:id="rId4"/>
              </a:rPr>
              <a:t>https://github.com/frib-high-level-controls/mark0n-epics_softioc</a:t>
            </a:r>
            <a:endParaRPr lang="en-US" dirty="0"/>
          </a:p>
          <a:p>
            <a:r>
              <a:rPr lang="en-US" dirty="0"/>
              <a:t>Very flexible and easy to use by non-experienced users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E. Bernal, June 2019 EPICS Collaboration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, Slide </a:t>
            </a:r>
            <a:fld id="{CF988859-7953-4624-98C4-717249B46A1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606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Overview of Continuous Delivery/Deployment at FRIB</a:t>
            </a:r>
          </a:p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Deploying EPICS IOCs using Puppet</a:t>
            </a:r>
          </a:p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Experience</a:t>
            </a:r>
          </a:p>
        </p:txBody>
      </p:sp>
      <p:sp>
        <p:nvSpPr>
          <p:cNvPr id="10244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Outline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E. Bernal, June 2019 EPICS Collaboration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r>
              <a:rPr lang="en-US" dirty="0"/>
              <a:t>, Slide </a:t>
            </a:r>
            <a:fld id="{1D2CDB64-C772-4C10-8066-C769534B205C}" type="slidenum">
              <a:rPr lang="en-US" smtClean="0"/>
              <a:pPr algn="l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071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FRIB Controls Environment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E. Bernal, June 2019 EPICS Collaboration Meeting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4191000"/>
            <a:ext cx="8990922" cy="1903514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600"/>
              </a:spcAft>
            </a:pPr>
            <a:r>
              <a:rPr lang="en-US" sz="1800" dirty="0"/>
              <a:t>Almost all IOCs run on virtual machines in the data center</a:t>
            </a:r>
          </a:p>
          <a:p>
            <a:pPr lvl="1">
              <a:spcAft>
                <a:spcPts val="600"/>
              </a:spcAft>
            </a:pPr>
            <a:r>
              <a:rPr lang="en-US" sz="1400" dirty="0"/>
              <a:t>Improves availability</a:t>
            </a:r>
          </a:p>
          <a:p>
            <a:pPr lvl="1">
              <a:spcAft>
                <a:spcPts val="600"/>
              </a:spcAft>
            </a:pPr>
            <a:r>
              <a:rPr lang="en-US" sz="1400" dirty="0"/>
              <a:t>Reduces hardware cost and maintenance burden</a:t>
            </a:r>
          </a:p>
          <a:p>
            <a:pPr lvl="1">
              <a:spcAft>
                <a:spcPts val="600"/>
              </a:spcAft>
            </a:pPr>
            <a:r>
              <a:rPr lang="en-US" sz="1400" dirty="0"/>
              <a:t>Resources can be assigned flexibly</a:t>
            </a:r>
          </a:p>
          <a:p>
            <a:pPr>
              <a:spcAft>
                <a:spcPts val="600"/>
              </a:spcAft>
            </a:pPr>
            <a:r>
              <a:rPr lang="en-US" sz="1800" dirty="0"/>
              <a:t>All IOC machines run Debian GNU/Linux 9</a:t>
            </a:r>
          </a:p>
          <a:p>
            <a:pPr>
              <a:spcAft>
                <a:spcPts val="600"/>
              </a:spcAft>
            </a:pPr>
            <a:r>
              <a:rPr lang="en-US" sz="1800" dirty="0"/>
              <a:t>Development, Test and Production environments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9755197"/>
              </p:ext>
            </p:extLst>
          </p:nvPr>
        </p:nvGraphicFramePr>
        <p:xfrm>
          <a:off x="304800" y="1143000"/>
          <a:ext cx="8610600" cy="29565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Device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Interface to IOC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IOC</a:t>
                      </a:r>
                      <a:r>
                        <a:rPr lang="en-US" sz="1400" baseline="0" dirty="0"/>
                        <a:t> Runs 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Quantity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Power Supplies,</a:t>
                      </a:r>
                      <a:br>
                        <a:rPr lang="en-US" sz="1400" baseline="0" dirty="0"/>
                      </a:br>
                      <a:r>
                        <a:rPr lang="en-US" sz="1400" dirty="0"/>
                        <a:t>RF Amplifiers,</a:t>
                      </a:r>
                      <a:r>
                        <a:rPr lang="en-US" sz="1400" baseline="0" dirty="0"/>
                        <a:t> </a:t>
                      </a:r>
                      <a:r>
                        <a:rPr lang="en-US" sz="1400" dirty="0"/>
                        <a:t>Vacuum Gauges/Pumps,…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Ethernet (TCP with</a:t>
                      </a:r>
                      <a:r>
                        <a:rPr lang="en-US" sz="1400" baseline="0" dirty="0"/>
                        <a:t> text protocol</a:t>
                      </a:r>
                      <a:r>
                        <a:rPr lang="en-US" sz="1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Virtual Machine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Thousands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LLRF Controllers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Ethernet (UDP)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Virtual Machine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~350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MPS</a:t>
                      </a:r>
                      <a:r>
                        <a:rPr lang="en-US" sz="1400" baseline="0" dirty="0"/>
                        <a:t> Controllers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Ethernet (UDP)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Virtual Machine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~50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MTCA.4 System</a:t>
                      </a:r>
                      <a:r>
                        <a:rPr lang="en-US" sz="1400" baseline="0" dirty="0"/>
                        <a:t>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PCIe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MTCA</a:t>
                      </a:r>
                      <a:r>
                        <a:rPr lang="en-US" sz="1400" baseline="0" dirty="0"/>
                        <a:t> CPU (Intel)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~25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PLCs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Ethernet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Virtual</a:t>
                      </a:r>
                      <a:r>
                        <a:rPr lang="en-US" sz="1400" baseline="0" dirty="0"/>
                        <a:t> Machine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~20 processors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Timing</a:t>
                      </a:r>
                      <a:r>
                        <a:rPr lang="en-US" sz="1400" baseline="0" dirty="0"/>
                        <a:t> Master/Receiver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PCI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cPCI CPU (Intel)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7775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140" y="1447800"/>
            <a:ext cx="3191934" cy="4114800"/>
          </a:xfrm>
          <a:prstGeom prst="rect">
            <a:avLst/>
          </a:prstGeom>
        </p:spPr>
      </p:pic>
      <p:sp>
        <p:nvSpPr>
          <p:cNvPr id="10242" name="Content Placeholder 5"/>
          <p:cNvSpPr>
            <a:spLocks noGrp="1"/>
          </p:cNvSpPr>
          <p:nvPr>
            <p:ph idx="1"/>
          </p:nvPr>
        </p:nvSpPr>
        <p:spPr>
          <a:xfrm>
            <a:off x="76200" y="1067100"/>
            <a:ext cx="5638800" cy="5027414"/>
          </a:xfrm>
        </p:spPr>
        <p:txBody>
          <a:bodyPr/>
          <a:lstStyle/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Standardized and automated</a:t>
            </a:r>
          </a:p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Update all machines and IOCs fast but safe</a:t>
            </a:r>
          </a:p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Flexible enough to allow multiple configurations in different environments</a:t>
            </a:r>
          </a:p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Helps to catch issues before code is</a:t>
            </a:r>
            <a:br>
              <a:rPr lang="en-US" dirty="0">
                <a:latin typeface="Arial" pitchFamily="34" charset="0"/>
                <a:ea typeface="ＭＳ Ｐゴシック"/>
                <a:cs typeface="ＭＳ Ｐゴシック"/>
              </a:rPr>
            </a:br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deployed to production system</a:t>
            </a:r>
          </a:p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Full traceability</a:t>
            </a:r>
          </a:p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No risk of breaking anything</a:t>
            </a:r>
            <a:br>
              <a:rPr lang="en-US" dirty="0">
                <a:latin typeface="Arial" pitchFamily="34" charset="0"/>
                <a:ea typeface="ＭＳ Ｐゴシック"/>
                <a:cs typeface="ＭＳ Ｐゴシック"/>
              </a:rPr>
            </a:br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(you can always roll back)</a:t>
            </a:r>
          </a:p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Facilitates team work</a:t>
            </a:r>
          </a:p>
        </p:txBody>
      </p:sp>
      <p:sp>
        <p:nvSpPr>
          <p:cNvPr id="10244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How should a SW update solution look like?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E. Bernal, June 2019 EPICS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r>
              <a:rPr lang="en-US"/>
              <a:t>, Slide </a:t>
            </a:r>
            <a:fld id="{1D2CDB64-C772-4C10-8066-C769534B205C}" type="slidenum">
              <a:rPr lang="en-US" smtClean="0"/>
              <a:pPr algn="l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7190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Maintain a code repository</a:t>
            </a:r>
          </a:p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Automate the build</a:t>
            </a:r>
          </a:p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Make the build self-testing</a:t>
            </a:r>
          </a:p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Merge changes into a shared mainline several times a day</a:t>
            </a:r>
          </a:p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Every commit to mainline should build</a:t>
            </a:r>
          </a:p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Keep the build fast</a:t>
            </a:r>
          </a:p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Test in a clone of the production environment</a:t>
            </a:r>
          </a:p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Make it easy to get the latest deliverables</a:t>
            </a:r>
          </a:p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Everyone can see the results of the latest build</a:t>
            </a:r>
          </a:p>
          <a:p>
            <a:r>
              <a:rPr lang="en-US" sz="2800" b="1" dirty="0">
                <a:latin typeface="Arial" pitchFamily="34" charset="0"/>
                <a:ea typeface="ＭＳ Ｐゴシック"/>
                <a:cs typeface="ＭＳ Ｐゴシック"/>
              </a:rPr>
              <a:t>Automated deployment</a:t>
            </a:r>
          </a:p>
        </p:txBody>
      </p:sp>
      <p:sp>
        <p:nvSpPr>
          <p:cNvPr id="10244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Continuous Integration Principles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E. Bernal, June 2019 EPICS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r>
              <a:rPr lang="en-US"/>
              <a:t>, Slide </a:t>
            </a:r>
            <a:fld id="{1D2CDB64-C772-4C10-8066-C769534B205C}" type="slidenum">
              <a:rPr lang="en-US" smtClean="0"/>
              <a:pPr algn="l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598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Continuous </a:t>
            </a:r>
            <a:r>
              <a:rPr lang="en-US" i="1" dirty="0">
                <a:latin typeface="Arial" pitchFamily="34" charset="0"/>
                <a:ea typeface="ＭＳ Ｐゴシック"/>
                <a:cs typeface="ＭＳ Ｐゴシック"/>
              </a:rPr>
              <a:t>Deployment</a:t>
            </a:r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 (used with FRIB test environment)</a:t>
            </a:r>
          </a:p>
          <a:p>
            <a:pPr lvl="1"/>
            <a:r>
              <a:rPr lang="en-US" dirty="0">
                <a:latin typeface="Arial" pitchFamily="34" charset="0"/>
                <a:ea typeface="ＭＳ Ｐゴシック"/>
              </a:rPr>
              <a:t>Continuous Integration</a:t>
            </a:r>
          </a:p>
          <a:p>
            <a:pPr lvl="1"/>
            <a:r>
              <a:rPr lang="en-US" dirty="0">
                <a:latin typeface="Arial" pitchFamily="34" charset="0"/>
                <a:ea typeface="ＭＳ Ｐゴシック"/>
              </a:rPr>
              <a:t>Automatic deploy after each change on desired VM.</a:t>
            </a:r>
          </a:p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Continuous </a:t>
            </a:r>
            <a:r>
              <a:rPr lang="en-US" i="1" dirty="0">
                <a:latin typeface="Arial" pitchFamily="34" charset="0"/>
                <a:ea typeface="ＭＳ Ｐゴシック"/>
                <a:cs typeface="ＭＳ Ｐゴシック"/>
              </a:rPr>
              <a:t>Delivery</a:t>
            </a:r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 (used with FRIB production environment)</a:t>
            </a:r>
          </a:p>
          <a:p>
            <a:pPr lvl="1"/>
            <a:r>
              <a:rPr lang="en-US" dirty="0">
                <a:latin typeface="Arial" pitchFamily="34" charset="0"/>
                <a:ea typeface="ＭＳ Ｐゴシック"/>
              </a:rPr>
              <a:t>Continuous Integration</a:t>
            </a:r>
          </a:p>
          <a:p>
            <a:pPr lvl="1"/>
            <a:r>
              <a:rPr lang="en-US" dirty="0">
                <a:latin typeface="Arial" pitchFamily="34" charset="0"/>
                <a:ea typeface="ＭＳ Ｐゴシック"/>
              </a:rPr>
              <a:t>Automatic build of a candidate after each change that could </a:t>
            </a:r>
            <a:r>
              <a:rPr lang="en-US" i="1" dirty="0">
                <a:latin typeface="Arial" pitchFamily="34" charset="0"/>
                <a:ea typeface="ＭＳ Ｐゴシック"/>
              </a:rPr>
              <a:t>potentially</a:t>
            </a:r>
            <a:r>
              <a:rPr lang="en-US" dirty="0">
                <a:latin typeface="Arial" pitchFamily="34" charset="0"/>
                <a:ea typeface="ＭＳ Ｐゴシック"/>
              </a:rPr>
              <a:t> be deployed</a:t>
            </a:r>
          </a:p>
          <a:p>
            <a:pPr lvl="1"/>
            <a:r>
              <a:rPr lang="en-US" dirty="0">
                <a:latin typeface="Arial" pitchFamily="34" charset="0"/>
                <a:ea typeface="ＭＳ Ｐゴシック"/>
              </a:rPr>
              <a:t>Deployment process is automated but requires approval</a:t>
            </a:r>
            <a:br>
              <a:rPr lang="en-US" dirty="0">
                <a:latin typeface="Arial" pitchFamily="34" charset="0"/>
                <a:ea typeface="ＭＳ Ｐゴシック"/>
              </a:rPr>
            </a:br>
            <a:r>
              <a:rPr lang="en-US" dirty="0">
                <a:latin typeface="Arial" pitchFamily="34" charset="0"/>
                <a:ea typeface="ＭＳ Ｐゴシック"/>
              </a:rPr>
              <a:t>(e. g. one-click deployment or merge into a release branch to deploy)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72669"/>
            <a:ext cx="8991600" cy="911948"/>
          </a:xfrm>
        </p:spPr>
        <p:txBody>
          <a:bodyPr/>
          <a:lstStyle/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Continuous Delivery vs Continuous Deployment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E. Bernal, June 2019 EPICS Collaboration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2869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378"/>
          <a:stretch/>
        </p:blipFill>
        <p:spPr>
          <a:xfrm>
            <a:off x="6261340" y="1423376"/>
            <a:ext cx="2686728" cy="4494314"/>
          </a:xfrm>
          <a:prstGeom prst="rect">
            <a:avLst/>
          </a:prstGeom>
          <a:noFill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067100"/>
            <a:ext cx="6019800" cy="5027414"/>
          </a:xfrm>
        </p:spPr>
        <p:txBody>
          <a:bodyPr/>
          <a:lstStyle/>
          <a:p>
            <a:r>
              <a:rPr lang="en-US" dirty="0"/>
              <a:t>Central Git version control system</a:t>
            </a:r>
          </a:p>
          <a:p>
            <a:r>
              <a:rPr lang="en-US" dirty="0"/>
              <a:t>Engineers follow next </a:t>
            </a:r>
            <a:r>
              <a:rPr lang="en-US" dirty="0" err="1"/>
              <a:t>Gitflow</a:t>
            </a:r>
            <a:r>
              <a:rPr lang="en-US" dirty="0"/>
              <a:t> approach</a:t>
            </a:r>
          </a:p>
          <a:p>
            <a:pPr marL="526081" lvl="1" indent="-342900">
              <a:buFontTx/>
              <a:buChar char="-"/>
            </a:pPr>
            <a:r>
              <a:rPr lang="en-US" dirty="0"/>
              <a:t>Feature branches for development</a:t>
            </a:r>
          </a:p>
          <a:p>
            <a:pPr marL="183181" lvl="1" indent="0">
              <a:buNone/>
            </a:pPr>
            <a:endParaRPr lang="en-US" dirty="0"/>
          </a:p>
          <a:p>
            <a:pPr marL="526081" lvl="1" indent="-342900">
              <a:buFontTx/>
              <a:buChar char="-"/>
            </a:pPr>
            <a:r>
              <a:rPr lang="en-US" dirty="0"/>
              <a:t>Master branch (deployed to Test environment)</a:t>
            </a:r>
          </a:p>
          <a:p>
            <a:pPr marL="183181" lvl="1" indent="0">
              <a:buNone/>
            </a:pPr>
            <a:endParaRPr lang="en-US" dirty="0"/>
          </a:p>
          <a:p>
            <a:pPr marL="526081" lvl="1" indent="-342900">
              <a:buFontTx/>
              <a:buChar char="-"/>
            </a:pPr>
            <a:r>
              <a:rPr lang="en-US" dirty="0"/>
              <a:t>Release branch (deployed to Production environment)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Branch permissions prevent accidental push to “release” branch</a:t>
            </a:r>
          </a:p>
          <a:p>
            <a:pPr lvl="2">
              <a:spcAft>
                <a:spcPts val="600"/>
              </a:spcAft>
            </a:pPr>
            <a:r>
              <a:rPr lang="en-US" sz="2000" dirty="0"/>
              <a:t>Pull requests are enforced</a:t>
            </a:r>
          </a:p>
          <a:p>
            <a:pPr marL="211709" lvl="1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289331"/>
            <a:ext cx="8991600" cy="478624"/>
          </a:xfrm>
        </p:spPr>
        <p:txBody>
          <a:bodyPr/>
          <a:lstStyle/>
          <a:p>
            <a:r>
              <a:rPr lang="en-US" dirty="0"/>
              <a:t>Version Control System at FRIB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E. Bernal, June 2019 EPICS Collaboration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990600" y="2125288"/>
            <a:ext cx="76200" cy="3048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990600" y="2734888"/>
            <a:ext cx="76200" cy="3048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8788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53710" y="1128258"/>
            <a:ext cx="5726327" cy="1779685"/>
          </a:xfrm>
          <a:prstGeom prst="rect">
            <a:avLst/>
          </a:prstGeom>
          <a:gradFill>
            <a:gsLst>
              <a:gs pos="0">
                <a:srgbClr val="064308">
                  <a:alpha val="20000"/>
                </a:srgbClr>
              </a:gs>
              <a:gs pos="100000">
                <a:srgbClr val="064308">
                  <a:alpha val="10000"/>
                </a:srgbClr>
              </a:gs>
            </a:gsLst>
          </a:gradFill>
          <a:ln>
            <a:solidFill>
              <a:srgbClr val="0643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5734484" y="1241630"/>
            <a:ext cx="1422389" cy="1554480"/>
          </a:xfrm>
          <a:prstGeom prst="rect">
            <a:avLst/>
          </a:prstGeom>
          <a:gradFill>
            <a:gsLst>
              <a:gs pos="0">
                <a:srgbClr val="064308">
                  <a:alpha val="30000"/>
                </a:srgbClr>
              </a:gs>
              <a:gs pos="100000">
                <a:srgbClr val="064308">
                  <a:alpha val="20000"/>
                </a:srgbClr>
              </a:gs>
            </a:gsLst>
          </a:gradFill>
          <a:ln>
            <a:solidFill>
              <a:srgbClr val="0643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100926" y="1128258"/>
            <a:ext cx="1297894" cy="1779685"/>
          </a:xfrm>
          <a:prstGeom prst="rect">
            <a:avLst/>
          </a:prstGeom>
          <a:gradFill>
            <a:gsLst>
              <a:gs pos="0">
                <a:srgbClr val="064308">
                  <a:alpha val="20000"/>
                </a:srgbClr>
              </a:gs>
              <a:gs pos="100000">
                <a:srgbClr val="064308">
                  <a:alpha val="10000"/>
                </a:srgbClr>
              </a:gs>
            </a:gsLst>
          </a:gradFill>
          <a:ln>
            <a:solidFill>
              <a:srgbClr val="0643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7416114" y="1128258"/>
            <a:ext cx="1524001" cy="1779685"/>
          </a:xfrm>
          <a:prstGeom prst="rect">
            <a:avLst/>
          </a:prstGeom>
          <a:gradFill>
            <a:gsLst>
              <a:gs pos="0">
                <a:srgbClr val="064308">
                  <a:alpha val="20000"/>
                </a:srgbClr>
              </a:gs>
              <a:gs pos="100000">
                <a:srgbClr val="064308">
                  <a:alpha val="10000"/>
                </a:srgbClr>
              </a:gs>
            </a:gsLst>
          </a:gradFill>
          <a:ln>
            <a:solidFill>
              <a:srgbClr val="0643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1554260" y="3394782"/>
            <a:ext cx="2361100" cy="1786817"/>
          </a:xfrm>
          <a:prstGeom prst="rect">
            <a:avLst/>
          </a:prstGeom>
          <a:gradFill>
            <a:gsLst>
              <a:gs pos="0">
                <a:srgbClr val="064308">
                  <a:alpha val="20000"/>
                </a:srgbClr>
              </a:gs>
              <a:gs pos="100000">
                <a:srgbClr val="064308">
                  <a:alpha val="10000"/>
                </a:srgbClr>
              </a:gs>
            </a:gsLst>
          </a:gradFill>
          <a:ln>
            <a:solidFill>
              <a:srgbClr val="0643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4097495" y="3394782"/>
            <a:ext cx="1541305" cy="1779168"/>
          </a:xfrm>
          <a:prstGeom prst="rect">
            <a:avLst/>
          </a:prstGeom>
          <a:gradFill>
            <a:gsLst>
              <a:gs pos="0">
                <a:srgbClr val="064308">
                  <a:alpha val="20000"/>
                </a:srgbClr>
              </a:gs>
              <a:gs pos="100000">
                <a:srgbClr val="064308">
                  <a:alpha val="10000"/>
                </a:srgbClr>
              </a:gs>
            </a:gsLst>
          </a:gradFill>
          <a:ln>
            <a:solidFill>
              <a:srgbClr val="0643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689787" y="2168815"/>
            <a:ext cx="38497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64308"/>
                </a:solidFill>
              </a:rPr>
              <a:t>Jenkins,</a:t>
            </a:r>
          </a:p>
          <a:p>
            <a:pPr algn="ctr"/>
            <a:r>
              <a:rPr lang="en-US" sz="1600" dirty="0">
                <a:solidFill>
                  <a:srgbClr val="064308"/>
                </a:solidFill>
              </a:rPr>
              <a:t>Jenkins Debian Glue</a:t>
            </a:r>
          </a:p>
        </p:txBody>
      </p:sp>
      <p:sp>
        <p:nvSpPr>
          <p:cNvPr id="10244" name="Title 4"/>
          <p:cNvSpPr>
            <a:spLocks noGrp="1"/>
          </p:cNvSpPr>
          <p:nvPr>
            <p:ph type="title"/>
          </p:nvPr>
        </p:nvSpPr>
        <p:spPr>
          <a:xfrm>
            <a:off x="76200" y="72669"/>
            <a:ext cx="8991600" cy="911948"/>
          </a:xfrm>
        </p:spPr>
        <p:txBody>
          <a:bodyPr/>
          <a:lstStyle/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Continuous Deployment Pipeline</a:t>
            </a:r>
            <a:br>
              <a:rPr lang="en-US" dirty="0">
                <a:latin typeface="Arial" pitchFamily="34" charset="0"/>
                <a:ea typeface="ＭＳ Ｐゴシック"/>
                <a:cs typeface="ＭＳ Ｐゴシック"/>
              </a:rPr>
            </a:br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for Test Environment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E. Bernal, June 2019 EPICS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8052" y="6356450"/>
            <a:ext cx="762000" cy="364628"/>
          </a:xfrm>
        </p:spPr>
        <p:txBody>
          <a:bodyPr/>
          <a:lstStyle/>
          <a:p>
            <a:pPr algn="l"/>
            <a:r>
              <a:rPr lang="en-US" dirty="0"/>
              <a:t>, Slide </a:t>
            </a:r>
            <a:fld id="{1D2CDB64-C772-4C10-8066-C769534B205C}" type="slidenum">
              <a:rPr lang="en-US" smtClean="0"/>
              <a:pPr algn="l"/>
              <a:t>8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549" y="2213303"/>
            <a:ext cx="358292" cy="49579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55816" y="1348430"/>
            <a:ext cx="993131" cy="731842"/>
          </a:xfrm>
          <a:prstGeom prst="rect">
            <a:avLst/>
          </a:prstGeom>
          <a:gradFill>
            <a:gsLst>
              <a:gs pos="0">
                <a:srgbClr val="064308"/>
              </a:gs>
              <a:gs pos="100000">
                <a:srgbClr val="064308">
                  <a:alpha val="70000"/>
                </a:srgbClr>
              </a:gs>
            </a:gsLst>
          </a:gradFill>
          <a:ln>
            <a:solidFill>
              <a:srgbClr val="0643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VCS</a:t>
            </a:r>
          </a:p>
          <a:p>
            <a:pPr algn="ctr"/>
            <a:r>
              <a:rPr lang="en-US" sz="1600" dirty="0"/>
              <a:t>“master”</a:t>
            </a:r>
          </a:p>
        </p:txBody>
      </p:sp>
      <p:sp>
        <p:nvSpPr>
          <p:cNvPr id="10" name="Rectangle 9"/>
          <p:cNvSpPr/>
          <p:nvPr/>
        </p:nvSpPr>
        <p:spPr>
          <a:xfrm>
            <a:off x="1703549" y="1348430"/>
            <a:ext cx="792928" cy="731842"/>
          </a:xfrm>
          <a:prstGeom prst="rect">
            <a:avLst/>
          </a:prstGeom>
          <a:gradFill>
            <a:gsLst>
              <a:gs pos="0">
                <a:srgbClr val="064308"/>
              </a:gs>
              <a:gs pos="100000">
                <a:srgbClr val="064308">
                  <a:alpha val="70000"/>
                </a:srgbClr>
              </a:gs>
            </a:gsLst>
          </a:gradFill>
          <a:ln>
            <a:solidFill>
              <a:srgbClr val="0643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Build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931879" y="1348430"/>
            <a:ext cx="838200" cy="731842"/>
          </a:xfrm>
          <a:prstGeom prst="rect">
            <a:avLst/>
          </a:prstGeom>
          <a:gradFill>
            <a:gsLst>
              <a:gs pos="0">
                <a:srgbClr val="064308"/>
              </a:gs>
              <a:gs pos="100000">
                <a:srgbClr val="064308">
                  <a:alpha val="70000"/>
                </a:srgbClr>
              </a:gs>
            </a:gsLst>
          </a:gradFill>
          <a:ln>
            <a:solidFill>
              <a:srgbClr val="0643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Unit Tests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219933" y="1348430"/>
            <a:ext cx="1215092" cy="731842"/>
          </a:xfrm>
          <a:prstGeom prst="rect">
            <a:avLst/>
          </a:prstGeom>
          <a:gradFill>
            <a:gsLst>
              <a:gs pos="0">
                <a:srgbClr val="064308"/>
              </a:gs>
              <a:gs pos="100000">
                <a:srgbClr val="064308">
                  <a:alpha val="70000"/>
                </a:srgbClr>
              </a:gs>
            </a:gsLst>
          </a:gradFill>
          <a:ln>
            <a:solidFill>
              <a:srgbClr val="0643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Packaging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878340" y="1348430"/>
            <a:ext cx="1141753" cy="731842"/>
          </a:xfrm>
          <a:prstGeom prst="rect">
            <a:avLst/>
          </a:prstGeom>
          <a:gradFill>
            <a:gsLst>
              <a:gs pos="0">
                <a:srgbClr val="064308"/>
              </a:gs>
              <a:gs pos="100000">
                <a:srgbClr val="064308">
                  <a:alpha val="70000"/>
                </a:srgbClr>
              </a:gs>
            </a:gsLst>
          </a:gradFill>
          <a:ln>
            <a:solidFill>
              <a:srgbClr val="0643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Package</a:t>
            </a:r>
          </a:p>
          <a:p>
            <a:pPr algn="ctr"/>
            <a:r>
              <a:rPr lang="en-US" sz="1600" dirty="0"/>
              <a:t>Test</a:t>
            </a:r>
          </a:p>
        </p:txBody>
      </p:sp>
      <p:cxnSp>
        <p:nvCxnSpPr>
          <p:cNvPr id="9" name="Straight Arrow Connector 8"/>
          <p:cNvCxnSpPr>
            <a:endCxn id="10" idx="1"/>
          </p:cNvCxnSpPr>
          <p:nvPr/>
        </p:nvCxnSpPr>
        <p:spPr>
          <a:xfrm>
            <a:off x="1242680" y="1714351"/>
            <a:ext cx="460869" cy="0"/>
          </a:xfrm>
          <a:prstGeom prst="straightConnector1">
            <a:avLst/>
          </a:prstGeom>
          <a:ln>
            <a:solidFill>
              <a:srgbClr val="06430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2496477" y="1714351"/>
            <a:ext cx="428283" cy="0"/>
          </a:xfrm>
          <a:prstGeom prst="straightConnector1">
            <a:avLst/>
          </a:prstGeom>
          <a:ln>
            <a:solidFill>
              <a:srgbClr val="06430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770079" y="1714351"/>
            <a:ext cx="449853" cy="0"/>
          </a:xfrm>
          <a:prstGeom prst="straightConnector1">
            <a:avLst/>
          </a:prstGeom>
          <a:ln>
            <a:solidFill>
              <a:srgbClr val="06430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15" idx="1"/>
          </p:cNvCxnSpPr>
          <p:nvPr/>
        </p:nvCxnSpPr>
        <p:spPr>
          <a:xfrm>
            <a:off x="5439827" y="1714351"/>
            <a:ext cx="438513" cy="0"/>
          </a:xfrm>
          <a:prstGeom prst="straightConnector1">
            <a:avLst/>
          </a:prstGeom>
          <a:ln>
            <a:solidFill>
              <a:srgbClr val="06430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5878340" y="2168815"/>
            <a:ext cx="11417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rgbClr val="064308"/>
                </a:solidFill>
              </a:rPr>
              <a:t>Lintian</a:t>
            </a:r>
            <a:r>
              <a:rPr lang="en-US" sz="1600" dirty="0">
                <a:solidFill>
                  <a:srgbClr val="064308"/>
                </a:solidFill>
              </a:rPr>
              <a:t>,</a:t>
            </a:r>
          </a:p>
          <a:p>
            <a:pPr algn="ctr"/>
            <a:r>
              <a:rPr lang="en-US" sz="1600" dirty="0" err="1">
                <a:solidFill>
                  <a:srgbClr val="064308"/>
                </a:solidFill>
              </a:rPr>
              <a:t>piuparts</a:t>
            </a:r>
            <a:endParaRPr lang="en-US" sz="1600" dirty="0">
              <a:solidFill>
                <a:srgbClr val="064308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7579932" y="1348430"/>
            <a:ext cx="1215091" cy="731842"/>
          </a:xfrm>
          <a:prstGeom prst="rect">
            <a:avLst/>
          </a:prstGeom>
          <a:gradFill>
            <a:gsLst>
              <a:gs pos="0">
                <a:srgbClr val="064308"/>
              </a:gs>
              <a:gs pos="100000">
                <a:srgbClr val="064308">
                  <a:alpha val="70000"/>
                </a:srgbClr>
              </a:gs>
            </a:gsLst>
          </a:gradFill>
          <a:ln>
            <a:solidFill>
              <a:srgbClr val="0643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Package</a:t>
            </a:r>
          </a:p>
          <a:p>
            <a:pPr algn="ctr"/>
            <a:r>
              <a:rPr lang="en-US" sz="1600" dirty="0"/>
              <a:t>Repository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8131862" y="2297349"/>
            <a:ext cx="6631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64308"/>
                </a:solidFill>
              </a:rPr>
              <a:t>aptly</a:t>
            </a:r>
          </a:p>
        </p:txBody>
      </p:sp>
      <p:cxnSp>
        <p:nvCxnSpPr>
          <p:cNvPr id="54" name="Straight Arrow Connector 53"/>
          <p:cNvCxnSpPr>
            <a:stCxn id="15" idx="3"/>
            <a:endCxn id="51" idx="1"/>
          </p:cNvCxnSpPr>
          <p:nvPr/>
        </p:nvCxnSpPr>
        <p:spPr>
          <a:xfrm>
            <a:off x="7020093" y="1714351"/>
            <a:ext cx="559839" cy="0"/>
          </a:xfrm>
          <a:prstGeom prst="straightConnector1">
            <a:avLst/>
          </a:prstGeom>
          <a:ln>
            <a:solidFill>
              <a:srgbClr val="06430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Rectangle 62"/>
          <p:cNvSpPr/>
          <p:nvPr/>
        </p:nvSpPr>
        <p:spPr>
          <a:xfrm>
            <a:off x="1699351" y="3570168"/>
            <a:ext cx="2070727" cy="731842"/>
          </a:xfrm>
          <a:prstGeom prst="rect">
            <a:avLst/>
          </a:prstGeom>
          <a:gradFill>
            <a:gsLst>
              <a:gs pos="0">
                <a:srgbClr val="064308"/>
              </a:gs>
              <a:gs pos="100000">
                <a:srgbClr val="064308">
                  <a:alpha val="70000"/>
                </a:srgbClr>
              </a:gs>
            </a:gsLst>
          </a:gradFill>
          <a:ln>
            <a:solidFill>
              <a:srgbClr val="0643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Deploy to Test Environment</a:t>
            </a:r>
          </a:p>
        </p:txBody>
      </p:sp>
      <p:sp>
        <p:nvSpPr>
          <p:cNvPr id="65" name="Rectangle 64"/>
          <p:cNvSpPr/>
          <p:nvPr/>
        </p:nvSpPr>
        <p:spPr>
          <a:xfrm>
            <a:off x="4219933" y="3570168"/>
            <a:ext cx="1301389" cy="731842"/>
          </a:xfrm>
          <a:prstGeom prst="rect">
            <a:avLst/>
          </a:prstGeom>
          <a:gradFill>
            <a:gsLst>
              <a:gs pos="0">
                <a:srgbClr val="064308"/>
              </a:gs>
              <a:gs pos="100000">
                <a:srgbClr val="064308">
                  <a:alpha val="70000"/>
                </a:srgbClr>
              </a:gs>
            </a:gsLst>
          </a:gradFill>
          <a:ln>
            <a:solidFill>
              <a:srgbClr val="0643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Integration Tests</a:t>
            </a:r>
          </a:p>
        </p:txBody>
      </p:sp>
      <p:cxnSp>
        <p:nvCxnSpPr>
          <p:cNvPr id="71" name="Straight Arrow Connector 70"/>
          <p:cNvCxnSpPr>
            <a:stCxn id="63" idx="3"/>
            <a:endCxn id="65" idx="1"/>
          </p:cNvCxnSpPr>
          <p:nvPr/>
        </p:nvCxnSpPr>
        <p:spPr>
          <a:xfrm>
            <a:off x="3770078" y="3936089"/>
            <a:ext cx="449855" cy="0"/>
          </a:xfrm>
          <a:prstGeom prst="straightConnector1">
            <a:avLst/>
          </a:prstGeom>
          <a:ln>
            <a:solidFill>
              <a:srgbClr val="06430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6"/>
          <p:cNvCxnSpPr>
            <a:stCxn id="51" idx="3"/>
            <a:endCxn id="63" idx="1"/>
          </p:cNvCxnSpPr>
          <p:nvPr/>
        </p:nvCxnSpPr>
        <p:spPr>
          <a:xfrm flipH="1">
            <a:off x="1699351" y="1714351"/>
            <a:ext cx="7095672" cy="2221738"/>
          </a:xfrm>
          <a:prstGeom prst="bentConnector5">
            <a:avLst>
              <a:gd name="adj1" fmla="val -3580"/>
              <a:gd name="adj2" fmla="val 65434"/>
              <a:gd name="adj3" fmla="val 103490"/>
            </a:avLst>
          </a:prstGeom>
          <a:ln>
            <a:solidFill>
              <a:srgbClr val="06430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696" y="2205043"/>
            <a:ext cx="523166" cy="523166"/>
          </a:xfrm>
          <a:prstGeom prst="rect">
            <a:avLst/>
          </a:prstGeom>
        </p:spPr>
      </p:pic>
      <p:grpSp>
        <p:nvGrpSpPr>
          <p:cNvPr id="55" name="Group 54"/>
          <p:cNvGrpSpPr/>
          <p:nvPr/>
        </p:nvGrpSpPr>
        <p:grpSpPr>
          <a:xfrm>
            <a:off x="2110501" y="4466982"/>
            <a:ext cx="1248425" cy="523941"/>
            <a:chOff x="9190224" y="2891808"/>
            <a:chExt cx="3230375" cy="1355730"/>
          </a:xfrm>
        </p:grpSpPr>
        <p:sp>
          <p:nvSpPr>
            <p:cNvPr id="56" name="Rectangle 55"/>
            <p:cNvSpPr/>
            <p:nvPr/>
          </p:nvSpPr>
          <p:spPr>
            <a:xfrm>
              <a:off x="9190224" y="2891808"/>
              <a:ext cx="3230375" cy="135573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88132" y="3034377"/>
              <a:ext cx="3034559" cy="1070592"/>
            </a:xfrm>
            <a:prstGeom prst="rect">
              <a:avLst/>
            </a:prstGeom>
          </p:spPr>
        </p:pic>
      </p:grpSp>
      <p:sp>
        <p:nvSpPr>
          <p:cNvPr id="69" name="TextBox 68"/>
          <p:cNvSpPr txBox="1"/>
          <p:nvPr/>
        </p:nvSpPr>
        <p:spPr>
          <a:xfrm>
            <a:off x="4219934" y="4560357"/>
            <a:ext cx="1301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64308"/>
                </a:solidFill>
              </a:rPr>
              <a:t>Manual</a:t>
            </a:r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009" y="2319090"/>
            <a:ext cx="1125727" cy="285828"/>
          </a:xfrm>
          <a:prstGeom prst="rect">
            <a:avLst/>
          </a:prstGeom>
        </p:spPr>
      </p:pic>
      <p:sp>
        <p:nvSpPr>
          <p:cNvPr id="72" name="Rectangle 71"/>
          <p:cNvSpPr/>
          <p:nvPr/>
        </p:nvSpPr>
        <p:spPr>
          <a:xfrm>
            <a:off x="5820936" y="3395207"/>
            <a:ext cx="3119180" cy="1779685"/>
          </a:xfrm>
          <a:prstGeom prst="rect">
            <a:avLst/>
          </a:prstGeom>
          <a:gradFill>
            <a:gsLst>
              <a:gs pos="0">
                <a:srgbClr val="064308">
                  <a:alpha val="20000"/>
                </a:srgbClr>
              </a:gs>
              <a:gs pos="100000">
                <a:srgbClr val="064308">
                  <a:alpha val="10000"/>
                </a:srgbClr>
              </a:gs>
            </a:gsLst>
          </a:gradFill>
          <a:ln>
            <a:solidFill>
              <a:srgbClr val="0643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7676567" y="3569664"/>
            <a:ext cx="1143856" cy="731842"/>
          </a:xfrm>
          <a:prstGeom prst="rect">
            <a:avLst/>
          </a:prstGeom>
          <a:gradFill>
            <a:gsLst>
              <a:gs pos="0">
                <a:srgbClr val="064308"/>
              </a:gs>
              <a:gs pos="100000">
                <a:srgbClr val="064308">
                  <a:alpha val="70000"/>
                </a:srgbClr>
              </a:gs>
            </a:gsLst>
          </a:gradFill>
          <a:ln>
            <a:solidFill>
              <a:srgbClr val="0643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VCS</a:t>
            </a:r>
          </a:p>
          <a:p>
            <a:pPr algn="ctr"/>
            <a:r>
              <a:rPr lang="en-US" sz="1600" dirty="0"/>
              <a:t>“release”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6908061" y="3982104"/>
            <a:ext cx="820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64308"/>
                </a:solidFill>
              </a:rPr>
              <a:t>Merge</a:t>
            </a:r>
          </a:p>
        </p:txBody>
      </p:sp>
      <p:sp>
        <p:nvSpPr>
          <p:cNvPr id="76" name="Rectangle 75"/>
          <p:cNvSpPr/>
          <p:nvPr/>
        </p:nvSpPr>
        <p:spPr>
          <a:xfrm>
            <a:off x="5965974" y="3569227"/>
            <a:ext cx="993131" cy="731842"/>
          </a:xfrm>
          <a:prstGeom prst="rect">
            <a:avLst/>
          </a:prstGeom>
          <a:gradFill>
            <a:gsLst>
              <a:gs pos="0">
                <a:srgbClr val="064308"/>
              </a:gs>
              <a:gs pos="100000">
                <a:srgbClr val="064308">
                  <a:alpha val="70000"/>
                </a:srgbClr>
              </a:gs>
            </a:gsLst>
          </a:gradFill>
          <a:ln>
            <a:solidFill>
              <a:srgbClr val="0643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VCS</a:t>
            </a:r>
          </a:p>
          <a:p>
            <a:pPr algn="ctr"/>
            <a:r>
              <a:rPr lang="en-US" sz="1600" dirty="0"/>
              <a:t>“master”</a:t>
            </a:r>
          </a:p>
        </p:txBody>
      </p:sp>
      <p:pic>
        <p:nvPicPr>
          <p:cNvPr id="78" name="Picture 7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5217" y="4586039"/>
            <a:ext cx="1125727" cy="285828"/>
          </a:xfrm>
          <a:prstGeom prst="rect">
            <a:avLst/>
          </a:prstGeom>
        </p:spPr>
      </p:pic>
      <p:cxnSp>
        <p:nvCxnSpPr>
          <p:cNvPr id="79" name="Straight Arrow Connector 78"/>
          <p:cNvCxnSpPr>
            <a:stCxn id="76" idx="3"/>
            <a:endCxn id="74" idx="1"/>
          </p:cNvCxnSpPr>
          <p:nvPr/>
        </p:nvCxnSpPr>
        <p:spPr>
          <a:xfrm>
            <a:off x="6959105" y="3935148"/>
            <a:ext cx="717462" cy="437"/>
          </a:xfrm>
          <a:prstGeom prst="straightConnector1">
            <a:avLst/>
          </a:prstGeom>
          <a:ln>
            <a:solidFill>
              <a:srgbClr val="06430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Content Placeholder 1"/>
          <p:cNvSpPr>
            <a:spLocks noGrp="1"/>
          </p:cNvSpPr>
          <p:nvPr>
            <p:ph idx="1"/>
          </p:nvPr>
        </p:nvSpPr>
        <p:spPr>
          <a:xfrm>
            <a:off x="76200" y="5432297"/>
            <a:ext cx="8990922" cy="358904"/>
          </a:xfrm>
        </p:spPr>
        <p:txBody>
          <a:bodyPr/>
          <a:lstStyle/>
          <a:p>
            <a:r>
              <a:rPr lang="en-US" dirty="0"/>
              <a:t>Merge to “release” branch initiates deployment to production system</a:t>
            </a:r>
          </a:p>
        </p:txBody>
      </p:sp>
    </p:spTree>
    <p:extLst>
      <p:ext uri="{BB962C8B-B14F-4D97-AF65-F5344CB8AC3E}">
        <p14:creationId xmlns:p14="http://schemas.microsoft.com/office/powerpoint/2010/main" val="15651522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53710" y="1128258"/>
            <a:ext cx="5726327" cy="1779685"/>
          </a:xfrm>
          <a:prstGeom prst="rect">
            <a:avLst/>
          </a:prstGeom>
          <a:gradFill>
            <a:gsLst>
              <a:gs pos="0">
                <a:srgbClr val="064308">
                  <a:alpha val="20000"/>
                </a:srgbClr>
              </a:gs>
              <a:gs pos="100000">
                <a:srgbClr val="064308">
                  <a:alpha val="10000"/>
                </a:srgbClr>
              </a:gs>
            </a:gsLst>
          </a:gradFill>
          <a:ln>
            <a:solidFill>
              <a:srgbClr val="0643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5734484" y="1241630"/>
            <a:ext cx="1422389" cy="1554480"/>
          </a:xfrm>
          <a:prstGeom prst="rect">
            <a:avLst/>
          </a:prstGeom>
          <a:gradFill>
            <a:gsLst>
              <a:gs pos="0">
                <a:srgbClr val="064308">
                  <a:alpha val="30000"/>
                </a:srgbClr>
              </a:gs>
              <a:gs pos="100000">
                <a:srgbClr val="064308">
                  <a:alpha val="20000"/>
                </a:srgbClr>
              </a:gs>
            </a:gsLst>
          </a:gradFill>
          <a:ln>
            <a:solidFill>
              <a:srgbClr val="0643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100926" y="1128258"/>
            <a:ext cx="1297894" cy="1779685"/>
          </a:xfrm>
          <a:prstGeom prst="rect">
            <a:avLst/>
          </a:prstGeom>
          <a:gradFill>
            <a:gsLst>
              <a:gs pos="0">
                <a:srgbClr val="064308">
                  <a:alpha val="20000"/>
                </a:srgbClr>
              </a:gs>
              <a:gs pos="100000">
                <a:srgbClr val="064308">
                  <a:alpha val="10000"/>
                </a:srgbClr>
              </a:gs>
            </a:gsLst>
          </a:gradFill>
          <a:ln>
            <a:solidFill>
              <a:srgbClr val="0643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7416114" y="1128258"/>
            <a:ext cx="1524001" cy="1779685"/>
          </a:xfrm>
          <a:prstGeom prst="rect">
            <a:avLst/>
          </a:prstGeom>
          <a:gradFill>
            <a:gsLst>
              <a:gs pos="0">
                <a:srgbClr val="064308">
                  <a:alpha val="20000"/>
                </a:srgbClr>
              </a:gs>
              <a:gs pos="100000">
                <a:srgbClr val="064308">
                  <a:alpha val="10000"/>
                </a:srgbClr>
              </a:gs>
            </a:gsLst>
          </a:gradFill>
          <a:ln>
            <a:solidFill>
              <a:srgbClr val="0643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1554260" y="3394782"/>
            <a:ext cx="2361100" cy="1786817"/>
          </a:xfrm>
          <a:prstGeom prst="rect">
            <a:avLst/>
          </a:prstGeom>
          <a:gradFill>
            <a:gsLst>
              <a:gs pos="0">
                <a:srgbClr val="064308">
                  <a:alpha val="20000"/>
                </a:srgbClr>
              </a:gs>
              <a:gs pos="100000">
                <a:srgbClr val="064308">
                  <a:alpha val="10000"/>
                </a:srgbClr>
              </a:gs>
            </a:gsLst>
          </a:gradFill>
          <a:ln>
            <a:solidFill>
              <a:srgbClr val="0643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4097495" y="3394782"/>
            <a:ext cx="1541305" cy="1779168"/>
          </a:xfrm>
          <a:prstGeom prst="rect">
            <a:avLst/>
          </a:prstGeom>
          <a:gradFill>
            <a:gsLst>
              <a:gs pos="0">
                <a:srgbClr val="064308">
                  <a:alpha val="20000"/>
                </a:srgbClr>
              </a:gs>
              <a:gs pos="100000">
                <a:srgbClr val="064308">
                  <a:alpha val="10000"/>
                </a:srgbClr>
              </a:gs>
            </a:gsLst>
          </a:gradFill>
          <a:ln>
            <a:solidFill>
              <a:srgbClr val="0643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689787" y="2168815"/>
            <a:ext cx="38497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64308"/>
                </a:solidFill>
              </a:rPr>
              <a:t>Jenkins,</a:t>
            </a:r>
          </a:p>
          <a:p>
            <a:pPr algn="ctr"/>
            <a:r>
              <a:rPr lang="en-US" sz="1600" dirty="0">
                <a:solidFill>
                  <a:srgbClr val="064308"/>
                </a:solidFill>
              </a:rPr>
              <a:t>Jenkins Debian Glue</a:t>
            </a:r>
          </a:p>
        </p:txBody>
      </p:sp>
      <p:sp>
        <p:nvSpPr>
          <p:cNvPr id="10244" name="Title 4"/>
          <p:cNvSpPr>
            <a:spLocks noGrp="1"/>
          </p:cNvSpPr>
          <p:nvPr>
            <p:ph type="title"/>
          </p:nvPr>
        </p:nvSpPr>
        <p:spPr>
          <a:xfrm>
            <a:off x="76200" y="72669"/>
            <a:ext cx="8991600" cy="911948"/>
          </a:xfrm>
        </p:spPr>
        <p:txBody>
          <a:bodyPr/>
          <a:lstStyle/>
          <a:p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Continuous Delivery Pipeline</a:t>
            </a:r>
            <a:br>
              <a:rPr lang="en-US" dirty="0">
                <a:latin typeface="Arial" pitchFamily="34" charset="0"/>
                <a:ea typeface="ＭＳ Ｐゴシック"/>
                <a:cs typeface="ＭＳ Ｐゴシック"/>
              </a:rPr>
            </a:br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for Production Environment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E. Bernal, June 2019 EPICS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8052" y="6356450"/>
            <a:ext cx="762000" cy="364628"/>
          </a:xfrm>
        </p:spPr>
        <p:txBody>
          <a:bodyPr/>
          <a:lstStyle/>
          <a:p>
            <a:pPr algn="l"/>
            <a:r>
              <a:rPr lang="en-US" dirty="0"/>
              <a:t>, Slide </a:t>
            </a:r>
            <a:fld id="{1D2CDB64-C772-4C10-8066-C769534B205C}" type="slidenum">
              <a:rPr lang="en-US" smtClean="0"/>
              <a:pPr algn="l"/>
              <a:t>9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549" y="2213303"/>
            <a:ext cx="358292" cy="49579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55816" y="1348430"/>
            <a:ext cx="993131" cy="731842"/>
          </a:xfrm>
          <a:prstGeom prst="rect">
            <a:avLst/>
          </a:prstGeom>
          <a:gradFill>
            <a:gsLst>
              <a:gs pos="0">
                <a:srgbClr val="064308"/>
              </a:gs>
              <a:gs pos="100000">
                <a:srgbClr val="064308">
                  <a:alpha val="70000"/>
                </a:srgbClr>
              </a:gs>
            </a:gsLst>
          </a:gradFill>
          <a:ln>
            <a:solidFill>
              <a:srgbClr val="0643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VCS</a:t>
            </a:r>
          </a:p>
          <a:p>
            <a:pPr algn="ctr"/>
            <a:r>
              <a:rPr lang="en-US" sz="1600" dirty="0"/>
              <a:t>“release”</a:t>
            </a:r>
          </a:p>
        </p:txBody>
      </p:sp>
      <p:sp>
        <p:nvSpPr>
          <p:cNvPr id="10" name="Rectangle 9"/>
          <p:cNvSpPr/>
          <p:nvPr/>
        </p:nvSpPr>
        <p:spPr>
          <a:xfrm>
            <a:off x="1703549" y="1348430"/>
            <a:ext cx="792928" cy="731842"/>
          </a:xfrm>
          <a:prstGeom prst="rect">
            <a:avLst/>
          </a:prstGeom>
          <a:gradFill>
            <a:gsLst>
              <a:gs pos="0">
                <a:srgbClr val="064308"/>
              </a:gs>
              <a:gs pos="100000">
                <a:srgbClr val="064308">
                  <a:alpha val="70000"/>
                </a:srgbClr>
              </a:gs>
            </a:gsLst>
          </a:gradFill>
          <a:ln>
            <a:solidFill>
              <a:srgbClr val="0643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Build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931879" y="1348430"/>
            <a:ext cx="838200" cy="731842"/>
          </a:xfrm>
          <a:prstGeom prst="rect">
            <a:avLst/>
          </a:prstGeom>
          <a:gradFill>
            <a:gsLst>
              <a:gs pos="0">
                <a:srgbClr val="064308"/>
              </a:gs>
              <a:gs pos="100000">
                <a:srgbClr val="064308">
                  <a:alpha val="70000"/>
                </a:srgbClr>
              </a:gs>
            </a:gsLst>
          </a:gradFill>
          <a:ln>
            <a:solidFill>
              <a:srgbClr val="0643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Unit Tests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219933" y="1348430"/>
            <a:ext cx="1215092" cy="731842"/>
          </a:xfrm>
          <a:prstGeom prst="rect">
            <a:avLst/>
          </a:prstGeom>
          <a:gradFill>
            <a:gsLst>
              <a:gs pos="0">
                <a:srgbClr val="064308"/>
              </a:gs>
              <a:gs pos="100000">
                <a:srgbClr val="064308">
                  <a:alpha val="70000"/>
                </a:srgbClr>
              </a:gs>
            </a:gsLst>
          </a:gradFill>
          <a:ln>
            <a:solidFill>
              <a:srgbClr val="0643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Packaging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878340" y="1348430"/>
            <a:ext cx="1141753" cy="731842"/>
          </a:xfrm>
          <a:prstGeom prst="rect">
            <a:avLst/>
          </a:prstGeom>
          <a:gradFill>
            <a:gsLst>
              <a:gs pos="0">
                <a:srgbClr val="064308"/>
              </a:gs>
              <a:gs pos="100000">
                <a:srgbClr val="064308">
                  <a:alpha val="70000"/>
                </a:srgbClr>
              </a:gs>
            </a:gsLst>
          </a:gradFill>
          <a:ln>
            <a:solidFill>
              <a:srgbClr val="0643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Package</a:t>
            </a:r>
          </a:p>
          <a:p>
            <a:pPr algn="ctr"/>
            <a:r>
              <a:rPr lang="en-US" sz="1600" dirty="0"/>
              <a:t>Test</a:t>
            </a:r>
          </a:p>
        </p:txBody>
      </p:sp>
      <p:cxnSp>
        <p:nvCxnSpPr>
          <p:cNvPr id="9" name="Straight Arrow Connector 8"/>
          <p:cNvCxnSpPr>
            <a:endCxn id="10" idx="1"/>
          </p:cNvCxnSpPr>
          <p:nvPr/>
        </p:nvCxnSpPr>
        <p:spPr>
          <a:xfrm>
            <a:off x="1242680" y="1714351"/>
            <a:ext cx="460869" cy="0"/>
          </a:xfrm>
          <a:prstGeom prst="straightConnector1">
            <a:avLst/>
          </a:prstGeom>
          <a:ln>
            <a:solidFill>
              <a:srgbClr val="06430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2496477" y="1714351"/>
            <a:ext cx="428283" cy="0"/>
          </a:xfrm>
          <a:prstGeom prst="straightConnector1">
            <a:avLst/>
          </a:prstGeom>
          <a:ln>
            <a:solidFill>
              <a:srgbClr val="06430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770079" y="1714351"/>
            <a:ext cx="449853" cy="0"/>
          </a:xfrm>
          <a:prstGeom prst="straightConnector1">
            <a:avLst/>
          </a:prstGeom>
          <a:ln>
            <a:solidFill>
              <a:srgbClr val="06430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15" idx="1"/>
          </p:cNvCxnSpPr>
          <p:nvPr/>
        </p:nvCxnSpPr>
        <p:spPr>
          <a:xfrm>
            <a:off x="5439827" y="1714351"/>
            <a:ext cx="438513" cy="0"/>
          </a:xfrm>
          <a:prstGeom prst="straightConnector1">
            <a:avLst/>
          </a:prstGeom>
          <a:ln>
            <a:solidFill>
              <a:srgbClr val="06430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5878340" y="2168815"/>
            <a:ext cx="11417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rgbClr val="064308"/>
                </a:solidFill>
              </a:rPr>
              <a:t>Lintian</a:t>
            </a:r>
            <a:r>
              <a:rPr lang="en-US" sz="1600" dirty="0">
                <a:solidFill>
                  <a:srgbClr val="064308"/>
                </a:solidFill>
              </a:rPr>
              <a:t>,</a:t>
            </a:r>
          </a:p>
          <a:p>
            <a:pPr algn="ctr"/>
            <a:r>
              <a:rPr lang="en-US" sz="1600" dirty="0" err="1">
                <a:solidFill>
                  <a:srgbClr val="064308"/>
                </a:solidFill>
              </a:rPr>
              <a:t>piuparts</a:t>
            </a:r>
            <a:endParaRPr lang="en-US" sz="1600" dirty="0">
              <a:solidFill>
                <a:srgbClr val="064308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7579932" y="1348430"/>
            <a:ext cx="1215091" cy="731842"/>
          </a:xfrm>
          <a:prstGeom prst="rect">
            <a:avLst/>
          </a:prstGeom>
          <a:gradFill>
            <a:gsLst>
              <a:gs pos="0">
                <a:srgbClr val="064308"/>
              </a:gs>
              <a:gs pos="100000">
                <a:srgbClr val="064308">
                  <a:alpha val="70000"/>
                </a:srgbClr>
              </a:gs>
            </a:gsLst>
          </a:gradFill>
          <a:ln>
            <a:solidFill>
              <a:srgbClr val="0643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Package</a:t>
            </a:r>
          </a:p>
          <a:p>
            <a:pPr algn="ctr"/>
            <a:r>
              <a:rPr lang="en-US" sz="1600" dirty="0"/>
              <a:t>Repository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8131862" y="2297349"/>
            <a:ext cx="6631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64308"/>
                </a:solidFill>
              </a:rPr>
              <a:t>aptly</a:t>
            </a:r>
          </a:p>
        </p:txBody>
      </p:sp>
      <p:cxnSp>
        <p:nvCxnSpPr>
          <p:cNvPr id="54" name="Straight Arrow Connector 53"/>
          <p:cNvCxnSpPr>
            <a:stCxn id="15" idx="3"/>
            <a:endCxn id="51" idx="1"/>
          </p:cNvCxnSpPr>
          <p:nvPr/>
        </p:nvCxnSpPr>
        <p:spPr>
          <a:xfrm>
            <a:off x="7020093" y="1714351"/>
            <a:ext cx="559839" cy="0"/>
          </a:xfrm>
          <a:prstGeom prst="straightConnector1">
            <a:avLst/>
          </a:prstGeom>
          <a:ln>
            <a:solidFill>
              <a:srgbClr val="06430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Rectangle 62"/>
          <p:cNvSpPr/>
          <p:nvPr/>
        </p:nvSpPr>
        <p:spPr>
          <a:xfrm>
            <a:off x="1699351" y="3570168"/>
            <a:ext cx="2070727" cy="731842"/>
          </a:xfrm>
          <a:prstGeom prst="rect">
            <a:avLst/>
          </a:prstGeom>
          <a:gradFill>
            <a:gsLst>
              <a:gs pos="0">
                <a:srgbClr val="064308"/>
              </a:gs>
              <a:gs pos="100000">
                <a:srgbClr val="064308">
                  <a:alpha val="70000"/>
                </a:srgbClr>
              </a:gs>
            </a:gsLst>
          </a:gradFill>
          <a:ln>
            <a:solidFill>
              <a:srgbClr val="0643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Deploy to Production Environment</a:t>
            </a:r>
          </a:p>
        </p:txBody>
      </p:sp>
      <p:sp>
        <p:nvSpPr>
          <p:cNvPr id="65" name="Rectangle 64"/>
          <p:cNvSpPr/>
          <p:nvPr/>
        </p:nvSpPr>
        <p:spPr>
          <a:xfrm>
            <a:off x="4219933" y="3570168"/>
            <a:ext cx="1301389" cy="731842"/>
          </a:xfrm>
          <a:prstGeom prst="rect">
            <a:avLst/>
          </a:prstGeom>
          <a:gradFill>
            <a:gsLst>
              <a:gs pos="0">
                <a:srgbClr val="064308"/>
              </a:gs>
              <a:gs pos="100000">
                <a:srgbClr val="064308">
                  <a:alpha val="70000"/>
                </a:srgbClr>
              </a:gs>
            </a:gsLst>
          </a:gradFill>
          <a:ln>
            <a:solidFill>
              <a:srgbClr val="0643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Verification</a:t>
            </a:r>
          </a:p>
        </p:txBody>
      </p:sp>
      <p:cxnSp>
        <p:nvCxnSpPr>
          <p:cNvPr id="71" name="Straight Arrow Connector 70"/>
          <p:cNvCxnSpPr>
            <a:stCxn id="63" idx="3"/>
            <a:endCxn id="65" idx="1"/>
          </p:cNvCxnSpPr>
          <p:nvPr/>
        </p:nvCxnSpPr>
        <p:spPr>
          <a:xfrm>
            <a:off x="3770078" y="3936089"/>
            <a:ext cx="449855" cy="0"/>
          </a:xfrm>
          <a:prstGeom prst="straightConnector1">
            <a:avLst/>
          </a:prstGeom>
          <a:ln>
            <a:solidFill>
              <a:srgbClr val="06430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6"/>
          <p:cNvCxnSpPr>
            <a:stCxn id="51" idx="3"/>
            <a:endCxn id="63" idx="1"/>
          </p:cNvCxnSpPr>
          <p:nvPr/>
        </p:nvCxnSpPr>
        <p:spPr>
          <a:xfrm flipH="1">
            <a:off x="1699351" y="1714351"/>
            <a:ext cx="7095672" cy="2221738"/>
          </a:xfrm>
          <a:prstGeom prst="bentConnector5">
            <a:avLst>
              <a:gd name="adj1" fmla="val -3580"/>
              <a:gd name="adj2" fmla="val 65434"/>
              <a:gd name="adj3" fmla="val 103490"/>
            </a:avLst>
          </a:prstGeom>
          <a:ln>
            <a:solidFill>
              <a:srgbClr val="06430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696" y="2205043"/>
            <a:ext cx="523166" cy="523166"/>
          </a:xfrm>
          <a:prstGeom prst="rect">
            <a:avLst/>
          </a:prstGeom>
        </p:spPr>
      </p:pic>
      <p:grpSp>
        <p:nvGrpSpPr>
          <p:cNvPr id="55" name="Group 54"/>
          <p:cNvGrpSpPr/>
          <p:nvPr/>
        </p:nvGrpSpPr>
        <p:grpSpPr>
          <a:xfrm>
            <a:off x="2110501" y="4466982"/>
            <a:ext cx="1248425" cy="523941"/>
            <a:chOff x="9190224" y="2891808"/>
            <a:chExt cx="3230375" cy="1355730"/>
          </a:xfrm>
        </p:grpSpPr>
        <p:sp>
          <p:nvSpPr>
            <p:cNvPr id="56" name="Rectangle 55"/>
            <p:cNvSpPr/>
            <p:nvPr/>
          </p:nvSpPr>
          <p:spPr>
            <a:xfrm>
              <a:off x="9190224" y="2891808"/>
              <a:ext cx="3230375" cy="135573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88132" y="3034377"/>
              <a:ext cx="3034559" cy="1070592"/>
            </a:xfrm>
            <a:prstGeom prst="rect">
              <a:avLst/>
            </a:prstGeom>
          </p:spPr>
        </p:pic>
      </p:grpSp>
      <p:sp>
        <p:nvSpPr>
          <p:cNvPr id="69" name="TextBox 68"/>
          <p:cNvSpPr txBox="1"/>
          <p:nvPr/>
        </p:nvSpPr>
        <p:spPr>
          <a:xfrm>
            <a:off x="4219934" y="4560357"/>
            <a:ext cx="1301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64308"/>
                </a:solidFill>
              </a:rPr>
              <a:t>Manual</a:t>
            </a:r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009" y="2319090"/>
            <a:ext cx="1125727" cy="285828"/>
          </a:xfrm>
          <a:prstGeom prst="rect">
            <a:avLst/>
          </a:prstGeom>
        </p:spPr>
      </p:pic>
      <p:sp>
        <p:nvSpPr>
          <p:cNvPr id="43" name="Content Placeholder 1"/>
          <p:cNvSpPr>
            <a:spLocks noGrp="1"/>
          </p:cNvSpPr>
          <p:nvPr>
            <p:ph idx="1"/>
          </p:nvPr>
        </p:nvSpPr>
        <p:spPr>
          <a:xfrm>
            <a:off x="76200" y="5432297"/>
            <a:ext cx="8990922" cy="358904"/>
          </a:xfrm>
        </p:spPr>
        <p:txBody>
          <a:bodyPr/>
          <a:lstStyle/>
          <a:p>
            <a:r>
              <a:rPr lang="en-US" dirty="0"/>
              <a:t>Requires manual decision to deploy, but fully automatic from there</a:t>
            </a:r>
          </a:p>
        </p:txBody>
      </p:sp>
    </p:spTree>
    <p:extLst>
      <p:ext uri="{BB962C8B-B14F-4D97-AF65-F5344CB8AC3E}">
        <p14:creationId xmlns:p14="http://schemas.microsoft.com/office/powerpoint/2010/main" val="990691840"/>
      </p:ext>
    </p:extLst>
  </p:cSld>
  <p:clrMapOvr>
    <a:masterClrMapping/>
  </p:clrMapOvr>
</p:sld>
</file>

<file path=ppt/theme/theme1.xml><?xml version="1.0" encoding="utf-8"?>
<a:theme xmlns:a="http://schemas.openxmlformats.org/drawingml/2006/main" name="FRIB3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10_CKG FRIB no-line h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KG FRIB no-line 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KG FRIB no-line h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8">
        <a:dk1>
          <a:srgbClr val="000000"/>
        </a:dk1>
        <a:lt1>
          <a:srgbClr val="FFFFFF"/>
        </a:lt1>
        <a:dk2>
          <a:srgbClr val="1F1DE8"/>
        </a:dk2>
        <a:lt2>
          <a:srgbClr val="007469"/>
        </a:lt2>
        <a:accent1>
          <a:srgbClr val="FC0128"/>
        </a:accent1>
        <a:accent2>
          <a:srgbClr val="CF16CE"/>
        </a:accent2>
        <a:accent3>
          <a:srgbClr val="FFFFFF"/>
        </a:accent3>
        <a:accent4>
          <a:srgbClr val="000000"/>
        </a:accent4>
        <a:accent5>
          <a:srgbClr val="FDAAAC"/>
        </a:accent5>
        <a:accent6>
          <a:srgbClr val="BB13BA"/>
        </a:accent6>
        <a:hlink>
          <a:srgbClr val="F39FD1"/>
        </a:hlink>
        <a:folHlink>
          <a:srgbClr val="7C0F5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FRIB Powerpoint Template.potx" id="{8D2D533D-7911-46FE-8CBB-A31EDE121182}" vid="{9A8DB6F5-D562-4A1F-89B3-F417DF9189B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Archive_x0020_Date xmlns="31ac3772-10db-466f-87b2-5ca6a813de61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664A49F64DF79428F509E137829B888" ma:contentTypeVersion="6" ma:contentTypeDescription="Create a new document." ma:contentTypeScope="" ma:versionID="b49a7ae2fcb68852c708fa953c8c9f64">
  <xsd:schema xmlns:xsd="http://www.w3.org/2001/XMLSchema" xmlns:xs="http://www.w3.org/2001/XMLSchema" xmlns:p="http://schemas.microsoft.com/office/2006/metadata/properties" xmlns:ns3="31ac3772-10db-466f-87b2-5ca6a813de61" targetNamespace="http://schemas.microsoft.com/office/2006/metadata/properties" ma:root="true" ma:fieldsID="ef152cffa06303e42f5d24cfc6f9f738" ns3:_="">
    <xsd:import namespace="31ac3772-10db-466f-87b2-5ca6a813de61"/>
    <xsd:element name="properties">
      <xsd:complexType>
        <xsd:sequence>
          <xsd:element name="documentManagement">
            <xsd:complexType>
              <xsd:all>
                <xsd:element ref="ns3:Archive_x0020_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ac3772-10db-466f-87b2-5ca6a813de61" elementFormDefault="qualified">
    <xsd:import namespace="http://schemas.microsoft.com/office/2006/documentManagement/types"/>
    <xsd:import namespace="http://schemas.microsoft.com/office/infopath/2007/PartnerControls"/>
    <xsd:element name="Archive_x0020_Date" ma:index="11" nillable="true" ma:displayName="Archive Date" ma:format="DateOnly" ma:internalName="Archive_x0020_Dat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B76CD61-6042-403B-B3F6-04E51A8FF76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4BA702D-F6E6-4314-8945-369A109C75F9}">
  <ds:schemaRefs>
    <ds:schemaRef ds:uri="http://schemas.microsoft.com/office/2006/metadata/properties"/>
    <ds:schemaRef ds:uri="http://purl.org/dc/terms/"/>
    <ds:schemaRef ds:uri="31ac3772-10db-466f-87b2-5ca6a813de61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2BFF26E-E5CE-4799-B30A-B254AF0D36F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1ac3772-10db-466f-87b2-5ca6a813de6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30918</TotalTime>
  <Words>1030</Words>
  <Application>Microsoft Office PowerPoint</Application>
  <PresentationFormat>On-screen Show (4:3)</PresentationFormat>
  <Paragraphs>208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Helvetica</vt:lpstr>
      <vt:lpstr>Lucida Grande</vt:lpstr>
      <vt:lpstr>Wingdings</vt:lpstr>
      <vt:lpstr>FRIB3</vt:lpstr>
      <vt:lpstr>Continuous Delivery and Deployment of EPICS IOCs at FRIB</vt:lpstr>
      <vt:lpstr>Outline</vt:lpstr>
      <vt:lpstr>FRIB Controls Environment</vt:lpstr>
      <vt:lpstr>How should a SW update solution look like?</vt:lpstr>
      <vt:lpstr>Continuous Integration Principles</vt:lpstr>
      <vt:lpstr>Continuous Delivery vs Continuous Deployment</vt:lpstr>
      <vt:lpstr>Version Control System at FRIB</vt:lpstr>
      <vt:lpstr>Continuous Deployment Pipeline for Test Environment</vt:lpstr>
      <vt:lpstr>Continuous Delivery Pipeline for Production Environment</vt:lpstr>
      <vt:lpstr>Deploying IOCs with Puppet: Motivation</vt:lpstr>
      <vt:lpstr>EPICS softIOC Puppet Module</vt:lpstr>
      <vt:lpstr>Example of Puppet manifest file</vt:lpstr>
      <vt:lpstr>r10k</vt:lpstr>
      <vt:lpstr>Experience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Continuous Integration and Continuous Delivery at FRIB</dc:title>
  <dc:creator>konrad@frib.msu.edu</dc:creator>
  <cp:lastModifiedBy>enrqbrnl@gmail.com</cp:lastModifiedBy>
  <cp:revision>376</cp:revision>
  <cp:lastPrinted>2019-05-30T20:43:20Z</cp:lastPrinted>
  <dcterms:created xsi:type="dcterms:W3CDTF">2009-08-06T11:48:02Z</dcterms:created>
  <dcterms:modified xsi:type="dcterms:W3CDTF">2019-06-05T21:46:16Z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0x010100F664A49F64DF79428F509E137829B888</vt:lpwstr>
  </property>
  <property fmtid="{D5CDD505-2E9C-101B-9397-08002B2CF9AE}" pid="3" name="TemplateUrl">
    <vt:lpwstr/>
  </property>
  <property fmtid="{D5CDD505-2E9C-101B-9397-08002B2CF9AE}" pid="4" name="xd_Signature">
    <vt:bool>false</vt:bool>
  </property>
  <property fmtid="{D5CDD505-2E9C-101B-9397-08002B2CF9AE}" pid="5" name="xd_ProgID">
    <vt:lpwstr/>
  </property>
</Properties>
</file>