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6" r:id="rId2"/>
    <p:sldId id="257" r:id="rId3"/>
    <p:sldId id="258" r:id="rId4"/>
    <p:sldId id="278" r:id="rId5"/>
    <p:sldId id="260" r:id="rId6"/>
    <p:sldId id="262" r:id="rId7"/>
    <p:sldId id="271" r:id="rId8"/>
    <p:sldId id="270" r:id="rId9"/>
    <p:sldId id="281" r:id="rId10"/>
    <p:sldId id="275" r:id="rId11"/>
    <p:sldId id="280" r:id="rId12"/>
    <p:sldId id="279" r:id="rId13"/>
    <p:sldId id="282" r:id="rId14"/>
    <p:sldId id="263" r:id="rId15"/>
    <p:sldId id="265" r:id="rId16"/>
    <p:sldId id="272" r:id="rId17"/>
    <p:sldId id="283" r:id="rId18"/>
    <p:sldId id="274" r:id="rId19"/>
    <p:sldId id="269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99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01" autoAdjust="0"/>
  </p:normalViewPr>
  <p:slideViewPr>
    <p:cSldViewPr snapToGrid="0">
      <p:cViewPr varScale="1">
        <p:scale>
          <a:sx n="91" d="100"/>
          <a:sy n="91" d="100"/>
        </p:scale>
        <p:origin x="13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C4A31-AAB1-4AC5-855C-3EFC9B64EA73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A3292-2E4D-45FB-9832-8CBB1BB3B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0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earch_engine_(computing)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Lucene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0CF2E-296C-40E0-A024-428525EC6EC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6758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Mapping of the alarm tree to the file structure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EEE47-DF5D-AB4B-8BF7-978A4F79CB8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4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EEE47-DF5D-AB4B-8BF7-978A4F79CB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43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Elasticsearch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Search engine (computing)"/>
              </a:rPr>
              <a:t>search engine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based on the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Lucene"/>
              </a:rPr>
              <a:t>Lucene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library.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58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and AI can help to systemize and identify alarm problems that is not so easily</a:t>
            </a:r>
          </a:p>
          <a:p>
            <a:r>
              <a:rPr lang="en-US" dirty="0"/>
              <a:t>detected by simple </a:t>
            </a:r>
            <a:r>
              <a:rPr lang="en-US" dirty="0" err="1"/>
              <a:t>visualisation</a:t>
            </a:r>
            <a:r>
              <a:rPr lang="en-US" dirty="0"/>
              <a:t> and statistics. Areas where machine learning can be particularly useful</a:t>
            </a:r>
          </a:p>
          <a:p>
            <a:r>
              <a:rPr lang="en-US" dirty="0"/>
              <a:t>are</a:t>
            </a:r>
          </a:p>
          <a:p>
            <a:r>
              <a:rPr lang="en-US" dirty="0"/>
              <a:t>1) identify false and missing alarms</a:t>
            </a:r>
          </a:p>
          <a:p>
            <a:r>
              <a:rPr lang="en-US" dirty="0"/>
              <a:t>2) root cause analysis of alarms.</a:t>
            </a:r>
          </a:p>
          <a:p>
            <a:r>
              <a:rPr lang="en-US" dirty="0"/>
              <a:t>Machine learning can be used to identify false alarms. Alarms can be classified in: A true event giving</a:t>
            </a:r>
          </a:p>
          <a:p>
            <a:r>
              <a:rPr lang="en-US" dirty="0"/>
              <a:t>a correct alarm or no event giving no alarm. This is the wanted </a:t>
            </a:r>
            <a:r>
              <a:rPr lang="en-US" dirty="0" err="1"/>
              <a:t>behaviour</a:t>
            </a:r>
            <a:r>
              <a:rPr lang="en-US" dirty="0"/>
              <a:t> of the alarm system. But the</a:t>
            </a:r>
          </a:p>
          <a:p>
            <a:r>
              <a:rPr lang="en-US" dirty="0"/>
              <a:t>alarm system can also give an alarm when there is no event and a true event can give no alarm. The</a:t>
            </a:r>
          </a:p>
          <a:p>
            <a:r>
              <a:rPr lang="en-US" dirty="0"/>
              <a:t>classification of an imaginary example with 21 alarms can be illustrated in the following confusion</a:t>
            </a:r>
          </a:p>
          <a:p>
            <a:r>
              <a:rPr lang="en-US" dirty="0"/>
              <a:t>matrix:</a:t>
            </a:r>
          </a:p>
          <a:p>
            <a:endParaRPr lang="en-US" dirty="0"/>
          </a:p>
          <a:p>
            <a:r>
              <a:rPr lang="en-US" dirty="0"/>
              <a:t>Figure 2: A confusion matrix showing number of positive and negative alarms paired with positive</a:t>
            </a:r>
          </a:p>
          <a:p>
            <a:endParaRPr lang="en-US" dirty="0"/>
          </a:p>
          <a:p>
            <a:r>
              <a:rPr lang="en-US" dirty="0"/>
              <a:t>and negative events.</a:t>
            </a:r>
          </a:p>
          <a:p>
            <a:endParaRPr lang="en-US" dirty="0"/>
          </a:p>
          <a:p>
            <a:r>
              <a:rPr lang="en-US" dirty="0"/>
              <a:t>Alarms can be classified from what type of alarm it is from the confusion matrix. Machine learning can</a:t>
            </a:r>
          </a:p>
          <a:p>
            <a:r>
              <a:rPr lang="en-US" dirty="0"/>
              <a:t>then be trained to recognize the different type of alarms and to build models that can be used to</a:t>
            </a:r>
          </a:p>
          <a:p>
            <a:r>
              <a:rPr lang="en-US" dirty="0"/>
              <a:t>identify new alarms in the different categories.</a:t>
            </a:r>
          </a:p>
          <a:p>
            <a:r>
              <a:rPr lang="en-US" dirty="0"/>
              <a:t>Root cause analysis of alarms can be complicated. A paper from (Abele, et al., 2013) [5] describes how</a:t>
            </a:r>
          </a:p>
          <a:p>
            <a:r>
              <a:rPr lang="en-US" dirty="0"/>
              <a:t>root cause analysis of alarms can be performed using machine learning and knowledge management.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88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and AI can help to systemize and identify alarm problems that is not so easily</a:t>
            </a:r>
          </a:p>
          <a:p>
            <a:r>
              <a:rPr lang="en-US" dirty="0"/>
              <a:t>detected by simple </a:t>
            </a:r>
            <a:r>
              <a:rPr lang="en-US" dirty="0" err="1"/>
              <a:t>visualisation</a:t>
            </a:r>
            <a:r>
              <a:rPr lang="en-US" dirty="0"/>
              <a:t> and statistics. Areas where machine learning can be particularly useful</a:t>
            </a:r>
          </a:p>
          <a:p>
            <a:r>
              <a:rPr lang="en-US" dirty="0"/>
              <a:t>are</a:t>
            </a:r>
          </a:p>
          <a:p>
            <a:r>
              <a:rPr lang="en-US" dirty="0"/>
              <a:t>1) identify false and missing alarms</a:t>
            </a:r>
          </a:p>
          <a:p>
            <a:r>
              <a:rPr lang="en-US" dirty="0"/>
              <a:t>2) root cause analysis of alarms.</a:t>
            </a:r>
          </a:p>
          <a:p>
            <a:r>
              <a:rPr lang="en-US" dirty="0"/>
              <a:t>Machine learning can be used to identify false alarms. Alarms can be classified in: A true event giving</a:t>
            </a:r>
          </a:p>
          <a:p>
            <a:r>
              <a:rPr lang="en-US" dirty="0"/>
              <a:t>a correct alarm or no event giving no alarm. This is the wanted </a:t>
            </a:r>
            <a:r>
              <a:rPr lang="en-US" dirty="0" err="1"/>
              <a:t>behaviour</a:t>
            </a:r>
            <a:r>
              <a:rPr lang="en-US" dirty="0"/>
              <a:t> of the alarm system. But the</a:t>
            </a:r>
          </a:p>
          <a:p>
            <a:r>
              <a:rPr lang="en-US" dirty="0"/>
              <a:t>alarm system can also give an alarm when there is no event and a true event can give no alarm. The</a:t>
            </a:r>
          </a:p>
          <a:p>
            <a:r>
              <a:rPr lang="en-US" dirty="0"/>
              <a:t>classification of an imaginary example with 21 alarms can be illustrated in the following confusion</a:t>
            </a:r>
          </a:p>
          <a:p>
            <a:r>
              <a:rPr lang="en-US" dirty="0"/>
              <a:t>matrix:</a:t>
            </a:r>
          </a:p>
          <a:p>
            <a:endParaRPr lang="en-US" dirty="0"/>
          </a:p>
          <a:p>
            <a:r>
              <a:rPr lang="en-US" dirty="0"/>
              <a:t>Figure 2: A confusion matrix showing number of positive and negative alarms paired with positive</a:t>
            </a:r>
          </a:p>
          <a:p>
            <a:endParaRPr lang="en-US" dirty="0"/>
          </a:p>
          <a:p>
            <a:r>
              <a:rPr lang="en-US" dirty="0"/>
              <a:t>and negative events.</a:t>
            </a:r>
          </a:p>
          <a:p>
            <a:endParaRPr lang="en-US" dirty="0"/>
          </a:p>
          <a:p>
            <a:r>
              <a:rPr lang="en-US" dirty="0"/>
              <a:t>Alarms can be classified from what type of alarm it is from the confusion matrix. Machine learning can</a:t>
            </a:r>
          </a:p>
          <a:p>
            <a:r>
              <a:rPr lang="en-US" dirty="0"/>
              <a:t>then be trained to recognize the different type of alarms and to build models that can be used to</a:t>
            </a:r>
          </a:p>
          <a:p>
            <a:r>
              <a:rPr lang="en-US" dirty="0"/>
              <a:t>identify new alarms in the different categories.</a:t>
            </a:r>
          </a:p>
          <a:p>
            <a:r>
              <a:rPr lang="en-US" dirty="0"/>
              <a:t>Root cause analysis of alarms can be complicated. A paper from (Abele, et al., 2013) [5] describes how</a:t>
            </a:r>
          </a:p>
          <a:p>
            <a:r>
              <a:rPr lang="en-US" dirty="0"/>
              <a:t>root cause analysis of alarms can be performed using machine learning and knowledge management.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and AI can help to systemize and identify alarm problems that is not so easily</a:t>
            </a:r>
          </a:p>
          <a:p>
            <a:r>
              <a:rPr lang="en-US" dirty="0"/>
              <a:t>detected by simple </a:t>
            </a:r>
            <a:r>
              <a:rPr lang="en-US" dirty="0" err="1"/>
              <a:t>visualisation</a:t>
            </a:r>
            <a:r>
              <a:rPr lang="en-US" dirty="0"/>
              <a:t> and statistics. Areas where machine learning can be particularly useful</a:t>
            </a:r>
          </a:p>
          <a:p>
            <a:r>
              <a:rPr lang="en-US" dirty="0"/>
              <a:t>are</a:t>
            </a:r>
          </a:p>
          <a:p>
            <a:r>
              <a:rPr lang="en-US" dirty="0"/>
              <a:t>1) identify false and missing alarms</a:t>
            </a:r>
          </a:p>
          <a:p>
            <a:r>
              <a:rPr lang="en-US" dirty="0"/>
              <a:t>2) root cause analysis of alarms.</a:t>
            </a:r>
          </a:p>
          <a:p>
            <a:r>
              <a:rPr lang="en-US" dirty="0"/>
              <a:t>Machine learning can be used to identify false alarms. Alarms can be classified in: A true event giving</a:t>
            </a:r>
          </a:p>
          <a:p>
            <a:r>
              <a:rPr lang="en-US" dirty="0"/>
              <a:t>a correct alarm or no event giving no alarm. This is the wanted </a:t>
            </a:r>
            <a:r>
              <a:rPr lang="en-US" dirty="0" err="1"/>
              <a:t>behaviour</a:t>
            </a:r>
            <a:r>
              <a:rPr lang="en-US" dirty="0"/>
              <a:t> of the alarm system. But the</a:t>
            </a:r>
          </a:p>
          <a:p>
            <a:r>
              <a:rPr lang="en-US" dirty="0"/>
              <a:t>alarm system can also give an alarm when there is no event and a true event can give no alarm. The</a:t>
            </a:r>
          </a:p>
          <a:p>
            <a:r>
              <a:rPr lang="en-US" dirty="0"/>
              <a:t>classification of an imaginary example with 21 alarms can be illustrated in the following confusion</a:t>
            </a:r>
          </a:p>
          <a:p>
            <a:r>
              <a:rPr lang="en-US" dirty="0"/>
              <a:t>matrix:</a:t>
            </a:r>
          </a:p>
          <a:p>
            <a:endParaRPr lang="en-US" dirty="0"/>
          </a:p>
          <a:p>
            <a:r>
              <a:rPr lang="en-US" dirty="0"/>
              <a:t>Figure 2: A confusion matrix showing number of positive and negative alarms paired with positive</a:t>
            </a:r>
          </a:p>
          <a:p>
            <a:endParaRPr lang="en-US" dirty="0"/>
          </a:p>
          <a:p>
            <a:r>
              <a:rPr lang="en-US" dirty="0"/>
              <a:t>and negative events.</a:t>
            </a:r>
          </a:p>
          <a:p>
            <a:endParaRPr lang="en-US" dirty="0"/>
          </a:p>
          <a:p>
            <a:r>
              <a:rPr lang="en-US" dirty="0"/>
              <a:t>Alarms can be classified from what type of alarm it is from the confusion matrix. Machine learning can</a:t>
            </a:r>
          </a:p>
          <a:p>
            <a:r>
              <a:rPr lang="en-US" dirty="0"/>
              <a:t>then be trained to recognize the different type of alarms and to build models that can be used to</a:t>
            </a:r>
          </a:p>
          <a:p>
            <a:r>
              <a:rPr lang="en-US" dirty="0"/>
              <a:t>identify new alarms in the different categories.</a:t>
            </a:r>
          </a:p>
          <a:p>
            <a:r>
              <a:rPr lang="en-US" dirty="0"/>
              <a:t>Root cause analysis of alarms can be complicated. A paper from (Abele, et al., 2013) [5] describes how</a:t>
            </a:r>
          </a:p>
          <a:p>
            <a:r>
              <a:rPr lang="en-US" dirty="0"/>
              <a:t>root cause analysis of alarms can be performed using machine learning and knowledge management.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44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and AI can help to systemize and identify alarm problems that is not so easily</a:t>
            </a:r>
          </a:p>
          <a:p>
            <a:r>
              <a:rPr lang="en-US" dirty="0"/>
              <a:t>detected by simple </a:t>
            </a:r>
            <a:r>
              <a:rPr lang="en-US" dirty="0" err="1"/>
              <a:t>visualisation</a:t>
            </a:r>
            <a:r>
              <a:rPr lang="en-US" dirty="0"/>
              <a:t> and statistics. Areas where machine learning can be particularly useful</a:t>
            </a:r>
          </a:p>
          <a:p>
            <a:r>
              <a:rPr lang="en-US" dirty="0"/>
              <a:t>are</a:t>
            </a:r>
          </a:p>
          <a:p>
            <a:r>
              <a:rPr lang="en-US" dirty="0"/>
              <a:t>1) identify false and missing alarms</a:t>
            </a:r>
          </a:p>
          <a:p>
            <a:r>
              <a:rPr lang="en-US" dirty="0"/>
              <a:t>2) root cause analysis of alarms.</a:t>
            </a:r>
          </a:p>
          <a:p>
            <a:r>
              <a:rPr lang="en-US" dirty="0"/>
              <a:t>Machine learning can be used to identify false alarms. Alarms can be classified in: A true event giving</a:t>
            </a:r>
          </a:p>
          <a:p>
            <a:r>
              <a:rPr lang="en-US" dirty="0"/>
              <a:t>a correct alarm or no event giving no alarm. This is the wanted </a:t>
            </a:r>
            <a:r>
              <a:rPr lang="en-US" dirty="0" err="1"/>
              <a:t>behaviour</a:t>
            </a:r>
            <a:r>
              <a:rPr lang="en-US" dirty="0"/>
              <a:t> of the alarm system. But the</a:t>
            </a:r>
          </a:p>
          <a:p>
            <a:r>
              <a:rPr lang="en-US" dirty="0"/>
              <a:t>alarm system can also give an alarm when there is no event and a true event can give no alarm. The</a:t>
            </a:r>
          </a:p>
          <a:p>
            <a:r>
              <a:rPr lang="en-US" dirty="0"/>
              <a:t>classification of an imaginary example with 21 alarms can be illustrated in the following confusion</a:t>
            </a:r>
          </a:p>
          <a:p>
            <a:r>
              <a:rPr lang="en-US" dirty="0"/>
              <a:t>matrix:</a:t>
            </a:r>
          </a:p>
          <a:p>
            <a:endParaRPr lang="en-US" dirty="0"/>
          </a:p>
          <a:p>
            <a:r>
              <a:rPr lang="en-US" dirty="0"/>
              <a:t>Figure 2: A confusion matrix showing number of positive and negative alarms paired with positive</a:t>
            </a:r>
          </a:p>
          <a:p>
            <a:endParaRPr lang="en-US" dirty="0"/>
          </a:p>
          <a:p>
            <a:r>
              <a:rPr lang="en-US" dirty="0"/>
              <a:t>and negative events.</a:t>
            </a:r>
          </a:p>
          <a:p>
            <a:endParaRPr lang="en-US" dirty="0"/>
          </a:p>
          <a:p>
            <a:r>
              <a:rPr lang="en-US" dirty="0"/>
              <a:t>Alarms can be classified from what type of alarm it is from the confusion matrix. Machine learning can</a:t>
            </a:r>
          </a:p>
          <a:p>
            <a:r>
              <a:rPr lang="en-US" dirty="0"/>
              <a:t>then be trained to recognize the different type of alarms and to build models that can be used to</a:t>
            </a:r>
          </a:p>
          <a:p>
            <a:r>
              <a:rPr lang="en-US" dirty="0"/>
              <a:t>identify new alarms in the different categories.</a:t>
            </a:r>
          </a:p>
          <a:p>
            <a:r>
              <a:rPr lang="en-US" dirty="0"/>
              <a:t>Root cause analysis of alarms can be complicated. A paper from (Abele, et al., 2013) [5] describes how</a:t>
            </a:r>
          </a:p>
          <a:p>
            <a:r>
              <a:rPr lang="en-US" dirty="0"/>
              <a:t>root cause analysis of alarms can be performed using machine learning and knowledge management.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55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34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A3292-2E4D-45FB-9832-8CBB1BB3BF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67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53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5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5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4A8CC6-DB5F-42B3-BC10-29A16689A80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3F90C1"/>
              </a:gs>
              <a:gs pos="100000">
                <a:srgbClr val="22669D"/>
              </a:gs>
            </a:gsLst>
            <a:lin ang="16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5DECB-EF48-4824-B85B-AAB0F0823F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300000">
            <a:off x="-7116844" y="-1426255"/>
            <a:ext cx="18582465" cy="104526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D75EBF-15A3-47D8-B637-64E3AE7261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6092957"/>
            <a:ext cx="848861" cy="346074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2D34B12-26AA-8540-8664-A9FEA9CC4E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5656" y="452176"/>
            <a:ext cx="5710755" cy="1740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Helvetica" pitchFamily="2" charset="0"/>
              </a:rPr>
              <a:t>Thank You</a:t>
            </a:r>
            <a:br>
              <a:rPr lang="en-US" sz="400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4000" dirty="0">
                <a:solidFill>
                  <a:schemeClr val="bg1"/>
                </a:solidFill>
                <a:latin typeface="Helvetica" pitchFamily="2" charset="0"/>
              </a:rPr>
              <a:t>for Your Attention </a:t>
            </a:r>
            <a:endParaRPr lang="en-GB" sz="4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A0E8AAA-6880-3945-9E1D-E98EA731F3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30000" y="2198687"/>
            <a:ext cx="5696411" cy="392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i="0" spc="100" baseline="0">
                <a:latin typeface="Helvetica" pitchFamily="2" charset="0"/>
                <a:ea typeface="Source Sans Pro Semibold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Any questions? Just ask!</a:t>
            </a:r>
          </a:p>
        </p:txBody>
      </p:sp>
    </p:spTree>
    <p:extLst>
      <p:ext uri="{BB962C8B-B14F-4D97-AF65-F5344CB8AC3E}">
        <p14:creationId xmlns:p14="http://schemas.microsoft.com/office/powerpoint/2010/main" val="517677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4A8CC6-DB5F-42B3-BC10-29A16689A80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3F90C1"/>
              </a:gs>
              <a:gs pos="100000">
                <a:srgbClr val="22669D"/>
              </a:gs>
            </a:gsLst>
            <a:lin ang="16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5DECB-EF48-4824-B85B-AAB0F0823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D75EBF-15A3-47D8-B637-64E3AE7261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6092957"/>
            <a:ext cx="848861" cy="346074"/>
          </a:xfrm>
          <a:prstGeom prst="rect">
            <a:avLst/>
          </a:prstGeom>
        </p:spPr>
      </p:pic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15656" y="452176"/>
            <a:ext cx="5710755" cy="1740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Main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30000" y="2198687"/>
            <a:ext cx="5696411" cy="392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i="0" spc="100" baseline="0">
                <a:latin typeface="Helvetica" pitchFamily="2" charset="0"/>
                <a:ea typeface="Source Sans Pro Semibold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MAIN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63A666-797C-DD4F-876D-7D5A69B722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00772" y="2729509"/>
            <a:ext cx="2125639" cy="328433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100" b="0" i="0">
                <a:latin typeface="Helvetica" pitchFamily="2" charset="0"/>
              </a:defRPr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400"/>
            </a:lvl4pPr>
            <a:lvl5pPr marL="1828800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Edit Version - Date</a:t>
            </a:r>
          </a:p>
        </p:txBody>
      </p:sp>
    </p:spTree>
    <p:extLst>
      <p:ext uri="{BB962C8B-B14F-4D97-AF65-F5344CB8AC3E}">
        <p14:creationId xmlns:p14="http://schemas.microsoft.com/office/powerpoint/2010/main" val="393609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8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6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3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0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3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23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3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B1987-1C6A-4E54-BFC2-CBC0412EAD9D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5D02-D499-443C-8F0F-C3953E73D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hroffk/phoebus.gi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7.pn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sv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openxmlformats.org/officeDocument/2006/relationships/image" Target="../media/image9.gif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8.jp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image" Target="../media/image18.png"/><Relationship Id="rId5" Type="http://schemas.openxmlformats.org/officeDocument/2006/relationships/image" Target="../media/image1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hyperlink" Target="https://github.com/shroffk/phoebus.gi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BA53C-DE59-9E42-AF21-497667DE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Phoebus Alarm System </a:t>
            </a:r>
            <a:br>
              <a:rPr lang="en-US" dirty="0"/>
            </a:br>
            <a:r>
              <a:rPr lang="en-US" sz="2000" dirty="0"/>
              <a:t>Micro Services for Logging and Management.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0528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kibana</a:t>
            </a:r>
            <a:r>
              <a:rPr lang="en-US" dirty="0"/>
              <a:t> client</a:t>
            </a:r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87" y="1432894"/>
            <a:ext cx="9648825" cy="4847406"/>
          </a:xfrm>
        </p:spPr>
      </p:pic>
    </p:spTree>
    <p:extLst>
      <p:ext uri="{BB962C8B-B14F-4D97-AF65-F5344CB8AC3E}">
        <p14:creationId xmlns:p14="http://schemas.microsoft.com/office/powerpoint/2010/main" val="3243011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kibana</a:t>
            </a:r>
            <a:r>
              <a:rPr lang="en-US" dirty="0"/>
              <a:t> client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188" y="1597025"/>
            <a:ext cx="5090612" cy="443505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9" y="1597025"/>
            <a:ext cx="5416666" cy="443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807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CS-Studio/Phoebus client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731" y="2000250"/>
            <a:ext cx="9744894" cy="459402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t="14166" r="67595" b="58889"/>
          <a:stretch/>
        </p:blipFill>
        <p:spPr>
          <a:xfrm>
            <a:off x="838200" y="1419225"/>
            <a:ext cx="275272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47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Data Management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4250"/>
          </a:xfrm>
        </p:spPr>
        <p:txBody>
          <a:bodyPr>
            <a:normAutofit/>
          </a:bodyPr>
          <a:lstStyle/>
          <a:p>
            <a:r>
              <a:rPr lang="en-US" dirty="0"/>
              <a:t>The server can be configured to create a new index every day, week, month, or year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Searches can be performed across multiple indexes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Elastic Curator</a:t>
            </a:r>
            <a:br>
              <a:rPr lang="en-US" dirty="0"/>
            </a:br>
            <a:r>
              <a:rPr lang="en-US" sz="2000" dirty="0"/>
              <a:t>An Index Lifecycle Management tool which manages the cleanup and deletion of cold indices</a:t>
            </a:r>
            <a:br>
              <a:rPr lang="en-US" dirty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2609850"/>
            <a:ext cx="1042987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F7F5F"/>
                </a:solidFill>
                <a:latin typeface="Consolas" panose="020B0609020204030204" pitchFamily="49" charset="0"/>
              </a:rPr>
              <a:t># The units of the indices date span: Days (D), Weeks(W), Months(M), Years(Y).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date_span_units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2A00FF"/>
                </a:solidFill>
                <a:latin typeface="Consolas" panose="020B0609020204030204" pitchFamily="49" charset="0"/>
              </a:rPr>
              <a:t>M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3F7F5F"/>
                </a:solidFill>
                <a:latin typeface="Consolas" panose="020B0609020204030204" pitchFamily="49" charset="0"/>
              </a:rPr>
              <a:t># The value of the indices date span. </a:t>
            </a:r>
          </a:p>
          <a:p>
            <a:r>
              <a:rPr lang="en-US" sz="1400" dirty="0">
                <a:solidFill>
                  <a:srgbClr val="3F7F5F"/>
                </a:solidFill>
                <a:latin typeface="Consolas" panose="020B0609020204030204" pitchFamily="49" charset="0"/>
              </a:rPr>
              <a:t># An integer value to be combined with the units. For example, if months were selected and the value set to 2, each index would span 2 months.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date_span_value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2A00FF"/>
                </a:solidFill>
                <a:latin typeface="Consolas" panose="020B0609020204030204" pitchFamily="49" charset="0"/>
              </a:rPr>
              <a:t>1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838200" y="4678243"/>
            <a:ext cx="104298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65997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http://localhost:9493/xf23id_opr_alarms_config_*/_search</a:t>
            </a:r>
          </a:p>
        </p:txBody>
      </p:sp>
    </p:spTree>
    <p:extLst>
      <p:ext uri="{BB962C8B-B14F-4D97-AF65-F5344CB8AC3E}">
        <p14:creationId xmlns:p14="http://schemas.microsoft.com/office/powerpoint/2010/main" val="3392753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1BD17-137C-664F-8098-DA21ECCE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Configuration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27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Configuration Service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72796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Log all the configuration changes made to the alarm server configuration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Build and Run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git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hlinkClick r:id="rId3"/>
              </a:rPr>
              <a:t>https://github.com/shroffk/phoebus.git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cd services/alarm-</a:t>
            </a:r>
            <a:r>
              <a:rPr lang="en-US" sz="2000" dirty="0" err="1">
                <a:solidFill>
                  <a:schemeClr val="tx1"/>
                </a:solidFill>
              </a:rPr>
              <a:t>config</a:t>
            </a:r>
            <a:r>
              <a:rPr lang="en-US" sz="2000" dirty="0">
                <a:solidFill>
                  <a:schemeClr val="tx1"/>
                </a:solidFill>
              </a:rPr>
              <a:t>-logger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mvn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exec:java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D7F2C5-9154-4E22-A06A-406640C22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005" y="2127279"/>
            <a:ext cx="1152995" cy="62890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414261" y="3001502"/>
            <a:ext cx="2088114" cy="12970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Configuration</a:t>
            </a:r>
          </a:p>
          <a:p>
            <a:pPr algn="ctr"/>
            <a:r>
              <a:rPr lang="en-US" dirty="0"/>
              <a:t>Server</a:t>
            </a:r>
          </a:p>
        </p:txBody>
      </p:sp>
      <p:sp>
        <p:nvSpPr>
          <p:cNvPr id="11" name="Can 10"/>
          <p:cNvSpPr/>
          <p:nvPr/>
        </p:nvSpPr>
        <p:spPr>
          <a:xfrm>
            <a:off x="8948269" y="4444534"/>
            <a:ext cx="1154614" cy="101012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564716" y="3102513"/>
            <a:ext cx="12989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Subscribe,</a:t>
            </a:r>
          </a:p>
          <a:p>
            <a:r>
              <a:rPr lang="en-US" i="1" dirty="0"/>
              <a:t>Filter,</a:t>
            </a:r>
          </a:p>
          <a:p>
            <a:r>
              <a:rPr lang="en-US" i="1" dirty="0"/>
              <a:t>Timestamp,</a:t>
            </a:r>
          </a:p>
          <a:p>
            <a:r>
              <a:rPr lang="en-US" i="1" dirty="0"/>
              <a:t>Process</a:t>
            </a:r>
          </a:p>
          <a:p>
            <a:endParaRPr lang="en-US" i="1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981268" y="2395430"/>
            <a:ext cx="2670044" cy="144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038999" y="2150115"/>
            <a:ext cx="92369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81268" y="1471890"/>
            <a:ext cx="2078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Alarm Configuration Messages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9424535" y="2424290"/>
            <a:ext cx="14432" cy="56278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7349" y="4844645"/>
            <a:ext cx="1026837" cy="42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32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Configuration Tree</a:t>
            </a:r>
          </a:p>
        </p:txBody>
      </p:sp>
      <p:pic>
        <p:nvPicPr>
          <p:cNvPr id="7" name="Content Placeholder 6" descr="Screen Shot 2018-11-14 at 9.51.48 A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82" r="-12082"/>
          <a:stretch>
            <a:fillRect/>
          </a:stretch>
        </p:blipFill>
        <p:spPr>
          <a:xfrm>
            <a:off x="6172200" y="1885950"/>
            <a:ext cx="5181600" cy="4351338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0E0B21C-0354-4FDC-B865-3B6DCC53ED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-104" t="2684" r="50521" b="23492"/>
          <a:stretch/>
        </p:blipFill>
        <p:spPr>
          <a:xfrm>
            <a:off x="791882" y="1897530"/>
            <a:ext cx="4796465" cy="433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6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History</a:t>
            </a:r>
          </a:p>
        </p:txBody>
      </p:sp>
      <p:pic>
        <p:nvPicPr>
          <p:cNvPr id="7" name="Content Placeholder 6" descr="Screen Shot 2018-11-14 at 9.53.1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70" b="-38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6676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events</a:t>
            </a:r>
          </a:p>
        </p:txBody>
      </p:sp>
      <p:pic>
        <p:nvPicPr>
          <p:cNvPr id="4" name="Content Placeholder 5" descr="Screen Shot 2018-11-14 at 9.55.49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" b="10751"/>
          <a:stretch/>
        </p:blipFill>
        <p:spPr>
          <a:xfrm>
            <a:off x="3962400" y="2789215"/>
            <a:ext cx="8105775" cy="3798426"/>
          </a:xfrm>
          <a:prstGeom prst="rect">
            <a:avLst/>
          </a:prstGeom>
        </p:spPr>
      </p:pic>
      <p:pic>
        <p:nvPicPr>
          <p:cNvPr id="6" name="Content Placeholder 5" descr="Screen Shot 2018-11-14 at 9.55.05 A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" b="7399"/>
          <a:stretch/>
        </p:blipFill>
        <p:spPr>
          <a:xfrm>
            <a:off x="838200" y="1417615"/>
            <a:ext cx="8105775" cy="4012428"/>
          </a:xfrm>
        </p:spPr>
      </p:pic>
    </p:spTree>
    <p:extLst>
      <p:ext uri="{BB962C8B-B14F-4D97-AF65-F5344CB8AC3E}">
        <p14:creationId xmlns:p14="http://schemas.microsoft.com/office/powerpoint/2010/main" val="601246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Restore Scripts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Each alarm configuration change results in the creation or an update to the </a:t>
            </a:r>
            <a:r>
              <a:rPr lang="en-US" sz="2000" dirty="0" err="1">
                <a:solidFill>
                  <a:schemeClr val="tx1"/>
                </a:solidFill>
              </a:rPr>
              <a:t>config.xml</a:t>
            </a:r>
            <a:r>
              <a:rPr lang="en-US" sz="2000" dirty="0">
                <a:solidFill>
                  <a:schemeClr val="tx1"/>
                </a:solidFill>
              </a:rPr>
              <a:t> file.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</a:t>
            </a:r>
            <a:r>
              <a:rPr lang="en-US" sz="2000" dirty="0" err="1">
                <a:solidFill>
                  <a:schemeClr val="tx1"/>
                </a:solidFill>
              </a:rPr>
              <a:t>config.xml</a:t>
            </a:r>
            <a:r>
              <a:rPr lang="en-US" sz="2000" dirty="0">
                <a:solidFill>
                  <a:schemeClr val="tx1"/>
                </a:solidFill>
              </a:rPr>
              <a:t> can be directly imported into the alarm server to restore it to the alarm configuration to that instant.</a:t>
            </a:r>
          </a:p>
        </p:txBody>
      </p:sp>
      <p:pic>
        <p:nvPicPr>
          <p:cNvPr id="10" name="Content Placeholder 6" descr="Screen Shot 2018-11-14 at 9.51.48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326"/>
          <a:stretch/>
        </p:blipFill>
        <p:spPr>
          <a:xfrm>
            <a:off x="5854700" y="559821"/>
            <a:ext cx="5833792" cy="6061337"/>
          </a:xfrm>
        </p:spPr>
      </p:pic>
      <p:sp>
        <p:nvSpPr>
          <p:cNvPr id="11" name="Rectangle 10"/>
          <p:cNvSpPr/>
          <p:nvPr/>
        </p:nvSpPr>
        <p:spPr>
          <a:xfrm>
            <a:off x="5874568" y="1460500"/>
            <a:ext cx="5794055" cy="5969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6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Alarm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0650"/>
            <a:ext cx="10515600" cy="22750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B. </a:t>
            </a:r>
            <a:r>
              <a:rPr lang="en-US" altLang="en-US" dirty="0" err="1">
                <a:ea typeface="ＭＳ Ｐゴシック" panose="020B0600070205080204" pitchFamily="34" charset="-128"/>
              </a:rPr>
              <a:t>Hollifield</a:t>
            </a:r>
            <a:r>
              <a:rPr lang="en-US" altLang="en-US" dirty="0">
                <a:ea typeface="ＭＳ Ｐゴシック" panose="020B0600070205080204" pitchFamily="34" charset="-128"/>
              </a:rPr>
              <a:t>, E. </a:t>
            </a:r>
            <a:r>
              <a:rPr lang="en-US" altLang="en-US" dirty="0" err="1">
                <a:ea typeface="ＭＳ Ｐゴシック" panose="020B0600070205080204" pitchFamily="34" charset="-128"/>
              </a:rPr>
              <a:t>Habibi</a:t>
            </a:r>
            <a:r>
              <a:rPr lang="en-US" altLang="en-US" dirty="0">
                <a:ea typeface="ＭＳ Ｐゴシック" panose="020B0600070205080204" pitchFamily="34" charset="-128"/>
              </a:rPr>
              <a:t>,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"Alarm Management: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 Seven Effective Methods for Optimum Performance", ISA, 2007</a:t>
            </a:r>
          </a:p>
          <a:p>
            <a:pPr marL="0" indent="0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 good alarm system is one which helps users take correct actions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304925" y="4198423"/>
            <a:ext cx="704850" cy="60401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457325" y="4350823"/>
            <a:ext cx="704850" cy="60401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609725" y="4503223"/>
            <a:ext cx="704850" cy="60401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ca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304925" y="5126698"/>
            <a:ext cx="704850" cy="60401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457325" y="5279098"/>
            <a:ext cx="704850" cy="60401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609725" y="5431498"/>
            <a:ext cx="704850" cy="60401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pva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1" name="Elbow Connector 10"/>
          <p:cNvCxnSpPr>
            <a:stCxn id="7" idx="3"/>
          </p:cNvCxnSpPr>
          <p:nvPr/>
        </p:nvCxnSpPr>
        <p:spPr>
          <a:xfrm>
            <a:off x="2314575" y="4805230"/>
            <a:ext cx="1390650" cy="4508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10" idx="3"/>
          </p:cNvCxnSpPr>
          <p:nvPr/>
        </p:nvCxnSpPr>
        <p:spPr>
          <a:xfrm flipV="1">
            <a:off x="2314575" y="5256105"/>
            <a:ext cx="1390650" cy="477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15" idx="1"/>
          </p:cNvCxnSpPr>
          <p:nvPr/>
        </p:nvCxnSpPr>
        <p:spPr>
          <a:xfrm flipV="1">
            <a:off x="5275723" y="4290977"/>
            <a:ext cx="1026795" cy="9651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5" idx="3"/>
            <a:endCxn id="18" idx="1"/>
          </p:cNvCxnSpPr>
          <p:nvPr/>
        </p:nvCxnSpPr>
        <p:spPr>
          <a:xfrm>
            <a:off x="5578403" y="5256473"/>
            <a:ext cx="724115" cy="769749"/>
          </a:xfrm>
          <a:prstGeom prst="bentConnector3">
            <a:avLst>
              <a:gd name="adj1" fmla="val 289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302518" y="3890680"/>
            <a:ext cx="3746357" cy="8005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Identify the problems </a:t>
            </a:r>
          </a:p>
          <a:p>
            <a:pPr algn="ctr"/>
            <a:r>
              <a:rPr lang="en-US" dirty="0"/>
              <a:t>&amp; </a:t>
            </a:r>
          </a:p>
          <a:p>
            <a:pPr algn="ctr"/>
            <a:r>
              <a:rPr lang="en-US" dirty="0"/>
              <a:t>the corrective actions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02518" y="4849962"/>
            <a:ext cx="3746357" cy="362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Manageable alarm rate &lt;150/day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302518" y="5339483"/>
            <a:ext cx="3746357" cy="362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Help locating useful information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302518" y="5845012"/>
            <a:ext cx="3746357" cy="362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Notify subject matter expert</a:t>
            </a:r>
          </a:p>
        </p:txBody>
      </p:sp>
      <p:cxnSp>
        <p:nvCxnSpPr>
          <p:cNvPr id="19" name="Elbow Connector 18"/>
          <p:cNvCxnSpPr>
            <a:endCxn id="16" idx="1"/>
          </p:cNvCxnSpPr>
          <p:nvPr/>
        </p:nvCxnSpPr>
        <p:spPr>
          <a:xfrm flipV="1">
            <a:off x="5275723" y="5031172"/>
            <a:ext cx="1026795" cy="2249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endCxn id="17" idx="1"/>
          </p:cNvCxnSpPr>
          <p:nvPr/>
        </p:nvCxnSpPr>
        <p:spPr>
          <a:xfrm>
            <a:off x="5275723" y="5256105"/>
            <a:ext cx="1026795" cy="2645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@epics-b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04" y="4490622"/>
            <a:ext cx="1119751" cy="111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3C21650E-DFBD-1244-B4EF-E0BF18545D74}"/>
              </a:ext>
            </a:extLst>
          </p:cNvPr>
          <p:cNvSpPr/>
          <p:nvPr/>
        </p:nvSpPr>
        <p:spPr>
          <a:xfrm>
            <a:off x="3700372" y="4682299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302518" y="6334246"/>
            <a:ext cx="3746357" cy="362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Determine patterns &amp; trends</a:t>
            </a:r>
          </a:p>
        </p:txBody>
      </p:sp>
      <p:cxnSp>
        <p:nvCxnSpPr>
          <p:cNvPr id="70" name="Elbow Connector 69"/>
          <p:cNvCxnSpPr>
            <a:stCxn id="65" idx="3"/>
            <a:endCxn id="66" idx="1"/>
          </p:cNvCxnSpPr>
          <p:nvPr/>
        </p:nvCxnSpPr>
        <p:spPr>
          <a:xfrm>
            <a:off x="5578403" y="5256473"/>
            <a:ext cx="724115" cy="1258983"/>
          </a:xfrm>
          <a:prstGeom prst="bentConnector3">
            <a:avLst>
              <a:gd name="adj1" fmla="val 289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276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1BD17-137C-664F-8098-DA21ECCE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19357-5320-574A-887C-482C1DD807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060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BEAST </a:t>
            </a:r>
          </a:p>
        </p:txBody>
      </p:sp>
      <p:sp>
        <p:nvSpPr>
          <p:cNvPr id="5" name="Alternate Process 4"/>
          <p:cNvSpPr>
            <a:spLocks noChangeArrowheads="1"/>
          </p:cNvSpPr>
          <p:nvPr/>
        </p:nvSpPr>
        <p:spPr bwMode="auto">
          <a:xfrm>
            <a:off x="2467077" y="2988627"/>
            <a:ext cx="5803900" cy="600075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>
                <a:cs typeface="ＭＳ Ｐゴシック" charset="0"/>
              </a:rPr>
              <a:t>                  </a:t>
            </a:r>
          </a:p>
        </p:txBody>
      </p:sp>
      <p:cxnSp>
        <p:nvCxnSpPr>
          <p:cNvPr id="6" name="Straight Arrow Connector 63"/>
          <p:cNvCxnSpPr>
            <a:cxnSpLocks noChangeShapeType="1"/>
          </p:cNvCxnSpPr>
          <p:nvPr/>
        </p:nvCxnSpPr>
        <p:spPr bwMode="auto">
          <a:xfrm rot="5400000">
            <a:off x="5408714" y="3572828"/>
            <a:ext cx="303213" cy="4762"/>
          </a:xfrm>
          <a:prstGeom prst="straightConnector1">
            <a:avLst/>
          </a:prstGeom>
          <a:noFill/>
          <a:ln w="31750">
            <a:solidFill>
              <a:srgbClr val="0E96FF"/>
            </a:solidFill>
            <a:round/>
            <a:headEnd/>
            <a:tailEnd/>
          </a:ln>
          <a:effectLst>
            <a:outerShdw blurRad="63500" dist="38100" algn="l" rotWithShape="0">
              <a:srgbClr val="000000">
                <a:alpha val="39999"/>
              </a:srgbClr>
            </a:outerShdw>
          </a:effectLst>
        </p:spPr>
      </p:cxnSp>
      <p:sp>
        <p:nvSpPr>
          <p:cNvPr id="7" name="Alternate Process 6"/>
          <p:cNvSpPr>
            <a:spLocks noChangeArrowheads="1"/>
          </p:cNvSpPr>
          <p:nvPr/>
        </p:nvSpPr>
        <p:spPr bwMode="auto">
          <a:xfrm>
            <a:off x="4838802" y="3945890"/>
            <a:ext cx="5491163" cy="2403475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endParaRPr lang="en-US">
              <a:cs typeface="ＭＳ Ｐゴシック" charset="0"/>
            </a:endParaRPr>
          </a:p>
        </p:txBody>
      </p:sp>
      <p:pic>
        <p:nvPicPr>
          <p:cNvPr id="8" name="Picture 7" descr="css_alar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0252" y="4380865"/>
            <a:ext cx="33210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FF0000"/>
            </a:outerShdw>
          </a:effectLst>
        </p:spPr>
      </p:pic>
      <p:sp>
        <p:nvSpPr>
          <p:cNvPr id="9" name="Can 8"/>
          <p:cNvSpPr>
            <a:spLocks noChangeArrowheads="1"/>
          </p:cNvSpPr>
          <p:nvPr/>
        </p:nvSpPr>
        <p:spPr bwMode="auto">
          <a:xfrm>
            <a:off x="8394802" y="2847340"/>
            <a:ext cx="1852613" cy="8223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A8D0E4"/>
              </a:gs>
              <a:gs pos="100000">
                <a:srgbClr val="187994"/>
              </a:gs>
            </a:gsLst>
            <a:lin ang="5400000"/>
          </a:gradFill>
          <a:ln w="9525">
            <a:solidFill>
              <a:srgbClr val="237085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>
                <a:cs typeface="ＭＳ Ｐゴシック" charset="0"/>
              </a:rPr>
              <a:t>Alarm Cfg &amp; State</a:t>
            </a:r>
          </a:p>
          <a:p>
            <a:pPr algn="ctr"/>
            <a:r>
              <a:rPr lang="en-US" sz="1600">
                <a:cs typeface="ＭＳ Ｐゴシック" charset="0"/>
              </a:rPr>
              <a:t>RDB</a:t>
            </a:r>
          </a:p>
        </p:txBody>
      </p:sp>
      <p:sp>
        <p:nvSpPr>
          <p:cNvPr id="10" name="Action Button: Sound 9"/>
          <p:cNvSpPr/>
          <p:nvPr/>
        </p:nvSpPr>
        <p:spPr bwMode="auto">
          <a:xfrm>
            <a:off x="3922815" y="5134927"/>
            <a:ext cx="520700" cy="401638"/>
          </a:xfrm>
          <a:prstGeom prst="actionButtonSound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1" name="Alternate Process 10"/>
          <p:cNvSpPr>
            <a:spLocks noChangeArrowheads="1"/>
          </p:cNvSpPr>
          <p:nvPr/>
        </p:nvSpPr>
        <p:spPr bwMode="auto">
          <a:xfrm>
            <a:off x="4994377" y="897890"/>
            <a:ext cx="1403350" cy="420687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800">
                <a:cs typeface="ＭＳ Ｐゴシック" charset="0"/>
              </a:rPr>
              <a:t>IOCs</a:t>
            </a:r>
          </a:p>
        </p:txBody>
      </p:sp>
      <p:sp>
        <p:nvSpPr>
          <p:cNvPr id="12" name="Alternate Process 11"/>
          <p:cNvSpPr>
            <a:spLocks noChangeArrowheads="1"/>
          </p:cNvSpPr>
          <p:nvPr/>
        </p:nvSpPr>
        <p:spPr bwMode="auto">
          <a:xfrm>
            <a:off x="2443265" y="1637665"/>
            <a:ext cx="6599237" cy="750887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600">
                <a:cs typeface="ＭＳ Ｐゴシック" charset="0"/>
              </a:rPr>
              <a:t>Alarm Server</a:t>
            </a:r>
          </a:p>
          <a:p>
            <a:pPr algn="ctr"/>
            <a:r>
              <a:rPr lang="en-US" sz="1100">
                <a:cs typeface="ＭＳ Ｐゴシック" charset="0"/>
              </a:rPr>
              <a:t>Current Alarms:  Acknowledged?  Transient?  Annunciated?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522640" y="3268027"/>
            <a:ext cx="973137" cy="247650"/>
          </a:xfrm>
          <a:prstGeom prst="rect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200">
                <a:solidFill>
                  <a:srgbClr val="3366FF"/>
                </a:solidFill>
                <a:cs typeface="ＭＳ Ｐゴシック" charset="0"/>
              </a:rPr>
              <a:t>LOG</a:t>
            </a:r>
          </a:p>
        </p:txBody>
      </p:sp>
      <p:pic>
        <p:nvPicPr>
          <p:cNvPr id="14" name="Picture 13" descr="msg_his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36027" y="4228465"/>
            <a:ext cx="19700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FF0000"/>
            </a:outerShdw>
          </a:effectLst>
        </p:spPr>
      </p:pic>
      <p:sp>
        <p:nvSpPr>
          <p:cNvPr id="15" name="Can 14"/>
          <p:cNvSpPr>
            <a:spLocks noChangeArrowheads="1"/>
          </p:cNvSpPr>
          <p:nvPr/>
        </p:nvSpPr>
        <p:spPr bwMode="auto">
          <a:xfrm>
            <a:off x="2436915" y="5011102"/>
            <a:ext cx="1154112" cy="100965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A8D0E4"/>
              </a:gs>
              <a:gs pos="100000">
                <a:srgbClr val="187994"/>
              </a:gs>
            </a:gsLst>
            <a:lin ang="5400000"/>
          </a:gradFill>
          <a:ln w="9525">
            <a:solidFill>
              <a:srgbClr val="237085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br>
              <a:rPr lang="en-US" sz="1800">
                <a:cs typeface="ＭＳ Ｐゴシック" charset="0"/>
              </a:rPr>
            </a:br>
            <a:r>
              <a:rPr lang="en-US" sz="1800">
                <a:cs typeface="ＭＳ Ｐゴシック" charset="0"/>
              </a:rPr>
              <a:t>Message</a:t>
            </a:r>
            <a:br>
              <a:rPr lang="en-US" sz="1800">
                <a:cs typeface="ＭＳ Ｐゴシック" charset="0"/>
              </a:rPr>
            </a:br>
            <a:r>
              <a:rPr lang="en-US" sz="1800">
                <a:cs typeface="ＭＳ Ｐゴシック" charset="0"/>
              </a:rPr>
              <a:t>RDB</a:t>
            </a:r>
          </a:p>
          <a:p>
            <a:br>
              <a:rPr lang="en-US" sz="1100">
                <a:cs typeface="ＭＳ Ｐゴシック" charset="0"/>
              </a:rPr>
            </a:br>
            <a:endParaRPr lang="en-US" sz="1100">
              <a:cs typeface="ＭＳ Ｐゴシック" charset="0"/>
            </a:endParaRPr>
          </a:p>
        </p:txBody>
      </p:sp>
      <p:sp>
        <p:nvSpPr>
          <p:cNvPr id="16" name="Alternate Process 15"/>
          <p:cNvSpPr>
            <a:spLocks noChangeArrowheads="1"/>
          </p:cNvSpPr>
          <p:nvPr/>
        </p:nvSpPr>
        <p:spPr bwMode="auto">
          <a:xfrm>
            <a:off x="3687865" y="3949065"/>
            <a:ext cx="984250" cy="754062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400">
                <a:solidFill>
                  <a:srgbClr val="000000"/>
                </a:solidFill>
                <a:cs typeface="ＭＳ Ｐゴシック" charset="0"/>
              </a:rPr>
              <a:t>JMS</a:t>
            </a:r>
            <a:br>
              <a:rPr lang="en-US" sz="1400">
                <a:solidFill>
                  <a:srgbClr val="000000"/>
                </a:solidFill>
                <a:cs typeface="ＭＳ Ｐゴシック" charset="0"/>
              </a:rPr>
            </a:br>
            <a:r>
              <a:rPr lang="en-US" sz="1400">
                <a:solidFill>
                  <a:srgbClr val="000000"/>
                </a:solidFill>
                <a:cs typeface="ＭＳ Ｐゴシック" charset="0"/>
              </a:rPr>
              <a:t>2</a:t>
            </a:r>
            <a:br>
              <a:rPr lang="en-US" sz="1400">
                <a:solidFill>
                  <a:srgbClr val="000000"/>
                </a:solidFill>
                <a:cs typeface="ＭＳ Ｐゴシック" charset="0"/>
              </a:rPr>
            </a:br>
            <a:r>
              <a:rPr lang="en-US" sz="1400">
                <a:solidFill>
                  <a:srgbClr val="000000"/>
                </a:solidFill>
                <a:cs typeface="ＭＳ Ｐゴシック" charset="0"/>
              </a:rPr>
              <a:t>Speech</a:t>
            </a:r>
          </a:p>
        </p:txBody>
      </p:sp>
      <p:sp>
        <p:nvSpPr>
          <p:cNvPr id="17" name="Alternate Process 16"/>
          <p:cNvSpPr>
            <a:spLocks noChangeArrowheads="1"/>
          </p:cNvSpPr>
          <p:nvPr/>
        </p:nvSpPr>
        <p:spPr bwMode="auto">
          <a:xfrm>
            <a:off x="2517877" y="3950652"/>
            <a:ext cx="984250" cy="754063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400">
                <a:solidFill>
                  <a:srgbClr val="000000"/>
                </a:solidFill>
                <a:cs typeface="ＭＳ Ｐゴシック" charset="0"/>
              </a:rPr>
              <a:t>JMS</a:t>
            </a:r>
            <a:br>
              <a:rPr lang="en-US" sz="1400">
                <a:solidFill>
                  <a:srgbClr val="000000"/>
                </a:solidFill>
                <a:cs typeface="ＭＳ Ｐゴシック" charset="0"/>
              </a:rPr>
            </a:br>
            <a:r>
              <a:rPr lang="en-US" sz="1400">
                <a:solidFill>
                  <a:srgbClr val="000000"/>
                </a:solidFill>
                <a:cs typeface="ＭＳ Ｐゴシック" charset="0"/>
              </a:rPr>
              <a:t>2</a:t>
            </a:r>
            <a:br>
              <a:rPr lang="en-US" sz="1400">
                <a:solidFill>
                  <a:srgbClr val="000000"/>
                </a:solidFill>
                <a:cs typeface="ＭＳ Ｐゴシック" charset="0"/>
              </a:rPr>
            </a:br>
            <a:r>
              <a:rPr lang="en-US" sz="1400">
                <a:solidFill>
                  <a:srgbClr val="000000"/>
                </a:solidFill>
                <a:cs typeface="ＭＳ Ｐゴシック" charset="0"/>
              </a:rPr>
              <a:t>RDB</a:t>
            </a:r>
          </a:p>
        </p:txBody>
      </p:sp>
      <p:sp>
        <p:nvSpPr>
          <p:cNvPr id="18" name="Alternate Process 17"/>
          <p:cNvSpPr>
            <a:spLocks noChangeArrowheads="1"/>
          </p:cNvSpPr>
          <p:nvPr/>
        </p:nvSpPr>
        <p:spPr bwMode="auto">
          <a:xfrm>
            <a:off x="9175852" y="1629727"/>
            <a:ext cx="1066800" cy="760413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just"/>
            <a:r>
              <a:rPr lang="en-US" sz="1800">
                <a:cs typeface="ＭＳ Ｐゴシック" charset="0"/>
              </a:rPr>
              <a:t>Tomcat</a:t>
            </a:r>
          </a:p>
          <a:p>
            <a:pPr>
              <a:buFontTx/>
              <a:buChar char="-"/>
            </a:pPr>
            <a:r>
              <a:rPr lang="en-US" sz="1100">
                <a:cs typeface="ＭＳ Ｐゴシック" charset="0"/>
              </a:rPr>
              <a:t>Reports</a:t>
            </a:r>
          </a:p>
        </p:txBody>
      </p:sp>
      <p:sp>
        <p:nvSpPr>
          <p:cNvPr id="19" name="Alternate Process 1"/>
          <p:cNvSpPr>
            <a:spLocks noChangeArrowheads="1"/>
          </p:cNvSpPr>
          <p:nvPr/>
        </p:nvSpPr>
        <p:spPr bwMode="auto">
          <a:xfrm>
            <a:off x="8620227" y="5207952"/>
            <a:ext cx="1603375" cy="1025525"/>
          </a:xfrm>
          <a:prstGeom prst="flowChartAlternateProcess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200">
                <a:cs typeface="ＭＳ Ｐゴシック" charset="0"/>
              </a:rPr>
              <a:t>CSS Applications</a:t>
            </a:r>
          </a:p>
        </p:txBody>
      </p:sp>
      <p:pic>
        <p:nvPicPr>
          <p:cNvPr id="20" name="Picture 2" descr="Data Brows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75802" y="5606415"/>
            <a:ext cx="132397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TextBox 71"/>
          <p:cNvSpPr txBox="1">
            <a:spLocks noChangeArrowheads="1"/>
          </p:cNvSpPr>
          <p:nvPr/>
        </p:nvSpPr>
        <p:spPr bwMode="auto">
          <a:xfrm>
            <a:off x="6500915" y="3941127"/>
            <a:ext cx="1724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/>
              <a:t>Alarm Client GUI</a:t>
            </a:r>
          </a:p>
        </p:txBody>
      </p:sp>
      <p:sp>
        <p:nvSpPr>
          <p:cNvPr id="22" name="Down Arrow 21"/>
          <p:cNvSpPr>
            <a:spLocks noChangeArrowheads="1"/>
          </p:cNvSpPr>
          <p:nvPr/>
        </p:nvSpPr>
        <p:spPr bwMode="auto">
          <a:xfrm>
            <a:off x="5807177" y="2428240"/>
            <a:ext cx="207963" cy="822325"/>
          </a:xfrm>
          <a:prstGeom prst="downArrow">
            <a:avLst>
              <a:gd name="adj1" fmla="val 50000"/>
              <a:gd name="adj2" fmla="val 49995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23" name="TextBox 78"/>
          <p:cNvSpPr txBox="1">
            <a:spLocks noChangeArrowheads="1"/>
          </p:cNvSpPr>
          <p:nvPr/>
        </p:nvSpPr>
        <p:spPr bwMode="auto">
          <a:xfrm>
            <a:off x="4992790" y="2947352"/>
            <a:ext cx="5953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/>
              <a:t>JMS</a:t>
            </a:r>
          </a:p>
        </p:txBody>
      </p:sp>
      <p:sp>
        <p:nvSpPr>
          <p:cNvPr id="24" name="Rectangle 82"/>
          <p:cNvSpPr>
            <a:spLocks noChangeArrowheads="1"/>
          </p:cNvSpPr>
          <p:nvPr/>
        </p:nvSpPr>
        <p:spPr bwMode="auto">
          <a:xfrm>
            <a:off x="5373790" y="2580640"/>
            <a:ext cx="13319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i="1"/>
              <a:t>Alarm Updates</a:t>
            </a:r>
          </a:p>
        </p:txBody>
      </p:sp>
      <p:sp>
        <p:nvSpPr>
          <p:cNvPr id="25" name="Up Arrow 24"/>
          <p:cNvSpPr>
            <a:spLocks noChangeArrowheads="1"/>
          </p:cNvSpPr>
          <p:nvPr/>
        </p:nvSpPr>
        <p:spPr bwMode="auto">
          <a:xfrm>
            <a:off x="7310540" y="2428240"/>
            <a:ext cx="201612" cy="827087"/>
          </a:xfrm>
          <a:prstGeom prst="upArrow">
            <a:avLst>
              <a:gd name="adj1" fmla="val 50000"/>
              <a:gd name="adj2" fmla="val 5000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26" name="Rectangle 88"/>
          <p:cNvSpPr>
            <a:spLocks noChangeArrowheads="1"/>
          </p:cNvSpPr>
          <p:nvPr/>
        </p:nvSpPr>
        <p:spPr bwMode="auto">
          <a:xfrm>
            <a:off x="6586640" y="2582227"/>
            <a:ext cx="16510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i="1"/>
              <a:t>Ack</a:t>
            </a:r>
            <a:r>
              <a:rPr lang="ja-JP" altLang="en-US" sz="1200" i="1"/>
              <a:t>’</a:t>
            </a:r>
            <a:r>
              <a:rPr lang="en-US" sz="1200" i="1"/>
              <a:t>; Config Updates</a:t>
            </a:r>
          </a:p>
        </p:txBody>
      </p:sp>
      <p:sp>
        <p:nvSpPr>
          <p:cNvPr id="27" name="Up Arrow 26"/>
          <p:cNvSpPr>
            <a:spLocks noChangeArrowheads="1"/>
          </p:cNvSpPr>
          <p:nvPr/>
        </p:nvSpPr>
        <p:spPr bwMode="auto">
          <a:xfrm>
            <a:off x="7310540" y="3528377"/>
            <a:ext cx="227012" cy="392113"/>
          </a:xfrm>
          <a:prstGeom prst="upArrow">
            <a:avLst>
              <a:gd name="adj1" fmla="val 42306"/>
              <a:gd name="adj2" fmla="val 50003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28" name="Down Arrow 27"/>
          <p:cNvSpPr>
            <a:spLocks noChangeArrowheads="1"/>
          </p:cNvSpPr>
          <p:nvPr/>
        </p:nvSpPr>
        <p:spPr bwMode="auto">
          <a:xfrm>
            <a:off x="4062515" y="2444115"/>
            <a:ext cx="209550" cy="803275"/>
          </a:xfrm>
          <a:prstGeom prst="downArrow">
            <a:avLst>
              <a:gd name="adj1" fmla="val 50000"/>
              <a:gd name="adj2" fmla="val 49993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29" name="Rectangle 78"/>
          <p:cNvSpPr>
            <a:spLocks noChangeArrowheads="1"/>
          </p:cNvSpPr>
          <p:nvPr/>
        </p:nvSpPr>
        <p:spPr bwMode="auto">
          <a:xfrm>
            <a:off x="3618015" y="2586990"/>
            <a:ext cx="12049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i="1"/>
              <a:t>Annunciations</a:t>
            </a:r>
          </a:p>
        </p:txBody>
      </p:sp>
      <p:sp>
        <p:nvSpPr>
          <p:cNvPr id="30" name="Down Arrow 29"/>
          <p:cNvSpPr>
            <a:spLocks noChangeArrowheads="1"/>
          </p:cNvSpPr>
          <p:nvPr/>
        </p:nvSpPr>
        <p:spPr bwMode="auto">
          <a:xfrm>
            <a:off x="2892527" y="2444115"/>
            <a:ext cx="209550" cy="803275"/>
          </a:xfrm>
          <a:prstGeom prst="downArrow">
            <a:avLst>
              <a:gd name="adj1" fmla="val 50000"/>
              <a:gd name="adj2" fmla="val 49993"/>
            </a:avLst>
          </a:prstGeom>
          <a:solidFill>
            <a:srgbClr val="0E96FF"/>
          </a:solidFill>
          <a:ln w="9525">
            <a:solidFill>
              <a:srgbClr val="0E96FF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419452" y="2571115"/>
            <a:ext cx="1398588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i="1"/>
              <a:t>Log Messages</a:t>
            </a:r>
          </a:p>
        </p:txBody>
      </p:sp>
      <p:sp>
        <p:nvSpPr>
          <p:cNvPr id="32" name="Up-Down Arrow 31"/>
          <p:cNvSpPr>
            <a:spLocks noChangeArrowheads="1"/>
          </p:cNvSpPr>
          <p:nvPr/>
        </p:nvSpPr>
        <p:spPr bwMode="auto">
          <a:xfrm>
            <a:off x="9245702" y="3679190"/>
            <a:ext cx="185738" cy="384175"/>
          </a:xfrm>
          <a:prstGeom prst="upDownArrow">
            <a:avLst>
              <a:gd name="adj1" fmla="val 50000"/>
              <a:gd name="adj2" fmla="val 50005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33" name="Up Arrow 32"/>
          <p:cNvSpPr>
            <a:spLocks noChangeArrowheads="1"/>
          </p:cNvSpPr>
          <p:nvPr/>
        </p:nvSpPr>
        <p:spPr bwMode="auto">
          <a:xfrm>
            <a:off x="9585427" y="2417127"/>
            <a:ext cx="228600" cy="400050"/>
          </a:xfrm>
          <a:prstGeom prst="upArrow">
            <a:avLst>
              <a:gd name="adj1" fmla="val 42306"/>
              <a:gd name="adj2" fmla="val 49997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34" name="Down Arrow 33"/>
          <p:cNvSpPr>
            <a:spLocks noChangeArrowheads="1"/>
          </p:cNvSpPr>
          <p:nvPr/>
        </p:nvSpPr>
        <p:spPr bwMode="auto">
          <a:xfrm>
            <a:off x="4062515" y="4745990"/>
            <a:ext cx="201612" cy="371475"/>
          </a:xfrm>
          <a:prstGeom prst="downArrow">
            <a:avLst>
              <a:gd name="adj1" fmla="val 50000"/>
              <a:gd name="adj2" fmla="val 50004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35" name="Down Arrow 34"/>
          <p:cNvSpPr>
            <a:spLocks noChangeArrowheads="1"/>
          </p:cNvSpPr>
          <p:nvPr/>
        </p:nvSpPr>
        <p:spPr bwMode="auto">
          <a:xfrm>
            <a:off x="2876652" y="4745990"/>
            <a:ext cx="201613" cy="355600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0E96FF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cxnSp>
        <p:nvCxnSpPr>
          <p:cNvPr id="36" name="Straight Arrow Connector 63"/>
          <p:cNvCxnSpPr>
            <a:cxnSpLocks noChangeShapeType="1"/>
          </p:cNvCxnSpPr>
          <p:nvPr/>
        </p:nvCxnSpPr>
        <p:spPr bwMode="auto">
          <a:xfrm flipV="1">
            <a:off x="8297965" y="5739765"/>
            <a:ext cx="322262" cy="11112"/>
          </a:xfrm>
          <a:prstGeom prst="straightConnector1">
            <a:avLst/>
          </a:prstGeom>
          <a:noFill/>
          <a:ln w="25400">
            <a:solidFill>
              <a:srgbClr val="1D5564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37" name="Down Arrow 36"/>
          <p:cNvSpPr>
            <a:spLocks noChangeArrowheads="1"/>
          </p:cNvSpPr>
          <p:nvPr/>
        </p:nvSpPr>
        <p:spPr bwMode="auto">
          <a:xfrm>
            <a:off x="5588102" y="1350327"/>
            <a:ext cx="234950" cy="276225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38" name="Up-Down Arrow 37"/>
          <p:cNvSpPr>
            <a:spLocks noChangeArrowheads="1"/>
          </p:cNvSpPr>
          <p:nvPr/>
        </p:nvSpPr>
        <p:spPr bwMode="auto">
          <a:xfrm>
            <a:off x="8705952" y="2407602"/>
            <a:ext cx="193675" cy="442913"/>
          </a:xfrm>
          <a:prstGeom prst="upDownArrow">
            <a:avLst>
              <a:gd name="adj1" fmla="val 50000"/>
              <a:gd name="adj2" fmla="val 5000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cxnSp>
        <p:nvCxnSpPr>
          <p:cNvPr id="39" name="Straight Arrow Connector 63"/>
          <p:cNvCxnSpPr>
            <a:cxnSpLocks noChangeShapeType="1"/>
          </p:cNvCxnSpPr>
          <p:nvPr/>
        </p:nvCxnSpPr>
        <p:spPr bwMode="auto">
          <a:xfrm rot="5400000">
            <a:off x="3711677" y="3572827"/>
            <a:ext cx="303213" cy="4763"/>
          </a:xfrm>
          <a:prstGeom prst="straightConnector1">
            <a:avLst/>
          </a:prstGeom>
          <a:noFill/>
          <a:ln w="31750">
            <a:solidFill>
              <a:srgbClr val="0E96FF"/>
            </a:solidFill>
            <a:round/>
            <a:headEnd/>
            <a:tailEnd/>
          </a:ln>
          <a:effectLst>
            <a:outerShdw blurRad="63500" dist="38100" algn="l" rotWithShape="0">
              <a:srgbClr val="000000">
                <a:alpha val="39999"/>
              </a:srgbClr>
            </a:outerShdw>
          </a:effectLst>
        </p:spPr>
      </p:cxn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651352" y="3268027"/>
            <a:ext cx="1054100" cy="247650"/>
          </a:xfrm>
          <a:prstGeom prst="rect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200">
                <a:solidFill>
                  <a:srgbClr val="FF6600"/>
                </a:solidFill>
                <a:cs typeface="ＭＳ Ｐゴシック" charset="0"/>
              </a:rPr>
              <a:t>TALK</a:t>
            </a:r>
          </a:p>
        </p:txBody>
      </p:sp>
      <p:cxnSp>
        <p:nvCxnSpPr>
          <p:cNvPr id="41" name="Straight Arrow Connector 63"/>
          <p:cNvCxnSpPr>
            <a:cxnSpLocks noChangeShapeType="1"/>
          </p:cNvCxnSpPr>
          <p:nvPr/>
        </p:nvCxnSpPr>
        <p:spPr bwMode="auto">
          <a:xfrm rot="10800000" flipV="1">
            <a:off x="2984602" y="3483927"/>
            <a:ext cx="4133850" cy="238125"/>
          </a:xfrm>
          <a:prstGeom prst="bentConnector3">
            <a:avLst>
              <a:gd name="adj1" fmla="val -463"/>
            </a:avLst>
          </a:prstGeom>
          <a:noFill/>
          <a:ln w="31750">
            <a:solidFill>
              <a:srgbClr val="0E96F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</p:cxnSp>
      <p:sp>
        <p:nvSpPr>
          <p:cNvPr id="42" name="Down Arrow 41"/>
          <p:cNvSpPr>
            <a:spLocks noChangeArrowheads="1"/>
          </p:cNvSpPr>
          <p:nvPr/>
        </p:nvSpPr>
        <p:spPr bwMode="auto">
          <a:xfrm>
            <a:off x="4062515" y="3552190"/>
            <a:ext cx="198437" cy="360362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43" name="Down Arrow 42"/>
          <p:cNvSpPr>
            <a:spLocks noChangeArrowheads="1"/>
          </p:cNvSpPr>
          <p:nvPr/>
        </p:nvSpPr>
        <p:spPr bwMode="auto">
          <a:xfrm>
            <a:off x="5807177" y="3550602"/>
            <a:ext cx="196850" cy="390525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6743802" y="3266440"/>
            <a:ext cx="1387475" cy="249237"/>
          </a:xfrm>
          <a:prstGeom prst="rect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200">
                <a:cs typeface="ＭＳ Ｐゴシック" charset="0"/>
              </a:rPr>
              <a:t>ALARM_CLIENT</a:t>
            </a:r>
          </a:p>
        </p:txBody>
      </p:sp>
      <p:sp>
        <p:nvSpPr>
          <p:cNvPr id="45" name="Down Arrow 44"/>
          <p:cNvSpPr>
            <a:spLocks noChangeArrowheads="1"/>
          </p:cNvSpPr>
          <p:nvPr/>
        </p:nvSpPr>
        <p:spPr bwMode="auto">
          <a:xfrm>
            <a:off x="2908402" y="3544252"/>
            <a:ext cx="190500" cy="377825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0E96FF"/>
          </a:solidFill>
          <a:ln w="9525">
            <a:solidFill>
              <a:srgbClr val="0E96FF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5124552" y="3266440"/>
            <a:ext cx="1503363" cy="249237"/>
          </a:xfrm>
          <a:prstGeom prst="rect">
            <a:avLst/>
          </a:prstGeom>
          <a:gradFill rotWithShape="1">
            <a:gsLst>
              <a:gs pos="0">
                <a:srgbClr val="EAEDF4"/>
              </a:gs>
              <a:gs pos="64999">
                <a:srgbClr val="C8CFE0"/>
              </a:gs>
              <a:gs pos="100000">
                <a:srgbClr val="AFBBD4"/>
              </a:gs>
            </a:gsLst>
            <a:lin ang="5400000" scaled="1"/>
          </a:gradFill>
          <a:ln w="9525">
            <a:solidFill>
              <a:srgbClr val="003C6C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200">
                <a:cs typeface="ＭＳ Ｐゴシック" charset="0"/>
              </a:rPr>
              <a:t>ALARM_SERVER</a:t>
            </a:r>
          </a:p>
        </p:txBody>
      </p:sp>
      <p:sp>
        <p:nvSpPr>
          <p:cNvPr id="47" name="Rectangle 88"/>
          <p:cNvSpPr>
            <a:spLocks noChangeArrowheads="1"/>
          </p:cNvSpPr>
          <p:nvPr/>
        </p:nvSpPr>
        <p:spPr bwMode="auto">
          <a:xfrm>
            <a:off x="5896077" y="1334452"/>
            <a:ext cx="24812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i="1"/>
              <a:t>PV Updates (Channel Access, …)</a:t>
            </a:r>
          </a:p>
        </p:txBody>
      </p:sp>
    </p:spTree>
    <p:extLst>
      <p:ext uri="{BB962C8B-B14F-4D97-AF65-F5344CB8AC3E}">
        <p14:creationId xmlns:p14="http://schemas.microsoft.com/office/powerpoint/2010/main" val="3547999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310383" y="162120"/>
            <a:ext cx="7741810" cy="229669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ln>
                <a:solidFill>
                  <a:schemeClr val="bg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327673" y="2810074"/>
            <a:ext cx="7741810" cy="1958946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317940" y="5110560"/>
            <a:ext cx="7741810" cy="1747440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BD7F2C5-9154-4E22-A06A-406640C22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19" y="2198800"/>
            <a:ext cx="1494002" cy="8149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4D9DEC-ED11-4CA8-A0B1-7B052AC712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83" y="4287012"/>
            <a:ext cx="962025" cy="96202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0870AB-BCA5-4E0F-9901-C7AD29C77A4C}"/>
              </a:ext>
            </a:extLst>
          </p:cNvPr>
          <p:cNvCxnSpPr>
            <a:cxnSpLocks/>
          </p:cNvCxnSpPr>
          <p:nvPr/>
        </p:nvCxnSpPr>
        <p:spPr>
          <a:xfrm>
            <a:off x="2324100" y="2606255"/>
            <a:ext cx="839353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phic 26">
            <a:extLst>
              <a:ext uri="{FF2B5EF4-FFF2-40B4-BE49-F238E27FC236}">
                <a16:creationId xmlns:a16="http://schemas.microsoft.com/office/drawing/2014/main" id="{A616E32F-85B6-498F-8245-7278ADDCF7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77541" y="253325"/>
            <a:ext cx="1423989" cy="547688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6BD6AC53-C6B0-4C04-ADF3-F9782FA9F04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57405" y="4275888"/>
            <a:ext cx="1964183" cy="479069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424BB5F-205F-4444-9E6A-73152BFB3D82}"/>
              </a:ext>
            </a:extLst>
          </p:cNvPr>
          <p:cNvCxnSpPr>
            <a:cxnSpLocks/>
          </p:cNvCxnSpPr>
          <p:nvPr/>
        </p:nvCxnSpPr>
        <p:spPr>
          <a:xfrm>
            <a:off x="2324100" y="4920793"/>
            <a:ext cx="8393530" cy="4070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2607625" y="3026234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Server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664708" y="3003004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Message</a:t>
            </a:r>
          </a:p>
          <a:p>
            <a:pPr algn="ctr"/>
            <a:r>
              <a:rPr lang="en-US" dirty="0"/>
              <a:t>Logger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655346" y="3020304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Configuration</a:t>
            </a:r>
          </a:p>
          <a:p>
            <a:pPr algn="ctr"/>
            <a:r>
              <a:rPr lang="en-US" dirty="0"/>
              <a:t>Server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58542" y="4288513"/>
            <a:ext cx="1026837" cy="427849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2634647" y="5201339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2787047" y="5353739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2939447" y="5506139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Channel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Access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IOC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00281" y="5191619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4452681" y="5344019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4605081" y="5496419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PVA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IOC</a:t>
            </a:r>
          </a:p>
        </p:txBody>
      </p:sp>
      <p:pic>
        <p:nvPicPr>
          <p:cNvPr id="41" name="Picture 40" descr="msg_hist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60970" y="1067287"/>
            <a:ext cx="2654109" cy="129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FF0000"/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10106237" y="189140"/>
            <a:ext cx="11689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Alarm </a:t>
            </a:r>
          </a:p>
          <a:p>
            <a:r>
              <a:rPr lang="en-US" sz="2800" dirty="0"/>
              <a:t>Clients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182637" y="2813863"/>
            <a:ext cx="18286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Alarm micro services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181349" y="5127861"/>
            <a:ext cx="13788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Control</a:t>
            </a:r>
          </a:p>
          <a:p>
            <a:r>
              <a:rPr lang="en-US" sz="2800"/>
              <a:t>Systems</a:t>
            </a:r>
            <a:endParaRPr lang="en-US" sz="2800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0E0B21C-0354-4FDC-B865-3B6DCC53ED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83084" y="568931"/>
            <a:ext cx="2163774" cy="131283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V="1">
            <a:off x="3546641" y="2580405"/>
            <a:ext cx="6755" cy="47284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590583" y="2570685"/>
            <a:ext cx="6755" cy="47284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593992" y="2560965"/>
            <a:ext cx="6755" cy="47284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823432" y="1871958"/>
            <a:ext cx="7558" cy="7354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3769573" y="2263747"/>
            <a:ext cx="7558" cy="3301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3" idx="2"/>
            <a:endCxn id="12" idx="0"/>
          </p:cNvCxnSpPr>
          <p:nvPr/>
        </p:nvCxnSpPr>
        <p:spPr>
          <a:xfrm flipH="1">
            <a:off x="3154821" y="4174582"/>
            <a:ext cx="391820" cy="10267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3" idx="2"/>
          </p:cNvCxnSpPr>
          <p:nvPr/>
        </p:nvCxnSpPr>
        <p:spPr>
          <a:xfrm flipH="1">
            <a:off x="3307222" y="4174582"/>
            <a:ext cx="239419" cy="11791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3" idx="2"/>
            <a:endCxn id="32" idx="0"/>
          </p:cNvCxnSpPr>
          <p:nvPr/>
        </p:nvCxnSpPr>
        <p:spPr>
          <a:xfrm flipH="1">
            <a:off x="3459621" y="4174582"/>
            <a:ext cx="87020" cy="1331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3" idx="2"/>
            <a:endCxn id="39" idx="0"/>
          </p:cNvCxnSpPr>
          <p:nvPr/>
        </p:nvCxnSpPr>
        <p:spPr>
          <a:xfrm>
            <a:off x="3546641" y="4174582"/>
            <a:ext cx="1578614" cy="13218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3" idx="2"/>
            <a:endCxn id="38" idx="0"/>
          </p:cNvCxnSpPr>
          <p:nvPr/>
        </p:nvCxnSpPr>
        <p:spPr>
          <a:xfrm>
            <a:off x="3546641" y="4174582"/>
            <a:ext cx="1426214" cy="1169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" idx="2"/>
            <a:endCxn id="33" idx="0"/>
          </p:cNvCxnSpPr>
          <p:nvPr/>
        </p:nvCxnSpPr>
        <p:spPr>
          <a:xfrm>
            <a:off x="3546641" y="4174582"/>
            <a:ext cx="1273814" cy="101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557359" y="409090"/>
            <a:ext cx="118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CS-Studio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290624" y="1559899"/>
            <a:ext cx="538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4000" dirty="0"/>
              <a:t>…</a:t>
            </a:r>
            <a:endParaRPr lang="en-US" sz="4000" dirty="0"/>
          </a:p>
        </p:txBody>
      </p:sp>
      <p:sp>
        <p:nvSpPr>
          <p:cNvPr id="84" name="TextBox 83"/>
          <p:cNvSpPr txBox="1"/>
          <p:nvPr/>
        </p:nvSpPr>
        <p:spPr>
          <a:xfrm>
            <a:off x="6137779" y="5786058"/>
            <a:ext cx="538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4000" dirty="0"/>
              <a:t>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981" y="1226978"/>
            <a:ext cx="2170907" cy="1023428"/>
          </a:xfrm>
          <a:prstGeom prst="rect">
            <a:avLst/>
          </a:prstGeom>
        </p:spPr>
      </p:pic>
      <p:pic>
        <p:nvPicPr>
          <p:cNvPr id="16" name="Picture 15" descr="Capture2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541" y="843455"/>
            <a:ext cx="1590344" cy="13174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981" y="738023"/>
            <a:ext cx="466310" cy="46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37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1BD17-137C-664F-8098-DA21ECCE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Logger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65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Message Logger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961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Motivation</a:t>
            </a:r>
          </a:p>
          <a:p>
            <a:pPr marL="0" indent="0">
              <a:buNone/>
            </a:pPr>
            <a:r>
              <a:rPr lang="en-US" dirty="0"/>
              <a:t>To create a archive of all alarm state changes and associated actions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Discover alarm patterns and trends</a:t>
            </a:r>
          </a:p>
          <a:p>
            <a:r>
              <a:rPr lang="en-US" dirty="0"/>
              <a:t>Generate Statistical reports on alarms</a:t>
            </a:r>
          </a:p>
          <a:p>
            <a:r>
              <a:rPr lang="en-US" dirty="0">
                <a:solidFill>
                  <a:schemeClr val="tx1"/>
                </a:solidFill>
              </a:rPr>
              <a:t>Debug the alarm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7745584" y="847920"/>
            <a:ext cx="4102821" cy="229669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ln>
                <a:solidFill>
                  <a:schemeClr val="bg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5584" y="3495874"/>
            <a:ext cx="4102821" cy="1958946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7F2C5-9154-4E22-A06A-406640C22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98" y="3303889"/>
            <a:ext cx="1494002" cy="81491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B0870AB-BCA5-4E0F-9901-C7AD29C77A4C}"/>
              </a:ext>
            </a:extLst>
          </p:cNvPr>
          <p:cNvCxnSpPr>
            <a:cxnSpLocks/>
          </p:cNvCxnSpPr>
          <p:nvPr/>
        </p:nvCxnSpPr>
        <p:spPr>
          <a:xfrm flipV="1">
            <a:off x="7762874" y="3292600"/>
            <a:ext cx="4085532" cy="2257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26">
            <a:extLst>
              <a:ext uri="{FF2B5EF4-FFF2-40B4-BE49-F238E27FC236}">
                <a16:creationId xmlns:a16="http://schemas.microsoft.com/office/drawing/2014/main" id="{A616E32F-85B6-498F-8245-7278ADDCF7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88206" y="1067810"/>
            <a:ext cx="1423989" cy="547688"/>
          </a:xfrm>
          <a:prstGeom prst="rect">
            <a:avLst/>
          </a:prstGeom>
        </p:spPr>
      </p:pic>
      <p:pic>
        <p:nvPicPr>
          <p:cNvPr id="11" name="Graphic 28">
            <a:extLst>
              <a:ext uri="{FF2B5EF4-FFF2-40B4-BE49-F238E27FC236}">
                <a16:creationId xmlns:a16="http://schemas.microsoft.com/office/drawing/2014/main" id="{6BD6AC53-C6B0-4C04-ADF3-F9782FA9F0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48151" y="4929401"/>
            <a:ext cx="1964183" cy="479069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8948151" y="3666437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Message</a:t>
            </a:r>
          </a:p>
          <a:p>
            <a:pPr algn="ctr"/>
            <a:r>
              <a:rPr lang="en-US" dirty="0"/>
              <a:t>Logger</a:t>
            </a:r>
          </a:p>
        </p:txBody>
      </p:sp>
      <p:pic>
        <p:nvPicPr>
          <p:cNvPr id="14" name="Picture 13" descr="Capture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162" y="1690688"/>
            <a:ext cx="1590344" cy="1317491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9887167" y="3325311"/>
            <a:ext cx="10510" cy="3411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442" y="1984751"/>
            <a:ext cx="2170907" cy="102342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442" y="1495796"/>
            <a:ext cx="466310" cy="46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19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Message Logger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399441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The alarm message logger subscribes to all </a:t>
            </a:r>
          </a:p>
          <a:p>
            <a:r>
              <a:rPr lang="en-US" dirty="0"/>
              <a:t>Configuration changes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</a:rPr>
              <a:t>adding/removing or enabling/disabling </a:t>
            </a:r>
          </a:p>
          <a:p>
            <a:r>
              <a:rPr lang="en-US" dirty="0"/>
              <a:t>State changes</a:t>
            </a:r>
          </a:p>
          <a:p>
            <a:pPr marL="457200" lvl="1" indent="0">
              <a:buNone/>
            </a:pPr>
            <a:r>
              <a:rPr lang="en-US" dirty="0"/>
              <a:t>e.g. alarm state changes from </a:t>
            </a:r>
            <a:r>
              <a:rPr lang="en-US" dirty="0">
                <a:solidFill>
                  <a:schemeClr val="accent6"/>
                </a:solidFill>
              </a:rPr>
              <a:t>OK</a:t>
            </a:r>
            <a:r>
              <a:rPr lang="en-US" dirty="0"/>
              <a:t> to </a:t>
            </a:r>
            <a:r>
              <a:rPr lang="en-US" dirty="0">
                <a:solidFill>
                  <a:srgbClr val="C00000"/>
                </a:solidFill>
              </a:rPr>
              <a:t>MAJOR</a:t>
            </a:r>
          </a:p>
          <a:p>
            <a:r>
              <a:rPr lang="en-US" dirty="0"/>
              <a:t>Commands</a:t>
            </a:r>
          </a:p>
          <a:p>
            <a:pPr marL="457200" lvl="1" indent="0">
              <a:buNone/>
            </a:pPr>
            <a:r>
              <a:rPr lang="en-US" dirty="0"/>
              <a:t>e.g. user actions to Acknowledge an alarm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/>
              <a:t>All the above changes and commands </a:t>
            </a:r>
            <a:r>
              <a:rPr lang="en-US"/>
              <a:t>are logged </a:t>
            </a:r>
            <a:r>
              <a:rPr lang="en-US" dirty="0"/>
              <a:t>into a dedicated elastic index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5584" y="3495874"/>
            <a:ext cx="4102821" cy="1958946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7F2C5-9154-4E22-A06A-406640C22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40" y="2917856"/>
            <a:ext cx="1494002" cy="81491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B0870AB-BCA5-4E0F-9901-C7AD29C77A4C}"/>
              </a:ext>
            </a:extLst>
          </p:cNvPr>
          <p:cNvCxnSpPr>
            <a:cxnSpLocks/>
          </p:cNvCxnSpPr>
          <p:nvPr/>
        </p:nvCxnSpPr>
        <p:spPr>
          <a:xfrm flipV="1">
            <a:off x="7762874" y="3292600"/>
            <a:ext cx="4085532" cy="2257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28">
            <a:extLst>
              <a:ext uri="{FF2B5EF4-FFF2-40B4-BE49-F238E27FC236}">
                <a16:creationId xmlns:a16="http://schemas.microsoft.com/office/drawing/2014/main" id="{6BD6AC53-C6B0-4C04-ADF3-F9782FA9F0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48151" y="4929401"/>
            <a:ext cx="1964183" cy="479069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8948151" y="3666437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Message</a:t>
            </a:r>
          </a:p>
          <a:p>
            <a:pPr algn="ctr"/>
            <a:r>
              <a:rPr lang="en-US" dirty="0"/>
              <a:t>Logger</a:t>
            </a:r>
          </a:p>
        </p:txBody>
      </p:sp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9887167" y="3325311"/>
            <a:ext cx="10510" cy="3411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03152" y="2196992"/>
            <a:ext cx="4187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Alarm Configuration</a:t>
            </a:r>
          </a:p>
          <a:p>
            <a:r>
              <a:rPr lang="en-US" i="1" dirty="0"/>
              <a:t>Alarm State</a:t>
            </a:r>
          </a:p>
          <a:p>
            <a:r>
              <a:rPr lang="en-US" i="1" dirty="0"/>
              <a:t>Alarm Command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745584" y="3126849"/>
            <a:ext cx="1769891" cy="13241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783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7745584" y="847920"/>
            <a:ext cx="4102821" cy="229669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ln>
                <a:solidFill>
                  <a:schemeClr val="bg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5584" y="3495874"/>
            <a:ext cx="4102821" cy="1958946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7F2C5-9154-4E22-A06A-406640C22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98" y="3303889"/>
            <a:ext cx="1494002" cy="81491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B0870AB-BCA5-4E0F-9901-C7AD29C77A4C}"/>
              </a:ext>
            </a:extLst>
          </p:cNvPr>
          <p:cNvCxnSpPr>
            <a:cxnSpLocks/>
          </p:cNvCxnSpPr>
          <p:nvPr/>
        </p:nvCxnSpPr>
        <p:spPr>
          <a:xfrm flipV="1">
            <a:off x="7762874" y="3292600"/>
            <a:ext cx="4085532" cy="2257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26">
            <a:extLst>
              <a:ext uri="{FF2B5EF4-FFF2-40B4-BE49-F238E27FC236}">
                <a16:creationId xmlns:a16="http://schemas.microsoft.com/office/drawing/2014/main" id="{A616E32F-85B6-498F-8245-7278ADDCF7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88206" y="1067810"/>
            <a:ext cx="1423989" cy="547688"/>
          </a:xfrm>
          <a:prstGeom prst="rect">
            <a:avLst/>
          </a:prstGeom>
        </p:spPr>
      </p:pic>
      <p:pic>
        <p:nvPicPr>
          <p:cNvPr id="11" name="Graphic 28">
            <a:extLst>
              <a:ext uri="{FF2B5EF4-FFF2-40B4-BE49-F238E27FC236}">
                <a16:creationId xmlns:a16="http://schemas.microsoft.com/office/drawing/2014/main" id="{6BD6AC53-C6B0-4C04-ADF3-F9782FA9F0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48151" y="4929401"/>
            <a:ext cx="1964183" cy="479069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8948151" y="3666437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Message</a:t>
            </a:r>
          </a:p>
          <a:p>
            <a:pPr algn="ctr"/>
            <a:r>
              <a:rPr lang="en-US" dirty="0"/>
              <a:t>Logger</a:t>
            </a:r>
          </a:p>
        </p:txBody>
      </p:sp>
      <p:pic>
        <p:nvPicPr>
          <p:cNvPr id="14" name="Picture 13" descr="Capture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162" y="1690688"/>
            <a:ext cx="1590344" cy="1317491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9887167" y="3325311"/>
            <a:ext cx="10510" cy="3411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Graphic 28">
            <a:extLst>
              <a:ext uri="{FF2B5EF4-FFF2-40B4-BE49-F238E27FC236}">
                <a16:creationId xmlns:a16="http://schemas.microsoft.com/office/drawing/2014/main" id="{6BD6AC53-C6B0-4C04-ADF3-F9782FA9F0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199" y="1614488"/>
            <a:ext cx="1964183" cy="479069"/>
          </a:xfrm>
          <a:prstGeom prst="rect">
            <a:avLst/>
          </a:prstGeom>
        </p:spPr>
      </p:pic>
      <p:sp>
        <p:nvSpPr>
          <p:cNvPr id="17" name="Content Placeholder 3"/>
          <p:cNvSpPr>
            <a:spLocks noGrp="1"/>
          </p:cNvSpPr>
          <p:nvPr>
            <p:ph sz="half" idx="1"/>
          </p:nvPr>
        </p:nvSpPr>
        <p:spPr>
          <a:xfrm>
            <a:off x="781304" y="2169757"/>
            <a:ext cx="6727825" cy="4115103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Elasticsearch</a:t>
            </a:r>
            <a:r>
              <a:rPr lang="en-US" dirty="0"/>
              <a:t> is a distributed, RESTful search and analytics engine.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 analytics and visualization platform called </a:t>
            </a:r>
            <a:r>
              <a:rPr lang="en-US" dirty="0" err="1"/>
              <a:t>Kibana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Build and Run</a:t>
            </a:r>
          </a:p>
          <a:p>
            <a:pPr marL="0" indent="0">
              <a:buNone/>
            </a:pPr>
            <a:r>
              <a:rPr lang="en-US" sz="2400" dirty="0" err="1">
                <a:solidFill>
                  <a:schemeClr val="tx1"/>
                </a:solidFill>
              </a:rPr>
              <a:t>git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hlinkClick r:id="rId9"/>
              </a:rPr>
              <a:t>https://github.com/shroffk/phoebus.git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cd services/alarm-</a:t>
            </a:r>
            <a:r>
              <a:rPr lang="en-US" sz="2400" dirty="0" err="1">
                <a:solidFill>
                  <a:schemeClr val="tx1"/>
                </a:solidFill>
              </a:rPr>
              <a:t>config</a:t>
            </a:r>
            <a:r>
              <a:rPr lang="en-US" sz="2400" dirty="0">
                <a:solidFill>
                  <a:schemeClr val="tx1"/>
                </a:solidFill>
              </a:rPr>
              <a:t>-logger</a:t>
            </a:r>
          </a:p>
          <a:p>
            <a:pPr marL="0" indent="0">
              <a:buNone/>
            </a:pPr>
            <a:r>
              <a:rPr lang="en-US" sz="2400" dirty="0" err="1">
                <a:solidFill>
                  <a:schemeClr val="tx1"/>
                </a:solidFill>
              </a:rPr>
              <a:t>mvn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exec:java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9" name="Graphic 26">
            <a:extLst>
              <a:ext uri="{FF2B5EF4-FFF2-40B4-BE49-F238E27FC236}">
                <a16:creationId xmlns:a16="http://schemas.microsoft.com/office/drawing/2014/main" id="{A616E32F-85B6-498F-8245-7278ADDCF7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199" y="3041334"/>
            <a:ext cx="1423989" cy="5476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20" y="2013144"/>
            <a:ext cx="2170907" cy="102342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20" y="1524189"/>
            <a:ext cx="466310" cy="46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91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9825"/>
          </a:xfrm>
        </p:spPr>
        <p:txBody>
          <a:bodyPr/>
          <a:lstStyle/>
          <a:p>
            <a:r>
              <a:rPr lang="en-US" dirty="0" err="1"/>
              <a:t>kibana</a:t>
            </a:r>
            <a:r>
              <a:rPr lang="en-US" dirty="0"/>
              <a:t> client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07" y="1314450"/>
            <a:ext cx="6881830" cy="24481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08" y="3783298"/>
            <a:ext cx="6881829" cy="2540654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7A08144-C971-4185-8662-BD41BFFA5374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32608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Timeseries view of </a:t>
            </a:r>
            <a:r>
              <a:rPr lang="en-US" dirty="0" err="1"/>
              <a:t>phoebus</a:t>
            </a:r>
            <a:r>
              <a:rPr lang="en-US" dirty="0"/>
              <a:t> alarm server messages.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Filtered: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/>
              <a:t>pvname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node/system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alarm </a:t>
            </a:r>
            <a:r>
              <a:rPr lang="en-US" dirty="0" err="1"/>
              <a:t>serverity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390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1460</Words>
  <Application>Microsoft Office PowerPoint</Application>
  <PresentationFormat>Widescreen</PresentationFormat>
  <Paragraphs>240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Consolas</vt:lpstr>
      <vt:lpstr>Helvetica</vt:lpstr>
      <vt:lpstr>Office Theme</vt:lpstr>
      <vt:lpstr>Phoebus Alarm System  Micro Services for Logging and Management.</vt:lpstr>
      <vt:lpstr>Alarm Philosophy</vt:lpstr>
      <vt:lpstr>BEAST </vt:lpstr>
      <vt:lpstr>PowerPoint Presentation</vt:lpstr>
      <vt:lpstr>Alarm Logger Service</vt:lpstr>
      <vt:lpstr>Alarm Message Logger</vt:lpstr>
      <vt:lpstr>Alarm Message Logger</vt:lpstr>
      <vt:lpstr>Architecture</vt:lpstr>
      <vt:lpstr>kibana client</vt:lpstr>
      <vt:lpstr>kibana client</vt:lpstr>
      <vt:lpstr>kibana client</vt:lpstr>
      <vt:lpstr>CS-Studio/Phoebus client</vt:lpstr>
      <vt:lpstr>Alarm Data Management</vt:lpstr>
      <vt:lpstr>Alarm Configuration Service</vt:lpstr>
      <vt:lpstr>Alarm Configuration Service</vt:lpstr>
      <vt:lpstr>Alarm Configuration Tree</vt:lpstr>
      <vt:lpstr>Configuration History</vt:lpstr>
      <vt:lpstr>Configuration events</vt:lpstr>
      <vt:lpstr>Restore Scripts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Phoebus Alarm System</dc:title>
  <dc:creator>Kunal Shroff</dc:creator>
  <cp:lastModifiedBy>Kunal Shroff</cp:lastModifiedBy>
  <cp:revision>47</cp:revision>
  <dcterms:created xsi:type="dcterms:W3CDTF">2019-05-23T17:33:47Z</dcterms:created>
  <dcterms:modified xsi:type="dcterms:W3CDTF">2019-06-05T07:10:49Z</dcterms:modified>
</cp:coreProperties>
</file>