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36"/>
  </p:notesMasterIdLst>
  <p:sldIdLst>
    <p:sldId id="266" r:id="rId3"/>
    <p:sldId id="283" r:id="rId4"/>
    <p:sldId id="516" r:id="rId5"/>
    <p:sldId id="284" r:id="rId6"/>
    <p:sldId id="300" r:id="rId7"/>
    <p:sldId id="518" r:id="rId8"/>
    <p:sldId id="272" r:id="rId9"/>
    <p:sldId id="270" r:id="rId10"/>
    <p:sldId id="271" r:id="rId11"/>
    <p:sldId id="269" r:id="rId12"/>
    <p:sldId id="303" r:id="rId13"/>
    <p:sldId id="289" r:id="rId14"/>
    <p:sldId id="522" r:id="rId15"/>
    <p:sldId id="523" r:id="rId16"/>
    <p:sldId id="304" r:id="rId17"/>
    <p:sldId id="307" r:id="rId18"/>
    <p:sldId id="257" r:id="rId19"/>
    <p:sldId id="301" r:id="rId20"/>
    <p:sldId id="290" r:id="rId21"/>
    <p:sldId id="288" r:id="rId22"/>
    <p:sldId id="296" r:id="rId23"/>
    <p:sldId id="277" r:id="rId24"/>
    <p:sldId id="278" r:id="rId25"/>
    <p:sldId id="293" r:id="rId26"/>
    <p:sldId id="297" r:id="rId27"/>
    <p:sldId id="299" r:id="rId28"/>
    <p:sldId id="298" r:id="rId29"/>
    <p:sldId id="308" r:id="rId30"/>
    <p:sldId id="521" r:id="rId31"/>
    <p:sldId id="520" r:id="rId32"/>
    <p:sldId id="519" r:id="rId33"/>
    <p:sldId id="287" r:id="rId34"/>
    <p:sldId id="276"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C9CF"/>
    <a:srgbClr val="EFCDA6"/>
    <a:srgbClr val="6599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914" autoAdjust="0"/>
    <p:restoredTop sz="76851" autoAdjust="0"/>
  </p:normalViewPr>
  <p:slideViewPr>
    <p:cSldViewPr snapToGrid="0">
      <p:cViewPr varScale="1">
        <p:scale>
          <a:sx n="87" d="100"/>
          <a:sy n="87" d="100"/>
        </p:scale>
        <p:origin x="88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7C4A31-AAB1-4AC5-855C-3EFC9B64EA73}" type="datetimeFigureOut">
              <a:rPr lang="en-US" smtClean="0"/>
              <a:t>6/5/2019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6A3292-2E4D-45FB-9832-8CBB1BB3BFC9}" type="slidenum">
              <a:rPr lang="en-US" smtClean="0"/>
              <a:t>‹#›</a:t>
            </a:fld>
            <a:endParaRPr lang="en-US"/>
          </a:p>
        </p:txBody>
      </p:sp>
    </p:spTree>
    <p:extLst>
      <p:ext uri="{BB962C8B-B14F-4D97-AF65-F5344CB8AC3E}">
        <p14:creationId xmlns:p14="http://schemas.microsoft.com/office/powerpoint/2010/main" val="26485090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BF0CF2E-296C-40E0-A024-428525EC6EC8}" type="slidenum">
              <a:rPr lang="en-US" smtClean="0"/>
              <a:t>1</a:t>
            </a:fld>
            <a:endParaRPr lang="en-US" dirty="0"/>
          </a:p>
        </p:txBody>
      </p:sp>
    </p:spTree>
    <p:extLst>
      <p:ext uri="{BB962C8B-B14F-4D97-AF65-F5344CB8AC3E}">
        <p14:creationId xmlns:p14="http://schemas.microsoft.com/office/powerpoint/2010/main" val="20836758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sz="1200" b="0" i="0" kern="1200" dirty="0">
                <a:solidFill>
                  <a:schemeClr val="tx1"/>
                </a:solidFill>
                <a:effectLst/>
                <a:latin typeface="+mn-lt"/>
                <a:ea typeface="+mn-ea"/>
                <a:cs typeface="+mn-cs"/>
              </a:rPr>
              <a:t>In fact I had intentions to use RCP CSS and BOY in the same manner already some 5 years ago.</a:t>
            </a:r>
          </a:p>
          <a:p>
            <a:pPr fontAlgn="base"/>
            <a:r>
              <a:rPr lang="en-US" sz="1200" b="0" i="0" kern="1200" dirty="0">
                <a:solidFill>
                  <a:schemeClr val="tx1"/>
                </a:solidFill>
                <a:effectLst/>
                <a:latin typeface="+mn-lt"/>
                <a:ea typeface="+mn-ea"/>
                <a:cs typeface="+mn-cs"/>
              </a:rPr>
              <a:t>You can see a relict repo on my </a:t>
            </a:r>
            <a:r>
              <a:rPr lang="en-US" sz="1200" b="0" i="0" kern="1200" dirty="0" err="1">
                <a:solidFill>
                  <a:schemeClr val="tx1"/>
                </a:solidFill>
                <a:effectLst/>
                <a:latin typeface="+mn-lt"/>
                <a:ea typeface="+mn-ea"/>
                <a:cs typeface="+mn-cs"/>
              </a:rPr>
              <a:t>Github</a:t>
            </a:r>
            <a:r>
              <a:rPr lang="en-US" sz="1200" b="0" i="0" kern="1200" dirty="0">
                <a:solidFill>
                  <a:schemeClr val="tx1"/>
                </a:solidFill>
                <a:effectLst/>
                <a:latin typeface="+mn-lt"/>
                <a:ea typeface="+mn-ea"/>
                <a:cs typeface="+mn-cs"/>
              </a:rPr>
              <a:t>. But the RCP handling and Eclipse UI have been that discouraging that I left it in an early stage.</a:t>
            </a:r>
          </a:p>
          <a:p>
            <a:pPr fontAlgn="base"/>
            <a:r>
              <a:rPr lang="en-US" sz="1200" b="0" i="0" kern="1200" dirty="0">
                <a:solidFill>
                  <a:schemeClr val="tx1"/>
                </a:solidFill>
                <a:effectLst/>
                <a:latin typeface="+mn-lt"/>
                <a:ea typeface="+mn-ea"/>
                <a:cs typeface="+mn-cs"/>
              </a:rPr>
              <a:t>Phoebus opened the way. There are still some isolated items which I feel that have to be worked on or enhanced. I am trying to contribute step by step in this field.</a:t>
            </a:r>
          </a:p>
          <a:p>
            <a:pPr fontAlgn="base"/>
            <a:r>
              <a:rPr lang="en-US" sz="1200" b="0" i="0" kern="1200" dirty="0">
                <a:solidFill>
                  <a:schemeClr val="tx1"/>
                </a:solidFill>
                <a:effectLst/>
                <a:latin typeface="+mn-lt"/>
                <a:ea typeface="+mn-ea"/>
                <a:cs typeface="+mn-cs"/>
              </a:rPr>
              <a:t>Generally I would say that Phoebus is a solid piece of software and a good basement for the next development. It was relatively easy for me as a non professional programmer and even a non Java programmer to set the development environment up and begin to develop a set of extensions.</a:t>
            </a:r>
          </a:p>
          <a:p>
            <a:endParaRPr lang="en-US" dirty="0"/>
          </a:p>
        </p:txBody>
      </p:sp>
      <p:sp>
        <p:nvSpPr>
          <p:cNvPr id="4" name="Slide Number Placeholder 3"/>
          <p:cNvSpPr>
            <a:spLocks noGrp="1"/>
          </p:cNvSpPr>
          <p:nvPr>
            <p:ph type="sldNum" sz="quarter" idx="5"/>
          </p:nvPr>
        </p:nvSpPr>
        <p:spPr/>
        <p:txBody>
          <a:bodyPr/>
          <a:lstStyle/>
          <a:p>
            <a:fld id="{C66A3292-2E4D-45FB-9832-8CBB1BB3BFC9}" type="slidenum">
              <a:rPr lang="en-US" smtClean="0"/>
              <a:t>20</a:t>
            </a:fld>
            <a:endParaRPr lang="en-US"/>
          </a:p>
        </p:txBody>
      </p:sp>
    </p:spTree>
    <p:extLst>
      <p:ext uri="{BB962C8B-B14F-4D97-AF65-F5344CB8AC3E}">
        <p14:creationId xmlns:p14="http://schemas.microsoft.com/office/powerpoint/2010/main" val="6318610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migration from eclipse to Phoebus will be a multi year process</a:t>
            </a:r>
          </a:p>
          <a:p>
            <a:pPr lvl="1"/>
            <a:r>
              <a:rPr lang="en-US" dirty="0"/>
              <a:t>Each application will be migrated individually.</a:t>
            </a:r>
          </a:p>
          <a:p>
            <a:pPr lvl="1"/>
            <a:r>
              <a:rPr lang="en-US" dirty="0"/>
              <a:t>Both the eclipse and </a:t>
            </a:r>
            <a:r>
              <a:rPr lang="en-US" dirty="0" err="1"/>
              <a:t>phoebus</a:t>
            </a:r>
            <a:r>
              <a:rPr lang="en-US" dirty="0"/>
              <a:t> based applications will be supported by the cs-studio community.</a:t>
            </a:r>
          </a:p>
          <a:p>
            <a:pPr lvl="1"/>
            <a:r>
              <a:rPr lang="en-US" dirty="0"/>
              <a:t>Each site will have the flexibility to define their time lines</a:t>
            </a:r>
          </a:p>
          <a:p>
            <a:endParaRPr lang="en-US" dirty="0"/>
          </a:p>
        </p:txBody>
      </p:sp>
      <p:sp>
        <p:nvSpPr>
          <p:cNvPr id="4" name="Slide Number Placeholder 3"/>
          <p:cNvSpPr>
            <a:spLocks noGrp="1"/>
          </p:cNvSpPr>
          <p:nvPr>
            <p:ph type="sldNum" sz="quarter" idx="5"/>
          </p:nvPr>
        </p:nvSpPr>
        <p:spPr/>
        <p:txBody>
          <a:bodyPr/>
          <a:lstStyle/>
          <a:p>
            <a:fld id="{C66A3292-2E4D-45FB-9832-8CBB1BB3BFC9}" type="slidenum">
              <a:rPr lang="en-US" smtClean="0"/>
              <a:t>22</a:t>
            </a:fld>
            <a:endParaRPr lang="en-US"/>
          </a:p>
        </p:txBody>
      </p:sp>
    </p:spTree>
    <p:extLst>
      <p:ext uri="{BB962C8B-B14F-4D97-AF65-F5344CB8AC3E}">
        <p14:creationId xmlns:p14="http://schemas.microsoft.com/office/powerpoint/2010/main" val="13258736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6A3292-2E4D-45FB-9832-8CBB1BB3BFC9}" type="slidenum">
              <a:rPr lang="en-US" smtClean="0"/>
              <a:t>23</a:t>
            </a:fld>
            <a:endParaRPr lang="en-US"/>
          </a:p>
        </p:txBody>
      </p:sp>
    </p:spTree>
    <p:extLst>
      <p:ext uri="{BB962C8B-B14F-4D97-AF65-F5344CB8AC3E}">
        <p14:creationId xmlns:p14="http://schemas.microsoft.com/office/powerpoint/2010/main" val="15019878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sz="1200" b="1" i="1" dirty="0"/>
            </a:br>
            <a:r>
              <a:rPr lang="en-US" sz="1200" b="1" i="1" dirty="0" err="1"/>
              <a:t>org.csstudio.phoebus.integration</a:t>
            </a:r>
            <a:endParaRPr lang="en-US" sz="1200" b="1" i="1" dirty="0"/>
          </a:p>
          <a:p>
            <a:r>
              <a:rPr lang="en-US" dirty="0"/>
              <a:t>A plugin which provides a service with methods for launching CS-Studio </a:t>
            </a:r>
            <a:r>
              <a:rPr lang="en-US" dirty="0" err="1"/>
              <a:t>phoebus</a:t>
            </a:r>
            <a:r>
              <a:rPr lang="en-US" dirty="0"/>
              <a:t> applications from inside existing CS-Studio/eclipse products</a:t>
            </a:r>
          </a:p>
          <a:p>
            <a:endParaRPr lang="en-US" dirty="0"/>
          </a:p>
          <a:p>
            <a:r>
              <a:rPr lang="en-US" dirty="0"/>
              <a:t>Launch various </a:t>
            </a:r>
            <a:r>
              <a:rPr lang="en-US" dirty="0" err="1"/>
              <a:t>phoebus</a:t>
            </a:r>
            <a:r>
              <a:rPr lang="en-US" dirty="0"/>
              <a:t> applications via</a:t>
            </a:r>
          </a:p>
          <a:p>
            <a:r>
              <a:rPr lang="en-US" dirty="0"/>
              <a:t>CS-Studio menu or toolbar actions</a:t>
            </a:r>
          </a:p>
          <a:p>
            <a:r>
              <a:rPr lang="en-US" dirty="0"/>
              <a:t>CS-Studio context menu actions using the selection</a:t>
            </a:r>
          </a:p>
          <a:p>
            <a:endParaRPr lang="en-US" dirty="0"/>
          </a:p>
          <a:p>
            <a:r>
              <a:rPr lang="en-US" dirty="0"/>
              <a:t>When a users launches an application or a tool, the details of weather it a </a:t>
            </a:r>
            <a:r>
              <a:rPr lang="en-US" dirty="0" err="1"/>
              <a:t>swt</a:t>
            </a:r>
            <a:r>
              <a:rPr lang="en-US" dirty="0"/>
              <a:t>/</a:t>
            </a:r>
            <a:r>
              <a:rPr lang="en-US" dirty="0" err="1"/>
              <a:t>javafx</a:t>
            </a:r>
            <a:r>
              <a:rPr lang="en-US" dirty="0"/>
              <a:t> based eclipse application or a </a:t>
            </a:r>
            <a:r>
              <a:rPr lang="en-US" dirty="0" err="1"/>
              <a:t>javafx</a:t>
            </a:r>
            <a:r>
              <a:rPr lang="en-US" dirty="0"/>
              <a:t> based </a:t>
            </a:r>
            <a:r>
              <a:rPr lang="en-US" dirty="0" err="1"/>
              <a:t>phoebus</a:t>
            </a:r>
            <a:r>
              <a:rPr lang="en-US" dirty="0"/>
              <a:t> applications are transparent to the user.</a:t>
            </a:r>
          </a:p>
          <a:p>
            <a:endParaRPr lang="en-US" dirty="0"/>
          </a:p>
          <a:p>
            <a:r>
              <a:rPr lang="en-US" dirty="0"/>
              <a:t>e.g. The “send an email” or “create a log entry” will open the associated </a:t>
            </a:r>
            <a:r>
              <a:rPr lang="en-US" dirty="0" err="1"/>
              <a:t>phoebus</a:t>
            </a:r>
            <a:r>
              <a:rPr lang="en-US" dirty="0"/>
              <a:t> apps in a new window instead of the eclipse based ones.</a:t>
            </a:r>
          </a:p>
          <a:p>
            <a:endParaRPr lang="en-US" dirty="0"/>
          </a:p>
          <a:p>
            <a:endParaRPr lang="en-US" dirty="0"/>
          </a:p>
        </p:txBody>
      </p:sp>
      <p:sp>
        <p:nvSpPr>
          <p:cNvPr id="4" name="Slide Number Placeholder 3"/>
          <p:cNvSpPr>
            <a:spLocks noGrp="1"/>
          </p:cNvSpPr>
          <p:nvPr>
            <p:ph type="sldNum" sz="quarter" idx="5"/>
          </p:nvPr>
        </p:nvSpPr>
        <p:spPr/>
        <p:txBody>
          <a:bodyPr/>
          <a:lstStyle/>
          <a:p>
            <a:fld id="{C66A3292-2E4D-45FB-9832-8CBB1BB3BFC9}" type="slidenum">
              <a:rPr lang="en-US" smtClean="0"/>
              <a:t>24</a:t>
            </a:fld>
            <a:endParaRPr lang="en-US"/>
          </a:p>
        </p:txBody>
      </p:sp>
    </p:spTree>
    <p:extLst>
      <p:ext uri="{BB962C8B-B14F-4D97-AF65-F5344CB8AC3E}">
        <p14:creationId xmlns:p14="http://schemas.microsoft.com/office/powerpoint/2010/main" val="39388939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sz="1200" b="1" i="1" dirty="0"/>
            </a:br>
            <a:r>
              <a:rPr lang="en-US" sz="1200" b="1" i="1" dirty="0" err="1"/>
              <a:t>org.csstudio.phoebus.integration</a:t>
            </a:r>
            <a:endParaRPr lang="en-US" sz="1200" b="1" i="1" dirty="0"/>
          </a:p>
          <a:p>
            <a:r>
              <a:rPr lang="en-US" dirty="0"/>
              <a:t>A plugin which provides a service with methods for launching CS-Studio </a:t>
            </a:r>
            <a:r>
              <a:rPr lang="en-US" dirty="0" err="1"/>
              <a:t>phoebus</a:t>
            </a:r>
            <a:r>
              <a:rPr lang="en-US" dirty="0"/>
              <a:t> applications from inside existing CS-Studio/eclipse products</a:t>
            </a:r>
          </a:p>
          <a:p>
            <a:endParaRPr lang="en-US" dirty="0"/>
          </a:p>
          <a:p>
            <a:r>
              <a:rPr lang="en-US" dirty="0"/>
              <a:t>Launch various </a:t>
            </a:r>
            <a:r>
              <a:rPr lang="en-US" dirty="0" err="1"/>
              <a:t>phoebus</a:t>
            </a:r>
            <a:r>
              <a:rPr lang="en-US" dirty="0"/>
              <a:t> applications via</a:t>
            </a:r>
          </a:p>
          <a:p>
            <a:r>
              <a:rPr lang="en-US" dirty="0"/>
              <a:t>CS-Studio menu or toolbar actions</a:t>
            </a:r>
          </a:p>
          <a:p>
            <a:r>
              <a:rPr lang="en-US" dirty="0"/>
              <a:t>CS-Studio context menu actions using the selection</a:t>
            </a:r>
          </a:p>
          <a:p>
            <a:endParaRPr lang="en-US" dirty="0"/>
          </a:p>
          <a:p>
            <a:r>
              <a:rPr lang="en-US" dirty="0"/>
              <a:t>When a users launches an application or a tool, the details of weather it a </a:t>
            </a:r>
            <a:r>
              <a:rPr lang="en-US" dirty="0" err="1"/>
              <a:t>swt</a:t>
            </a:r>
            <a:r>
              <a:rPr lang="en-US" dirty="0"/>
              <a:t>/</a:t>
            </a:r>
            <a:r>
              <a:rPr lang="en-US" dirty="0" err="1"/>
              <a:t>javafx</a:t>
            </a:r>
            <a:r>
              <a:rPr lang="en-US" dirty="0"/>
              <a:t> based eclipse application or a </a:t>
            </a:r>
            <a:r>
              <a:rPr lang="en-US" dirty="0" err="1"/>
              <a:t>javafx</a:t>
            </a:r>
            <a:r>
              <a:rPr lang="en-US" dirty="0"/>
              <a:t> based </a:t>
            </a:r>
            <a:r>
              <a:rPr lang="en-US" dirty="0" err="1"/>
              <a:t>phoebus</a:t>
            </a:r>
            <a:r>
              <a:rPr lang="en-US" dirty="0"/>
              <a:t> applications are transparent to the user.</a:t>
            </a:r>
          </a:p>
          <a:p>
            <a:endParaRPr lang="en-US" dirty="0"/>
          </a:p>
          <a:p>
            <a:r>
              <a:rPr lang="en-US" dirty="0"/>
              <a:t>e.g. The “send an email” or “create a log entry” will open the associated </a:t>
            </a:r>
            <a:r>
              <a:rPr lang="en-US" dirty="0" err="1"/>
              <a:t>phoebus</a:t>
            </a:r>
            <a:r>
              <a:rPr lang="en-US" dirty="0"/>
              <a:t> apps in a new window instead of the eclipse based ones.</a:t>
            </a:r>
          </a:p>
          <a:p>
            <a:endParaRPr lang="en-US" dirty="0"/>
          </a:p>
          <a:p>
            <a:endParaRPr lang="en-US" dirty="0"/>
          </a:p>
        </p:txBody>
      </p:sp>
      <p:sp>
        <p:nvSpPr>
          <p:cNvPr id="4" name="Slide Number Placeholder 3"/>
          <p:cNvSpPr>
            <a:spLocks noGrp="1"/>
          </p:cNvSpPr>
          <p:nvPr>
            <p:ph type="sldNum" sz="quarter" idx="5"/>
          </p:nvPr>
        </p:nvSpPr>
        <p:spPr/>
        <p:txBody>
          <a:bodyPr/>
          <a:lstStyle/>
          <a:p>
            <a:fld id="{C66A3292-2E4D-45FB-9832-8CBB1BB3BFC9}" type="slidenum">
              <a:rPr lang="en-US" smtClean="0"/>
              <a:t>25</a:t>
            </a:fld>
            <a:endParaRPr lang="en-US"/>
          </a:p>
        </p:txBody>
      </p:sp>
    </p:spTree>
    <p:extLst>
      <p:ext uri="{BB962C8B-B14F-4D97-AF65-F5344CB8AC3E}">
        <p14:creationId xmlns:p14="http://schemas.microsoft.com/office/powerpoint/2010/main" val="12227772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sz="1200" b="1" i="1" dirty="0"/>
            </a:br>
            <a:r>
              <a:rPr lang="en-US" sz="1200" b="1" i="1" dirty="0" err="1"/>
              <a:t>org.csstudio.phoebus.integration</a:t>
            </a:r>
            <a:endParaRPr lang="en-US" sz="1200" b="1" i="1" dirty="0"/>
          </a:p>
          <a:p>
            <a:r>
              <a:rPr lang="en-US" dirty="0"/>
              <a:t>A plugin which provides a service with methods for launching CS-Studio </a:t>
            </a:r>
            <a:r>
              <a:rPr lang="en-US" dirty="0" err="1"/>
              <a:t>phoebus</a:t>
            </a:r>
            <a:r>
              <a:rPr lang="en-US" dirty="0"/>
              <a:t> applications from inside existing CS-Studio/eclipse products</a:t>
            </a:r>
          </a:p>
          <a:p>
            <a:endParaRPr lang="en-US" dirty="0"/>
          </a:p>
          <a:p>
            <a:r>
              <a:rPr lang="en-US" dirty="0"/>
              <a:t>Launch various </a:t>
            </a:r>
            <a:r>
              <a:rPr lang="en-US" dirty="0" err="1"/>
              <a:t>phoebus</a:t>
            </a:r>
            <a:r>
              <a:rPr lang="en-US" dirty="0"/>
              <a:t> applications via</a:t>
            </a:r>
          </a:p>
          <a:p>
            <a:r>
              <a:rPr lang="en-US" dirty="0"/>
              <a:t>CS-Studio menu or toolbar actions</a:t>
            </a:r>
          </a:p>
          <a:p>
            <a:r>
              <a:rPr lang="en-US" dirty="0"/>
              <a:t>CS-Studio context menu actions using the selection</a:t>
            </a:r>
          </a:p>
          <a:p>
            <a:endParaRPr lang="en-US" dirty="0"/>
          </a:p>
          <a:p>
            <a:r>
              <a:rPr lang="en-US" dirty="0"/>
              <a:t>When a users launches an application or a tool, the details of weather it a </a:t>
            </a:r>
            <a:r>
              <a:rPr lang="en-US" dirty="0" err="1"/>
              <a:t>swt</a:t>
            </a:r>
            <a:r>
              <a:rPr lang="en-US" dirty="0"/>
              <a:t>/</a:t>
            </a:r>
            <a:r>
              <a:rPr lang="en-US" dirty="0" err="1"/>
              <a:t>javafx</a:t>
            </a:r>
            <a:r>
              <a:rPr lang="en-US" dirty="0"/>
              <a:t> based eclipse application or a </a:t>
            </a:r>
            <a:r>
              <a:rPr lang="en-US" dirty="0" err="1"/>
              <a:t>javafx</a:t>
            </a:r>
            <a:r>
              <a:rPr lang="en-US" dirty="0"/>
              <a:t> based </a:t>
            </a:r>
            <a:r>
              <a:rPr lang="en-US" dirty="0" err="1"/>
              <a:t>phoebus</a:t>
            </a:r>
            <a:r>
              <a:rPr lang="en-US" dirty="0"/>
              <a:t> applications are transparent to the user.</a:t>
            </a:r>
          </a:p>
          <a:p>
            <a:endParaRPr lang="en-US" dirty="0"/>
          </a:p>
          <a:p>
            <a:r>
              <a:rPr lang="en-US" dirty="0"/>
              <a:t>e.g. The “send an email” or “create a log entry” will open the associated </a:t>
            </a:r>
            <a:r>
              <a:rPr lang="en-US" dirty="0" err="1"/>
              <a:t>phoebus</a:t>
            </a:r>
            <a:r>
              <a:rPr lang="en-US" dirty="0"/>
              <a:t> apps in a new window instead of the eclipse based ones.</a:t>
            </a:r>
          </a:p>
          <a:p>
            <a:endParaRPr lang="en-US" dirty="0"/>
          </a:p>
          <a:p>
            <a:endParaRPr lang="en-US" dirty="0"/>
          </a:p>
        </p:txBody>
      </p:sp>
      <p:sp>
        <p:nvSpPr>
          <p:cNvPr id="4" name="Slide Number Placeholder 3"/>
          <p:cNvSpPr>
            <a:spLocks noGrp="1"/>
          </p:cNvSpPr>
          <p:nvPr>
            <p:ph type="sldNum" sz="quarter" idx="5"/>
          </p:nvPr>
        </p:nvSpPr>
        <p:spPr/>
        <p:txBody>
          <a:bodyPr/>
          <a:lstStyle/>
          <a:p>
            <a:fld id="{C66A3292-2E4D-45FB-9832-8CBB1BB3BFC9}" type="slidenum">
              <a:rPr lang="en-US" smtClean="0"/>
              <a:t>26</a:t>
            </a:fld>
            <a:endParaRPr lang="en-US"/>
          </a:p>
        </p:txBody>
      </p:sp>
    </p:spTree>
    <p:extLst>
      <p:ext uri="{BB962C8B-B14F-4D97-AF65-F5344CB8AC3E}">
        <p14:creationId xmlns:p14="http://schemas.microsoft.com/office/powerpoint/2010/main" val="39168123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sz="1200" b="1" i="1" dirty="0"/>
            </a:br>
            <a:r>
              <a:rPr lang="en-US" sz="1200" b="1" i="1" dirty="0" err="1"/>
              <a:t>org.csstudio.phoebus.integration</a:t>
            </a:r>
            <a:endParaRPr lang="en-US" sz="1200" b="1" i="1" dirty="0"/>
          </a:p>
          <a:p>
            <a:r>
              <a:rPr lang="en-US" dirty="0"/>
              <a:t>A plugin which provides a service with methods for launching CS-Studio </a:t>
            </a:r>
            <a:r>
              <a:rPr lang="en-US" dirty="0" err="1"/>
              <a:t>phoebus</a:t>
            </a:r>
            <a:r>
              <a:rPr lang="en-US" dirty="0"/>
              <a:t> applications from inside existing CS-Studio/eclipse products</a:t>
            </a:r>
          </a:p>
          <a:p>
            <a:endParaRPr lang="en-US" dirty="0"/>
          </a:p>
          <a:p>
            <a:r>
              <a:rPr lang="en-US" dirty="0"/>
              <a:t>Launch various </a:t>
            </a:r>
            <a:r>
              <a:rPr lang="en-US" dirty="0" err="1"/>
              <a:t>phoebus</a:t>
            </a:r>
            <a:r>
              <a:rPr lang="en-US" dirty="0"/>
              <a:t> applications via</a:t>
            </a:r>
          </a:p>
          <a:p>
            <a:r>
              <a:rPr lang="en-US" dirty="0"/>
              <a:t>CS-Studio menu or toolbar actions</a:t>
            </a:r>
          </a:p>
          <a:p>
            <a:r>
              <a:rPr lang="en-US" dirty="0"/>
              <a:t>CS-Studio context menu actions using the selection</a:t>
            </a:r>
          </a:p>
          <a:p>
            <a:endParaRPr lang="en-US" dirty="0"/>
          </a:p>
          <a:p>
            <a:r>
              <a:rPr lang="en-US" dirty="0"/>
              <a:t>When a users launches an application or a tool, the details of weather it a </a:t>
            </a:r>
            <a:r>
              <a:rPr lang="en-US" dirty="0" err="1"/>
              <a:t>swt</a:t>
            </a:r>
            <a:r>
              <a:rPr lang="en-US" dirty="0"/>
              <a:t>/</a:t>
            </a:r>
            <a:r>
              <a:rPr lang="en-US" dirty="0" err="1"/>
              <a:t>javafx</a:t>
            </a:r>
            <a:r>
              <a:rPr lang="en-US" dirty="0"/>
              <a:t> based eclipse application or a </a:t>
            </a:r>
            <a:r>
              <a:rPr lang="en-US" dirty="0" err="1"/>
              <a:t>javafx</a:t>
            </a:r>
            <a:r>
              <a:rPr lang="en-US" dirty="0"/>
              <a:t> based </a:t>
            </a:r>
            <a:r>
              <a:rPr lang="en-US" dirty="0" err="1"/>
              <a:t>phoebus</a:t>
            </a:r>
            <a:r>
              <a:rPr lang="en-US" dirty="0"/>
              <a:t> applications are transparent to the user.</a:t>
            </a:r>
          </a:p>
          <a:p>
            <a:endParaRPr lang="en-US" dirty="0"/>
          </a:p>
          <a:p>
            <a:r>
              <a:rPr lang="en-US" dirty="0"/>
              <a:t>e.g. The “send an email” or “create a log entry” will open the associated </a:t>
            </a:r>
            <a:r>
              <a:rPr lang="en-US" dirty="0" err="1"/>
              <a:t>phoebus</a:t>
            </a:r>
            <a:r>
              <a:rPr lang="en-US" dirty="0"/>
              <a:t> apps in a new window instead of the eclipse based ones.</a:t>
            </a:r>
          </a:p>
          <a:p>
            <a:endParaRPr lang="en-US" dirty="0"/>
          </a:p>
          <a:p>
            <a:endParaRPr lang="en-US" dirty="0"/>
          </a:p>
        </p:txBody>
      </p:sp>
      <p:sp>
        <p:nvSpPr>
          <p:cNvPr id="4" name="Slide Number Placeholder 3"/>
          <p:cNvSpPr>
            <a:spLocks noGrp="1"/>
          </p:cNvSpPr>
          <p:nvPr>
            <p:ph type="sldNum" sz="quarter" idx="5"/>
          </p:nvPr>
        </p:nvSpPr>
        <p:spPr/>
        <p:txBody>
          <a:bodyPr/>
          <a:lstStyle/>
          <a:p>
            <a:fld id="{C66A3292-2E4D-45FB-9832-8CBB1BB3BFC9}" type="slidenum">
              <a:rPr lang="en-US" smtClean="0"/>
              <a:t>27</a:t>
            </a:fld>
            <a:endParaRPr lang="en-US"/>
          </a:p>
        </p:txBody>
      </p:sp>
    </p:spTree>
    <p:extLst>
      <p:ext uri="{BB962C8B-B14F-4D97-AF65-F5344CB8AC3E}">
        <p14:creationId xmlns:p14="http://schemas.microsoft.com/office/powerpoint/2010/main" val="21467579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sz="1200" b="1" i="1" dirty="0"/>
            </a:br>
            <a:r>
              <a:rPr lang="en-US" sz="1200" b="1" i="1" dirty="0" err="1"/>
              <a:t>org.csstudio.phoebus.integration</a:t>
            </a:r>
            <a:endParaRPr lang="en-US" sz="1200" b="1" i="1" dirty="0"/>
          </a:p>
          <a:p>
            <a:r>
              <a:rPr lang="en-US" dirty="0"/>
              <a:t>A plugin which provides a service with methods for launching CS-Studio </a:t>
            </a:r>
            <a:r>
              <a:rPr lang="en-US" dirty="0" err="1"/>
              <a:t>phoebus</a:t>
            </a:r>
            <a:r>
              <a:rPr lang="en-US" dirty="0"/>
              <a:t> applications from inside existing CS-Studio/eclipse products</a:t>
            </a:r>
          </a:p>
          <a:p>
            <a:endParaRPr lang="en-US" dirty="0"/>
          </a:p>
          <a:p>
            <a:r>
              <a:rPr lang="en-US" dirty="0"/>
              <a:t>Launch various </a:t>
            </a:r>
            <a:r>
              <a:rPr lang="en-US" dirty="0" err="1"/>
              <a:t>phoebus</a:t>
            </a:r>
            <a:r>
              <a:rPr lang="en-US" dirty="0"/>
              <a:t> applications via</a:t>
            </a:r>
          </a:p>
          <a:p>
            <a:r>
              <a:rPr lang="en-US" dirty="0"/>
              <a:t>CS-Studio menu or toolbar actions</a:t>
            </a:r>
          </a:p>
          <a:p>
            <a:r>
              <a:rPr lang="en-US" dirty="0"/>
              <a:t>CS-Studio context menu actions using the selection</a:t>
            </a:r>
          </a:p>
          <a:p>
            <a:endParaRPr lang="en-US" dirty="0"/>
          </a:p>
          <a:p>
            <a:r>
              <a:rPr lang="en-US" dirty="0"/>
              <a:t>When a users launches an application or a tool, the details of weather it a </a:t>
            </a:r>
            <a:r>
              <a:rPr lang="en-US" dirty="0" err="1"/>
              <a:t>swt</a:t>
            </a:r>
            <a:r>
              <a:rPr lang="en-US" dirty="0"/>
              <a:t>/</a:t>
            </a:r>
            <a:r>
              <a:rPr lang="en-US" dirty="0" err="1"/>
              <a:t>javafx</a:t>
            </a:r>
            <a:r>
              <a:rPr lang="en-US" dirty="0"/>
              <a:t> based eclipse application or a </a:t>
            </a:r>
            <a:r>
              <a:rPr lang="en-US" dirty="0" err="1"/>
              <a:t>javafx</a:t>
            </a:r>
            <a:r>
              <a:rPr lang="en-US" dirty="0"/>
              <a:t> based </a:t>
            </a:r>
            <a:r>
              <a:rPr lang="en-US" dirty="0" err="1"/>
              <a:t>phoebus</a:t>
            </a:r>
            <a:r>
              <a:rPr lang="en-US" dirty="0"/>
              <a:t> applications are transparent to the user.</a:t>
            </a:r>
          </a:p>
          <a:p>
            <a:endParaRPr lang="en-US" dirty="0"/>
          </a:p>
          <a:p>
            <a:r>
              <a:rPr lang="en-US" dirty="0"/>
              <a:t>e.g. The “send an email” or “create a log entry” will open the associated </a:t>
            </a:r>
            <a:r>
              <a:rPr lang="en-US" dirty="0" err="1"/>
              <a:t>phoebus</a:t>
            </a:r>
            <a:r>
              <a:rPr lang="en-US" dirty="0"/>
              <a:t> apps in a new window instead of the eclipse based ones.</a:t>
            </a:r>
          </a:p>
          <a:p>
            <a:endParaRPr lang="en-US" dirty="0"/>
          </a:p>
          <a:p>
            <a:endParaRPr lang="en-US" dirty="0"/>
          </a:p>
        </p:txBody>
      </p:sp>
      <p:sp>
        <p:nvSpPr>
          <p:cNvPr id="4" name="Slide Number Placeholder 3"/>
          <p:cNvSpPr>
            <a:spLocks noGrp="1"/>
          </p:cNvSpPr>
          <p:nvPr>
            <p:ph type="sldNum" sz="quarter" idx="5"/>
          </p:nvPr>
        </p:nvSpPr>
        <p:spPr/>
        <p:txBody>
          <a:bodyPr/>
          <a:lstStyle/>
          <a:p>
            <a:fld id="{C66A3292-2E4D-45FB-9832-8CBB1BB3BFC9}" type="slidenum">
              <a:rPr lang="en-US" smtClean="0"/>
              <a:t>28</a:t>
            </a:fld>
            <a:endParaRPr lang="en-US"/>
          </a:p>
        </p:txBody>
      </p:sp>
    </p:spTree>
    <p:extLst>
      <p:ext uri="{BB962C8B-B14F-4D97-AF65-F5344CB8AC3E}">
        <p14:creationId xmlns:p14="http://schemas.microsoft.com/office/powerpoint/2010/main" val="2324538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Significant improvement in performance  on </a:t>
            </a:r>
            <a:r>
              <a:rPr lang="en-US" dirty="0" err="1"/>
              <a:t>linux</a:t>
            </a:r>
            <a:r>
              <a:rPr lang="en-US" dirty="0"/>
              <a:t> GTK 3</a:t>
            </a:r>
          </a:p>
          <a:p>
            <a:r>
              <a:rPr lang="en-US"/>
              <a:t>Renders well…</a:t>
            </a:r>
            <a:endParaRPr lang="en-US" dirty="0"/>
          </a:p>
          <a:p>
            <a:endParaRPr lang="en-US" dirty="0"/>
          </a:p>
          <a:p>
            <a:r>
              <a:rPr lang="en-US" dirty="0"/>
              <a:t>BOY intensity graph interpolation</a:t>
            </a:r>
          </a:p>
          <a:p>
            <a:r>
              <a:rPr lang="en-US" dirty="0" err="1"/>
              <a:t>Databrowser</a:t>
            </a:r>
            <a:r>
              <a:rPr lang="en-US" dirty="0"/>
              <a:t> Axis</a:t>
            </a:r>
          </a:p>
          <a:p>
            <a:endParaRPr lang="en-US" dirty="0"/>
          </a:p>
          <a:p>
            <a:r>
              <a:rPr lang="en-US" dirty="0"/>
              <a:t>Bug fixes for multi state </a:t>
            </a:r>
            <a:r>
              <a:rPr lang="en-US" dirty="0" err="1"/>
              <a:t>leds</a:t>
            </a:r>
            <a:endParaRPr lang="en-US" dirty="0"/>
          </a:p>
          <a:p>
            <a:r>
              <a:rPr lang="en-US" dirty="0"/>
              <a:t>Bug fixes for </a:t>
            </a:r>
            <a:r>
              <a:rPr lang="en-US" dirty="0" err="1"/>
              <a:t>edm</a:t>
            </a:r>
            <a:r>
              <a:rPr lang="en-US" dirty="0"/>
              <a:t> and </a:t>
            </a:r>
            <a:r>
              <a:rPr lang="en-US" dirty="0" err="1"/>
              <a:t>medm</a:t>
            </a:r>
            <a:r>
              <a:rPr lang="en-US" dirty="0"/>
              <a:t> converters</a:t>
            </a:r>
          </a:p>
          <a:p>
            <a:endParaRPr lang="en-US" dirty="0"/>
          </a:p>
        </p:txBody>
      </p:sp>
      <p:sp>
        <p:nvSpPr>
          <p:cNvPr id="4" name="Slide Number Placeholder 3"/>
          <p:cNvSpPr>
            <a:spLocks noGrp="1"/>
          </p:cNvSpPr>
          <p:nvPr>
            <p:ph type="sldNum" sz="quarter" idx="5"/>
          </p:nvPr>
        </p:nvSpPr>
        <p:spPr/>
        <p:txBody>
          <a:bodyPr/>
          <a:lstStyle/>
          <a:p>
            <a:fld id="{C66A3292-2E4D-45FB-9832-8CBB1BB3BFC9}" type="slidenum">
              <a:rPr lang="en-US" smtClean="0"/>
              <a:t>4</a:t>
            </a:fld>
            <a:endParaRPr lang="en-US"/>
          </a:p>
        </p:txBody>
      </p:sp>
    </p:spTree>
    <p:extLst>
      <p:ext uri="{BB962C8B-B14F-4D97-AF65-F5344CB8AC3E}">
        <p14:creationId xmlns:p14="http://schemas.microsoft.com/office/powerpoint/2010/main" val="19418196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6A3292-2E4D-45FB-9832-8CBB1BB3BFC9}" type="slidenum">
              <a:rPr lang="en-US" smtClean="0"/>
              <a:t>6</a:t>
            </a:fld>
            <a:endParaRPr lang="en-US"/>
          </a:p>
        </p:txBody>
      </p:sp>
    </p:spTree>
    <p:extLst>
      <p:ext uri="{BB962C8B-B14F-4D97-AF65-F5344CB8AC3E}">
        <p14:creationId xmlns:p14="http://schemas.microsoft.com/office/powerpoint/2010/main" val="17107561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5E4869-590D-49D8-B6EE-8E9B09396C55}" type="slidenum">
              <a:rPr lang="en-US" smtClean="0"/>
              <a:t>7</a:t>
            </a:fld>
            <a:endParaRPr lang="en-US"/>
          </a:p>
        </p:txBody>
      </p:sp>
    </p:spTree>
    <p:extLst>
      <p:ext uri="{BB962C8B-B14F-4D97-AF65-F5344CB8AC3E}">
        <p14:creationId xmlns:p14="http://schemas.microsoft.com/office/powerpoint/2010/main" val="38909193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6A3292-2E4D-45FB-9832-8CBB1BB3BFC9}" type="slidenum">
              <a:rPr lang="en-US" smtClean="0"/>
              <a:t>9</a:t>
            </a:fld>
            <a:endParaRPr lang="en-US"/>
          </a:p>
        </p:txBody>
      </p:sp>
    </p:spTree>
    <p:extLst>
      <p:ext uri="{BB962C8B-B14F-4D97-AF65-F5344CB8AC3E}">
        <p14:creationId xmlns:p14="http://schemas.microsoft.com/office/powerpoint/2010/main" val="14580885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sz="1200" b="0" i="0" kern="1200" dirty="0">
                <a:solidFill>
                  <a:schemeClr val="tx1"/>
                </a:solidFill>
                <a:effectLst/>
                <a:latin typeface="+mn-lt"/>
                <a:ea typeface="+mn-ea"/>
                <a:cs typeface="+mn-cs"/>
              </a:rPr>
              <a:t>These release notes are targeting the developers, not the development required for the integration. The main improvement in this area was the support of multi beast </a:t>
            </a:r>
            <a:r>
              <a:rPr lang="en-US" sz="1200" b="0" i="0" kern="1200" dirty="0" err="1">
                <a:solidFill>
                  <a:schemeClr val="tx1"/>
                </a:solidFill>
                <a:effectLst/>
                <a:latin typeface="+mn-lt"/>
                <a:ea typeface="+mn-ea"/>
                <a:cs typeface="+mn-cs"/>
              </a:rPr>
              <a:t>datasources</a:t>
            </a:r>
            <a:r>
              <a:rPr lang="en-US" sz="1200" b="0" i="0" kern="1200" dirty="0">
                <a:solidFill>
                  <a:schemeClr val="tx1"/>
                </a:solidFill>
                <a:effectLst/>
                <a:latin typeface="+mn-lt"/>
                <a:ea typeface="+mn-ea"/>
                <a:cs typeface="+mn-cs"/>
              </a:rPr>
              <a:t>. This allows us to show the top level screen for ITER with aggregated alarms from all plant systems as illustrated below where the navigation shows that UTIL plant system is in major state, and the alarm pane shows the alarm composite root:</a:t>
            </a:r>
          </a:p>
          <a:p>
            <a:pPr fontAlgn="base"/>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    OPIs flashing  à “introduction of a delay before showing a PV as disconnected”</a:t>
            </a:r>
          </a:p>
          <a:p>
            <a:r>
              <a:rPr lang="en-US" sz="1200" b="0" i="0" kern="1200" dirty="0">
                <a:solidFill>
                  <a:schemeClr val="tx1"/>
                </a:solidFill>
                <a:effectLst/>
                <a:latin typeface="+mn-lt"/>
                <a:ea typeface="+mn-ea"/>
                <a:cs typeface="+mn-cs"/>
              </a:rPr>
              <a:t> </a:t>
            </a:r>
          </a:p>
          <a:p>
            <a:r>
              <a:rPr lang="en-US" sz="1200" b="0" i="0" kern="1200" dirty="0">
                <a:solidFill>
                  <a:schemeClr val="tx1"/>
                </a:solidFill>
                <a:effectLst/>
                <a:latin typeface="+mn-lt"/>
                <a:ea typeface="+mn-ea"/>
                <a:cs typeface="+mn-cs"/>
              </a:rPr>
              <a:t>-          Bug - Multistate symbol widget doesn't show string values correctly</a:t>
            </a:r>
          </a:p>
          <a:p>
            <a:r>
              <a:rPr lang="en-US" sz="1200" b="0" i="0" kern="1200" dirty="0">
                <a:solidFill>
                  <a:schemeClr val="tx1"/>
                </a:solidFill>
                <a:effectLst/>
                <a:latin typeface="+mn-lt"/>
                <a:ea typeface="+mn-ea"/>
                <a:cs typeface="+mn-cs"/>
              </a:rPr>
              <a:t> </a:t>
            </a:r>
          </a:p>
          <a:p>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opibuilder</a:t>
            </a:r>
            <a:r>
              <a:rPr lang="en-US" sz="1200" b="0" i="0" kern="1200" dirty="0">
                <a:solidFill>
                  <a:schemeClr val="tx1"/>
                </a:solidFill>
                <a:effectLst/>
                <a:latin typeface="+mn-lt"/>
                <a:ea typeface="+mn-ea"/>
                <a:cs typeface="+mn-cs"/>
              </a:rPr>
              <a:t>: avoid bogus activation of widgets when clicking to empty area of a Linking Container”</a:t>
            </a:r>
          </a:p>
          <a:p>
            <a:r>
              <a:rPr lang="en-US" sz="1200" b="0" i="0" kern="1200" dirty="0">
                <a:solidFill>
                  <a:schemeClr val="tx1"/>
                </a:solidFill>
                <a:effectLst/>
                <a:latin typeface="+mn-lt"/>
                <a:ea typeface="+mn-ea"/>
                <a:cs typeface="+mn-cs"/>
              </a:rPr>
              <a:t> </a:t>
            </a:r>
          </a:p>
          <a:p>
            <a:r>
              <a:rPr lang="en-US" sz="1200" b="0" i="0" kern="1200" dirty="0">
                <a:solidFill>
                  <a:schemeClr val="tx1"/>
                </a:solidFill>
                <a:effectLst/>
                <a:latin typeface="+mn-lt"/>
                <a:ea typeface="+mn-ea"/>
                <a:cs typeface="+mn-cs"/>
              </a:rPr>
              <a:t>-          The message history view does not show the seconds and milliseconds of the event time</a:t>
            </a:r>
          </a:p>
          <a:p>
            <a:pPr fontAlgn="base"/>
            <a:endParaRPr lang="en-US" dirty="0"/>
          </a:p>
          <a:p>
            <a:pPr fontAlgn="base"/>
            <a:endParaRPr lang="en-US" dirty="0"/>
          </a:p>
          <a:p>
            <a:pPr fontAlgn="base"/>
            <a:endParaRPr lang="en-US" dirty="0"/>
          </a:p>
        </p:txBody>
      </p:sp>
      <p:sp>
        <p:nvSpPr>
          <p:cNvPr id="4" name="Slide Number Placeholder 3"/>
          <p:cNvSpPr>
            <a:spLocks noGrp="1"/>
          </p:cNvSpPr>
          <p:nvPr>
            <p:ph type="sldNum" sz="quarter" idx="5"/>
          </p:nvPr>
        </p:nvSpPr>
        <p:spPr/>
        <p:txBody>
          <a:bodyPr/>
          <a:lstStyle/>
          <a:p>
            <a:fld id="{C66A3292-2E4D-45FB-9832-8CBB1BB3BFC9}" type="slidenum">
              <a:rPr lang="en-US" smtClean="0"/>
              <a:t>12</a:t>
            </a:fld>
            <a:endParaRPr lang="en-US"/>
          </a:p>
        </p:txBody>
      </p:sp>
    </p:spTree>
    <p:extLst>
      <p:ext uri="{BB962C8B-B14F-4D97-AF65-F5344CB8AC3E}">
        <p14:creationId xmlns:p14="http://schemas.microsoft.com/office/powerpoint/2010/main" val="2746261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7125" cy="34925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076C19-9C33-1C4C-84CD-A90EEC697E8E}" type="slidenum">
              <a:rPr lang="en-US" smtClean="0"/>
              <a:t>15</a:t>
            </a:fld>
            <a:endParaRPr lang="en-US"/>
          </a:p>
        </p:txBody>
      </p:sp>
    </p:spTree>
    <p:extLst>
      <p:ext uri="{BB962C8B-B14F-4D97-AF65-F5344CB8AC3E}">
        <p14:creationId xmlns:p14="http://schemas.microsoft.com/office/powerpoint/2010/main" val="7232537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7125" cy="3492500"/>
          </a:xfrm>
        </p:spPr>
      </p:sp>
      <p:sp>
        <p:nvSpPr>
          <p:cNvPr id="3" name="Notes Placeholder 2"/>
          <p:cNvSpPr>
            <a:spLocks noGrp="1"/>
          </p:cNvSpPr>
          <p:nvPr>
            <p:ph type="body" idx="1"/>
          </p:nvPr>
        </p:nvSpPr>
        <p:spPr/>
        <p:txBody>
          <a:bodyPr/>
          <a:lstStyle/>
          <a:p>
            <a:pPr marL="285750" indent="-285750">
              <a:lnSpc>
                <a:spcPct val="150000"/>
              </a:lnSpc>
              <a:buFont typeface="Arial" panose="020B0604020202020204" pitchFamily="34" charset="0"/>
              <a:buChar char="•"/>
            </a:pPr>
            <a:r>
              <a:rPr lang="en-US" sz="2000" dirty="0"/>
              <a:t>About 200 flowmeters</a:t>
            </a:r>
          </a:p>
          <a:p>
            <a:pPr marL="285750" indent="-285750">
              <a:lnSpc>
                <a:spcPct val="150000"/>
              </a:lnSpc>
              <a:buFont typeface="Arial" panose="020B0604020202020204" pitchFamily="34" charset="0"/>
              <a:buChar char="•"/>
            </a:pPr>
            <a:r>
              <a:rPr lang="en-US" sz="2000" dirty="0"/>
              <a:t>No good indicator of small changes</a:t>
            </a:r>
          </a:p>
          <a:p>
            <a:pPr marL="285750" indent="-285750">
              <a:lnSpc>
                <a:spcPct val="150000"/>
              </a:lnSpc>
              <a:buFont typeface="Arial" panose="020B0604020202020204" pitchFamily="34" charset="0"/>
              <a:buChar char="•"/>
            </a:pPr>
            <a:r>
              <a:rPr lang="en-US" sz="2000" dirty="0"/>
              <a:t>Warning/Trip Alarms, but do not track drifts</a:t>
            </a:r>
          </a:p>
          <a:p>
            <a:pPr marL="285750" indent="-285750">
              <a:lnSpc>
                <a:spcPct val="150000"/>
              </a:lnSpc>
              <a:buFont typeface="Arial" panose="020B0604020202020204" pitchFamily="34" charset="0"/>
              <a:buChar char="•"/>
            </a:pPr>
            <a:r>
              <a:rPr lang="en-US" sz="2000" dirty="0"/>
              <a:t>Distributed over 5 pages</a:t>
            </a:r>
          </a:p>
          <a:p>
            <a:pPr lvl="1"/>
            <a:endParaRPr lang="en-US" sz="2000" dirty="0"/>
          </a:p>
          <a:p>
            <a:pPr lvl="1"/>
            <a:r>
              <a:rPr lang="en-US" sz="2000" dirty="0"/>
              <a:t>Utilities engineer spent 30-60 min per day on monitoring flow numbers &amp; graphs (for SR)</a:t>
            </a:r>
            <a:br>
              <a:rPr lang="en-US" sz="2000" dirty="0"/>
            </a:br>
            <a:br>
              <a:rPr lang="en-US" sz="2000" dirty="0"/>
            </a:br>
            <a:r>
              <a:rPr lang="en-US" sz="2000" dirty="0"/>
              <a:t>References kept on handwritten notes</a:t>
            </a:r>
          </a:p>
          <a:p>
            <a:pPr lvl="1"/>
            <a:endParaRPr lang="en-US" sz="2000" dirty="0"/>
          </a:p>
          <a:p>
            <a:pPr lvl="1"/>
            <a:r>
              <a:rPr lang="en-US" sz="2000" dirty="0"/>
              <a:t>Work based on “is it close to alarm level?”; identified problems would often cause downtime before work could be done.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t>Flowmeter Drift Plot</a:t>
            </a:r>
            <a:br>
              <a:rPr lang="en-US" dirty="0"/>
            </a:br>
            <a:r>
              <a:rPr lang="en-US" dirty="0"/>
              <a:t>IOC and CSS page that convert 200 flow readings into a colored button display of </a:t>
            </a:r>
            <a:r>
              <a:rPr lang="en-US" i="1" dirty="0"/>
              <a:t>drifts</a:t>
            </a:r>
            <a:r>
              <a:rPr lang="en-US" dirty="0"/>
              <a:t>.</a:t>
            </a:r>
          </a:p>
          <a:p>
            <a:r>
              <a:rPr lang="en-US" b="1" dirty="0"/>
              <a:t>Process and Anatomy</a:t>
            </a:r>
          </a:p>
          <a:p>
            <a:r>
              <a:rPr lang="en-US" dirty="0"/>
              <a:t>IOC</a:t>
            </a:r>
          </a:p>
          <a:p>
            <a:pPr marL="285750" indent="-285750">
              <a:buFont typeface="Arial" panose="020B0604020202020204" pitchFamily="34" charset="0"/>
              <a:buChar char="•"/>
            </a:pPr>
            <a:r>
              <a:rPr lang="en-US" dirty="0"/>
              <a:t>Saved setpoint-value PVs (w timestamp)</a:t>
            </a:r>
          </a:p>
          <a:p>
            <a:pPr marL="285750" indent="-285750">
              <a:buFont typeface="Arial" panose="020B0604020202020204" pitchFamily="34" charset="0"/>
              <a:buChar char="•"/>
            </a:pPr>
            <a:r>
              <a:rPr lang="en-US" dirty="0"/>
              <a:t>Make new value of % live/saved</a:t>
            </a:r>
          </a:p>
          <a:p>
            <a:pPr marL="285750" indent="-285750">
              <a:buFont typeface="Arial" panose="020B0604020202020204" pitchFamily="34" charset="0"/>
              <a:buChar char="•"/>
            </a:pPr>
            <a:endParaRPr lang="en-US" dirty="0"/>
          </a:p>
          <a:p>
            <a:r>
              <a:rPr lang="en-US" dirty="0"/>
              <a:t>CSS</a:t>
            </a:r>
          </a:p>
          <a:p>
            <a:pPr marL="285750" indent="-285750">
              <a:buFont typeface="Arial" panose="020B0604020202020204" pitchFamily="34" charset="0"/>
              <a:buChar char="•"/>
            </a:pPr>
            <a:r>
              <a:rPr lang="en-US" dirty="0"/>
              <a:t>Shows each FM as an LED</a:t>
            </a:r>
          </a:p>
          <a:p>
            <a:pPr marL="285750" indent="-285750">
              <a:buFont typeface="Arial" panose="020B0604020202020204" pitchFamily="34" charset="0"/>
              <a:buChar char="•"/>
            </a:pPr>
            <a:r>
              <a:rPr lang="en-US" dirty="0"/>
              <a:t>Color changes as a gradient from green to red as drift % increases</a:t>
            </a:r>
          </a:p>
          <a:p>
            <a:pPr marL="285750" indent="-285750">
              <a:buFont typeface="Arial" panose="020B0604020202020204" pitchFamily="34" charset="0"/>
              <a:buChar char="•"/>
            </a:pPr>
            <a:r>
              <a:rPr lang="en-US" dirty="0"/>
              <a:t>Info panel shows details for each FM with one click</a:t>
            </a:r>
          </a:p>
          <a:p>
            <a:pPr marL="285750" indent="-285750">
              <a:buFont typeface="Arial" panose="020B0604020202020204" pitchFamily="34" charset="0"/>
              <a:buChar char="•"/>
            </a:pPr>
            <a:r>
              <a:rPr lang="en-US" dirty="0"/>
              <a:t>Info displayed from Engineer parameters, reference flow/timestamp, device location, and engineering ID.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20076C19-9C33-1C4C-84CD-A90EEC697E8E}" type="slidenum">
              <a:rPr lang="en-US" smtClean="0"/>
              <a:t>16</a:t>
            </a:fld>
            <a:endParaRPr lang="en-US"/>
          </a:p>
        </p:txBody>
      </p:sp>
    </p:spTree>
    <p:extLst>
      <p:ext uri="{BB962C8B-B14F-4D97-AF65-F5344CB8AC3E}">
        <p14:creationId xmlns:p14="http://schemas.microsoft.com/office/powerpoint/2010/main" val="36799566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sz="1200" b="0" i="0" kern="1200" dirty="0">
                <a:solidFill>
                  <a:schemeClr val="tx1"/>
                </a:solidFill>
                <a:effectLst/>
                <a:latin typeface="+mn-lt"/>
                <a:ea typeface="+mn-ea"/>
                <a:cs typeface="+mn-cs"/>
              </a:rPr>
              <a:t>The back ground on that display as I understand it:</a:t>
            </a:r>
          </a:p>
          <a:p>
            <a:pPr fontAlgn="base"/>
            <a:r>
              <a:rPr lang="en-US" sz="1200" b="0" i="0" kern="1200" dirty="0">
                <a:solidFill>
                  <a:schemeClr val="tx1"/>
                </a:solidFill>
                <a:effectLst/>
                <a:latin typeface="+mn-lt"/>
                <a:ea typeface="+mn-ea"/>
                <a:cs typeface="+mn-cs"/>
              </a:rPr>
              <a:t>Beam lines currently use </a:t>
            </a:r>
            <a:r>
              <a:rPr lang="en-US" sz="1200" b="0" i="0" kern="1200" dirty="0" err="1">
                <a:solidFill>
                  <a:schemeClr val="tx1"/>
                </a:solidFill>
                <a:effectLst/>
                <a:latin typeface="+mn-lt"/>
                <a:ea typeface="+mn-ea"/>
                <a:cs typeface="+mn-cs"/>
              </a:rPr>
              <a:t>Labview</a:t>
            </a:r>
            <a:r>
              <a:rPr lang="en-US" sz="1200" b="0" i="0" kern="1200" dirty="0">
                <a:solidFill>
                  <a:schemeClr val="tx1"/>
                </a:solidFill>
                <a:effectLst/>
                <a:latin typeface="+mn-lt"/>
                <a:ea typeface="+mn-ea"/>
                <a:cs typeface="+mn-cs"/>
              </a:rPr>
              <a:t> program to interface PLC's that have touch screens for BL operators to interface.</a:t>
            </a:r>
          </a:p>
          <a:p>
            <a:pPr fontAlgn="base"/>
            <a:r>
              <a:rPr lang="en-US" sz="1200" b="0" i="0" kern="1200" dirty="0">
                <a:solidFill>
                  <a:schemeClr val="tx1"/>
                </a:solidFill>
                <a:effectLst/>
                <a:latin typeface="+mn-lt"/>
                <a:ea typeface="+mn-ea"/>
                <a:cs typeface="+mn-cs"/>
              </a:rPr>
              <a:t>If they want to open a hutch or reset an alarm, they would use </a:t>
            </a:r>
            <a:r>
              <a:rPr lang="en-US" sz="1200" b="0" i="0" kern="1200" dirty="0" err="1">
                <a:solidFill>
                  <a:schemeClr val="tx1"/>
                </a:solidFill>
                <a:effectLst/>
                <a:latin typeface="+mn-lt"/>
                <a:ea typeface="+mn-ea"/>
                <a:cs typeface="+mn-cs"/>
              </a:rPr>
              <a:t>labview</a:t>
            </a:r>
            <a:r>
              <a:rPr lang="en-US" sz="1200" b="0" i="0" kern="1200" dirty="0">
                <a:solidFill>
                  <a:schemeClr val="tx1"/>
                </a:solidFill>
                <a:effectLst/>
                <a:latin typeface="+mn-lt"/>
                <a:ea typeface="+mn-ea"/>
                <a:cs typeface="+mn-cs"/>
              </a:rPr>
              <a:t>.</a:t>
            </a:r>
          </a:p>
          <a:p>
            <a:pPr fontAlgn="base"/>
            <a:endParaRPr lang="en-US" sz="1200" b="0" i="0" kern="1200" dirty="0">
              <a:solidFill>
                <a:schemeClr val="tx1"/>
              </a:solidFill>
              <a:effectLst/>
              <a:latin typeface="+mn-lt"/>
              <a:ea typeface="+mn-ea"/>
              <a:cs typeface="+mn-cs"/>
            </a:endParaRPr>
          </a:p>
          <a:p>
            <a:pPr fontAlgn="base"/>
            <a:r>
              <a:rPr lang="en-US" sz="1200" b="0" i="0" kern="1200" dirty="0">
                <a:solidFill>
                  <a:schemeClr val="tx1"/>
                </a:solidFill>
                <a:effectLst/>
                <a:latin typeface="+mn-lt"/>
                <a:ea typeface="+mn-ea"/>
                <a:cs typeface="+mn-cs"/>
              </a:rPr>
              <a:t>Bob </a:t>
            </a:r>
            <a:r>
              <a:rPr lang="en-US" sz="1200" b="0" i="0" kern="1200" dirty="0" err="1">
                <a:solidFill>
                  <a:schemeClr val="tx1"/>
                </a:solidFill>
                <a:effectLst/>
                <a:latin typeface="+mn-lt"/>
                <a:ea typeface="+mn-ea"/>
                <a:cs typeface="+mn-cs"/>
              </a:rPr>
              <a:t>Gunion</a:t>
            </a:r>
            <a:r>
              <a:rPr lang="en-US" sz="1200" b="0" i="0" kern="1200" dirty="0">
                <a:solidFill>
                  <a:schemeClr val="tx1"/>
                </a:solidFill>
                <a:effectLst/>
                <a:latin typeface="+mn-lt"/>
                <a:ea typeface="+mn-ea"/>
                <a:cs typeface="+mn-cs"/>
              </a:rPr>
              <a:t> wants to get away from </a:t>
            </a:r>
            <a:r>
              <a:rPr lang="en-US" sz="1200" b="0" i="0" kern="1200" dirty="0" err="1">
                <a:solidFill>
                  <a:schemeClr val="tx1"/>
                </a:solidFill>
                <a:effectLst/>
                <a:latin typeface="+mn-lt"/>
                <a:ea typeface="+mn-ea"/>
                <a:cs typeface="+mn-cs"/>
              </a:rPr>
              <a:t>Labview</a:t>
            </a:r>
            <a:r>
              <a:rPr lang="en-US" sz="1200" b="0" i="0" kern="1200" dirty="0">
                <a:solidFill>
                  <a:schemeClr val="tx1"/>
                </a:solidFill>
                <a:effectLst/>
                <a:latin typeface="+mn-lt"/>
                <a:ea typeface="+mn-ea"/>
                <a:cs typeface="+mn-cs"/>
              </a:rPr>
              <a:t> for various reasons. Thus the Allen Bradley PLC's were partly chosen b/c of available EPICS </a:t>
            </a:r>
          </a:p>
          <a:p>
            <a:pPr fontAlgn="base"/>
            <a:r>
              <a:rPr lang="en-US" sz="1200" b="0" i="0" kern="1200" dirty="0">
                <a:solidFill>
                  <a:schemeClr val="tx1"/>
                </a:solidFill>
                <a:effectLst/>
                <a:latin typeface="+mn-lt"/>
                <a:ea typeface="+mn-ea"/>
                <a:cs typeface="+mn-cs"/>
              </a:rPr>
              <a:t>support. Combined with  Phoebus we are able to move away from </a:t>
            </a:r>
            <a:r>
              <a:rPr lang="en-US" sz="1200" b="0" i="0" kern="1200" dirty="0" err="1">
                <a:solidFill>
                  <a:schemeClr val="tx1"/>
                </a:solidFill>
                <a:effectLst/>
                <a:latin typeface="+mn-lt"/>
                <a:ea typeface="+mn-ea"/>
                <a:cs typeface="+mn-cs"/>
              </a:rPr>
              <a:t>Labview</a:t>
            </a:r>
            <a:r>
              <a:rPr lang="en-US" sz="1200" b="0" i="0" kern="1200" dirty="0">
                <a:solidFill>
                  <a:schemeClr val="tx1"/>
                </a:solidFill>
                <a:effectLst/>
                <a:latin typeface="+mn-lt"/>
                <a:ea typeface="+mn-ea"/>
                <a:cs typeface="+mn-cs"/>
              </a:rPr>
              <a:t> and have a reliable open source system running Linux or Windows clients.</a:t>
            </a:r>
          </a:p>
          <a:p>
            <a:endParaRPr lang="en-US" dirty="0"/>
          </a:p>
          <a:p>
            <a:r>
              <a:rPr lang="en-US" sz="1200" b="0" i="0" kern="1200" dirty="0" err="1">
                <a:solidFill>
                  <a:schemeClr val="tx1"/>
                </a:solidFill>
                <a:effectLst/>
                <a:latin typeface="+mn-lt"/>
                <a:ea typeface="+mn-ea"/>
                <a:cs typeface="+mn-cs"/>
              </a:rPr>
              <a:t>Hanjing</a:t>
            </a:r>
            <a:r>
              <a:rPr lang="en-US" sz="1200" b="0" i="0" kern="1200" dirty="0">
                <a:solidFill>
                  <a:schemeClr val="tx1"/>
                </a:solidFill>
                <a:effectLst/>
                <a:latin typeface="+mn-lt"/>
                <a:ea typeface="+mn-ea"/>
                <a:cs typeface="+mn-cs"/>
              </a:rPr>
              <a:t>  Harris</a:t>
            </a:r>
            <a:endParaRPr lang="en-US" dirty="0"/>
          </a:p>
          <a:p>
            <a:endParaRPr lang="en-US" dirty="0"/>
          </a:p>
          <a:p>
            <a:br>
              <a:rPr lang="en-US" dirty="0"/>
            </a:br>
            <a:endParaRPr lang="en-US" dirty="0"/>
          </a:p>
        </p:txBody>
      </p:sp>
      <p:sp>
        <p:nvSpPr>
          <p:cNvPr id="4" name="Slide Number Placeholder 3"/>
          <p:cNvSpPr>
            <a:spLocks noGrp="1"/>
          </p:cNvSpPr>
          <p:nvPr>
            <p:ph type="sldNum" sz="quarter" idx="5"/>
          </p:nvPr>
        </p:nvSpPr>
        <p:spPr/>
        <p:txBody>
          <a:bodyPr/>
          <a:lstStyle/>
          <a:p>
            <a:fld id="{C66A3292-2E4D-45FB-9832-8CBB1BB3BFC9}" type="slidenum">
              <a:rPr lang="en-US" smtClean="0"/>
              <a:t>18</a:t>
            </a:fld>
            <a:endParaRPr lang="en-US"/>
          </a:p>
        </p:txBody>
      </p:sp>
    </p:spTree>
    <p:extLst>
      <p:ext uri="{BB962C8B-B14F-4D97-AF65-F5344CB8AC3E}">
        <p14:creationId xmlns:p14="http://schemas.microsoft.com/office/powerpoint/2010/main" val="5018712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EFB1987-1C6A-4E54-BFC2-CBC0412EAD9D}" type="datetimeFigureOut">
              <a:rPr lang="en-US" smtClean="0"/>
              <a:t>6/5/2019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7C5D02-D499-443C-8F0F-C3953E73DA55}" type="slidenum">
              <a:rPr lang="en-US" smtClean="0"/>
              <a:t>‹#›</a:t>
            </a:fld>
            <a:endParaRPr lang="en-US"/>
          </a:p>
        </p:txBody>
      </p:sp>
    </p:spTree>
    <p:extLst>
      <p:ext uri="{BB962C8B-B14F-4D97-AF65-F5344CB8AC3E}">
        <p14:creationId xmlns:p14="http://schemas.microsoft.com/office/powerpoint/2010/main" val="1612053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EFB1987-1C6A-4E54-BFC2-CBC0412EAD9D}" type="datetimeFigureOut">
              <a:rPr lang="en-US" smtClean="0"/>
              <a:t>6/5/2019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7C5D02-D499-443C-8F0F-C3953E73DA55}" type="slidenum">
              <a:rPr lang="en-US" smtClean="0"/>
              <a:t>‹#›</a:t>
            </a:fld>
            <a:endParaRPr lang="en-US"/>
          </a:p>
        </p:txBody>
      </p:sp>
    </p:spTree>
    <p:extLst>
      <p:ext uri="{BB962C8B-B14F-4D97-AF65-F5344CB8AC3E}">
        <p14:creationId xmlns:p14="http://schemas.microsoft.com/office/powerpoint/2010/main" val="19209576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EFB1987-1C6A-4E54-BFC2-CBC0412EAD9D}" type="datetimeFigureOut">
              <a:rPr lang="en-US" smtClean="0"/>
              <a:t>6/5/2019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7C5D02-D499-443C-8F0F-C3953E73DA55}" type="slidenum">
              <a:rPr lang="en-US" smtClean="0"/>
              <a:t>‹#›</a:t>
            </a:fld>
            <a:endParaRPr lang="en-US"/>
          </a:p>
        </p:txBody>
      </p:sp>
    </p:spTree>
    <p:extLst>
      <p:ext uri="{BB962C8B-B14F-4D97-AF65-F5344CB8AC3E}">
        <p14:creationId xmlns:p14="http://schemas.microsoft.com/office/powerpoint/2010/main" val="498450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hank You">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64A8CC6-DB5F-42B3-BC10-29A16689A80D}"/>
              </a:ext>
            </a:extLst>
          </p:cNvPr>
          <p:cNvSpPr/>
          <p:nvPr userDrawn="1"/>
        </p:nvSpPr>
        <p:spPr>
          <a:xfrm>
            <a:off x="0" y="1"/>
            <a:ext cx="12192000" cy="6857999"/>
          </a:xfrm>
          <a:prstGeom prst="rect">
            <a:avLst/>
          </a:prstGeom>
          <a:gradFill flip="none" rotWithShape="1">
            <a:gsLst>
              <a:gs pos="0">
                <a:srgbClr val="3F90C1"/>
              </a:gs>
              <a:gs pos="100000">
                <a:srgbClr val="22669D"/>
              </a:gs>
            </a:gsLst>
            <a:lin ang="16800000" scaled="0"/>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lumMod val="50000"/>
                </a:schemeClr>
              </a:solidFill>
            </a:endParaRPr>
          </a:p>
        </p:txBody>
      </p:sp>
      <p:pic>
        <p:nvPicPr>
          <p:cNvPr id="10" name="Picture 9">
            <a:extLst>
              <a:ext uri="{FF2B5EF4-FFF2-40B4-BE49-F238E27FC236}">
                <a16:creationId xmlns:a16="http://schemas.microsoft.com/office/drawing/2014/main" id="{6F25DECB-EF48-4824-B85B-AAB0F0823F1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300000">
            <a:off x="-7116844" y="-1426255"/>
            <a:ext cx="18582465" cy="10452638"/>
          </a:xfrm>
          <a:prstGeom prst="rect">
            <a:avLst/>
          </a:prstGeom>
        </p:spPr>
      </p:pic>
      <p:pic>
        <p:nvPicPr>
          <p:cNvPr id="14" name="Picture 13">
            <a:extLst>
              <a:ext uri="{FF2B5EF4-FFF2-40B4-BE49-F238E27FC236}">
                <a16:creationId xmlns:a16="http://schemas.microsoft.com/office/drawing/2014/main" id="{D5D75EBF-15A3-47D8-B637-64E3AE7261B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877550" y="6092957"/>
            <a:ext cx="848861" cy="346074"/>
          </a:xfrm>
          <a:prstGeom prst="rect">
            <a:avLst/>
          </a:prstGeom>
        </p:spPr>
      </p:pic>
      <p:sp>
        <p:nvSpPr>
          <p:cNvPr id="7" name="Title Placeholder 1">
            <a:extLst>
              <a:ext uri="{FF2B5EF4-FFF2-40B4-BE49-F238E27FC236}">
                <a16:creationId xmlns:a16="http://schemas.microsoft.com/office/drawing/2014/main" id="{92D34B12-26AA-8540-8664-A9FEA9CC4E49}"/>
              </a:ext>
            </a:extLst>
          </p:cNvPr>
          <p:cNvSpPr>
            <a:spLocks noGrp="1"/>
          </p:cNvSpPr>
          <p:nvPr>
            <p:ph type="title" hasCustomPrompt="1"/>
          </p:nvPr>
        </p:nvSpPr>
        <p:spPr>
          <a:xfrm>
            <a:off x="6015656" y="452176"/>
            <a:ext cx="5710755" cy="1740616"/>
          </a:xfrm>
          <a:prstGeom prst="rect">
            <a:avLst/>
          </a:prstGeom>
        </p:spPr>
        <p:txBody>
          <a:bodyPr vert="horz" lIns="91440" tIns="45720" rIns="91440" bIns="45720" rtlCol="0" anchor="b">
            <a:normAutofit/>
          </a:bodyPr>
          <a:lstStyle>
            <a:lvl1pPr algn="l">
              <a:defRPr sz="4000" baseline="0">
                <a:solidFill>
                  <a:schemeClr val="bg1"/>
                </a:solidFill>
              </a:defRPr>
            </a:lvl1pPr>
          </a:lstStyle>
          <a:p>
            <a:r>
              <a:rPr lang="en-US" sz="4000" dirty="0">
                <a:solidFill>
                  <a:schemeClr val="bg1"/>
                </a:solidFill>
                <a:latin typeface="Helvetica" pitchFamily="2" charset="0"/>
              </a:rPr>
              <a:t>Thank You</a:t>
            </a:r>
            <a:br>
              <a:rPr lang="en-US" sz="4000" dirty="0">
                <a:solidFill>
                  <a:schemeClr val="bg1"/>
                </a:solidFill>
                <a:latin typeface="Helvetica" pitchFamily="2" charset="0"/>
              </a:rPr>
            </a:br>
            <a:r>
              <a:rPr lang="en-US" sz="4000" dirty="0">
                <a:solidFill>
                  <a:schemeClr val="bg1"/>
                </a:solidFill>
                <a:latin typeface="Helvetica" pitchFamily="2" charset="0"/>
              </a:rPr>
              <a:t>for Your Attention </a:t>
            </a:r>
            <a:endParaRPr lang="en-GB" sz="4000" dirty="0">
              <a:solidFill>
                <a:schemeClr val="bg1"/>
              </a:solidFill>
              <a:latin typeface="Helvetica" pitchFamily="2" charset="0"/>
            </a:endParaRPr>
          </a:p>
        </p:txBody>
      </p:sp>
      <p:sp>
        <p:nvSpPr>
          <p:cNvPr id="8" name="Text Placeholder 2">
            <a:extLst>
              <a:ext uri="{FF2B5EF4-FFF2-40B4-BE49-F238E27FC236}">
                <a16:creationId xmlns:a16="http://schemas.microsoft.com/office/drawing/2014/main" id="{1A0E8AAA-6880-3945-9E1D-E98EA731F31D}"/>
              </a:ext>
            </a:extLst>
          </p:cNvPr>
          <p:cNvSpPr>
            <a:spLocks noGrp="1"/>
          </p:cNvSpPr>
          <p:nvPr>
            <p:ph type="body" sz="quarter" idx="10" hasCustomPrompt="1"/>
          </p:nvPr>
        </p:nvSpPr>
        <p:spPr>
          <a:xfrm>
            <a:off x="6030000" y="2198687"/>
            <a:ext cx="5696411" cy="392400"/>
          </a:xfrm>
        </p:spPr>
        <p:txBody>
          <a:bodyPr>
            <a:normAutofit/>
          </a:bodyPr>
          <a:lstStyle>
            <a:lvl1pPr marL="0" indent="0">
              <a:buFontTx/>
              <a:buNone/>
              <a:defRPr sz="1400" b="1" i="0" spc="100" baseline="0">
                <a:latin typeface="Helvetica" pitchFamily="2" charset="0"/>
                <a:ea typeface="Source Sans Pro Semibold" charset="0"/>
                <a:cs typeface="Arial" panose="020B0604020202020204" pitchFamily="34" charset="0"/>
              </a:defRPr>
            </a:lvl1pPr>
          </a:lstStyle>
          <a:p>
            <a:pPr lvl="0"/>
            <a:r>
              <a:rPr lang="en-US" dirty="0"/>
              <a:t>Any questions? Just ask!</a:t>
            </a:r>
          </a:p>
        </p:txBody>
      </p:sp>
    </p:spTree>
    <p:extLst>
      <p:ext uri="{BB962C8B-B14F-4D97-AF65-F5344CB8AC3E}">
        <p14:creationId xmlns:p14="http://schemas.microsoft.com/office/powerpoint/2010/main" val="5176775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Main Tit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64A8CC6-DB5F-42B3-BC10-29A16689A80D}"/>
              </a:ext>
            </a:extLst>
          </p:cNvPr>
          <p:cNvSpPr/>
          <p:nvPr userDrawn="1"/>
        </p:nvSpPr>
        <p:spPr>
          <a:xfrm>
            <a:off x="0" y="1"/>
            <a:ext cx="12192000" cy="6857999"/>
          </a:xfrm>
          <a:prstGeom prst="rect">
            <a:avLst/>
          </a:prstGeom>
          <a:gradFill flip="none" rotWithShape="1">
            <a:gsLst>
              <a:gs pos="0">
                <a:srgbClr val="3F90C1"/>
              </a:gs>
              <a:gs pos="100000">
                <a:srgbClr val="22669D"/>
              </a:gs>
            </a:gsLst>
            <a:lin ang="16800000" scaled="0"/>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lumMod val="50000"/>
                </a:schemeClr>
              </a:solidFill>
            </a:endParaRPr>
          </a:p>
        </p:txBody>
      </p:sp>
      <p:pic>
        <p:nvPicPr>
          <p:cNvPr id="10" name="Picture 9">
            <a:extLst>
              <a:ext uri="{FF2B5EF4-FFF2-40B4-BE49-F238E27FC236}">
                <a16:creationId xmlns:a16="http://schemas.microsoft.com/office/drawing/2014/main" id="{6F25DECB-EF48-4824-B85B-AAB0F0823F1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pic>
        <p:nvPicPr>
          <p:cNvPr id="14" name="Picture 13">
            <a:extLst>
              <a:ext uri="{FF2B5EF4-FFF2-40B4-BE49-F238E27FC236}">
                <a16:creationId xmlns:a16="http://schemas.microsoft.com/office/drawing/2014/main" id="{D5D75EBF-15A3-47D8-B637-64E3AE7261B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877550" y="6092957"/>
            <a:ext cx="848861" cy="346074"/>
          </a:xfrm>
          <a:prstGeom prst="rect">
            <a:avLst/>
          </a:prstGeom>
        </p:spPr>
      </p:pic>
      <p:sp>
        <p:nvSpPr>
          <p:cNvPr id="15" name="Title Placeholder 1"/>
          <p:cNvSpPr>
            <a:spLocks noGrp="1"/>
          </p:cNvSpPr>
          <p:nvPr>
            <p:ph type="title" hasCustomPrompt="1"/>
          </p:nvPr>
        </p:nvSpPr>
        <p:spPr>
          <a:xfrm>
            <a:off x="6015656" y="452176"/>
            <a:ext cx="5710755" cy="1740616"/>
          </a:xfrm>
          <a:prstGeom prst="rect">
            <a:avLst/>
          </a:prstGeom>
        </p:spPr>
        <p:txBody>
          <a:bodyPr vert="horz" lIns="91440" tIns="45720" rIns="91440" bIns="45720" rtlCol="0" anchor="b">
            <a:normAutofit/>
          </a:bodyPr>
          <a:lstStyle>
            <a:lvl1pPr algn="l">
              <a:defRPr sz="4000" baseline="0">
                <a:solidFill>
                  <a:schemeClr val="bg1"/>
                </a:solidFill>
              </a:defRPr>
            </a:lvl1pPr>
          </a:lstStyle>
          <a:p>
            <a:r>
              <a:rPr lang="en-US" dirty="0"/>
              <a:t>Click to edit Main Title</a:t>
            </a:r>
            <a:endParaRPr lang="en-GB" dirty="0"/>
          </a:p>
        </p:txBody>
      </p:sp>
      <p:sp>
        <p:nvSpPr>
          <p:cNvPr id="3" name="Text Placeholder 2"/>
          <p:cNvSpPr>
            <a:spLocks noGrp="1"/>
          </p:cNvSpPr>
          <p:nvPr>
            <p:ph type="body" sz="quarter" idx="10" hasCustomPrompt="1"/>
          </p:nvPr>
        </p:nvSpPr>
        <p:spPr>
          <a:xfrm>
            <a:off x="6030000" y="2198687"/>
            <a:ext cx="5696411" cy="392400"/>
          </a:xfrm>
        </p:spPr>
        <p:txBody>
          <a:bodyPr>
            <a:normAutofit/>
          </a:bodyPr>
          <a:lstStyle>
            <a:lvl1pPr marL="0" indent="0">
              <a:buFontTx/>
              <a:buNone/>
              <a:defRPr sz="1400" b="1" i="0" spc="100" baseline="0">
                <a:latin typeface="Helvetica" pitchFamily="2" charset="0"/>
                <a:ea typeface="Source Sans Pro Semibold" charset="0"/>
                <a:cs typeface="Arial" panose="020B0604020202020204" pitchFamily="34" charset="0"/>
              </a:defRPr>
            </a:lvl1pPr>
          </a:lstStyle>
          <a:p>
            <a:pPr lvl="0"/>
            <a:r>
              <a:rPr lang="en-US" dirty="0"/>
              <a:t>CLICK TO EDIT MAIN SUBTITLE</a:t>
            </a:r>
          </a:p>
        </p:txBody>
      </p:sp>
      <p:sp>
        <p:nvSpPr>
          <p:cNvPr id="6" name="Text Placeholder 5">
            <a:extLst>
              <a:ext uri="{FF2B5EF4-FFF2-40B4-BE49-F238E27FC236}">
                <a16:creationId xmlns:a16="http://schemas.microsoft.com/office/drawing/2014/main" id="{7063A666-797C-DD4F-876D-7D5A69B72250}"/>
              </a:ext>
            </a:extLst>
          </p:cNvPr>
          <p:cNvSpPr>
            <a:spLocks noGrp="1"/>
          </p:cNvSpPr>
          <p:nvPr>
            <p:ph type="body" sz="quarter" idx="11" hasCustomPrompt="1"/>
          </p:nvPr>
        </p:nvSpPr>
        <p:spPr>
          <a:xfrm>
            <a:off x="9600772" y="2729509"/>
            <a:ext cx="2125639" cy="328433"/>
          </a:xfrm>
        </p:spPr>
        <p:txBody>
          <a:bodyPr anchor="ctr">
            <a:normAutofit/>
          </a:bodyPr>
          <a:lstStyle>
            <a:lvl1pPr marL="0" indent="0">
              <a:buFontTx/>
              <a:buNone/>
              <a:defRPr sz="1100" b="0" i="0">
                <a:latin typeface="Helvetica" pitchFamily="2" charset="0"/>
              </a:defRPr>
            </a:lvl1pPr>
            <a:lvl2pPr marL="457200" indent="0">
              <a:buFontTx/>
              <a:buNone/>
              <a:defRPr sz="1400"/>
            </a:lvl2pPr>
            <a:lvl3pPr marL="914400" indent="0">
              <a:buFontTx/>
              <a:buNone/>
              <a:defRPr sz="1400"/>
            </a:lvl3pPr>
            <a:lvl4pPr marL="1371600" indent="0">
              <a:buFontTx/>
              <a:buNone/>
              <a:defRPr sz="1400"/>
            </a:lvl4pPr>
            <a:lvl5pPr marL="1828800" indent="0">
              <a:buFontTx/>
              <a:buNone/>
              <a:defRPr sz="1400"/>
            </a:lvl5pPr>
          </a:lstStyle>
          <a:p>
            <a:pPr lvl="0"/>
            <a:r>
              <a:rPr lang="en-US" dirty="0"/>
              <a:t>Click Edit Version - Date</a:t>
            </a:r>
          </a:p>
        </p:txBody>
      </p:sp>
    </p:spTree>
    <p:extLst>
      <p:ext uri="{BB962C8B-B14F-4D97-AF65-F5344CB8AC3E}">
        <p14:creationId xmlns:p14="http://schemas.microsoft.com/office/powerpoint/2010/main" val="39360907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6_Title Sl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337BA4A-B024-42C0-AEE3-721B228F8259}"/>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C29E6EA7-E7F1-42F0-95B8-1B1A5A465AF6}"/>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pic>
        <p:nvPicPr>
          <p:cNvPr id="5" name="Picture 4">
            <a:extLst>
              <a:ext uri="{FF2B5EF4-FFF2-40B4-BE49-F238E27FC236}">
                <a16:creationId xmlns:a16="http://schemas.microsoft.com/office/drawing/2014/main" id="{F7A5D040-4FD6-4BA1-AC81-B5CFF26CC67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274321" y="1074420"/>
            <a:ext cx="11334582" cy="4233245"/>
          </a:xfrm>
          <a:prstGeom prst="rect">
            <a:avLst/>
          </a:prstGeom>
        </p:spPr>
      </p:pic>
      <p:sp>
        <p:nvSpPr>
          <p:cNvPr id="10" name="TextBox 9"/>
          <p:cNvSpPr txBox="1"/>
          <p:nvPr userDrawn="1"/>
        </p:nvSpPr>
        <p:spPr>
          <a:xfrm>
            <a:off x="267160" y="5343835"/>
            <a:ext cx="5384807" cy="276999"/>
          </a:xfrm>
          <a:prstGeom prst="rect">
            <a:avLst/>
          </a:prstGeom>
          <a:noFill/>
        </p:spPr>
        <p:txBody>
          <a:bodyPr wrap="square" rtlCol="0">
            <a:spAutoFit/>
          </a:bodyPr>
          <a:lstStyle/>
          <a:p>
            <a:r>
              <a:rPr lang="en-US" sz="1200" b="0" dirty="0">
                <a:solidFill>
                  <a:schemeClr val="tx1"/>
                </a:solidFill>
                <a:latin typeface="Century Gothic" panose="020B0502020202020204" pitchFamily="34" charset="0"/>
              </a:rPr>
              <a:t>ORNL is managed by UT-Battelle, LLC for the US Department of Energy</a:t>
            </a:r>
          </a:p>
        </p:txBody>
      </p:sp>
      <p:sp>
        <p:nvSpPr>
          <p:cNvPr id="2" name="Title 1"/>
          <p:cNvSpPr>
            <a:spLocks noGrp="1"/>
          </p:cNvSpPr>
          <p:nvPr userDrawn="1">
            <p:ph type="ctrTitle" hasCustomPrompt="1"/>
          </p:nvPr>
        </p:nvSpPr>
        <p:spPr>
          <a:xfrm>
            <a:off x="428736" y="1388962"/>
            <a:ext cx="8678194" cy="978729"/>
          </a:xfrm>
        </p:spPr>
        <p:txBody>
          <a:bodyPr/>
          <a:lstStyle>
            <a:lvl1pPr algn="l">
              <a:defRPr sz="3200" b="0" baseline="0">
                <a:solidFill>
                  <a:schemeClr val="bg1"/>
                </a:solidFill>
                <a:latin typeface="Century Gothic" panose="020B0502020202020204" pitchFamily="34" charset="0"/>
              </a:defRPr>
            </a:lvl1pPr>
          </a:lstStyle>
          <a:p>
            <a:r>
              <a:rPr lang="en-US" dirty="0"/>
              <a:t>Click to edit Master </a:t>
            </a:r>
            <a:br>
              <a:rPr lang="en-US" dirty="0"/>
            </a:br>
            <a:r>
              <a:rPr lang="en-US" dirty="0"/>
              <a:t>title style</a:t>
            </a:r>
          </a:p>
        </p:txBody>
      </p:sp>
      <p:sp>
        <p:nvSpPr>
          <p:cNvPr id="3" name="Subtitle 2"/>
          <p:cNvSpPr>
            <a:spLocks noGrp="1"/>
          </p:cNvSpPr>
          <p:nvPr userDrawn="1">
            <p:ph type="subTitle" idx="1"/>
          </p:nvPr>
        </p:nvSpPr>
        <p:spPr>
          <a:xfrm>
            <a:off x="447481" y="3013455"/>
            <a:ext cx="5440514" cy="2028101"/>
          </a:xfrm>
        </p:spPr>
        <p:txBody>
          <a:bodyPr/>
          <a:lstStyle>
            <a:lvl1pPr marL="0" indent="0" algn="l">
              <a:buNone/>
              <a:defRPr sz="2000" baseline="0">
                <a:solidFill>
                  <a:schemeClr val="bg1"/>
                </a:solidFill>
                <a:latin typeface="Century Gothic" panose="020B0502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13" name="Picture 12">
            <a:extLst>
              <a:ext uri="{FF2B5EF4-FFF2-40B4-BE49-F238E27FC236}">
                <a16:creationId xmlns:a16="http://schemas.microsoft.com/office/drawing/2014/main" id="{05E99884-2636-4794-A093-0F9256951E03}"/>
              </a:ext>
            </a:extLst>
          </p:cNvPr>
          <p:cNvPicPr>
            <a:picLocks noChangeAspect="1"/>
          </p:cNvPicPr>
          <p:nvPr userDrawn="1"/>
        </p:nvPicPr>
        <p:blipFill>
          <a:blip r:embed="rId3"/>
          <a:stretch>
            <a:fillRect/>
          </a:stretch>
        </p:blipFill>
        <p:spPr>
          <a:xfrm>
            <a:off x="413129" y="456244"/>
            <a:ext cx="1088136" cy="261860"/>
          </a:xfrm>
          <a:prstGeom prst="rect">
            <a:avLst/>
          </a:prstGeom>
        </p:spPr>
      </p:pic>
      <p:sp>
        <p:nvSpPr>
          <p:cNvPr id="15" name="Freeform 7">
            <a:extLst>
              <a:ext uri="{FF2B5EF4-FFF2-40B4-BE49-F238E27FC236}">
                <a16:creationId xmlns:a16="http://schemas.microsoft.com/office/drawing/2014/main" id="{454A96CC-B6D3-471D-892D-1DBFEFBD0D12}"/>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rgbClr val="BFBFB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latin typeface="+mn-lt"/>
              <a:cs typeface="+mn-cs"/>
            </a:endParaRPr>
          </a:p>
        </p:txBody>
      </p:sp>
      <p:pic>
        <p:nvPicPr>
          <p:cNvPr id="14" name="Picture 13">
            <a:extLst>
              <a:ext uri="{FF2B5EF4-FFF2-40B4-BE49-F238E27FC236}">
                <a16:creationId xmlns:a16="http://schemas.microsoft.com/office/drawing/2014/main" id="{027030A5-C7D7-48D4-B261-45DC936EE5D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934576" y="5409488"/>
            <a:ext cx="1603756" cy="388553"/>
          </a:xfrm>
          <a:prstGeom prst="rect">
            <a:avLst/>
          </a:prstGeom>
        </p:spPr>
      </p:pic>
    </p:spTree>
    <p:extLst>
      <p:ext uri="{BB962C8B-B14F-4D97-AF65-F5344CB8AC3E}">
        <p14:creationId xmlns:p14="http://schemas.microsoft.com/office/powerpoint/2010/main" val="1905156838"/>
      </p:ext>
    </p:extLst>
  </p:cSld>
  <p:clrMapOvr>
    <a:masterClrMapping/>
  </p:clrMapOvr>
  <p:extLst>
    <p:ext uri="{DCECCB84-F9BA-43D5-87BE-67443E8EF086}">
      <p15:sldGuideLst xmlns:p15="http://schemas.microsoft.com/office/powerpoint/2012/main">
        <p15:guide id="1" pos="216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9767" y="274320"/>
            <a:ext cx="11430000" cy="539496"/>
          </a:xfrm>
        </p:spPr>
        <p:txBody>
          <a:bodyPr/>
          <a:lstStyle>
            <a:lvl1pPr>
              <a:lnSpc>
                <a:spcPct val="90000"/>
              </a:lnSpc>
              <a:defRPr sz="3200"/>
            </a:lvl1pPr>
          </a:lstStyle>
          <a:p>
            <a:r>
              <a:rPr lang="en-US" dirty="0"/>
              <a:t>Click to edit Master title style</a:t>
            </a:r>
          </a:p>
        </p:txBody>
      </p:sp>
      <p:sp>
        <p:nvSpPr>
          <p:cNvPr id="3" name="Content Placeholder 2"/>
          <p:cNvSpPr>
            <a:spLocks noGrp="1"/>
          </p:cNvSpPr>
          <p:nvPr>
            <p:ph idx="1"/>
          </p:nvPr>
        </p:nvSpPr>
        <p:spPr>
          <a:xfrm>
            <a:off x="448055" y="1653735"/>
            <a:ext cx="11430000" cy="4047778"/>
          </a:xfrm>
        </p:spPr>
        <p:txBody>
          <a:bodyPr/>
          <a:lstStyle>
            <a:lvl1pPr marL="288925" indent="-288925">
              <a:spcBef>
                <a:spcPts val="1800"/>
              </a:spcBef>
              <a:buClr>
                <a:schemeClr val="tx1"/>
              </a:buClr>
              <a:buSzPct val="90000"/>
              <a:buFont typeface="Century Gothic" panose="020B0502020202020204" pitchFamily="34" charset="0"/>
              <a:buChar char="•"/>
              <a:defRPr lang="en-US" sz="2800" kern="1200" dirty="0">
                <a:solidFill>
                  <a:schemeClr val="tx1"/>
                </a:solidFill>
                <a:latin typeface="Century Gothic" panose="020B0502020202020204" pitchFamily="34" charset="0"/>
                <a:ea typeface="+mn-ea"/>
                <a:cs typeface="+mn-cs"/>
              </a:defRPr>
            </a:lvl1pPr>
            <a:lvl2pPr marL="687388" indent="-288925">
              <a:buClr>
                <a:schemeClr val="tx1"/>
              </a:buClr>
              <a:buSzPct val="90000"/>
              <a:buFont typeface="Century Gothic" panose="020B0502020202020204" pitchFamily="34" charset="0"/>
              <a:buChar char="–"/>
              <a:defRPr>
                <a:latin typeface="+mn-lt"/>
                <a:cs typeface="Arial" panose="020B0604020202020204" pitchFamily="34" charset="0"/>
              </a:defRPr>
            </a:lvl2pPr>
            <a:lvl3pPr marL="1031875" indent="-288925">
              <a:buClr>
                <a:schemeClr val="tx1"/>
              </a:buClr>
              <a:buSzPct val="90000"/>
              <a:buFont typeface="Century Gothic" panose="020B0502020202020204" pitchFamily="34" charset="0"/>
              <a:buChar char="•"/>
              <a:defRPr>
                <a:latin typeface="+mn-lt"/>
                <a:cs typeface="Arial" panose="020B0604020202020204" pitchFamily="34" charset="0"/>
              </a:defRPr>
            </a:lvl3pPr>
            <a:lvl4pPr>
              <a:buClr>
                <a:schemeClr val="tx1"/>
              </a:buClr>
              <a:defRPr>
                <a:latin typeface="+mn-lt"/>
                <a:cs typeface="Arial" panose="020B0604020202020204" pitchFamily="34" charset="0"/>
              </a:defRPr>
            </a:lvl4pPr>
            <a:lvl5pPr marL="1482725" indent="-222250">
              <a:buClr>
                <a:schemeClr val="tx1"/>
              </a:buClr>
              <a:buFont typeface="Arial" panose="020B0604020202020204" pitchFamily="34" charset="0"/>
              <a:buChar char="•"/>
              <a:defRPr>
                <a:latin typeface="+mn-lt"/>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10" name="Rectangle 9">
            <a:extLst>
              <a:ext uri="{FF2B5EF4-FFF2-40B4-BE49-F238E27FC236}">
                <a16:creationId xmlns:a16="http://schemas.microsoft.com/office/drawing/2014/main" id="{E885FFDA-509C-4548-B17D-5409853CA429}"/>
              </a:ext>
            </a:extLst>
          </p:cNvPr>
          <p:cNvSpPr/>
          <p:nvPr userDrawn="1"/>
        </p:nvSpPr>
        <p:spPr>
          <a:xfrm>
            <a:off x="0" y="320040"/>
            <a:ext cx="274320" cy="653795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4" name="Rectangle 6">
            <a:extLst>
              <a:ext uri="{FF2B5EF4-FFF2-40B4-BE49-F238E27FC236}">
                <a16:creationId xmlns:a16="http://schemas.microsoft.com/office/drawing/2014/main" id="{AD9F2534-297B-446C-B822-74E3C23864F7}"/>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sp>
        <p:nvSpPr>
          <p:cNvPr id="8" name="Rectangle 256">
            <a:extLst>
              <a:ext uri="{FF2B5EF4-FFF2-40B4-BE49-F238E27FC236}">
                <a16:creationId xmlns:a16="http://schemas.microsoft.com/office/drawing/2014/main" id="{6349825E-C749-4CDB-BDE4-DDAFE00D2BF9}"/>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pic>
        <p:nvPicPr>
          <p:cNvPr id="14" name="Picture 13">
            <a:extLst>
              <a:ext uri="{FF2B5EF4-FFF2-40B4-BE49-F238E27FC236}">
                <a16:creationId xmlns:a16="http://schemas.microsoft.com/office/drawing/2014/main" id="{65298622-4D3C-4849-B0FA-4101271A784D}"/>
              </a:ext>
            </a:extLst>
          </p:cNvPr>
          <p:cNvPicPr>
            <a:picLocks noChangeAspect="1"/>
          </p:cNvPicPr>
          <p:nvPr userDrawn="1"/>
        </p:nvPicPr>
        <p:blipFill>
          <a:blip r:embed="rId2"/>
          <a:stretch>
            <a:fillRect/>
          </a:stretch>
        </p:blipFill>
        <p:spPr>
          <a:xfrm>
            <a:off x="405644" y="6452482"/>
            <a:ext cx="2112264" cy="301752"/>
          </a:xfrm>
          <a:prstGeom prst="rect">
            <a:avLst/>
          </a:prstGeom>
        </p:spPr>
      </p:pic>
    </p:spTree>
    <p:extLst>
      <p:ext uri="{BB962C8B-B14F-4D97-AF65-F5344CB8AC3E}">
        <p14:creationId xmlns:p14="http://schemas.microsoft.com/office/powerpoint/2010/main" val="5471038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ection brea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07DAB3A-4154-42CC-B73A-07DD412DD146}"/>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401" b="-1"/>
          <a:stretch/>
        </p:blipFill>
        <p:spPr>
          <a:xfrm>
            <a:off x="6095998" y="1078992"/>
            <a:ext cx="5535025" cy="4228673"/>
          </a:xfrm>
          <a:prstGeom prst="rect">
            <a:avLst/>
          </a:prstGeom>
        </p:spPr>
      </p:pic>
      <p:sp>
        <p:nvSpPr>
          <p:cNvPr id="6" name="Rectangle 5">
            <a:extLst>
              <a:ext uri="{FF2B5EF4-FFF2-40B4-BE49-F238E27FC236}">
                <a16:creationId xmlns:a16="http://schemas.microsoft.com/office/drawing/2014/main" id="{F679D6E9-7CB6-4816-BA71-A98C108727C8}"/>
              </a:ext>
            </a:extLst>
          </p:cNvPr>
          <p:cNvSpPr/>
          <p:nvPr userDrawn="1"/>
        </p:nvSpPr>
        <p:spPr>
          <a:xfrm>
            <a:off x="274320" y="1078992"/>
            <a:ext cx="5821680" cy="4228673"/>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 name="Title 1">
            <a:extLst>
              <a:ext uri="{FF2B5EF4-FFF2-40B4-BE49-F238E27FC236}">
                <a16:creationId xmlns:a16="http://schemas.microsoft.com/office/drawing/2014/main" id="{C2F2F47A-E421-4CE0-A746-76A8C436B135}"/>
              </a:ext>
            </a:extLst>
          </p:cNvPr>
          <p:cNvSpPr>
            <a:spLocks noGrp="1"/>
          </p:cNvSpPr>
          <p:nvPr>
            <p:ph type="title"/>
          </p:nvPr>
        </p:nvSpPr>
        <p:spPr>
          <a:xfrm>
            <a:off x="429768" y="1352479"/>
            <a:ext cx="5413469" cy="1100789"/>
          </a:xfrm>
        </p:spPr>
        <p:txBody>
          <a:bodyPr/>
          <a:lstStyle/>
          <a:p>
            <a:r>
              <a:rPr lang="en-US"/>
              <a:t>Click to edit Master title style</a:t>
            </a:r>
            <a:endParaRPr lang="en-US" dirty="0"/>
          </a:p>
        </p:txBody>
      </p:sp>
      <p:sp>
        <p:nvSpPr>
          <p:cNvPr id="10" name="Content Placeholder 5">
            <a:extLst>
              <a:ext uri="{FF2B5EF4-FFF2-40B4-BE49-F238E27FC236}">
                <a16:creationId xmlns:a16="http://schemas.microsoft.com/office/drawing/2014/main" id="{6068FB31-3CF5-496E-BC0D-61D682234A2C}"/>
              </a:ext>
            </a:extLst>
          </p:cNvPr>
          <p:cNvSpPr>
            <a:spLocks noGrp="1"/>
          </p:cNvSpPr>
          <p:nvPr>
            <p:ph sz="quarter" idx="4"/>
          </p:nvPr>
        </p:nvSpPr>
        <p:spPr>
          <a:xfrm>
            <a:off x="412217" y="2891883"/>
            <a:ext cx="5431021" cy="2252546"/>
          </a:xfrm>
        </p:spPr>
        <p:txBody>
          <a:bodyPr/>
          <a:lstStyle>
            <a:lvl1pPr marL="287338" indent="-287338">
              <a:buClr>
                <a:schemeClr val="tx1"/>
              </a:buClr>
              <a:buFont typeface="Century Gothic" panose="020B0502020202020204" pitchFamily="34" charset="0"/>
              <a:buChar char="•"/>
              <a:defRPr sz="2000">
                <a:latin typeface="Century Gothic" panose="020B0502020202020204" pitchFamily="34" charset="0"/>
              </a:defRPr>
            </a:lvl1pPr>
            <a:lvl2pPr marL="688975" indent="-285750">
              <a:buClr>
                <a:schemeClr val="tx1"/>
              </a:buClr>
              <a:buFont typeface="Century Gothic" panose="020B0502020202020204" pitchFamily="34" charset="0"/>
              <a:buChar char="–"/>
              <a:defRPr sz="1800">
                <a:latin typeface="Century Gothic" panose="020B0502020202020204" pitchFamily="34" charset="0"/>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p:txBody>
      </p:sp>
      <p:sp>
        <p:nvSpPr>
          <p:cNvPr id="15" name="Rectangle 14">
            <a:extLst>
              <a:ext uri="{FF2B5EF4-FFF2-40B4-BE49-F238E27FC236}">
                <a16:creationId xmlns:a16="http://schemas.microsoft.com/office/drawing/2014/main" id="{88ACC93F-6123-3F49-8C15-4A811AF8B7BB}"/>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D7756F41-5AD0-C346-AE90-A0206E07D1B9}"/>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pic>
        <p:nvPicPr>
          <p:cNvPr id="11" name="Picture 10">
            <a:extLst>
              <a:ext uri="{FF2B5EF4-FFF2-40B4-BE49-F238E27FC236}">
                <a16:creationId xmlns:a16="http://schemas.microsoft.com/office/drawing/2014/main" id="{ACE79036-1F33-40EB-AB47-F9529E5C3C6A}"/>
              </a:ext>
            </a:extLst>
          </p:cNvPr>
          <p:cNvPicPr>
            <a:picLocks noChangeAspect="1"/>
          </p:cNvPicPr>
          <p:nvPr userDrawn="1"/>
        </p:nvPicPr>
        <p:blipFill>
          <a:blip r:embed="rId3"/>
          <a:stretch>
            <a:fillRect/>
          </a:stretch>
        </p:blipFill>
        <p:spPr>
          <a:xfrm>
            <a:off x="413129" y="456244"/>
            <a:ext cx="1088136" cy="261860"/>
          </a:xfrm>
          <a:prstGeom prst="rect">
            <a:avLst/>
          </a:prstGeom>
        </p:spPr>
      </p:pic>
      <p:sp>
        <p:nvSpPr>
          <p:cNvPr id="12" name="Freeform 7">
            <a:extLst>
              <a:ext uri="{FF2B5EF4-FFF2-40B4-BE49-F238E27FC236}">
                <a16:creationId xmlns:a16="http://schemas.microsoft.com/office/drawing/2014/main" id="{3E861E90-11A2-4A0B-85EB-1A2865C9A48F}"/>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rgbClr val="CBCBCB"/>
          </a:solidFill>
          <a:ln>
            <a:noFill/>
          </a:ln>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10441151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7_Title only">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885FFDA-509C-4548-B17D-5409853CA429}"/>
              </a:ext>
            </a:extLst>
          </p:cNvPr>
          <p:cNvSpPr/>
          <p:nvPr userDrawn="1"/>
        </p:nvSpPr>
        <p:spPr>
          <a:xfrm>
            <a:off x="0" y="320040"/>
            <a:ext cx="274320" cy="653795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 name="Title 1"/>
          <p:cNvSpPr>
            <a:spLocks noGrp="1"/>
          </p:cNvSpPr>
          <p:nvPr>
            <p:ph type="title"/>
          </p:nvPr>
        </p:nvSpPr>
        <p:spPr>
          <a:xfrm>
            <a:off x="429768" y="274320"/>
            <a:ext cx="11425236" cy="535531"/>
          </a:xfrm>
        </p:spPr>
        <p:txBody>
          <a:bodyPr/>
          <a:lstStyle>
            <a:lvl1pPr>
              <a:lnSpc>
                <a:spcPct val="90000"/>
              </a:lnSpc>
              <a:defRPr sz="3200" baseline="0"/>
            </a:lvl1pPr>
          </a:lstStyle>
          <a:p>
            <a:r>
              <a:rPr lang="en-US" dirty="0"/>
              <a:t>Click to edit Master title style</a:t>
            </a:r>
          </a:p>
        </p:txBody>
      </p:sp>
      <p:sp>
        <p:nvSpPr>
          <p:cNvPr id="4" name="Rectangle 6">
            <a:extLst>
              <a:ext uri="{FF2B5EF4-FFF2-40B4-BE49-F238E27FC236}">
                <a16:creationId xmlns:a16="http://schemas.microsoft.com/office/drawing/2014/main" id="{AD9F2534-297B-446C-B822-74E3C23864F7}"/>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sp>
        <p:nvSpPr>
          <p:cNvPr id="7" name="Rectangle 256">
            <a:extLst>
              <a:ext uri="{FF2B5EF4-FFF2-40B4-BE49-F238E27FC236}">
                <a16:creationId xmlns:a16="http://schemas.microsoft.com/office/drawing/2014/main" id="{BF6A1C92-1EE6-4390-85D8-ACD208CF9DB8}"/>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pic>
        <p:nvPicPr>
          <p:cNvPr id="14" name="Picture 13">
            <a:extLst>
              <a:ext uri="{FF2B5EF4-FFF2-40B4-BE49-F238E27FC236}">
                <a16:creationId xmlns:a16="http://schemas.microsoft.com/office/drawing/2014/main" id="{30DD0A2A-0355-AA49-9A3F-AB977E14FC3B}"/>
              </a:ext>
            </a:extLst>
          </p:cNvPr>
          <p:cNvPicPr>
            <a:picLocks noChangeAspect="1"/>
          </p:cNvPicPr>
          <p:nvPr userDrawn="1"/>
        </p:nvPicPr>
        <p:blipFill>
          <a:blip r:embed="rId2"/>
          <a:stretch>
            <a:fillRect/>
          </a:stretch>
        </p:blipFill>
        <p:spPr>
          <a:xfrm>
            <a:off x="405644" y="6452482"/>
            <a:ext cx="2112264" cy="301752"/>
          </a:xfrm>
          <a:prstGeom prst="rect">
            <a:avLst/>
          </a:prstGeom>
        </p:spPr>
      </p:pic>
    </p:spTree>
    <p:extLst>
      <p:ext uri="{BB962C8B-B14F-4D97-AF65-F5344CB8AC3E}">
        <p14:creationId xmlns:p14="http://schemas.microsoft.com/office/powerpoint/2010/main" val="27083412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D6DB211-F94D-644A-8C58-020193A03AAA}"/>
              </a:ext>
            </a:extLst>
          </p:cNvPr>
          <p:cNvSpPr/>
          <p:nvPr userDrawn="1"/>
        </p:nvSpPr>
        <p:spPr>
          <a:xfrm>
            <a:off x="0" y="320040"/>
            <a:ext cx="274320" cy="653795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 name="Title 1"/>
          <p:cNvSpPr>
            <a:spLocks noGrp="1"/>
          </p:cNvSpPr>
          <p:nvPr>
            <p:ph type="title"/>
          </p:nvPr>
        </p:nvSpPr>
        <p:spPr>
          <a:xfrm>
            <a:off x="429768" y="274320"/>
            <a:ext cx="11504904" cy="535531"/>
          </a:xfrm>
        </p:spPr>
        <p:txBody>
          <a:bodyPr/>
          <a:lstStyle>
            <a:lvl1pPr>
              <a:lnSpc>
                <a:spcPct val="90000"/>
              </a:lnSpc>
              <a:defRPr sz="3200">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417010" y="1444752"/>
            <a:ext cx="5507832" cy="821190"/>
          </a:xfrm>
        </p:spPr>
        <p:txBody>
          <a:bodyPr anchor="b"/>
          <a:lstStyle>
            <a:lvl1pPr marL="0" indent="0">
              <a:buNone/>
              <a:defRPr sz="2400" b="0" baseline="0">
                <a:solidFill>
                  <a:schemeClr val="tx1"/>
                </a:solidFill>
                <a:latin typeface="Century Gothic" panose="020B0502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417010" y="2275467"/>
            <a:ext cx="5507832" cy="3373229"/>
          </a:xfrm>
        </p:spPr>
        <p:txBody>
          <a:bodyPr/>
          <a:lstStyle>
            <a:lvl1pPr marL="230188" indent="-23018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a:latin typeface="+mn-lt"/>
              </a:defRPr>
            </a:lvl2pPr>
            <a:lvl3pPr marL="914400" indent="-230188">
              <a:buClr>
                <a:schemeClr val="tx1"/>
              </a:buClr>
              <a:buFont typeface="Century Gothic" panose="020B0502020202020204" pitchFamily="34" charset="0"/>
              <a:buChar char="•"/>
              <a:defRPr sz="1600" baseline="0">
                <a:latin typeface="Century Gothic" panose="020B0502020202020204" pitchFamily="34" charset="0"/>
              </a:defRPr>
            </a:lvl3pPr>
            <a:lvl4pPr marL="971550" indent="0">
              <a:buClr>
                <a:schemeClr val="tx1"/>
              </a:buClr>
              <a:buFont typeface="Century Gothic" panose="020B0502020202020204" pitchFamily="34" charset="0"/>
              <a:buNone/>
              <a:defRPr sz="1400">
                <a:latin typeface="+mn-lt"/>
              </a:defRPr>
            </a:lvl4pPr>
            <a:lvl5pPr marL="1482725" indent="-222250">
              <a:buClr>
                <a:schemeClr val="tx1"/>
              </a:buClr>
              <a:buFont typeface="Century Gothic" panose="020B0502020202020204" pitchFamily="34" charset="0"/>
              <a:buChar char="•"/>
              <a:defRPr sz="1600">
                <a:latin typeface="+mn-lt"/>
              </a:defRPr>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p:txBody>
      </p:sp>
      <p:sp>
        <p:nvSpPr>
          <p:cNvPr id="5" name="Text Placeholder 4"/>
          <p:cNvSpPr>
            <a:spLocks noGrp="1"/>
          </p:cNvSpPr>
          <p:nvPr>
            <p:ph type="body" sz="quarter" idx="3"/>
          </p:nvPr>
        </p:nvSpPr>
        <p:spPr>
          <a:xfrm>
            <a:off x="6193368" y="1444752"/>
            <a:ext cx="5504688" cy="821190"/>
          </a:xfrm>
        </p:spPr>
        <p:txBody>
          <a:bodyPr anchor="b"/>
          <a:lstStyle>
            <a:lvl1pPr marL="0" indent="0">
              <a:buNone/>
              <a:defRPr sz="2400" b="0" baseline="0">
                <a:solidFill>
                  <a:schemeClr val="tx1"/>
                </a:solidFill>
                <a:latin typeface="Century Gothic" panose="020B0502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93368" y="2275467"/>
            <a:ext cx="5504688" cy="3373229"/>
          </a:xfrm>
        </p:spPr>
        <p:txBody>
          <a:bodyPr/>
          <a:lstStyle>
            <a:lvl1pPr marL="287338" indent="-28733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baseline="0">
                <a:latin typeface="Century Gothic" panose="020B0502020202020204" pitchFamily="34" charset="0"/>
              </a:defRPr>
            </a:lvl2pPr>
            <a:lvl3pPr marL="914400" indent="-230188">
              <a:buClr>
                <a:schemeClr val="tx1"/>
              </a:buClr>
              <a:buFont typeface="Century Gothic" panose="020B0502020202020204" pitchFamily="34" charset="0"/>
              <a:buChar char="•"/>
              <a:defRPr sz="1600">
                <a:latin typeface="+mn-lt"/>
              </a:defRPr>
            </a:lvl3pPr>
            <a:lvl4pPr marL="1144588" indent="-173038">
              <a:buClr>
                <a:schemeClr val="tx1"/>
              </a:buClr>
              <a:buFont typeface="Century Gothic" panose="020B0502020202020204" pitchFamily="34" charset="0"/>
              <a:buChar char="•"/>
              <a:defRPr sz="1400">
                <a:latin typeface="+mn-lt"/>
              </a:defRPr>
            </a:lvl4pPr>
            <a:lvl5pPr marL="1482725" indent="-222250">
              <a:buClr>
                <a:schemeClr val="tx1"/>
              </a:buClr>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p:txBody>
      </p:sp>
      <p:sp>
        <p:nvSpPr>
          <p:cNvPr id="7" name="Rectangle 6">
            <a:extLst>
              <a:ext uri="{FF2B5EF4-FFF2-40B4-BE49-F238E27FC236}">
                <a16:creationId xmlns:a16="http://schemas.microsoft.com/office/drawing/2014/main" id="{300C0632-ACDA-4D24-A2CC-14539B91BC55}"/>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sp>
        <p:nvSpPr>
          <p:cNvPr id="12" name="Rectangle 256">
            <a:extLst>
              <a:ext uri="{FF2B5EF4-FFF2-40B4-BE49-F238E27FC236}">
                <a16:creationId xmlns:a16="http://schemas.microsoft.com/office/drawing/2014/main" id="{0ED8B866-A29F-4437-842E-6B7908B2FB7D}"/>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pic>
        <p:nvPicPr>
          <p:cNvPr id="18" name="Picture 17">
            <a:extLst>
              <a:ext uri="{FF2B5EF4-FFF2-40B4-BE49-F238E27FC236}">
                <a16:creationId xmlns:a16="http://schemas.microsoft.com/office/drawing/2014/main" id="{FDF833AF-F2DD-B245-B5D3-AAD481D06553}"/>
              </a:ext>
            </a:extLst>
          </p:cNvPr>
          <p:cNvPicPr>
            <a:picLocks noChangeAspect="1"/>
          </p:cNvPicPr>
          <p:nvPr userDrawn="1"/>
        </p:nvPicPr>
        <p:blipFill>
          <a:blip r:embed="rId2"/>
          <a:stretch>
            <a:fillRect/>
          </a:stretch>
        </p:blipFill>
        <p:spPr>
          <a:xfrm>
            <a:off x="405644" y="6452482"/>
            <a:ext cx="2112264" cy="301752"/>
          </a:xfrm>
          <a:prstGeom prst="rect">
            <a:avLst/>
          </a:prstGeom>
        </p:spPr>
      </p:pic>
    </p:spTree>
    <p:extLst>
      <p:ext uri="{BB962C8B-B14F-4D97-AF65-F5344CB8AC3E}">
        <p14:creationId xmlns:p14="http://schemas.microsoft.com/office/powerpoint/2010/main" val="4620662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woTxTwoObj" preserve="1">
  <p:cSld name="3 content boxes with reverse header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7FC5867-1737-E84C-B42D-608A49EBBAA6}"/>
              </a:ext>
            </a:extLst>
          </p:cNvPr>
          <p:cNvSpPr/>
          <p:nvPr userDrawn="1"/>
        </p:nvSpPr>
        <p:spPr>
          <a:xfrm>
            <a:off x="0" y="320040"/>
            <a:ext cx="274320" cy="653795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 name="Title 1"/>
          <p:cNvSpPr>
            <a:spLocks noGrp="1"/>
          </p:cNvSpPr>
          <p:nvPr>
            <p:ph type="title"/>
          </p:nvPr>
        </p:nvSpPr>
        <p:spPr>
          <a:xfrm>
            <a:off x="429768" y="274320"/>
            <a:ext cx="11504904" cy="535531"/>
          </a:xfrm>
        </p:spPr>
        <p:txBody>
          <a:bodyPr/>
          <a:lstStyle>
            <a:lvl1pPr>
              <a:lnSpc>
                <a:spcPct val="90000"/>
              </a:lnSpc>
              <a:defRPr sz="3200"/>
            </a:lvl1pPr>
          </a:lstStyle>
          <a:p>
            <a:r>
              <a:rPr lang="en-US"/>
              <a:t>Click to edit Master title style</a:t>
            </a:r>
            <a:endParaRPr lang="en-US" dirty="0"/>
          </a:p>
        </p:txBody>
      </p:sp>
      <p:sp>
        <p:nvSpPr>
          <p:cNvPr id="3" name="Text Placeholder 2"/>
          <p:cNvSpPr>
            <a:spLocks noGrp="1"/>
          </p:cNvSpPr>
          <p:nvPr>
            <p:ph type="body" idx="1"/>
          </p:nvPr>
        </p:nvSpPr>
        <p:spPr>
          <a:xfrm>
            <a:off x="536696" y="1387602"/>
            <a:ext cx="3610478" cy="821190"/>
          </a:xfrm>
          <a:solidFill>
            <a:schemeClr val="tx2"/>
          </a:solidFill>
          <a:ln w="12700">
            <a:solidFill>
              <a:schemeClr val="tx2"/>
            </a:solidFill>
          </a:ln>
        </p:spPr>
        <p:txBody>
          <a:bodyPr tIns="91440" bIns="91440" anchor="b"/>
          <a:lstStyle>
            <a:lvl1pPr marL="0" indent="0">
              <a:lnSpc>
                <a:spcPct val="90000"/>
              </a:lnSpc>
              <a:buNone/>
              <a:defRPr sz="2000" b="0"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536696" y="2208792"/>
            <a:ext cx="3610478"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baseline="0"/>
            </a:lvl1pPr>
            <a:lvl2pPr marL="514350" indent="-225425">
              <a:lnSpc>
                <a:spcPct val="90000"/>
              </a:lnSpc>
              <a:buClr>
                <a:schemeClr val="tx1"/>
              </a:buClr>
              <a:buSzPct val="90000"/>
              <a:buFont typeface="Century Gothic" panose="020B0502020202020204" pitchFamily="34" charset="0"/>
              <a:buChar char="–"/>
              <a:defRPr sz="1600" baseline="0"/>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p:txBody>
      </p:sp>
      <p:sp>
        <p:nvSpPr>
          <p:cNvPr id="5" name="Text Placeholder 4"/>
          <p:cNvSpPr>
            <a:spLocks noGrp="1"/>
          </p:cNvSpPr>
          <p:nvPr>
            <p:ph type="body" sz="quarter" idx="3"/>
          </p:nvPr>
        </p:nvSpPr>
        <p:spPr>
          <a:xfrm>
            <a:off x="4393659" y="1387602"/>
            <a:ext cx="3608418" cy="821190"/>
          </a:xfrm>
          <a:solidFill>
            <a:schemeClr val="tx2"/>
          </a:solidFill>
          <a:ln w="12700">
            <a:solidFill>
              <a:schemeClr val="tx2"/>
            </a:solidFill>
          </a:ln>
        </p:spPr>
        <p:txBody>
          <a:bodyPr tIns="91440" bIns="91440" anchor="b"/>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393659" y="2213184"/>
            <a:ext cx="3608418"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a:lvl1pPr>
            <a:lvl2pPr marL="460375" indent="-171450">
              <a:lnSpc>
                <a:spcPct val="90000"/>
              </a:lnSpc>
              <a:buClr>
                <a:schemeClr val="tx1"/>
              </a:buClr>
              <a:buSzPct val="90000"/>
              <a:buFont typeface="Century Gothic" panose="020B0502020202020204" pitchFamily="34" charset="0"/>
              <a:buChar char="–"/>
              <a:defRPr lang="en-US" sz="16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dirty="0"/>
              <a:t>Edit Master text styles</a:t>
            </a:r>
          </a:p>
          <a:p>
            <a:pPr marL="514350" lvl="1" indent="-225425"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pPr>
            <a:r>
              <a:rPr lang="en-US" dirty="0"/>
              <a:t>Second level</a:t>
            </a:r>
          </a:p>
          <a:p>
            <a:pPr lvl="2"/>
            <a:r>
              <a:rPr lang="en-US" dirty="0"/>
              <a:t>Third level</a:t>
            </a:r>
          </a:p>
        </p:txBody>
      </p:sp>
      <p:sp>
        <p:nvSpPr>
          <p:cNvPr id="7" name="Text Placeholder 4">
            <a:extLst>
              <a:ext uri="{FF2B5EF4-FFF2-40B4-BE49-F238E27FC236}">
                <a16:creationId xmlns:a16="http://schemas.microsoft.com/office/drawing/2014/main" id="{49D91D4C-0C90-4594-94C2-E939B6EF57C4}"/>
              </a:ext>
            </a:extLst>
          </p:cNvPr>
          <p:cNvSpPr>
            <a:spLocks noGrp="1"/>
          </p:cNvSpPr>
          <p:nvPr>
            <p:ph type="body" sz="quarter" idx="10"/>
          </p:nvPr>
        </p:nvSpPr>
        <p:spPr>
          <a:xfrm>
            <a:off x="8248562" y="1387602"/>
            <a:ext cx="3608418" cy="821190"/>
          </a:xfrm>
          <a:solidFill>
            <a:schemeClr val="tx2"/>
          </a:solidFill>
          <a:ln w="12700">
            <a:solidFill>
              <a:schemeClr val="tx2"/>
            </a:solidFill>
          </a:ln>
        </p:spPr>
        <p:txBody>
          <a:bodyPr tIns="91440" bIns="91440" anchor="b"/>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Content Placeholder 5">
            <a:extLst>
              <a:ext uri="{FF2B5EF4-FFF2-40B4-BE49-F238E27FC236}">
                <a16:creationId xmlns:a16="http://schemas.microsoft.com/office/drawing/2014/main" id="{E1A87D9D-30BD-4BC1-AB79-1F900F87185B}"/>
              </a:ext>
            </a:extLst>
          </p:cNvPr>
          <p:cNvSpPr>
            <a:spLocks noGrp="1"/>
          </p:cNvSpPr>
          <p:nvPr>
            <p:ph sz="quarter" idx="11"/>
          </p:nvPr>
        </p:nvSpPr>
        <p:spPr>
          <a:xfrm>
            <a:off x="8248562" y="2213184"/>
            <a:ext cx="3608418"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a:lvl1pPr>
            <a:lvl2pPr marL="460375" indent="-171450">
              <a:lnSpc>
                <a:spcPct val="90000"/>
              </a:lnSpc>
              <a:buClr>
                <a:schemeClr val="tx1"/>
              </a:buClr>
              <a:buSzPct val="90000"/>
              <a:buFont typeface="Century Gothic" panose="020B0502020202020204" pitchFamily="34" charset="0"/>
              <a:buChar char="–"/>
              <a:defRPr lang="en-US" sz="16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dirty="0"/>
              <a:t>Edit Master text styles</a:t>
            </a:r>
          </a:p>
          <a:p>
            <a:pPr marL="514350" lvl="1" indent="-225425"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pPr>
            <a:r>
              <a:rPr lang="en-US" dirty="0"/>
              <a:t>Second level</a:t>
            </a:r>
          </a:p>
          <a:p>
            <a:pPr lvl="2"/>
            <a:r>
              <a:rPr lang="en-US" dirty="0"/>
              <a:t>Third level</a:t>
            </a:r>
          </a:p>
        </p:txBody>
      </p:sp>
      <p:sp>
        <p:nvSpPr>
          <p:cNvPr id="9" name="Rectangle 6">
            <a:extLst>
              <a:ext uri="{FF2B5EF4-FFF2-40B4-BE49-F238E27FC236}">
                <a16:creationId xmlns:a16="http://schemas.microsoft.com/office/drawing/2014/main" id="{C4B83B09-CF3A-4A36-84C0-D32086A13DE2}"/>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sp>
        <p:nvSpPr>
          <p:cNvPr id="14" name="Rectangle 256">
            <a:extLst>
              <a:ext uri="{FF2B5EF4-FFF2-40B4-BE49-F238E27FC236}">
                <a16:creationId xmlns:a16="http://schemas.microsoft.com/office/drawing/2014/main" id="{B764CAE0-734A-4D16-BDA1-3E43A810370F}"/>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pic>
        <p:nvPicPr>
          <p:cNvPr id="13" name="Picture 12">
            <a:extLst>
              <a:ext uri="{FF2B5EF4-FFF2-40B4-BE49-F238E27FC236}">
                <a16:creationId xmlns:a16="http://schemas.microsoft.com/office/drawing/2014/main" id="{B0BAAAD4-FBA9-4334-AA6C-9B74AC2A8370}"/>
              </a:ext>
            </a:extLst>
          </p:cNvPr>
          <p:cNvPicPr>
            <a:picLocks noChangeAspect="1"/>
          </p:cNvPicPr>
          <p:nvPr userDrawn="1"/>
        </p:nvPicPr>
        <p:blipFill>
          <a:blip r:embed="rId2"/>
          <a:stretch>
            <a:fillRect/>
          </a:stretch>
        </p:blipFill>
        <p:spPr>
          <a:xfrm>
            <a:off x="405644" y="6452482"/>
            <a:ext cx="2112264" cy="301752"/>
          </a:xfrm>
          <a:prstGeom prst="rect">
            <a:avLst/>
          </a:prstGeom>
        </p:spPr>
      </p:pic>
    </p:spTree>
    <p:extLst>
      <p:ext uri="{BB962C8B-B14F-4D97-AF65-F5344CB8AC3E}">
        <p14:creationId xmlns:p14="http://schemas.microsoft.com/office/powerpoint/2010/main" val="2254568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EFB1987-1C6A-4E54-BFC2-CBC0412EAD9D}" type="datetimeFigureOut">
              <a:rPr lang="en-US" smtClean="0"/>
              <a:t>6/5/2019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7C5D02-D499-443C-8F0F-C3953E73DA55}" type="slidenum">
              <a:rPr lang="en-US" smtClean="0"/>
              <a:t>‹#›</a:t>
            </a:fld>
            <a:endParaRPr lang="en-US"/>
          </a:p>
        </p:txBody>
      </p:sp>
    </p:spTree>
    <p:extLst>
      <p:ext uri="{BB962C8B-B14F-4D97-AF65-F5344CB8AC3E}">
        <p14:creationId xmlns:p14="http://schemas.microsoft.com/office/powerpoint/2010/main" val="33995855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3 section science highlight">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1DC80716-D7F2-40BD-B894-87B7C5521D93}"/>
              </a:ext>
            </a:extLst>
          </p:cNvPr>
          <p:cNvSpPr/>
          <p:nvPr userDrawn="1"/>
        </p:nvSpPr>
        <p:spPr>
          <a:xfrm>
            <a:off x="274320" y="1435551"/>
            <a:ext cx="5840756"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userDrawn="1"/>
        </p:nvSpPr>
        <p:spPr>
          <a:xfrm>
            <a:off x="6351585" y="1435551"/>
            <a:ext cx="5840415"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3" name="Rectangle 12">
            <a:extLst>
              <a:ext uri="{FF2B5EF4-FFF2-40B4-BE49-F238E27FC236}">
                <a16:creationId xmlns:a16="http://schemas.microsoft.com/office/drawing/2014/main" id="{DD431D86-B4F2-4178-9479-C223044E67E1}"/>
              </a:ext>
            </a:extLst>
          </p:cNvPr>
          <p:cNvSpPr/>
          <p:nvPr userDrawn="1"/>
        </p:nvSpPr>
        <p:spPr>
          <a:xfrm>
            <a:off x="274320" y="948037"/>
            <a:ext cx="5838672"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userDrawn="1"/>
        </p:nvSpPr>
        <p:spPr>
          <a:xfrm>
            <a:off x="6351584" y="948037"/>
            <a:ext cx="5840415"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userDrawn="1">
            <p:ph type="body" idx="1"/>
          </p:nvPr>
        </p:nvSpPr>
        <p:spPr>
          <a:xfrm>
            <a:off x="280804" y="966165"/>
            <a:ext cx="5815195" cy="457200"/>
          </a:xfrm>
          <a:noFill/>
          <a:ln w="12700">
            <a:noFill/>
          </a:ln>
        </p:spPr>
        <p:txBody>
          <a:bodyPr tIns="91440" bIns="91440" anchor="ctr"/>
          <a:lstStyle>
            <a:lvl1pPr marL="0" indent="0">
              <a:lnSpc>
                <a:spcPct val="90000"/>
              </a:lnSpc>
              <a:buNone/>
              <a:defRPr sz="2000" b="0"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5" name="Content Placeholder 3">
            <a:extLst>
              <a:ext uri="{FF2B5EF4-FFF2-40B4-BE49-F238E27FC236}">
                <a16:creationId xmlns:a16="http://schemas.microsoft.com/office/drawing/2014/main" id="{62AD586E-7375-402D-9BA8-7C07EB8240E8}"/>
              </a:ext>
            </a:extLst>
          </p:cNvPr>
          <p:cNvSpPr>
            <a:spLocks noGrp="1"/>
          </p:cNvSpPr>
          <p:nvPr userDrawn="1">
            <p:ph sz="half" idx="2"/>
          </p:nvPr>
        </p:nvSpPr>
        <p:spPr>
          <a:xfrm>
            <a:off x="280804" y="1517523"/>
            <a:ext cx="5815195" cy="4110352"/>
          </a:xfrm>
          <a:ln w="12700">
            <a:noFill/>
          </a:ln>
        </p:spPr>
        <p:txBody>
          <a:bodyPr tIns="45720" bIns="91440"/>
          <a:lstStyle>
            <a:lvl1pPr marL="227013" indent="-227013">
              <a:lnSpc>
                <a:spcPct val="90000"/>
              </a:lnSpc>
              <a:buFont typeface="Century Gothic" panose="020B0502020202020204" pitchFamily="34" charset="0"/>
              <a:buChar char="•"/>
              <a:defRPr sz="1800"/>
            </a:lvl1pPr>
            <a:lvl2pPr marL="569913" indent="-225425">
              <a:lnSpc>
                <a:spcPct val="90000"/>
              </a:lnSpc>
              <a:buSzPct val="90000"/>
              <a:buFont typeface="Century Gothic" panose="020B0502020202020204" pitchFamily="34" charset="0"/>
              <a:buChar char="–"/>
              <a:defRPr sz="1600"/>
            </a:lvl2pPr>
            <a:lvl3pPr marL="860425" indent="-173038">
              <a:lnSpc>
                <a:spcPct val="90000"/>
              </a:lnSpc>
              <a:buFont typeface="Century Gothic" panose="020B0502020202020204" pitchFamily="34" charset="0"/>
              <a:buChar char="•"/>
              <a:defRPr sz="1400"/>
            </a:lvl3pPr>
            <a:lvl4pPr marL="1144588" indent="-173038">
              <a:lnSpc>
                <a:spcPct val="90000"/>
              </a:lnSpc>
              <a:buSzPct val="90000"/>
              <a:buFont typeface="Century Gothic" panose="020B0502020202020204" pitchFamily="34" charset="0"/>
              <a:buChar char="–"/>
              <a:defRPr sz="1200"/>
            </a:lvl4pPr>
            <a:lvl5pPr marL="1482725" indent="-222250">
              <a:lnSpc>
                <a:spcPct val="90000"/>
              </a:lnSpc>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p:txBody>
      </p:sp>
      <p:sp>
        <p:nvSpPr>
          <p:cNvPr id="17" name="Text Placeholder 4">
            <a:extLst>
              <a:ext uri="{FF2B5EF4-FFF2-40B4-BE49-F238E27FC236}">
                <a16:creationId xmlns:a16="http://schemas.microsoft.com/office/drawing/2014/main" id="{2A49DFE2-905F-42AB-9CE1-CCCD2BB9576B}"/>
              </a:ext>
            </a:extLst>
          </p:cNvPr>
          <p:cNvSpPr>
            <a:spLocks noGrp="1"/>
          </p:cNvSpPr>
          <p:nvPr userDrawn="1">
            <p:ph type="body" sz="quarter" idx="3"/>
          </p:nvPr>
        </p:nvSpPr>
        <p:spPr>
          <a:xfrm>
            <a:off x="6357344" y="966165"/>
            <a:ext cx="5811876" cy="457200"/>
          </a:xfrm>
          <a:noFill/>
          <a:ln w="12700">
            <a:noFill/>
          </a:ln>
        </p:spPr>
        <p:txBody>
          <a:bodyPr tIns="91440" bIns="91440" anchor="ctr"/>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userDrawn="1">
            <p:ph sz="quarter" idx="4"/>
          </p:nvPr>
        </p:nvSpPr>
        <p:spPr>
          <a:xfrm>
            <a:off x="6357344" y="1517523"/>
            <a:ext cx="5811876" cy="4110352"/>
          </a:xfrm>
          <a:ln w="12700">
            <a:noFill/>
          </a:ln>
        </p:spPr>
        <p:txBody>
          <a:bodyPr tIns="45720" bIns="91440"/>
          <a:lstStyle>
            <a:lvl1pPr marL="227013" indent="-227013">
              <a:lnSpc>
                <a:spcPct val="90000"/>
              </a:lnSpc>
              <a:buFont typeface="Century Gothic" panose="020B0502020202020204" pitchFamily="34" charset="0"/>
              <a:buChar char="•"/>
              <a:defRPr sz="1800"/>
            </a:lvl1pPr>
            <a:lvl2pPr marL="569913" indent="-225425">
              <a:lnSpc>
                <a:spcPct val="90000"/>
              </a:lnSpc>
              <a:buSzPct val="90000"/>
              <a:buFont typeface="Century Gothic" panose="020B0502020202020204" pitchFamily="34" charset="0"/>
              <a:buChar char="–"/>
              <a:defRPr sz="1600"/>
            </a:lvl2pPr>
            <a:lvl3pPr marL="860425" indent="-173038">
              <a:lnSpc>
                <a:spcPct val="90000"/>
              </a:lnSpc>
              <a:buFont typeface="Century Gothic" panose="020B0502020202020204" pitchFamily="34" charset="0"/>
              <a:buChar char="•"/>
              <a:defRPr sz="1400"/>
            </a:lvl3pPr>
            <a:lvl4pPr marL="1144588" indent="-173038">
              <a:lnSpc>
                <a:spcPct val="90000"/>
              </a:lnSpc>
              <a:buSzPct val="90000"/>
              <a:buFont typeface="Century Gothic" panose="020B0502020202020204" pitchFamily="34" charset="0"/>
              <a:buChar char="–"/>
              <a:defRPr sz="1200"/>
            </a:lvl4pPr>
            <a:lvl5pPr marL="1482725" indent="-222250">
              <a:lnSpc>
                <a:spcPct val="90000"/>
              </a:lnSpc>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p:txBody>
      </p:sp>
      <p:sp>
        <p:nvSpPr>
          <p:cNvPr id="32" name="Rectangle 31">
            <a:extLst>
              <a:ext uri="{FF2B5EF4-FFF2-40B4-BE49-F238E27FC236}">
                <a16:creationId xmlns:a16="http://schemas.microsoft.com/office/drawing/2014/main" id="{4A1CB721-FBCB-4DC7-9C2A-15C90E984F90}"/>
              </a:ext>
            </a:extLst>
          </p:cNvPr>
          <p:cNvSpPr/>
          <p:nvPr userDrawn="1"/>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userDrawn="1">
            <p:ph type="title"/>
          </p:nvPr>
        </p:nvSpPr>
        <p:spPr>
          <a:xfrm>
            <a:off x="1773669" y="342737"/>
            <a:ext cx="10332720" cy="457200"/>
          </a:xfrm>
        </p:spPr>
        <p:txBody>
          <a:bodyPr anchor="ctr"/>
          <a:lstStyle>
            <a:lvl1pPr>
              <a:lnSpc>
                <a:spcPct val="90000"/>
              </a:lnSpc>
              <a:defRPr sz="2400" b="0">
                <a:solidFill>
                  <a:schemeClr val="tx1"/>
                </a:solidFill>
                <a:latin typeface="Century Gothic" panose="020B0502020202020204" pitchFamily="34" charset="0"/>
              </a:defRPr>
            </a:lvl1pPr>
          </a:lstStyle>
          <a:p>
            <a:r>
              <a:rPr lang="en-US" dirty="0"/>
              <a:t>Click to edit Master title style</a:t>
            </a:r>
          </a:p>
        </p:txBody>
      </p:sp>
      <p:sp>
        <p:nvSpPr>
          <p:cNvPr id="23" name="Rectangle 22">
            <a:extLst>
              <a:ext uri="{FF2B5EF4-FFF2-40B4-BE49-F238E27FC236}">
                <a16:creationId xmlns:a16="http://schemas.microsoft.com/office/drawing/2014/main" id="{8E38BD24-68BF-4642-BFC4-180B70D413B8}"/>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4" name="Rectangle 23">
            <a:extLst>
              <a:ext uri="{FF2B5EF4-FFF2-40B4-BE49-F238E27FC236}">
                <a16:creationId xmlns:a16="http://schemas.microsoft.com/office/drawing/2014/main" id="{6CDDBDFD-39A6-0043-BAD4-065FAFF6A9DA}"/>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1" name="Rectangle 6">
            <a:extLst>
              <a:ext uri="{FF2B5EF4-FFF2-40B4-BE49-F238E27FC236}">
                <a16:creationId xmlns:a16="http://schemas.microsoft.com/office/drawing/2014/main" id="{F20E070A-FF02-490F-91F7-767E82133AD8}"/>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25" name="Picture 24">
            <a:extLst>
              <a:ext uri="{FF2B5EF4-FFF2-40B4-BE49-F238E27FC236}">
                <a16:creationId xmlns:a16="http://schemas.microsoft.com/office/drawing/2014/main" id="{03BD6692-283A-4A7F-AE4C-0175D48F79AB}"/>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26" name="Rectangle 256">
            <a:extLst>
              <a:ext uri="{FF2B5EF4-FFF2-40B4-BE49-F238E27FC236}">
                <a16:creationId xmlns:a16="http://schemas.microsoft.com/office/drawing/2014/main" id="{7312AC61-61BF-4F96-99DC-555BD73A05FA}"/>
              </a:ext>
            </a:extLst>
          </p:cNvPr>
          <p:cNvSpPr txBox="1">
            <a:spLocks noChangeArrowheads="1"/>
          </p:cNvSpPr>
          <p:nvPr userDrawn="1"/>
        </p:nvSpPr>
        <p:spPr>
          <a:xfrm>
            <a:off x="8011069" y="6546080"/>
            <a:ext cx="3860800" cy="182562"/>
          </a:xfrm>
          <a:prstGeom prst="rect">
            <a:avLst/>
          </a:prstGeom>
          <a:ln/>
        </p:spPr>
        <p:txBody>
          <a:bodyPr anchor="ctr"/>
          <a:lstStyle/>
          <a:p>
            <a:pPr algn="r">
              <a:lnSpc>
                <a:spcPct val="90000"/>
              </a:lnSpc>
            </a:pP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37089090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2_3 section science highlight">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1DC80716-D7F2-40BD-B894-87B7C5521D93}"/>
              </a:ext>
            </a:extLst>
          </p:cNvPr>
          <p:cNvSpPr/>
          <p:nvPr userDrawn="1"/>
        </p:nvSpPr>
        <p:spPr>
          <a:xfrm>
            <a:off x="274320" y="1435551"/>
            <a:ext cx="3868138"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userDrawn="1"/>
        </p:nvSpPr>
        <p:spPr>
          <a:xfrm>
            <a:off x="4299090" y="1435551"/>
            <a:ext cx="3867912"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40" name="Rectangle 39">
            <a:extLst>
              <a:ext uri="{FF2B5EF4-FFF2-40B4-BE49-F238E27FC236}">
                <a16:creationId xmlns:a16="http://schemas.microsoft.com/office/drawing/2014/main" id="{104C995C-9C57-406C-A69D-7613F8F47165}"/>
              </a:ext>
            </a:extLst>
          </p:cNvPr>
          <p:cNvSpPr/>
          <p:nvPr userDrawn="1"/>
        </p:nvSpPr>
        <p:spPr>
          <a:xfrm>
            <a:off x="8323860" y="1435551"/>
            <a:ext cx="3868138"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3" name="Rectangle 12">
            <a:extLst>
              <a:ext uri="{FF2B5EF4-FFF2-40B4-BE49-F238E27FC236}">
                <a16:creationId xmlns:a16="http://schemas.microsoft.com/office/drawing/2014/main" id="{DD431D86-B4F2-4178-9479-C223044E67E1}"/>
              </a:ext>
            </a:extLst>
          </p:cNvPr>
          <p:cNvSpPr/>
          <p:nvPr userDrawn="1"/>
        </p:nvSpPr>
        <p:spPr>
          <a:xfrm>
            <a:off x="274320" y="948037"/>
            <a:ext cx="3866758"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userDrawn="1"/>
        </p:nvSpPr>
        <p:spPr>
          <a:xfrm>
            <a:off x="4299089" y="948037"/>
            <a:ext cx="3867912"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2" name="Rectangle 21">
            <a:extLst>
              <a:ext uri="{FF2B5EF4-FFF2-40B4-BE49-F238E27FC236}">
                <a16:creationId xmlns:a16="http://schemas.microsoft.com/office/drawing/2014/main" id="{A526A7F5-6E08-49A4-A894-85B35B49A075}"/>
              </a:ext>
            </a:extLst>
          </p:cNvPr>
          <p:cNvSpPr/>
          <p:nvPr userDrawn="1"/>
        </p:nvSpPr>
        <p:spPr>
          <a:xfrm>
            <a:off x="8323860" y="948037"/>
            <a:ext cx="3885931"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userDrawn="1">
            <p:ph type="body" idx="1"/>
          </p:nvPr>
        </p:nvSpPr>
        <p:spPr>
          <a:xfrm>
            <a:off x="278000" y="966165"/>
            <a:ext cx="3833880" cy="457200"/>
          </a:xfrm>
          <a:noFill/>
          <a:ln w="12700">
            <a:noFill/>
          </a:ln>
        </p:spPr>
        <p:txBody>
          <a:bodyPr tIns="91440" bIns="91440" anchor="ctr"/>
          <a:lstStyle>
            <a:lvl1pPr marL="0" indent="0">
              <a:lnSpc>
                <a:spcPct val="90000"/>
              </a:lnSpc>
              <a:buNone/>
              <a:defRPr sz="2000" b="0"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5" name="Content Placeholder 3">
            <a:extLst>
              <a:ext uri="{FF2B5EF4-FFF2-40B4-BE49-F238E27FC236}">
                <a16:creationId xmlns:a16="http://schemas.microsoft.com/office/drawing/2014/main" id="{62AD586E-7375-402D-9BA8-7C07EB8240E8}"/>
              </a:ext>
            </a:extLst>
          </p:cNvPr>
          <p:cNvSpPr>
            <a:spLocks noGrp="1"/>
          </p:cNvSpPr>
          <p:nvPr userDrawn="1">
            <p:ph sz="half" idx="2"/>
          </p:nvPr>
        </p:nvSpPr>
        <p:spPr>
          <a:xfrm>
            <a:off x="283464" y="1517904"/>
            <a:ext cx="3833880" cy="4110352"/>
          </a:xfrm>
          <a:ln w="12700">
            <a:noFill/>
          </a:ln>
        </p:spPr>
        <p:txBody>
          <a:bodyPr tIns="45720" bIns="91440"/>
          <a:lstStyle>
            <a:lvl1pPr marL="227013" indent="-227013">
              <a:lnSpc>
                <a:spcPct val="90000"/>
              </a:lnSpc>
              <a:buFont typeface="Century Gothic" panose="020B0502020202020204" pitchFamily="34" charset="0"/>
              <a:buChar char="•"/>
              <a:defRPr sz="1800"/>
            </a:lvl1pPr>
            <a:lvl2pPr marL="569913" indent="-225425">
              <a:lnSpc>
                <a:spcPct val="90000"/>
              </a:lnSpc>
              <a:buSzPct val="90000"/>
              <a:buFont typeface="Century Gothic" panose="020B0502020202020204" pitchFamily="34" charset="0"/>
              <a:buChar char="–"/>
              <a:defRPr sz="1600"/>
            </a:lvl2pPr>
            <a:lvl3pPr marL="860425" indent="-173038">
              <a:lnSpc>
                <a:spcPct val="90000"/>
              </a:lnSpc>
              <a:buFont typeface="Century Gothic" panose="020B0502020202020204" pitchFamily="34" charset="0"/>
              <a:buChar char="•"/>
              <a:defRPr sz="1400"/>
            </a:lvl3pPr>
            <a:lvl4pPr marL="1144588" indent="-173038">
              <a:lnSpc>
                <a:spcPct val="90000"/>
              </a:lnSpc>
              <a:buSzPct val="90000"/>
              <a:buFont typeface="Century Gothic" panose="020B0502020202020204" pitchFamily="34" charset="0"/>
              <a:buChar char="–"/>
              <a:defRPr sz="1200"/>
            </a:lvl4pPr>
            <a:lvl5pPr marL="1482725" indent="-222250">
              <a:lnSpc>
                <a:spcPct val="90000"/>
              </a:lnSpc>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p:txBody>
      </p:sp>
      <p:sp>
        <p:nvSpPr>
          <p:cNvPr id="17" name="Text Placeholder 4">
            <a:extLst>
              <a:ext uri="{FF2B5EF4-FFF2-40B4-BE49-F238E27FC236}">
                <a16:creationId xmlns:a16="http://schemas.microsoft.com/office/drawing/2014/main" id="{2A49DFE2-905F-42AB-9CE1-CCCD2BB9576B}"/>
              </a:ext>
            </a:extLst>
          </p:cNvPr>
          <p:cNvSpPr>
            <a:spLocks noGrp="1"/>
          </p:cNvSpPr>
          <p:nvPr userDrawn="1">
            <p:ph type="body" sz="quarter" idx="3"/>
          </p:nvPr>
        </p:nvSpPr>
        <p:spPr>
          <a:xfrm>
            <a:off x="4312016" y="966165"/>
            <a:ext cx="3831692" cy="457200"/>
          </a:xfrm>
          <a:noFill/>
          <a:ln w="12700">
            <a:noFill/>
          </a:ln>
        </p:spPr>
        <p:txBody>
          <a:bodyPr tIns="91440" bIns="91440" anchor="ctr"/>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userDrawn="1">
            <p:ph sz="quarter" idx="4"/>
          </p:nvPr>
        </p:nvSpPr>
        <p:spPr>
          <a:xfrm>
            <a:off x="4319831" y="1517904"/>
            <a:ext cx="3831692" cy="4110352"/>
          </a:xfrm>
          <a:ln w="12700">
            <a:noFill/>
          </a:ln>
        </p:spPr>
        <p:txBody>
          <a:bodyPr tIns="45720" bIns="91440"/>
          <a:lstStyle>
            <a:lvl1pPr marL="227013" indent="-227013">
              <a:lnSpc>
                <a:spcPct val="90000"/>
              </a:lnSpc>
              <a:buFont typeface="Century Gothic" panose="020B0502020202020204" pitchFamily="34" charset="0"/>
              <a:buChar char="•"/>
              <a:defRPr sz="1800"/>
            </a:lvl1pPr>
            <a:lvl2pPr marL="569913" indent="-225425">
              <a:lnSpc>
                <a:spcPct val="90000"/>
              </a:lnSpc>
              <a:buSzPct val="90000"/>
              <a:buFont typeface="Century Gothic" panose="020B0502020202020204" pitchFamily="34" charset="0"/>
              <a:buChar char="–"/>
              <a:defRPr sz="1600"/>
            </a:lvl2pPr>
            <a:lvl3pPr marL="860425" indent="-173038">
              <a:lnSpc>
                <a:spcPct val="90000"/>
              </a:lnSpc>
              <a:buFont typeface="Century Gothic" panose="020B0502020202020204" pitchFamily="34" charset="0"/>
              <a:buChar char="•"/>
              <a:defRPr sz="1400"/>
            </a:lvl3pPr>
            <a:lvl4pPr marL="1144588" indent="-173038">
              <a:lnSpc>
                <a:spcPct val="90000"/>
              </a:lnSpc>
              <a:buSzPct val="90000"/>
              <a:buFont typeface="Century Gothic" panose="020B0502020202020204" pitchFamily="34" charset="0"/>
              <a:buChar char="–"/>
              <a:defRPr sz="1200"/>
            </a:lvl4pPr>
            <a:lvl5pPr marL="1482725" indent="-222250">
              <a:lnSpc>
                <a:spcPct val="90000"/>
              </a:lnSpc>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p:txBody>
      </p:sp>
      <p:sp>
        <p:nvSpPr>
          <p:cNvPr id="19" name="Text Placeholder 4">
            <a:extLst>
              <a:ext uri="{FF2B5EF4-FFF2-40B4-BE49-F238E27FC236}">
                <a16:creationId xmlns:a16="http://schemas.microsoft.com/office/drawing/2014/main" id="{21FF3A3E-474D-4F1F-9B01-4428215B857D}"/>
              </a:ext>
            </a:extLst>
          </p:cNvPr>
          <p:cNvSpPr>
            <a:spLocks noGrp="1"/>
          </p:cNvSpPr>
          <p:nvPr userDrawn="1">
            <p:ph type="body" sz="quarter" idx="10"/>
          </p:nvPr>
        </p:nvSpPr>
        <p:spPr>
          <a:xfrm>
            <a:off x="8337939" y="966165"/>
            <a:ext cx="3797323" cy="457200"/>
          </a:xfrm>
          <a:noFill/>
          <a:ln w="12700">
            <a:noFill/>
          </a:ln>
        </p:spPr>
        <p:txBody>
          <a:bodyPr tIns="91440" bIns="91440" anchor="ctr"/>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20" name="Content Placeholder 5">
            <a:extLst>
              <a:ext uri="{FF2B5EF4-FFF2-40B4-BE49-F238E27FC236}">
                <a16:creationId xmlns:a16="http://schemas.microsoft.com/office/drawing/2014/main" id="{EDB166DE-69D8-4E82-A304-FF11CEBD23D7}"/>
              </a:ext>
            </a:extLst>
          </p:cNvPr>
          <p:cNvSpPr>
            <a:spLocks noGrp="1"/>
          </p:cNvSpPr>
          <p:nvPr userDrawn="1">
            <p:ph sz="quarter" idx="11"/>
          </p:nvPr>
        </p:nvSpPr>
        <p:spPr>
          <a:xfrm>
            <a:off x="8345754" y="1517904"/>
            <a:ext cx="3797323" cy="4110352"/>
          </a:xfrm>
          <a:ln w="12700">
            <a:noFill/>
          </a:ln>
        </p:spPr>
        <p:txBody>
          <a:bodyPr tIns="45720" bIns="91440"/>
          <a:lstStyle>
            <a:lvl1pPr marL="227013" indent="-227013">
              <a:lnSpc>
                <a:spcPct val="90000"/>
              </a:lnSpc>
              <a:defRPr sz="1800"/>
            </a:lvl1pPr>
            <a:lvl2pPr marL="569913" indent="-225425">
              <a:lnSpc>
                <a:spcPct val="90000"/>
              </a:lnSpc>
              <a:buSzPct val="90000"/>
              <a:buFont typeface="Century Gothic" panose="020B0502020202020204" pitchFamily="34" charset="0"/>
              <a:buChar char="–"/>
              <a:defRPr sz="1600"/>
            </a:lvl2pPr>
            <a:lvl3pPr marL="860425" indent="-173038">
              <a:lnSpc>
                <a:spcPct val="90000"/>
              </a:lnSpc>
              <a:buFont typeface="Century Gothic" panose="020B0502020202020204" pitchFamily="34" charset="0"/>
              <a:buChar char="•"/>
              <a:defRPr sz="1400"/>
            </a:lvl3pPr>
            <a:lvl4pPr marL="1144588" indent="-173038">
              <a:lnSpc>
                <a:spcPct val="90000"/>
              </a:lnSpc>
              <a:buSzPct val="90000"/>
              <a:buFont typeface="Century Gothic" panose="020B0502020202020204" pitchFamily="34" charset="0"/>
              <a:buChar char="–"/>
              <a:defRPr sz="1200"/>
            </a:lvl4pPr>
            <a:lvl5pPr marL="1482725" indent="-222250">
              <a:lnSpc>
                <a:spcPct val="90000"/>
              </a:lnSpc>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p:txBody>
      </p:sp>
      <p:sp>
        <p:nvSpPr>
          <p:cNvPr id="32" name="Rectangle 31">
            <a:extLst>
              <a:ext uri="{FF2B5EF4-FFF2-40B4-BE49-F238E27FC236}">
                <a16:creationId xmlns:a16="http://schemas.microsoft.com/office/drawing/2014/main" id="{4A1CB721-FBCB-4DC7-9C2A-15C90E984F90}"/>
              </a:ext>
            </a:extLst>
          </p:cNvPr>
          <p:cNvSpPr/>
          <p:nvPr userDrawn="1"/>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userDrawn="1">
            <p:ph type="title"/>
          </p:nvPr>
        </p:nvSpPr>
        <p:spPr>
          <a:xfrm>
            <a:off x="1773936" y="347472"/>
            <a:ext cx="10332720" cy="457200"/>
          </a:xfrm>
        </p:spPr>
        <p:txBody>
          <a:bodyPr anchor="ctr"/>
          <a:lstStyle>
            <a:lvl1pPr>
              <a:lnSpc>
                <a:spcPct val="90000"/>
              </a:lnSpc>
              <a:defRPr sz="2400" b="0">
                <a:solidFill>
                  <a:schemeClr val="tx1"/>
                </a:solidFill>
                <a:latin typeface="Century Gothic" panose="020B0502020202020204" pitchFamily="34" charset="0"/>
              </a:defRPr>
            </a:lvl1pPr>
          </a:lstStyle>
          <a:p>
            <a:r>
              <a:rPr lang="en-US" dirty="0"/>
              <a:t>Click to edit Master title style</a:t>
            </a:r>
          </a:p>
        </p:txBody>
      </p:sp>
      <p:sp>
        <p:nvSpPr>
          <p:cNvPr id="23" name="Rectangle 22">
            <a:extLst>
              <a:ext uri="{FF2B5EF4-FFF2-40B4-BE49-F238E27FC236}">
                <a16:creationId xmlns:a16="http://schemas.microsoft.com/office/drawing/2014/main" id="{8E38BD24-68BF-4642-BFC4-180B70D413B8}"/>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4" name="Rectangle 23">
            <a:extLst>
              <a:ext uri="{FF2B5EF4-FFF2-40B4-BE49-F238E27FC236}">
                <a16:creationId xmlns:a16="http://schemas.microsoft.com/office/drawing/2014/main" id="{6CDDBDFD-39A6-0043-BAD4-065FAFF6A9DA}"/>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1" name="Rectangle 6">
            <a:extLst>
              <a:ext uri="{FF2B5EF4-FFF2-40B4-BE49-F238E27FC236}">
                <a16:creationId xmlns:a16="http://schemas.microsoft.com/office/drawing/2014/main" id="{F20E070A-FF02-490F-91F7-767E82133AD8}"/>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25" name="Picture 24">
            <a:extLst>
              <a:ext uri="{FF2B5EF4-FFF2-40B4-BE49-F238E27FC236}">
                <a16:creationId xmlns:a16="http://schemas.microsoft.com/office/drawing/2014/main" id="{03BD6692-283A-4A7F-AE4C-0175D48F79AB}"/>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26" name="Rectangle 256">
            <a:extLst>
              <a:ext uri="{FF2B5EF4-FFF2-40B4-BE49-F238E27FC236}">
                <a16:creationId xmlns:a16="http://schemas.microsoft.com/office/drawing/2014/main" id="{7312AC61-61BF-4F96-99DC-555BD73A05FA}"/>
              </a:ext>
            </a:extLst>
          </p:cNvPr>
          <p:cNvSpPr txBox="1">
            <a:spLocks noChangeArrowheads="1"/>
          </p:cNvSpPr>
          <p:nvPr userDrawn="1"/>
        </p:nvSpPr>
        <p:spPr>
          <a:xfrm>
            <a:off x="8011069" y="6546080"/>
            <a:ext cx="3860800" cy="182562"/>
          </a:xfrm>
          <a:prstGeom prst="rect">
            <a:avLst/>
          </a:prstGeom>
          <a:ln/>
        </p:spPr>
        <p:txBody>
          <a:bodyPr anchor="ctr"/>
          <a:lstStyle/>
          <a:p>
            <a:pPr algn="r">
              <a:lnSpc>
                <a:spcPct val="90000"/>
              </a:lnSpc>
            </a:pP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10844069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4_3 section science highligh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D431D86-B4F2-4178-9479-C223044E67E1}"/>
              </a:ext>
            </a:extLst>
          </p:cNvPr>
          <p:cNvSpPr/>
          <p:nvPr userDrawn="1"/>
        </p:nvSpPr>
        <p:spPr>
          <a:xfrm>
            <a:off x="274320"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userDrawn="1">
            <p:ph type="body" idx="1"/>
          </p:nvPr>
        </p:nvSpPr>
        <p:spPr>
          <a:xfrm>
            <a:off x="278816" y="966459"/>
            <a:ext cx="2881524" cy="457200"/>
          </a:xfrm>
          <a:noFill/>
          <a:ln w="12700">
            <a:noFill/>
          </a:ln>
        </p:spPr>
        <p:txBody>
          <a:bodyPr lIns="91440" tIns="45720" rIns="91440" bIns="45720" anchor="ctr"/>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38" name="Rectangle 37">
            <a:extLst>
              <a:ext uri="{FF2B5EF4-FFF2-40B4-BE49-F238E27FC236}">
                <a16:creationId xmlns:a16="http://schemas.microsoft.com/office/drawing/2014/main" id="{1DC80716-D7F2-40BD-B894-87B7C5521D93}"/>
              </a:ext>
            </a:extLst>
          </p:cNvPr>
          <p:cNvSpPr/>
          <p:nvPr userDrawn="1"/>
        </p:nvSpPr>
        <p:spPr>
          <a:xfrm>
            <a:off x="274319"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userDrawn="1"/>
        </p:nvSpPr>
        <p:spPr>
          <a:xfrm>
            <a:off x="3288610"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userDrawn="1"/>
        </p:nvSpPr>
        <p:spPr>
          <a:xfrm>
            <a:off x="3288610" y="948037"/>
            <a:ext cx="2874805"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40" name="Rectangle 39">
            <a:extLst>
              <a:ext uri="{FF2B5EF4-FFF2-40B4-BE49-F238E27FC236}">
                <a16:creationId xmlns:a16="http://schemas.microsoft.com/office/drawing/2014/main" id="{104C995C-9C57-406C-A69D-7613F8F47165}"/>
              </a:ext>
            </a:extLst>
          </p:cNvPr>
          <p:cNvSpPr/>
          <p:nvPr userDrawn="1"/>
        </p:nvSpPr>
        <p:spPr>
          <a:xfrm>
            <a:off x="6302900"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2" name="Rectangle 21">
            <a:extLst>
              <a:ext uri="{FF2B5EF4-FFF2-40B4-BE49-F238E27FC236}">
                <a16:creationId xmlns:a16="http://schemas.microsoft.com/office/drawing/2014/main" id="{A526A7F5-6E08-49A4-A894-85B35B49A075}"/>
              </a:ext>
            </a:extLst>
          </p:cNvPr>
          <p:cNvSpPr/>
          <p:nvPr userDrawn="1"/>
        </p:nvSpPr>
        <p:spPr>
          <a:xfrm>
            <a:off x="6302901"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6" name="Rectangle 25">
            <a:extLst>
              <a:ext uri="{FF2B5EF4-FFF2-40B4-BE49-F238E27FC236}">
                <a16:creationId xmlns:a16="http://schemas.microsoft.com/office/drawing/2014/main" id="{925F09E4-91A6-437A-BED4-ED7995D473E7}"/>
              </a:ext>
            </a:extLst>
          </p:cNvPr>
          <p:cNvSpPr/>
          <p:nvPr userDrawn="1"/>
        </p:nvSpPr>
        <p:spPr>
          <a:xfrm>
            <a:off x="9317192"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7" name="Rectangle 26">
            <a:extLst>
              <a:ext uri="{FF2B5EF4-FFF2-40B4-BE49-F238E27FC236}">
                <a16:creationId xmlns:a16="http://schemas.microsoft.com/office/drawing/2014/main" id="{6192D3D3-2A2D-4482-B3F5-B0CBCD39D93A}"/>
              </a:ext>
            </a:extLst>
          </p:cNvPr>
          <p:cNvSpPr/>
          <p:nvPr userDrawn="1"/>
        </p:nvSpPr>
        <p:spPr>
          <a:xfrm>
            <a:off x="9317193"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5" name="Content Placeholder 3">
            <a:extLst>
              <a:ext uri="{FF2B5EF4-FFF2-40B4-BE49-F238E27FC236}">
                <a16:creationId xmlns:a16="http://schemas.microsoft.com/office/drawing/2014/main" id="{62AD586E-7375-402D-9BA8-7C07EB8240E8}"/>
              </a:ext>
            </a:extLst>
          </p:cNvPr>
          <p:cNvSpPr>
            <a:spLocks noGrp="1"/>
          </p:cNvSpPr>
          <p:nvPr userDrawn="1">
            <p:ph sz="half" idx="2"/>
          </p:nvPr>
        </p:nvSpPr>
        <p:spPr>
          <a:xfrm>
            <a:off x="283464" y="1517904"/>
            <a:ext cx="2843784" cy="5010912"/>
          </a:xfrm>
          <a:ln w="12700">
            <a:noFill/>
          </a:ln>
        </p:spPr>
        <p:txBody>
          <a:bodyPr tIns="45720" bIns="91440"/>
          <a:lstStyle>
            <a:lvl1pPr marL="227013" indent="-227013">
              <a:lnSpc>
                <a:spcPct val="90000"/>
              </a:lnSpc>
              <a:buFont typeface="Century Gothic" panose="020B0502020202020204" pitchFamily="34" charset="0"/>
              <a:buChar char="•"/>
              <a:defRPr sz="1800"/>
            </a:lvl1pPr>
            <a:lvl2pPr marL="569913" indent="-225425">
              <a:lnSpc>
                <a:spcPct val="90000"/>
              </a:lnSpc>
              <a:buSzPct val="90000"/>
              <a:buFont typeface="Century Gothic" panose="020B0502020202020204" pitchFamily="34" charset="0"/>
              <a:buChar char="–"/>
              <a:defRPr sz="1600"/>
            </a:lvl2pPr>
            <a:lvl3pPr marL="914400" indent="-227013">
              <a:lnSpc>
                <a:spcPct val="90000"/>
              </a:lnSpc>
              <a:buFont typeface="Century Gothic" panose="020B0502020202020204" pitchFamily="34" charset="0"/>
              <a:buChar char="•"/>
              <a:tabLst/>
              <a:defRPr sz="1400"/>
            </a:lvl3pPr>
            <a:lvl4pPr marL="1144588" indent="-173038">
              <a:lnSpc>
                <a:spcPct val="90000"/>
              </a:lnSpc>
              <a:buSzPct val="90000"/>
              <a:buFont typeface="Century Gothic" panose="020B0502020202020204" pitchFamily="34" charset="0"/>
              <a:buChar char="–"/>
              <a:defRPr sz="1200"/>
            </a:lvl4pPr>
            <a:lvl5pPr marL="1482725" indent="-222250">
              <a:lnSpc>
                <a:spcPct val="90000"/>
              </a:lnSpc>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p:txBody>
      </p:sp>
      <p:sp>
        <p:nvSpPr>
          <p:cNvPr id="17" name="Text Placeholder 4">
            <a:extLst>
              <a:ext uri="{FF2B5EF4-FFF2-40B4-BE49-F238E27FC236}">
                <a16:creationId xmlns:a16="http://schemas.microsoft.com/office/drawing/2014/main" id="{2A49DFE2-905F-42AB-9CE1-CCCD2BB9576B}"/>
              </a:ext>
            </a:extLst>
          </p:cNvPr>
          <p:cNvSpPr>
            <a:spLocks noGrp="1"/>
          </p:cNvSpPr>
          <p:nvPr userDrawn="1">
            <p:ph type="body" sz="quarter" idx="3"/>
          </p:nvPr>
        </p:nvSpPr>
        <p:spPr>
          <a:xfrm>
            <a:off x="3283916" y="969264"/>
            <a:ext cx="2881524" cy="457200"/>
          </a:xfrm>
          <a:noFill/>
          <a:ln w="12700">
            <a:noFill/>
          </a:ln>
        </p:spPr>
        <p:txBody>
          <a:bodyPr lIns="91440" tIns="45720" rIns="91440" bIns="45720" anchor="ctr"/>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userDrawn="1">
            <p:ph sz="quarter" idx="4"/>
          </p:nvPr>
        </p:nvSpPr>
        <p:spPr>
          <a:xfrm>
            <a:off x="3305378" y="1517904"/>
            <a:ext cx="2843784" cy="5010912"/>
          </a:xfrm>
          <a:ln w="12700">
            <a:noFill/>
          </a:ln>
        </p:spPr>
        <p:txBody>
          <a:bodyPr tIns="45720" bIns="91440"/>
          <a:lstStyle>
            <a:lvl1pPr marL="227013" indent="-227013">
              <a:lnSpc>
                <a:spcPct val="90000"/>
              </a:lnSpc>
              <a:buFont typeface="Century Gothic" panose="020B0502020202020204" pitchFamily="34" charset="0"/>
              <a:buChar char="•"/>
              <a:defRPr sz="1800"/>
            </a:lvl1pPr>
            <a:lvl2pPr marL="630238" indent="-285750">
              <a:lnSpc>
                <a:spcPct val="90000"/>
              </a:lnSpc>
              <a:buSzPct val="90000"/>
              <a:buFont typeface="Century Gothic" panose="020B0502020202020204" pitchFamily="34" charset="0"/>
              <a:buChar char="–"/>
              <a:defRPr lang="en-US" sz="1600" kern="1200" dirty="0">
                <a:solidFill>
                  <a:schemeClr val="tx1"/>
                </a:solidFill>
                <a:latin typeface="Century Gothic" panose="020B0502020202020204" pitchFamily="34" charset="0"/>
                <a:ea typeface="+mn-ea"/>
                <a:cs typeface="+mn-cs"/>
              </a:defRPr>
            </a:lvl2pPr>
            <a:lvl3pPr marL="973137" indent="-285750">
              <a:lnSpc>
                <a:spcPct val="90000"/>
              </a:lnSpc>
              <a:buFont typeface="Century Gothic" panose="020B0502020202020204" pitchFamily="34" charset="0"/>
              <a:buChar char="•"/>
              <a:defRPr lang="en-US" sz="1400" kern="1200" dirty="0">
                <a:solidFill>
                  <a:schemeClr val="tx1"/>
                </a:solidFill>
                <a:latin typeface="Century Gothic" panose="020B0502020202020204" pitchFamily="34" charset="0"/>
                <a:ea typeface="+mn-ea"/>
                <a:cs typeface="+mn-cs"/>
              </a:defRPr>
            </a:lvl3pPr>
            <a:lvl4pPr>
              <a:lnSpc>
                <a:spcPct val="90000"/>
              </a:lnSpc>
              <a:defRPr sz="1200"/>
            </a:lvl4pPr>
            <a:lvl5pPr marL="1482725" indent="-222250">
              <a:lnSpc>
                <a:spcPct val="90000"/>
              </a:lnSpc>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dirty="0"/>
              <a:t>Edit Master text styles</a:t>
            </a:r>
          </a:p>
          <a:p>
            <a:pPr marL="569913" lvl="1" indent="-225425"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pPr>
            <a:r>
              <a:rPr lang="en-US" dirty="0"/>
              <a:t>Second level</a:t>
            </a:r>
          </a:p>
          <a:p>
            <a:pPr marL="914400" lvl="2" indent="-227013"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tabLst/>
            </a:pPr>
            <a:r>
              <a:rPr lang="en-US" dirty="0"/>
              <a:t>Third level</a:t>
            </a:r>
          </a:p>
        </p:txBody>
      </p:sp>
      <p:sp>
        <p:nvSpPr>
          <p:cNvPr id="19" name="Text Placeholder 4">
            <a:extLst>
              <a:ext uri="{FF2B5EF4-FFF2-40B4-BE49-F238E27FC236}">
                <a16:creationId xmlns:a16="http://schemas.microsoft.com/office/drawing/2014/main" id="{21FF3A3E-474D-4F1F-9B01-4428215B857D}"/>
              </a:ext>
            </a:extLst>
          </p:cNvPr>
          <p:cNvSpPr>
            <a:spLocks noGrp="1"/>
          </p:cNvSpPr>
          <p:nvPr userDrawn="1">
            <p:ph type="body" sz="quarter" idx="10"/>
          </p:nvPr>
        </p:nvSpPr>
        <p:spPr>
          <a:xfrm>
            <a:off x="6304922" y="969264"/>
            <a:ext cx="2868091" cy="457200"/>
          </a:xfrm>
          <a:noFill/>
          <a:ln w="12700">
            <a:noFill/>
          </a:ln>
        </p:spPr>
        <p:txBody>
          <a:bodyPr lIns="91440" tIns="45720" rIns="91440" bIns="45720" anchor="ctr"/>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20" name="Content Placeholder 5">
            <a:extLst>
              <a:ext uri="{FF2B5EF4-FFF2-40B4-BE49-F238E27FC236}">
                <a16:creationId xmlns:a16="http://schemas.microsoft.com/office/drawing/2014/main" id="{EDB166DE-69D8-4E82-A304-FF11CEBD23D7}"/>
              </a:ext>
            </a:extLst>
          </p:cNvPr>
          <p:cNvSpPr>
            <a:spLocks noGrp="1"/>
          </p:cNvSpPr>
          <p:nvPr userDrawn="1">
            <p:ph sz="quarter" idx="11"/>
          </p:nvPr>
        </p:nvSpPr>
        <p:spPr>
          <a:xfrm>
            <a:off x="6312952" y="1517904"/>
            <a:ext cx="2843784" cy="5010912"/>
          </a:xfrm>
          <a:ln w="12700">
            <a:noFill/>
          </a:ln>
        </p:spPr>
        <p:txBody>
          <a:bodyPr tIns="45720" bIns="91440"/>
          <a:lstStyle>
            <a:lvl1pPr marL="227013" indent="-227013">
              <a:lnSpc>
                <a:spcPct val="90000"/>
              </a:lnSpc>
              <a:buFont typeface="Century Gothic" panose="020B0502020202020204" pitchFamily="34" charset="0"/>
              <a:buChar char="•"/>
              <a:defRPr sz="1800"/>
            </a:lvl1pPr>
            <a:lvl2pPr marL="630238" indent="-285750">
              <a:lnSpc>
                <a:spcPct val="90000"/>
              </a:lnSpc>
              <a:buSzPct val="90000"/>
              <a:buFont typeface="Century Gothic" panose="020B0502020202020204" pitchFamily="34" charset="0"/>
              <a:buChar char="–"/>
              <a:defRPr lang="en-US" sz="1600" kern="1200" dirty="0">
                <a:solidFill>
                  <a:schemeClr val="tx1"/>
                </a:solidFill>
                <a:latin typeface="Century Gothic" panose="020B0502020202020204" pitchFamily="34" charset="0"/>
                <a:ea typeface="+mn-ea"/>
                <a:cs typeface="+mn-cs"/>
              </a:defRPr>
            </a:lvl2pPr>
            <a:lvl3pPr marL="973137" indent="-285750">
              <a:lnSpc>
                <a:spcPct val="90000"/>
              </a:lnSpc>
              <a:buFont typeface="Century Gothic" panose="020B0502020202020204" pitchFamily="34" charset="0"/>
              <a:buChar char="•"/>
              <a:defRPr lang="en-US" sz="1400" kern="1200" dirty="0">
                <a:solidFill>
                  <a:schemeClr val="tx1"/>
                </a:solidFill>
                <a:latin typeface="Century Gothic" panose="020B0502020202020204" pitchFamily="34" charset="0"/>
                <a:ea typeface="+mn-ea"/>
                <a:cs typeface="+mn-cs"/>
              </a:defRPr>
            </a:lvl3pPr>
            <a:lvl4pPr marL="1144588" indent="-173038">
              <a:lnSpc>
                <a:spcPct val="90000"/>
              </a:lnSpc>
              <a:buSzPct val="90000"/>
              <a:buFont typeface="Century Gothic" panose="020B0502020202020204" pitchFamily="34" charset="0"/>
              <a:buChar char="–"/>
              <a:defRPr sz="1200"/>
            </a:lvl4pPr>
            <a:lvl5pPr marL="1482725" indent="-222250">
              <a:lnSpc>
                <a:spcPct val="90000"/>
              </a:lnSpc>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dirty="0"/>
              <a:t>Edit Master text styles</a:t>
            </a:r>
          </a:p>
          <a:p>
            <a:pPr marL="569913" lvl="1" indent="-225425"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pPr>
            <a:r>
              <a:rPr lang="en-US" dirty="0"/>
              <a:t>Second level</a:t>
            </a:r>
          </a:p>
          <a:p>
            <a:pPr marL="914400" lvl="2" indent="-227013"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tabLst/>
            </a:pPr>
            <a:r>
              <a:rPr lang="en-US" dirty="0"/>
              <a:t>Third level</a:t>
            </a:r>
          </a:p>
        </p:txBody>
      </p:sp>
      <p:sp>
        <p:nvSpPr>
          <p:cNvPr id="32" name="Rectangle 31">
            <a:extLst>
              <a:ext uri="{FF2B5EF4-FFF2-40B4-BE49-F238E27FC236}">
                <a16:creationId xmlns:a16="http://schemas.microsoft.com/office/drawing/2014/main" id="{4A1CB721-FBCB-4DC7-9C2A-15C90E984F90}"/>
              </a:ext>
            </a:extLst>
          </p:cNvPr>
          <p:cNvSpPr/>
          <p:nvPr userDrawn="1"/>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userDrawn="1">
            <p:ph type="title"/>
          </p:nvPr>
        </p:nvSpPr>
        <p:spPr>
          <a:xfrm>
            <a:off x="1773669" y="347472"/>
            <a:ext cx="10332720" cy="457200"/>
          </a:xfrm>
        </p:spPr>
        <p:txBody>
          <a:bodyPr anchor="ctr"/>
          <a:lstStyle>
            <a:lvl1pPr>
              <a:lnSpc>
                <a:spcPct val="90000"/>
              </a:lnSpc>
              <a:defRPr sz="2400" b="0">
                <a:solidFill>
                  <a:schemeClr val="tx1"/>
                </a:solidFill>
                <a:latin typeface="Century Gothic" panose="020B0502020202020204" pitchFamily="34" charset="0"/>
              </a:defRPr>
            </a:lvl1pPr>
          </a:lstStyle>
          <a:p>
            <a:r>
              <a:rPr lang="en-US" dirty="0"/>
              <a:t>Click to edit Master title style</a:t>
            </a:r>
          </a:p>
        </p:txBody>
      </p:sp>
      <p:sp>
        <p:nvSpPr>
          <p:cNvPr id="23" name="Rectangle 22">
            <a:extLst>
              <a:ext uri="{FF2B5EF4-FFF2-40B4-BE49-F238E27FC236}">
                <a16:creationId xmlns:a16="http://schemas.microsoft.com/office/drawing/2014/main" id="{8E38BD24-68BF-4642-BFC4-180B70D413B8}"/>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4" name="Rectangle 23">
            <a:extLst>
              <a:ext uri="{FF2B5EF4-FFF2-40B4-BE49-F238E27FC236}">
                <a16:creationId xmlns:a16="http://schemas.microsoft.com/office/drawing/2014/main" id="{6CDDBDFD-39A6-0043-BAD4-065FAFF6A9DA}"/>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1" name="Rectangle 6">
            <a:extLst>
              <a:ext uri="{FF2B5EF4-FFF2-40B4-BE49-F238E27FC236}">
                <a16:creationId xmlns:a16="http://schemas.microsoft.com/office/drawing/2014/main" id="{F20E070A-FF02-490F-91F7-767E82133AD8}"/>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25" name="Picture 24">
            <a:extLst>
              <a:ext uri="{FF2B5EF4-FFF2-40B4-BE49-F238E27FC236}">
                <a16:creationId xmlns:a16="http://schemas.microsoft.com/office/drawing/2014/main" id="{03BD6692-283A-4A7F-AE4C-0175D48F79AB}"/>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29" name="Text Placeholder 4">
            <a:extLst>
              <a:ext uri="{FF2B5EF4-FFF2-40B4-BE49-F238E27FC236}">
                <a16:creationId xmlns:a16="http://schemas.microsoft.com/office/drawing/2014/main" id="{757D323C-D2DD-42C4-81D6-6224EE035EE4}"/>
              </a:ext>
            </a:extLst>
          </p:cNvPr>
          <p:cNvSpPr>
            <a:spLocks noGrp="1"/>
          </p:cNvSpPr>
          <p:nvPr userDrawn="1">
            <p:ph type="body" sz="quarter" idx="12"/>
          </p:nvPr>
        </p:nvSpPr>
        <p:spPr>
          <a:xfrm>
            <a:off x="9312498" y="969264"/>
            <a:ext cx="2879502" cy="457200"/>
          </a:xfrm>
          <a:noFill/>
          <a:ln w="12700">
            <a:noFill/>
          </a:ln>
        </p:spPr>
        <p:txBody>
          <a:bodyPr lIns="91440" tIns="45720" rIns="91440" bIns="45720" anchor="ctr"/>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30" name="Content Placeholder 5">
            <a:extLst>
              <a:ext uri="{FF2B5EF4-FFF2-40B4-BE49-F238E27FC236}">
                <a16:creationId xmlns:a16="http://schemas.microsoft.com/office/drawing/2014/main" id="{6D6262AB-5413-4C3B-B769-39B07A6E5626}"/>
              </a:ext>
            </a:extLst>
          </p:cNvPr>
          <p:cNvSpPr>
            <a:spLocks noGrp="1"/>
          </p:cNvSpPr>
          <p:nvPr userDrawn="1">
            <p:ph sz="quarter" idx="13"/>
          </p:nvPr>
        </p:nvSpPr>
        <p:spPr>
          <a:xfrm>
            <a:off x="9331938" y="1517904"/>
            <a:ext cx="2843784" cy="5010912"/>
          </a:xfrm>
          <a:ln w="12700">
            <a:noFill/>
          </a:ln>
        </p:spPr>
        <p:txBody>
          <a:bodyPr tIns="45720" bIns="91440"/>
          <a:lstStyle>
            <a:lvl1pPr marL="227013" indent="-227013">
              <a:lnSpc>
                <a:spcPct val="90000"/>
              </a:lnSpc>
              <a:buFont typeface="Century Gothic" panose="020B0502020202020204" pitchFamily="34" charset="0"/>
              <a:buChar char="•"/>
              <a:defRPr sz="1800"/>
            </a:lvl1pPr>
            <a:lvl2pPr marL="630238" indent="-285750">
              <a:lnSpc>
                <a:spcPct val="90000"/>
              </a:lnSpc>
              <a:buSzPct val="90000"/>
              <a:buFont typeface="Century Gothic" panose="020B0502020202020204" pitchFamily="34" charset="0"/>
              <a:buChar char="–"/>
              <a:defRPr lang="en-US" sz="1600" kern="1200" dirty="0">
                <a:solidFill>
                  <a:schemeClr val="tx1"/>
                </a:solidFill>
                <a:latin typeface="Century Gothic" panose="020B0502020202020204" pitchFamily="34" charset="0"/>
                <a:ea typeface="+mn-ea"/>
                <a:cs typeface="+mn-cs"/>
              </a:defRPr>
            </a:lvl2pPr>
            <a:lvl3pPr marL="973137" indent="-285750">
              <a:lnSpc>
                <a:spcPct val="90000"/>
              </a:lnSpc>
              <a:buFont typeface="Century Gothic" panose="020B0502020202020204" pitchFamily="34" charset="0"/>
              <a:buChar char="•"/>
              <a:defRPr lang="en-US" sz="1400" kern="1200" dirty="0">
                <a:solidFill>
                  <a:schemeClr val="tx1"/>
                </a:solidFill>
                <a:latin typeface="Century Gothic" panose="020B0502020202020204" pitchFamily="34" charset="0"/>
                <a:ea typeface="+mn-ea"/>
                <a:cs typeface="+mn-cs"/>
              </a:defRPr>
            </a:lvl3pPr>
            <a:lvl4pPr marL="1144588" indent="-173038">
              <a:lnSpc>
                <a:spcPct val="90000"/>
              </a:lnSpc>
              <a:buSzPct val="90000"/>
              <a:buFont typeface="Century Gothic" panose="020B0502020202020204" pitchFamily="34" charset="0"/>
              <a:buChar char="–"/>
              <a:defRPr sz="1200"/>
            </a:lvl4pPr>
            <a:lvl5pPr marL="1482725" indent="-222250">
              <a:lnSpc>
                <a:spcPct val="90000"/>
              </a:lnSpc>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dirty="0"/>
              <a:t>Edit Master text styles</a:t>
            </a:r>
          </a:p>
          <a:p>
            <a:pPr marL="569913" lvl="1" indent="-225425"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pPr>
            <a:r>
              <a:rPr lang="en-US" dirty="0"/>
              <a:t>Second level</a:t>
            </a:r>
          </a:p>
          <a:p>
            <a:pPr marL="914400" lvl="2" indent="-227013"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tabLst/>
            </a:pPr>
            <a:r>
              <a:rPr lang="en-US" dirty="0"/>
              <a:t>Third level</a:t>
            </a:r>
          </a:p>
        </p:txBody>
      </p:sp>
    </p:spTree>
    <p:extLst>
      <p:ext uri="{BB962C8B-B14F-4D97-AF65-F5344CB8AC3E}">
        <p14:creationId xmlns:p14="http://schemas.microsoft.com/office/powerpoint/2010/main" val="16506109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Dk green picture layout">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6095637" y="1083755"/>
            <a:ext cx="5486764" cy="4219290"/>
          </a:xfrm>
          <a:noFill/>
        </p:spPr>
        <p:txBody>
          <a:bodyPr/>
          <a:lstStyle>
            <a:lvl1pPr marL="0" indent="0">
              <a:buNone/>
              <a:defRPr/>
            </a:lvl1pPr>
          </a:lstStyle>
          <a:p>
            <a:r>
              <a:rPr lang="en-US" dirty="0"/>
              <a:t>Click icon to add picture</a:t>
            </a:r>
          </a:p>
        </p:txBody>
      </p:sp>
      <p:sp>
        <p:nvSpPr>
          <p:cNvPr id="22" name="Rectangle 21">
            <a:extLst>
              <a:ext uri="{FF2B5EF4-FFF2-40B4-BE49-F238E27FC236}">
                <a16:creationId xmlns:a16="http://schemas.microsoft.com/office/drawing/2014/main" id="{2272F0CA-07C0-447D-AD25-74BF79400D69}"/>
              </a:ext>
            </a:extLst>
          </p:cNvPr>
          <p:cNvSpPr/>
          <p:nvPr userDrawn="1"/>
        </p:nvSpPr>
        <p:spPr>
          <a:xfrm>
            <a:off x="274320" y="1078992"/>
            <a:ext cx="5821680" cy="4221671"/>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 name="Title 1"/>
          <p:cNvSpPr>
            <a:spLocks noGrp="1"/>
          </p:cNvSpPr>
          <p:nvPr>
            <p:ph type="title" hasCustomPrompt="1"/>
          </p:nvPr>
        </p:nvSpPr>
        <p:spPr>
          <a:xfrm>
            <a:off x="388079" y="1275788"/>
            <a:ext cx="5537405" cy="978729"/>
          </a:xfrm>
        </p:spPr>
        <p:txBody>
          <a:bodyPr/>
          <a:lstStyle>
            <a:lvl1pPr>
              <a:lnSpc>
                <a:spcPct val="90000"/>
              </a:lnSpc>
              <a:defRPr sz="3200" b="0">
                <a:solidFill>
                  <a:schemeClr val="tx1"/>
                </a:solidFill>
                <a:latin typeface="Century Gothic" panose="020B0502020202020204" pitchFamily="34" charset="0"/>
              </a:defRPr>
            </a:lvl1pPr>
          </a:lstStyle>
          <a:p>
            <a:r>
              <a:rPr lang="en-US" dirty="0"/>
              <a:t>Click to edit Master </a:t>
            </a:r>
            <a:br>
              <a:rPr lang="en-US" dirty="0"/>
            </a:br>
            <a:r>
              <a:rPr lang="en-US" dirty="0"/>
              <a:t>title style</a:t>
            </a:r>
          </a:p>
        </p:txBody>
      </p:sp>
      <p:sp>
        <p:nvSpPr>
          <p:cNvPr id="11" name="Rectangle 10">
            <a:extLst>
              <a:ext uri="{FF2B5EF4-FFF2-40B4-BE49-F238E27FC236}">
                <a16:creationId xmlns:a16="http://schemas.microsoft.com/office/drawing/2014/main" id="{683439C5-4231-ED43-91B8-86779195C116}"/>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35C7DBBE-95AC-E843-979A-A1A45836011E}"/>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7" name="Rectangle 6">
            <a:extLst>
              <a:ext uri="{FF2B5EF4-FFF2-40B4-BE49-F238E27FC236}">
                <a16:creationId xmlns:a16="http://schemas.microsoft.com/office/drawing/2014/main" id="{29C1BABE-6AB9-4F04-A1D6-C28E4287362E}"/>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13" name="Picture 12">
            <a:extLst>
              <a:ext uri="{FF2B5EF4-FFF2-40B4-BE49-F238E27FC236}">
                <a16:creationId xmlns:a16="http://schemas.microsoft.com/office/drawing/2014/main" id="{8D325F85-B4F1-4C5D-855D-1BE9D9C179D6}"/>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10" name="Line 5">
            <a:extLst>
              <a:ext uri="{FF2B5EF4-FFF2-40B4-BE49-F238E27FC236}">
                <a16:creationId xmlns:a16="http://schemas.microsoft.com/office/drawing/2014/main" id="{1F888CF4-3F65-4925-A47B-614AFCDC0550}"/>
              </a:ext>
            </a:extLst>
          </p:cNvPr>
          <p:cNvSpPr>
            <a:spLocks noChangeShapeType="1"/>
          </p:cNvSpPr>
          <p:nvPr userDrawn="1"/>
        </p:nvSpPr>
        <p:spPr bwMode="auto">
          <a:xfrm>
            <a:off x="8004175" y="8223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18" name="Line 6">
            <a:extLst>
              <a:ext uri="{FF2B5EF4-FFF2-40B4-BE49-F238E27FC236}">
                <a16:creationId xmlns:a16="http://schemas.microsoft.com/office/drawing/2014/main" id="{4CFFE01C-81C8-4437-B6F5-7BAAEE5FC29F}"/>
              </a:ext>
            </a:extLst>
          </p:cNvPr>
          <p:cNvSpPr>
            <a:spLocks noChangeShapeType="1"/>
          </p:cNvSpPr>
          <p:nvPr userDrawn="1"/>
        </p:nvSpPr>
        <p:spPr bwMode="auto">
          <a:xfrm>
            <a:off x="8004175" y="8223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24" name="Freeform 7">
            <a:extLst>
              <a:ext uri="{FF2B5EF4-FFF2-40B4-BE49-F238E27FC236}">
                <a16:creationId xmlns:a16="http://schemas.microsoft.com/office/drawing/2014/main" id="{1B955FFA-B6F5-4CDD-940A-DB05FD68B7CA}"/>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15" name="Content Placeholder 5">
            <a:extLst>
              <a:ext uri="{FF2B5EF4-FFF2-40B4-BE49-F238E27FC236}">
                <a16:creationId xmlns:a16="http://schemas.microsoft.com/office/drawing/2014/main" id="{CA5F7EA9-E5C6-4376-AC5D-CA0B1DA0A259}"/>
              </a:ext>
            </a:extLst>
          </p:cNvPr>
          <p:cNvSpPr>
            <a:spLocks noGrp="1"/>
          </p:cNvSpPr>
          <p:nvPr>
            <p:ph sz="quarter" idx="4"/>
          </p:nvPr>
        </p:nvSpPr>
        <p:spPr>
          <a:xfrm>
            <a:off x="388079" y="2453317"/>
            <a:ext cx="5512904" cy="2690184"/>
          </a:xfrm>
        </p:spPr>
        <p:txBody>
          <a:bodyPr/>
          <a:lstStyle>
            <a:lvl1pPr marL="287338" indent="-287338">
              <a:lnSpc>
                <a:spcPct val="90000"/>
              </a:lnSpc>
              <a:buClr>
                <a:schemeClr val="tx1"/>
              </a:buClr>
              <a:buFont typeface="Century Gothic" panose="020B0502020202020204" pitchFamily="34" charset="0"/>
              <a:buChar char="•"/>
              <a:defRPr sz="2000">
                <a:latin typeface="Century Gothic" panose="020B0502020202020204" pitchFamily="34" charset="0"/>
              </a:defRPr>
            </a:lvl1pPr>
            <a:lvl2pPr marL="688975" indent="-285750">
              <a:lnSpc>
                <a:spcPct val="90000"/>
              </a:lnSpc>
              <a:buClr>
                <a:schemeClr val="tx1"/>
              </a:buClr>
              <a:buFont typeface="Century Gothic" panose="020B0502020202020204" pitchFamily="34" charset="0"/>
              <a:buChar char="–"/>
              <a:defRPr lang="en-US" sz="1800" kern="1200" dirty="0">
                <a:solidFill>
                  <a:schemeClr val="tx1"/>
                </a:solidFill>
                <a:latin typeface="Century Gothic" panose="020B0502020202020204" pitchFamily="34" charset="0"/>
                <a:ea typeface="+mn-ea"/>
                <a:cs typeface="+mn-cs"/>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dirty="0"/>
              <a:t>Edit Master text styles</a:t>
            </a:r>
          </a:p>
          <a:p>
            <a:pPr marL="688975" lvl="1" indent="-2857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pPr>
            <a:r>
              <a:rPr lang="en-US" dirty="0"/>
              <a:t>Second level</a:t>
            </a:r>
          </a:p>
        </p:txBody>
      </p:sp>
    </p:spTree>
    <p:extLst>
      <p:ext uri="{BB962C8B-B14F-4D97-AF65-F5344CB8AC3E}">
        <p14:creationId xmlns:p14="http://schemas.microsoft.com/office/powerpoint/2010/main" val="38930033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Dk green picture layout 2">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6095636" y="1078992"/>
            <a:ext cx="5487073" cy="4224052"/>
          </a:xfrm>
          <a:noFill/>
        </p:spPr>
        <p:txBody>
          <a:bodyPr/>
          <a:lstStyle>
            <a:lvl1pPr marL="0" indent="0">
              <a:buFont typeface="Century Gothic" panose="020B0502020202020204" pitchFamily="34" charset="0"/>
              <a:buNone/>
              <a:defRPr/>
            </a:lvl1pPr>
          </a:lstStyle>
          <a:p>
            <a:r>
              <a:rPr lang="en-US" dirty="0"/>
              <a:t>Click icon to add picture</a:t>
            </a:r>
          </a:p>
        </p:txBody>
      </p:sp>
      <p:sp>
        <p:nvSpPr>
          <p:cNvPr id="22" name="Rectangle 21">
            <a:extLst>
              <a:ext uri="{FF2B5EF4-FFF2-40B4-BE49-F238E27FC236}">
                <a16:creationId xmlns:a16="http://schemas.microsoft.com/office/drawing/2014/main" id="{2272F0CA-07C0-447D-AD25-74BF79400D69}"/>
              </a:ext>
            </a:extLst>
          </p:cNvPr>
          <p:cNvSpPr/>
          <p:nvPr userDrawn="1"/>
        </p:nvSpPr>
        <p:spPr>
          <a:xfrm>
            <a:off x="274320" y="1078992"/>
            <a:ext cx="5821680" cy="5779008"/>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 name="Title 1"/>
          <p:cNvSpPr>
            <a:spLocks noGrp="1"/>
          </p:cNvSpPr>
          <p:nvPr>
            <p:ph type="title" hasCustomPrompt="1"/>
          </p:nvPr>
        </p:nvSpPr>
        <p:spPr>
          <a:xfrm>
            <a:off x="388079" y="1275788"/>
            <a:ext cx="5537405" cy="978729"/>
          </a:xfrm>
        </p:spPr>
        <p:txBody>
          <a:bodyPr/>
          <a:lstStyle>
            <a:lvl1pPr>
              <a:lnSpc>
                <a:spcPct val="90000"/>
              </a:lnSpc>
              <a:defRPr sz="3200" b="0">
                <a:solidFill>
                  <a:schemeClr val="tx1"/>
                </a:solidFill>
                <a:latin typeface="Century Gothic" panose="020B0502020202020204" pitchFamily="34" charset="0"/>
              </a:defRPr>
            </a:lvl1pPr>
          </a:lstStyle>
          <a:p>
            <a:r>
              <a:rPr lang="en-US" dirty="0"/>
              <a:t>Click to edit Master </a:t>
            </a:r>
            <a:br>
              <a:rPr lang="en-US" dirty="0"/>
            </a:br>
            <a:r>
              <a:rPr lang="en-US" dirty="0"/>
              <a:t>title style</a:t>
            </a:r>
          </a:p>
        </p:txBody>
      </p:sp>
      <p:sp>
        <p:nvSpPr>
          <p:cNvPr id="6" name="Content Placeholder 5"/>
          <p:cNvSpPr>
            <a:spLocks noGrp="1"/>
          </p:cNvSpPr>
          <p:nvPr>
            <p:ph sz="quarter" idx="4"/>
          </p:nvPr>
        </p:nvSpPr>
        <p:spPr>
          <a:xfrm>
            <a:off x="388079" y="2453316"/>
            <a:ext cx="5512904" cy="4163291"/>
          </a:xfrm>
        </p:spPr>
        <p:txBody>
          <a:bodyPr/>
          <a:lstStyle>
            <a:lvl1pPr marL="287338" indent="-287338">
              <a:lnSpc>
                <a:spcPct val="90000"/>
              </a:lnSpc>
              <a:buClr>
                <a:schemeClr val="tx1"/>
              </a:buClr>
              <a:buFont typeface="Century Gothic" panose="020B0502020202020204" pitchFamily="34" charset="0"/>
              <a:buChar char="•"/>
              <a:defRPr sz="2000">
                <a:latin typeface="Century Gothic" panose="020B0502020202020204" pitchFamily="34" charset="0"/>
              </a:defRPr>
            </a:lvl1pPr>
            <a:lvl2pPr marL="688975" indent="-285750">
              <a:lnSpc>
                <a:spcPct val="90000"/>
              </a:lnSpc>
              <a:buClr>
                <a:schemeClr val="tx1"/>
              </a:buClr>
              <a:buFont typeface="Century Gothic" panose="020B0502020202020204" pitchFamily="34" charset="0"/>
              <a:buChar char="–"/>
              <a:defRPr lang="en-US" sz="1800" kern="1200" dirty="0">
                <a:solidFill>
                  <a:schemeClr val="tx1"/>
                </a:solidFill>
                <a:latin typeface="Century Gothic" panose="020B0502020202020204" pitchFamily="34" charset="0"/>
                <a:ea typeface="+mn-ea"/>
                <a:cs typeface="+mn-cs"/>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dirty="0"/>
              <a:t>Edit Master text styles</a:t>
            </a:r>
          </a:p>
          <a:p>
            <a:pPr marL="688975" lvl="1" indent="-2857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pPr>
            <a:r>
              <a:rPr lang="en-US" dirty="0"/>
              <a:t>Second level</a:t>
            </a:r>
          </a:p>
        </p:txBody>
      </p:sp>
      <p:sp>
        <p:nvSpPr>
          <p:cNvPr id="11" name="Rectangle 10">
            <a:extLst>
              <a:ext uri="{FF2B5EF4-FFF2-40B4-BE49-F238E27FC236}">
                <a16:creationId xmlns:a16="http://schemas.microsoft.com/office/drawing/2014/main" id="{BD0DB01C-0316-7441-9D7D-F96D7A49FEAC}"/>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CF70CC82-0B8B-1D4B-9F0D-823E1CAB4A9C}"/>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5" name="Rectangle 6">
            <a:extLst>
              <a:ext uri="{FF2B5EF4-FFF2-40B4-BE49-F238E27FC236}">
                <a16:creationId xmlns:a16="http://schemas.microsoft.com/office/drawing/2014/main" id="{732E67AB-06CD-417E-82A6-C485A480337A}"/>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13" name="Picture 12">
            <a:extLst>
              <a:ext uri="{FF2B5EF4-FFF2-40B4-BE49-F238E27FC236}">
                <a16:creationId xmlns:a16="http://schemas.microsoft.com/office/drawing/2014/main" id="{DE8EB24F-FBB3-41E8-90F7-B4AA493C6FFD}"/>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16" name="Freeform 7">
            <a:extLst>
              <a:ext uri="{FF2B5EF4-FFF2-40B4-BE49-F238E27FC236}">
                <a16:creationId xmlns:a16="http://schemas.microsoft.com/office/drawing/2014/main" id="{2A500EEB-73EC-4C16-8273-4ED5425DD64C}"/>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7246623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2_Dk green picture layout w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4120595" y="1078989"/>
            <a:ext cx="7464186" cy="4226003"/>
          </a:xfrm>
          <a:noFill/>
        </p:spPr>
        <p:txBody>
          <a:bodyPr/>
          <a:lstStyle>
            <a:lvl1pPr marL="0" indent="0">
              <a:buNone/>
              <a:defRPr/>
            </a:lvl1pPr>
          </a:lstStyle>
          <a:p>
            <a:r>
              <a:rPr lang="en-US" dirty="0"/>
              <a:t>Click icon to add picture</a:t>
            </a:r>
          </a:p>
        </p:txBody>
      </p:sp>
      <p:sp>
        <p:nvSpPr>
          <p:cNvPr id="22" name="Rectangle 21">
            <a:extLst>
              <a:ext uri="{FF2B5EF4-FFF2-40B4-BE49-F238E27FC236}">
                <a16:creationId xmlns:a16="http://schemas.microsoft.com/office/drawing/2014/main" id="{2272F0CA-07C0-447D-AD25-74BF79400D69}"/>
              </a:ext>
            </a:extLst>
          </p:cNvPr>
          <p:cNvSpPr/>
          <p:nvPr userDrawn="1"/>
        </p:nvSpPr>
        <p:spPr>
          <a:xfrm>
            <a:off x="274321" y="1078991"/>
            <a:ext cx="3846274" cy="5779007"/>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 name="Title 1"/>
          <p:cNvSpPr>
            <a:spLocks noGrp="1"/>
          </p:cNvSpPr>
          <p:nvPr>
            <p:ph type="title"/>
          </p:nvPr>
        </p:nvSpPr>
        <p:spPr>
          <a:xfrm>
            <a:off x="388079" y="1275788"/>
            <a:ext cx="3576228" cy="979691"/>
          </a:xfrm>
        </p:spPr>
        <p:txBody>
          <a:bodyPr/>
          <a:lstStyle>
            <a:lvl1pPr>
              <a:lnSpc>
                <a:spcPct val="90000"/>
              </a:lnSpc>
              <a:defRPr sz="3200" b="0">
                <a:solidFill>
                  <a:schemeClr val="tx1"/>
                </a:solidFill>
                <a:latin typeface="Century Gothic" panose="020B0502020202020204" pitchFamily="34" charset="0"/>
              </a:defRPr>
            </a:lvl1pPr>
          </a:lstStyle>
          <a:p>
            <a:r>
              <a:rPr lang="en-US" dirty="0"/>
              <a:t>Click to edit Master title style</a:t>
            </a:r>
          </a:p>
        </p:txBody>
      </p:sp>
      <p:sp>
        <p:nvSpPr>
          <p:cNvPr id="6" name="Content Placeholder 5"/>
          <p:cNvSpPr>
            <a:spLocks noGrp="1"/>
          </p:cNvSpPr>
          <p:nvPr>
            <p:ph sz="quarter" idx="4"/>
          </p:nvPr>
        </p:nvSpPr>
        <p:spPr>
          <a:xfrm>
            <a:off x="388079" y="2800350"/>
            <a:ext cx="3541945" cy="3816258"/>
          </a:xfrm>
        </p:spPr>
        <p:txBody>
          <a:bodyPr/>
          <a:lstStyle>
            <a:lvl1pPr marL="287338" indent="-287338">
              <a:lnSpc>
                <a:spcPct val="90000"/>
              </a:lnSpc>
              <a:buClr>
                <a:schemeClr val="tx1"/>
              </a:buClr>
              <a:buFont typeface="Century Gothic" panose="020B0502020202020204" pitchFamily="34" charset="0"/>
              <a:buChar char="•"/>
              <a:defRPr sz="2000">
                <a:latin typeface="Century Gothic" panose="020B0502020202020204" pitchFamily="34" charset="0"/>
              </a:defRPr>
            </a:lvl1pPr>
            <a:lvl2pPr marL="688975" indent="-285750">
              <a:lnSpc>
                <a:spcPct val="90000"/>
              </a:lnSpc>
              <a:buClr>
                <a:schemeClr val="tx1"/>
              </a:buClr>
              <a:buFont typeface="Century Gothic" panose="020B0502020202020204" pitchFamily="34" charset="0"/>
              <a:buChar char="–"/>
              <a:defRPr lang="en-US" sz="1800" kern="1200" dirty="0">
                <a:solidFill>
                  <a:schemeClr val="tx1"/>
                </a:solidFill>
                <a:latin typeface="Century Gothic" panose="020B0502020202020204" pitchFamily="34" charset="0"/>
                <a:ea typeface="+mn-ea"/>
                <a:cs typeface="+mn-cs"/>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dirty="0"/>
              <a:t>Edit Master text styles</a:t>
            </a:r>
          </a:p>
          <a:p>
            <a:pPr marL="688975" lvl="1" indent="-2857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pPr>
            <a:r>
              <a:rPr lang="en-US" dirty="0"/>
              <a:t>Second level</a:t>
            </a:r>
          </a:p>
        </p:txBody>
      </p:sp>
      <p:sp>
        <p:nvSpPr>
          <p:cNvPr id="11" name="Rectangle 10">
            <a:extLst>
              <a:ext uri="{FF2B5EF4-FFF2-40B4-BE49-F238E27FC236}">
                <a16:creationId xmlns:a16="http://schemas.microsoft.com/office/drawing/2014/main" id="{BD0DB01C-0316-7441-9D7D-F96D7A49FEAC}"/>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CF70CC82-0B8B-1D4B-9F0D-823E1CAB4A9C}"/>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5" name="Rectangle 6">
            <a:extLst>
              <a:ext uri="{FF2B5EF4-FFF2-40B4-BE49-F238E27FC236}">
                <a16:creationId xmlns:a16="http://schemas.microsoft.com/office/drawing/2014/main" id="{732E67AB-06CD-417E-82A6-C485A480337A}"/>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13" name="Picture 12">
            <a:extLst>
              <a:ext uri="{FF2B5EF4-FFF2-40B4-BE49-F238E27FC236}">
                <a16:creationId xmlns:a16="http://schemas.microsoft.com/office/drawing/2014/main" id="{DE8EB24F-FBB3-41E8-90F7-B4AA493C6FFD}"/>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8" name="Freeform 5">
            <a:extLst>
              <a:ext uri="{FF2B5EF4-FFF2-40B4-BE49-F238E27FC236}">
                <a16:creationId xmlns:a16="http://schemas.microsoft.com/office/drawing/2014/main" id="{E0FFF716-AFC7-4054-A1F8-2C39C30731D0}"/>
              </a:ext>
            </a:extLst>
          </p:cNvPr>
          <p:cNvSpPr>
            <a:spLocks/>
          </p:cNvSpPr>
          <p:nvPr userDrawn="1"/>
        </p:nvSpPr>
        <p:spPr bwMode="auto">
          <a:xfrm>
            <a:off x="4120595" y="1"/>
            <a:ext cx="8071405" cy="6857998"/>
          </a:xfrm>
          <a:custGeom>
            <a:avLst/>
            <a:gdLst>
              <a:gd name="T0" fmla="*/ 4151 w 4490"/>
              <a:gd name="T1" fmla="*/ 0 h 3815"/>
              <a:gd name="T2" fmla="*/ 4151 w 4490"/>
              <a:gd name="T3" fmla="*/ 2951 h 3815"/>
              <a:gd name="T4" fmla="*/ 0 w 4490"/>
              <a:gd name="T5" fmla="*/ 2951 h 3815"/>
              <a:gd name="T6" fmla="*/ 0 w 4490"/>
              <a:gd name="T7" fmla="*/ 3815 h 3815"/>
              <a:gd name="T8" fmla="*/ 4490 w 4490"/>
              <a:gd name="T9" fmla="*/ 3815 h 3815"/>
              <a:gd name="T10" fmla="*/ 4490 w 4490"/>
              <a:gd name="T11" fmla="*/ 2969 h 3815"/>
              <a:gd name="T12" fmla="*/ 4490 w 4490"/>
              <a:gd name="T13" fmla="*/ 2951 h 3815"/>
              <a:gd name="T14" fmla="*/ 4490 w 4490"/>
              <a:gd name="T15" fmla="*/ 0 h 3815"/>
              <a:gd name="T16" fmla="*/ 4151 w 4490"/>
              <a:gd name="T17" fmla="*/ 0 h 3815"/>
              <a:gd name="T18" fmla="*/ 4151 w 4490"/>
              <a:gd name="T19"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90" h="3815">
                <a:moveTo>
                  <a:pt x="4151" y="0"/>
                </a:moveTo>
                <a:lnTo>
                  <a:pt x="4151" y="2951"/>
                </a:lnTo>
                <a:lnTo>
                  <a:pt x="0" y="2951"/>
                </a:lnTo>
                <a:lnTo>
                  <a:pt x="0" y="3815"/>
                </a:lnTo>
                <a:lnTo>
                  <a:pt x="4490" y="3815"/>
                </a:lnTo>
                <a:lnTo>
                  <a:pt x="4490" y="2969"/>
                </a:lnTo>
                <a:lnTo>
                  <a:pt x="4490" y="2951"/>
                </a:lnTo>
                <a:lnTo>
                  <a:pt x="4490" y="0"/>
                </a:lnTo>
                <a:lnTo>
                  <a:pt x="4151" y="0"/>
                </a:lnTo>
                <a:lnTo>
                  <a:pt x="4151" y="0"/>
                </a:lnTo>
                <a:close/>
              </a:path>
            </a:pathLst>
          </a:custGeom>
          <a:solidFill>
            <a:srgbClr val="4C88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15255793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Full picture layout ">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274320" y="2381"/>
            <a:ext cx="11312843" cy="6342021"/>
          </a:xfrm>
          <a:noFill/>
          <a:ln>
            <a:noFill/>
          </a:ln>
        </p:spPr>
        <p:txBody>
          <a:bodyPr/>
          <a:lstStyle>
            <a:lvl1pPr marL="0" indent="0">
              <a:buFont typeface="Century Gothic" panose="020B0502020202020204" pitchFamily="34" charset="0"/>
              <a:buNone/>
              <a:defRPr/>
            </a:lvl1pPr>
          </a:lstStyle>
          <a:p>
            <a:r>
              <a:rPr lang="en-US" dirty="0"/>
              <a:t>Click icon to add picture</a:t>
            </a:r>
          </a:p>
        </p:txBody>
      </p:sp>
      <p:sp>
        <p:nvSpPr>
          <p:cNvPr id="2" name="Title 1"/>
          <p:cNvSpPr>
            <a:spLocks noGrp="1"/>
          </p:cNvSpPr>
          <p:nvPr>
            <p:ph type="title"/>
          </p:nvPr>
        </p:nvSpPr>
        <p:spPr>
          <a:xfrm>
            <a:off x="429769" y="274320"/>
            <a:ext cx="11000232" cy="535531"/>
          </a:xfrm>
        </p:spPr>
        <p:txBody>
          <a:bodyPr/>
          <a:lstStyle>
            <a:lvl1pPr>
              <a:lnSpc>
                <a:spcPct val="90000"/>
              </a:lnSpc>
              <a:defRPr sz="3200" b="0">
                <a:solidFill>
                  <a:schemeClr val="tx1"/>
                </a:solidFill>
                <a:effectLst/>
                <a:latin typeface="Century Gothic" panose="020B0502020202020204" pitchFamily="34" charset="0"/>
              </a:defRPr>
            </a:lvl1pPr>
          </a:lstStyle>
          <a:p>
            <a:r>
              <a:rPr lang="en-US" dirty="0"/>
              <a:t>Click to edit Master title style</a:t>
            </a:r>
          </a:p>
        </p:txBody>
      </p:sp>
      <p:sp>
        <p:nvSpPr>
          <p:cNvPr id="17" name="Rectangle 256">
            <a:extLst>
              <a:ext uri="{FF2B5EF4-FFF2-40B4-BE49-F238E27FC236}">
                <a16:creationId xmlns:a16="http://schemas.microsoft.com/office/drawing/2014/main" id="{50787286-CD5D-43D9-B8DA-70C3358DC829}"/>
              </a:ext>
            </a:extLst>
          </p:cNvPr>
          <p:cNvSpPr txBox="1">
            <a:spLocks noChangeArrowheads="1"/>
          </p:cNvSpPr>
          <p:nvPr userDrawn="1"/>
        </p:nvSpPr>
        <p:spPr>
          <a:xfrm>
            <a:off x="8010283" y="6477000"/>
            <a:ext cx="3860800" cy="182562"/>
          </a:xfrm>
          <a:prstGeom prst="rect">
            <a:avLst/>
          </a:prstGeom>
          <a:ln/>
        </p:spPr>
        <p:txBody>
          <a:bodyPr anchor="ctr"/>
          <a:lstStyle/>
          <a:p>
            <a:pPr algn="r"/>
            <a:r>
              <a:rPr lang="en-US" sz="1000" dirty="0">
                <a:solidFill>
                  <a:schemeClr val="bg1"/>
                </a:solidFill>
                <a:latin typeface="Century Gothic" panose="020B0502020202020204" pitchFamily="34" charset="0"/>
                <a:cs typeface="Arial" pitchFamily="34" charset="0"/>
              </a:rPr>
              <a:t> </a:t>
            </a:r>
          </a:p>
        </p:txBody>
      </p:sp>
      <p:sp>
        <p:nvSpPr>
          <p:cNvPr id="16" name="Freeform 9">
            <a:extLst>
              <a:ext uri="{FF2B5EF4-FFF2-40B4-BE49-F238E27FC236}">
                <a16:creationId xmlns:a16="http://schemas.microsoft.com/office/drawing/2014/main" id="{D938724D-E109-43B4-9560-1552E26DB04A}"/>
              </a:ext>
            </a:extLst>
          </p:cNvPr>
          <p:cNvSpPr>
            <a:spLocks/>
          </p:cNvSpPr>
          <p:nvPr userDrawn="1"/>
        </p:nvSpPr>
        <p:spPr bwMode="auto">
          <a:xfrm>
            <a:off x="6026150" y="0"/>
            <a:ext cx="6165850" cy="6858000"/>
          </a:xfrm>
          <a:custGeom>
            <a:avLst/>
            <a:gdLst>
              <a:gd name="T0" fmla="*/ 3502 w 3884"/>
              <a:gd name="T1" fmla="*/ 0 h 4320"/>
              <a:gd name="T2" fmla="*/ 3502 w 3884"/>
              <a:gd name="T3" fmla="*/ 3998 h 4320"/>
              <a:gd name="T4" fmla="*/ 0 w 3884"/>
              <a:gd name="T5" fmla="*/ 3998 h 4320"/>
              <a:gd name="T6" fmla="*/ 0 w 3884"/>
              <a:gd name="T7" fmla="*/ 4320 h 4320"/>
              <a:gd name="T8" fmla="*/ 3502 w 3884"/>
              <a:gd name="T9" fmla="*/ 4320 h 4320"/>
              <a:gd name="T10" fmla="*/ 3884 w 3884"/>
              <a:gd name="T11" fmla="*/ 4320 h 4320"/>
              <a:gd name="T12" fmla="*/ 3884 w 3884"/>
              <a:gd name="T13" fmla="*/ 3998 h 4320"/>
              <a:gd name="T14" fmla="*/ 3884 w 3884"/>
              <a:gd name="T15" fmla="*/ 0 h 4320"/>
              <a:gd name="T16" fmla="*/ 3502 w 3884"/>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84" h="4320">
                <a:moveTo>
                  <a:pt x="3502" y="0"/>
                </a:moveTo>
                <a:lnTo>
                  <a:pt x="3502" y="3998"/>
                </a:lnTo>
                <a:lnTo>
                  <a:pt x="0" y="3998"/>
                </a:lnTo>
                <a:lnTo>
                  <a:pt x="0" y="4320"/>
                </a:lnTo>
                <a:lnTo>
                  <a:pt x="3502" y="4320"/>
                </a:lnTo>
                <a:lnTo>
                  <a:pt x="3884" y="4320"/>
                </a:lnTo>
                <a:lnTo>
                  <a:pt x="3884" y="3998"/>
                </a:lnTo>
                <a:lnTo>
                  <a:pt x="3884" y="0"/>
                </a:lnTo>
                <a:lnTo>
                  <a:pt x="3502" y="0"/>
                </a:lnTo>
                <a:close/>
              </a:path>
            </a:pathLst>
          </a:custGeom>
          <a:solidFill>
            <a:srgbClr val="4087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18" name="Rectangle 17">
            <a:extLst>
              <a:ext uri="{FF2B5EF4-FFF2-40B4-BE49-F238E27FC236}">
                <a16:creationId xmlns:a16="http://schemas.microsoft.com/office/drawing/2014/main" id="{7900E375-D0D6-466C-A383-E914B5C8AE5A}"/>
              </a:ext>
            </a:extLst>
          </p:cNvPr>
          <p:cNvSpPr/>
          <p:nvPr userDrawn="1"/>
        </p:nvSpPr>
        <p:spPr>
          <a:xfrm>
            <a:off x="0" y="6344402"/>
            <a:ext cx="274320" cy="510909"/>
          </a:xfrm>
          <a:prstGeom prst="rect">
            <a:avLst/>
          </a:prstGeom>
          <a:solidFill>
            <a:srgbClr val="397D5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a:solidFill>
                <a:schemeClr val="tx1"/>
              </a:solidFill>
            </a:endParaRPr>
          </a:p>
        </p:txBody>
      </p:sp>
      <p:sp>
        <p:nvSpPr>
          <p:cNvPr id="19" name="Rectangle 6">
            <a:extLst>
              <a:ext uri="{FF2B5EF4-FFF2-40B4-BE49-F238E27FC236}">
                <a16:creationId xmlns:a16="http://schemas.microsoft.com/office/drawing/2014/main" id="{D090841D-81E2-4E83-8067-E18C5C3AF8FF}"/>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a:solidFill>
                <a:schemeClr val="tx1"/>
              </a:solidFill>
              <a:latin typeface="+mn-lt"/>
              <a:cs typeface="Times New Roman" panose="02020603050405020304" pitchFamily="18" charset="0"/>
            </a:endParaRPr>
          </a:p>
        </p:txBody>
      </p:sp>
      <p:pic>
        <p:nvPicPr>
          <p:cNvPr id="15" name="Picture 14">
            <a:extLst>
              <a:ext uri="{FF2B5EF4-FFF2-40B4-BE49-F238E27FC236}">
                <a16:creationId xmlns:a16="http://schemas.microsoft.com/office/drawing/2014/main" id="{F4031D8B-25E9-D440-A0B7-53853A82E645}"/>
              </a:ext>
            </a:extLst>
          </p:cNvPr>
          <p:cNvPicPr>
            <a:picLocks noChangeAspect="1"/>
          </p:cNvPicPr>
          <p:nvPr userDrawn="1"/>
        </p:nvPicPr>
        <p:blipFill>
          <a:blip r:embed="rId2"/>
          <a:stretch>
            <a:fillRect/>
          </a:stretch>
        </p:blipFill>
        <p:spPr>
          <a:xfrm>
            <a:off x="405644" y="6452482"/>
            <a:ext cx="2112264" cy="301752"/>
          </a:xfrm>
          <a:prstGeom prst="rect">
            <a:avLst/>
          </a:prstGeom>
        </p:spPr>
      </p:pic>
    </p:spTree>
    <p:extLst>
      <p:ext uri="{BB962C8B-B14F-4D97-AF65-F5344CB8AC3E}">
        <p14:creationId xmlns:p14="http://schemas.microsoft.com/office/powerpoint/2010/main" val="32452755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4378" y="320040"/>
            <a:ext cx="11425236" cy="535531"/>
          </a:xfrm>
        </p:spPr>
        <p:txBody>
          <a:bodyPr/>
          <a:lstStyle/>
          <a:p>
            <a:r>
              <a:rPr lang="en-US"/>
              <a:t>Click to edit Master title style</a:t>
            </a:r>
            <a:endParaRPr lang="en-US" dirty="0"/>
          </a:p>
        </p:txBody>
      </p:sp>
      <p:sp>
        <p:nvSpPr>
          <p:cNvPr id="3" name="Content Placeholder 2"/>
          <p:cNvSpPr>
            <a:spLocks noGrp="1"/>
          </p:cNvSpPr>
          <p:nvPr>
            <p:ph idx="1"/>
          </p:nvPr>
        </p:nvSpPr>
        <p:spPr>
          <a:xfrm>
            <a:off x="347563" y="1508760"/>
            <a:ext cx="11372771" cy="404777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marL="1482725" indent="-222250">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94093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EFB1987-1C6A-4E54-BFC2-CBC0412EAD9D}" type="datetimeFigureOut">
              <a:rPr lang="en-US" smtClean="0"/>
              <a:t>6/5/2019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7C5D02-D499-443C-8F0F-C3953E73DA55}" type="slidenum">
              <a:rPr lang="en-US" smtClean="0"/>
              <a:t>‹#›</a:t>
            </a:fld>
            <a:endParaRPr lang="en-US"/>
          </a:p>
        </p:txBody>
      </p:sp>
    </p:spTree>
    <p:extLst>
      <p:ext uri="{BB962C8B-B14F-4D97-AF65-F5344CB8AC3E}">
        <p14:creationId xmlns:p14="http://schemas.microsoft.com/office/powerpoint/2010/main" val="3274162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EFB1987-1C6A-4E54-BFC2-CBC0412EAD9D}" type="datetimeFigureOut">
              <a:rPr lang="en-US" smtClean="0"/>
              <a:t>6/5/2019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7C5D02-D499-443C-8F0F-C3953E73DA55}" type="slidenum">
              <a:rPr lang="en-US" smtClean="0"/>
              <a:t>‹#›</a:t>
            </a:fld>
            <a:endParaRPr lang="en-US"/>
          </a:p>
        </p:txBody>
      </p:sp>
    </p:spTree>
    <p:extLst>
      <p:ext uri="{BB962C8B-B14F-4D97-AF65-F5344CB8AC3E}">
        <p14:creationId xmlns:p14="http://schemas.microsoft.com/office/powerpoint/2010/main" val="3210337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EFB1987-1C6A-4E54-BFC2-CBC0412EAD9D}" type="datetimeFigureOut">
              <a:rPr lang="en-US" smtClean="0"/>
              <a:t>6/5/2019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7C5D02-D499-443C-8F0F-C3953E73DA55}" type="slidenum">
              <a:rPr lang="en-US" smtClean="0"/>
              <a:t>‹#›</a:t>
            </a:fld>
            <a:endParaRPr lang="en-US"/>
          </a:p>
        </p:txBody>
      </p:sp>
    </p:spTree>
    <p:extLst>
      <p:ext uri="{BB962C8B-B14F-4D97-AF65-F5344CB8AC3E}">
        <p14:creationId xmlns:p14="http://schemas.microsoft.com/office/powerpoint/2010/main" val="4198001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EFB1987-1C6A-4E54-BFC2-CBC0412EAD9D}" type="datetimeFigureOut">
              <a:rPr lang="en-US" smtClean="0"/>
              <a:t>6/5/2019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7C5D02-D499-443C-8F0F-C3953E73DA55}" type="slidenum">
              <a:rPr lang="en-US" smtClean="0"/>
              <a:t>‹#›</a:t>
            </a:fld>
            <a:endParaRPr lang="en-US"/>
          </a:p>
        </p:txBody>
      </p:sp>
    </p:spTree>
    <p:extLst>
      <p:ext uri="{BB962C8B-B14F-4D97-AF65-F5344CB8AC3E}">
        <p14:creationId xmlns:p14="http://schemas.microsoft.com/office/powerpoint/2010/main" val="2346030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FB1987-1C6A-4E54-BFC2-CBC0412EAD9D}" type="datetimeFigureOut">
              <a:rPr lang="en-US" smtClean="0"/>
              <a:t>6/5/2019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7C5D02-D499-443C-8F0F-C3953E73DA55}" type="slidenum">
              <a:rPr lang="en-US" smtClean="0"/>
              <a:t>‹#›</a:t>
            </a:fld>
            <a:endParaRPr lang="en-US"/>
          </a:p>
        </p:txBody>
      </p:sp>
    </p:spTree>
    <p:extLst>
      <p:ext uri="{BB962C8B-B14F-4D97-AF65-F5344CB8AC3E}">
        <p14:creationId xmlns:p14="http://schemas.microsoft.com/office/powerpoint/2010/main" val="2291623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EFB1987-1C6A-4E54-BFC2-CBC0412EAD9D}" type="datetimeFigureOut">
              <a:rPr lang="en-US" smtClean="0"/>
              <a:t>6/5/2019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7C5D02-D499-443C-8F0F-C3953E73DA55}" type="slidenum">
              <a:rPr lang="en-US" smtClean="0"/>
              <a:t>‹#›</a:t>
            </a:fld>
            <a:endParaRPr lang="en-US"/>
          </a:p>
        </p:txBody>
      </p:sp>
    </p:spTree>
    <p:extLst>
      <p:ext uri="{BB962C8B-B14F-4D97-AF65-F5344CB8AC3E}">
        <p14:creationId xmlns:p14="http://schemas.microsoft.com/office/powerpoint/2010/main" val="26885347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EFB1987-1C6A-4E54-BFC2-CBC0412EAD9D}" type="datetimeFigureOut">
              <a:rPr lang="en-US" smtClean="0"/>
              <a:t>6/5/2019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7C5D02-D499-443C-8F0F-C3953E73DA55}" type="slidenum">
              <a:rPr lang="en-US" smtClean="0"/>
              <a:t>‹#›</a:t>
            </a:fld>
            <a:endParaRPr lang="en-US"/>
          </a:p>
        </p:txBody>
      </p:sp>
    </p:spTree>
    <p:extLst>
      <p:ext uri="{BB962C8B-B14F-4D97-AF65-F5344CB8AC3E}">
        <p14:creationId xmlns:p14="http://schemas.microsoft.com/office/powerpoint/2010/main" val="313240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image" Target="../media/image4.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FB1987-1C6A-4E54-BFC2-CBC0412EAD9D}" type="datetimeFigureOut">
              <a:rPr lang="en-US" smtClean="0"/>
              <a:t>6/5/2019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7C5D02-D499-443C-8F0F-C3953E73DA55}" type="slidenum">
              <a:rPr lang="en-US" smtClean="0"/>
              <a:t>‹#›</a:t>
            </a:fld>
            <a:endParaRPr lang="en-US"/>
          </a:p>
        </p:txBody>
      </p:sp>
    </p:spTree>
    <p:extLst>
      <p:ext uri="{BB962C8B-B14F-4D97-AF65-F5344CB8AC3E}">
        <p14:creationId xmlns:p14="http://schemas.microsoft.com/office/powerpoint/2010/main" val="7299828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F862842F-612F-3641-9908-4224FD3698B3}"/>
              </a:ext>
            </a:extLst>
          </p:cNvPr>
          <p:cNvPicPr>
            <a:picLocks noChangeAspect="1"/>
          </p:cNvPicPr>
          <p:nvPr userDrawn="1"/>
        </p:nvPicPr>
        <p:blipFill>
          <a:blip r:embed="rId16"/>
          <a:stretch>
            <a:fillRect/>
          </a:stretch>
        </p:blipFill>
        <p:spPr>
          <a:xfrm>
            <a:off x="405644" y="6452482"/>
            <a:ext cx="2112264" cy="301752"/>
          </a:xfrm>
          <a:prstGeom prst="rect">
            <a:avLst/>
          </a:prstGeom>
        </p:spPr>
      </p:pic>
      <p:sp>
        <p:nvSpPr>
          <p:cNvPr id="1026" name="Title Placeholder 1"/>
          <p:cNvSpPr>
            <a:spLocks noGrp="1"/>
          </p:cNvSpPr>
          <p:nvPr>
            <p:ph type="title"/>
          </p:nvPr>
        </p:nvSpPr>
        <p:spPr bwMode="auto">
          <a:xfrm>
            <a:off x="429768" y="274320"/>
            <a:ext cx="11430000" cy="5355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dirty="0"/>
              <a:t>Click to edit Master title style</a:t>
            </a:r>
          </a:p>
        </p:txBody>
      </p:sp>
      <p:sp>
        <p:nvSpPr>
          <p:cNvPr id="1027" name="Text Placeholder 2"/>
          <p:cNvSpPr>
            <a:spLocks noGrp="1"/>
          </p:cNvSpPr>
          <p:nvPr>
            <p:ph type="body" idx="1"/>
          </p:nvPr>
        </p:nvSpPr>
        <p:spPr bwMode="auto">
          <a:xfrm>
            <a:off x="451614" y="1650029"/>
            <a:ext cx="11419468" cy="40409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lvl="0"/>
            <a:r>
              <a:rPr lang="en-US" dirty="0"/>
              <a:t>Edit Master text styles</a:t>
            </a:r>
          </a:p>
          <a:p>
            <a:pPr lvl="1"/>
            <a:r>
              <a:rPr lang="en-US" dirty="0"/>
              <a:t>Second level</a:t>
            </a:r>
          </a:p>
          <a:p>
            <a:pPr lvl="2"/>
            <a:r>
              <a:rPr lang="en-US" dirty="0"/>
              <a:t>Third level</a:t>
            </a:r>
          </a:p>
        </p:txBody>
      </p:sp>
      <p:sp>
        <p:nvSpPr>
          <p:cNvPr id="8" name="Rectangle 6"/>
          <p:cNvSpPr>
            <a:spLocks noChangeArrowheads="1"/>
          </p:cNvSpPr>
          <p:nvPr/>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sp>
        <p:nvSpPr>
          <p:cNvPr id="12" name="Rectangle 11">
            <a:extLst>
              <a:ext uri="{FF2B5EF4-FFF2-40B4-BE49-F238E27FC236}">
                <a16:creationId xmlns:a16="http://schemas.microsoft.com/office/drawing/2014/main" id="{4D3B0D07-6BED-A646-84B4-4749F06D6579}"/>
              </a:ext>
            </a:extLst>
          </p:cNvPr>
          <p:cNvSpPr/>
          <p:nvPr userDrawn="1"/>
        </p:nvSpPr>
        <p:spPr>
          <a:xfrm>
            <a:off x="0" y="320040"/>
            <a:ext cx="274320" cy="653795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3" name="Rectangle 6">
            <a:extLst>
              <a:ext uri="{FF2B5EF4-FFF2-40B4-BE49-F238E27FC236}">
                <a16:creationId xmlns:a16="http://schemas.microsoft.com/office/drawing/2014/main" id="{5832D77F-AA48-5846-ACCE-C0EB6A92350A}"/>
              </a:ext>
            </a:extLst>
          </p:cNvPr>
          <p:cNvSpPr>
            <a:spLocks noChangeArrowheads="1"/>
          </p:cNvSpPr>
          <p:nvPr userDrawn="1"/>
        </p:nvSpPr>
        <p:spPr bwMode="auto">
          <a:xfrm flipH="1">
            <a:off x="-4391" y="6616607"/>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sp>
        <p:nvSpPr>
          <p:cNvPr id="10" name="Rectangle 256">
            <a:extLst>
              <a:ext uri="{FF2B5EF4-FFF2-40B4-BE49-F238E27FC236}">
                <a16:creationId xmlns:a16="http://schemas.microsoft.com/office/drawing/2014/main" id="{323F2AC7-81B7-4181-8965-07F2D3F8B684}"/>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175213424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Lst>
  <p:txStyles>
    <p:titleStyle>
      <a:lvl1pPr algn="l" rtl="0" eaLnBrk="1" fontAlgn="base" hangingPunct="1">
        <a:lnSpc>
          <a:spcPct val="90000"/>
        </a:lnSpc>
        <a:spcBef>
          <a:spcPct val="0"/>
        </a:spcBef>
        <a:spcAft>
          <a:spcPct val="0"/>
        </a:spcAft>
        <a:defRPr sz="3200" b="0" kern="1200">
          <a:solidFill>
            <a:schemeClr val="tx1"/>
          </a:solidFill>
          <a:latin typeface="Century Gothic" panose="020B0502020202020204" pitchFamily="34" charset="0"/>
          <a:ea typeface="+mj-ea"/>
          <a:cs typeface="+mj-cs"/>
        </a:defRPr>
      </a:lvl1pPr>
      <a:lvl2pPr algn="l" rtl="0" eaLnBrk="1" fontAlgn="base" hangingPunct="1">
        <a:lnSpc>
          <a:spcPct val="85000"/>
        </a:lnSpc>
        <a:spcBef>
          <a:spcPct val="0"/>
        </a:spcBef>
        <a:spcAft>
          <a:spcPct val="0"/>
        </a:spcAft>
        <a:defRPr sz="3000">
          <a:solidFill>
            <a:srgbClr val="006C3A"/>
          </a:solidFill>
          <a:latin typeface="Arial Black" pitchFamily="34" charset="0"/>
        </a:defRPr>
      </a:lvl2pPr>
      <a:lvl3pPr algn="l" rtl="0" eaLnBrk="1" fontAlgn="base" hangingPunct="1">
        <a:lnSpc>
          <a:spcPct val="85000"/>
        </a:lnSpc>
        <a:spcBef>
          <a:spcPct val="0"/>
        </a:spcBef>
        <a:spcAft>
          <a:spcPct val="0"/>
        </a:spcAft>
        <a:defRPr sz="3000">
          <a:solidFill>
            <a:srgbClr val="006C3A"/>
          </a:solidFill>
          <a:latin typeface="Arial Black" pitchFamily="34" charset="0"/>
        </a:defRPr>
      </a:lvl3pPr>
      <a:lvl4pPr algn="l" rtl="0" eaLnBrk="1" fontAlgn="base" hangingPunct="1">
        <a:lnSpc>
          <a:spcPct val="85000"/>
        </a:lnSpc>
        <a:spcBef>
          <a:spcPct val="0"/>
        </a:spcBef>
        <a:spcAft>
          <a:spcPct val="0"/>
        </a:spcAft>
        <a:defRPr sz="3000">
          <a:solidFill>
            <a:srgbClr val="006C3A"/>
          </a:solidFill>
          <a:latin typeface="Arial Black" pitchFamily="34" charset="0"/>
        </a:defRPr>
      </a:lvl4pPr>
      <a:lvl5pPr algn="l" rtl="0" eaLnBrk="1" fontAlgn="base" hangingPunct="1">
        <a:lnSpc>
          <a:spcPct val="85000"/>
        </a:lnSpc>
        <a:spcBef>
          <a:spcPct val="0"/>
        </a:spcBef>
        <a:spcAft>
          <a:spcPct val="0"/>
        </a:spcAft>
        <a:defRPr sz="3000">
          <a:solidFill>
            <a:srgbClr val="006C3A"/>
          </a:solidFill>
          <a:latin typeface="Arial Black" pitchFamily="34" charset="0"/>
        </a:defRPr>
      </a:lvl5pPr>
      <a:lvl6pPr marL="457200" algn="l" rtl="0" eaLnBrk="1" fontAlgn="base" hangingPunct="1">
        <a:lnSpc>
          <a:spcPct val="85000"/>
        </a:lnSpc>
        <a:spcBef>
          <a:spcPct val="0"/>
        </a:spcBef>
        <a:spcAft>
          <a:spcPct val="0"/>
        </a:spcAft>
        <a:defRPr sz="3000">
          <a:solidFill>
            <a:srgbClr val="006C3A"/>
          </a:solidFill>
          <a:latin typeface="Arial Black" pitchFamily="34" charset="0"/>
        </a:defRPr>
      </a:lvl6pPr>
      <a:lvl7pPr marL="914400" algn="l" rtl="0" eaLnBrk="1" fontAlgn="base" hangingPunct="1">
        <a:lnSpc>
          <a:spcPct val="85000"/>
        </a:lnSpc>
        <a:spcBef>
          <a:spcPct val="0"/>
        </a:spcBef>
        <a:spcAft>
          <a:spcPct val="0"/>
        </a:spcAft>
        <a:defRPr sz="3000">
          <a:solidFill>
            <a:srgbClr val="006C3A"/>
          </a:solidFill>
          <a:latin typeface="Arial Black" pitchFamily="34" charset="0"/>
        </a:defRPr>
      </a:lvl7pPr>
      <a:lvl8pPr marL="1371600" algn="l" rtl="0" eaLnBrk="1" fontAlgn="base" hangingPunct="1">
        <a:lnSpc>
          <a:spcPct val="85000"/>
        </a:lnSpc>
        <a:spcBef>
          <a:spcPct val="0"/>
        </a:spcBef>
        <a:spcAft>
          <a:spcPct val="0"/>
        </a:spcAft>
        <a:defRPr sz="3000">
          <a:solidFill>
            <a:srgbClr val="006C3A"/>
          </a:solidFill>
          <a:latin typeface="Arial Black" pitchFamily="34" charset="0"/>
        </a:defRPr>
      </a:lvl8pPr>
      <a:lvl9pPr marL="1828800" algn="l" rtl="0" eaLnBrk="1" fontAlgn="base" hangingPunct="1">
        <a:lnSpc>
          <a:spcPct val="85000"/>
        </a:lnSpc>
        <a:spcBef>
          <a:spcPct val="0"/>
        </a:spcBef>
        <a:spcAft>
          <a:spcPct val="0"/>
        </a:spcAft>
        <a:defRPr sz="3000">
          <a:solidFill>
            <a:srgbClr val="006C3A"/>
          </a:solidFill>
          <a:latin typeface="Arial Black" pitchFamily="34" charset="0"/>
        </a:defRPr>
      </a:lvl9pPr>
    </p:titleStyle>
    <p:bodyStyle>
      <a:lvl1pPr marL="287338" indent="-287338" algn="l" rtl="0" eaLnBrk="1" fontAlgn="base" hangingPunct="1">
        <a:lnSpc>
          <a:spcPct val="90000"/>
        </a:lnSpc>
        <a:spcBef>
          <a:spcPts val="1400"/>
        </a:spcBef>
        <a:spcAft>
          <a:spcPct val="0"/>
        </a:spcAft>
        <a:buClr>
          <a:schemeClr val="tx1"/>
        </a:buClr>
        <a:buSzPct val="90000"/>
        <a:buFont typeface="Century Gothic" panose="020B0502020202020204" pitchFamily="34" charset="0"/>
        <a:buChar char="•"/>
        <a:defRPr sz="2800" kern="1200">
          <a:solidFill>
            <a:schemeClr val="tx1"/>
          </a:solidFill>
          <a:latin typeface="Century Gothic" panose="020B0502020202020204" pitchFamily="34" charset="0"/>
          <a:ea typeface="+mn-ea"/>
          <a:cs typeface="+mn-cs"/>
        </a:defRPr>
      </a:lvl1pPr>
      <a:lvl2pPr marL="688975" indent="-2857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2400" kern="1200">
          <a:solidFill>
            <a:schemeClr val="tx1"/>
          </a:solidFill>
          <a:latin typeface="Century Gothic" panose="020B0502020202020204" pitchFamily="34" charset="0"/>
          <a:ea typeface="+mn-ea"/>
          <a:cs typeface="+mn-cs"/>
        </a:defRPr>
      </a:lvl2pPr>
      <a:lvl3pPr marL="1030288" indent="-2857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2000" kern="1200">
          <a:solidFill>
            <a:schemeClr val="tx1"/>
          </a:solidFill>
          <a:latin typeface="Century Gothic" panose="020B0502020202020204" pitchFamily="34" charset="0"/>
          <a:ea typeface="+mn-ea"/>
          <a:cs typeface="+mn-cs"/>
        </a:defRPr>
      </a:lvl3pPr>
      <a:lvl4pPr marL="1144588" indent="-173038" algn="l" rtl="0" eaLnBrk="1" fontAlgn="base" hangingPunct="1">
        <a:lnSpc>
          <a:spcPct val="90000"/>
        </a:lnSpc>
        <a:spcBef>
          <a:spcPts val="800"/>
        </a:spcBef>
        <a:spcAft>
          <a:spcPct val="0"/>
        </a:spcAft>
        <a:buClr>
          <a:schemeClr val="tx1"/>
        </a:buClr>
        <a:buFont typeface="Arial" charset="0"/>
        <a:buChar char="–"/>
        <a:defRPr sz="1800" kern="1200">
          <a:solidFill>
            <a:schemeClr val="tx1"/>
          </a:solidFill>
          <a:latin typeface="Century Gothic" panose="020B0502020202020204" pitchFamily="34" charset="0"/>
          <a:ea typeface="+mn-ea"/>
          <a:cs typeface="+mn-cs"/>
        </a:defRPr>
      </a:lvl4pPr>
      <a:lvl5pPr marL="1482725" indent="-222250" algn="l" rtl="0" eaLnBrk="1" fontAlgn="base" hangingPunct="1">
        <a:lnSpc>
          <a:spcPct val="90000"/>
        </a:lnSpc>
        <a:spcBef>
          <a:spcPts val="600"/>
        </a:spcBef>
        <a:spcAft>
          <a:spcPct val="0"/>
        </a:spcAft>
        <a:buClr>
          <a:schemeClr val="tx1"/>
        </a:buClr>
        <a:buFont typeface="Arial"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github.com/shroffk/phoebus" TargetMode="External"/><Relationship Id="rId2" Type="http://schemas.openxmlformats.org/officeDocument/2006/relationships/hyperlink" Target="https://github.com/ControlSystemStudio/cs-studio"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hyperlink" Target="https://sourceforge.net/u/pavel-ch/profile/"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hyperlink" Target="https://github.com/pavel-ch"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hyperlink" Target="https://docs.google.com/document/d/1lyfA1ZaLIxfFpJ972TTl_2r_n4--V7tJuzLhp53ZOOg/edit#heading=h.7jjdypgltu4f"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github.com/ControlSystemStudio/cs-studio"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docs.google.com/spreadsheets/d/11_nwz0tiSJO4Zs71UI5vD-SRLrHvmd__NjbFEzk_6js/edit"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github.com/ControlSystemStudio/cs-studio/issues"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phoebus-doc.readthedocs.io/en/latest/" TargetMode="External"/><Relationship Id="rId2" Type="http://schemas.openxmlformats.org/officeDocument/2006/relationships/hyperlink" Target="https://github.com/ControlSystemStudio/cs-studio/issues/2437"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BA53C-DE59-9E42-AF21-497667DEADC6}"/>
              </a:ext>
            </a:extLst>
          </p:cNvPr>
          <p:cNvSpPr>
            <a:spLocks noGrp="1"/>
          </p:cNvSpPr>
          <p:nvPr>
            <p:ph type="title"/>
          </p:nvPr>
        </p:nvSpPr>
        <p:spPr/>
        <p:txBody>
          <a:bodyPr>
            <a:normAutofit/>
          </a:bodyPr>
          <a:lstStyle/>
          <a:p>
            <a:r>
              <a:rPr lang="en-US" dirty="0"/>
              <a:t>CS-Studio &amp; Phoebus Status </a:t>
            </a:r>
            <a:endParaRPr lang="en-GB" sz="2000" dirty="0"/>
          </a:p>
        </p:txBody>
      </p:sp>
    </p:spTree>
    <p:extLst>
      <p:ext uri="{BB962C8B-B14F-4D97-AF65-F5344CB8AC3E}">
        <p14:creationId xmlns:p14="http://schemas.microsoft.com/office/powerpoint/2010/main" val="2805288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E9551-D3D4-9E4F-98F0-72A47B69A044}"/>
              </a:ext>
            </a:extLst>
          </p:cNvPr>
          <p:cNvSpPr>
            <a:spLocks noGrp="1"/>
          </p:cNvSpPr>
          <p:nvPr>
            <p:ph type="title"/>
          </p:nvPr>
        </p:nvSpPr>
        <p:spPr>
          <a:xfrm>
            <a:off x="1907722" y="857250"/>
            <a:ext cx="4306862" cy="567078"/>
          </a:xfrm>
        </p:spPr>
        <p:txBody>
          <a:bodyPr>
            <a:normAutofit fontScale="90000"/>
          </a:bodyPr>
          <a:lstStyle/>
          <a:p>
            <a:r>
              <a:rPr lang="en-US" dirty="0"/>
              <a:t>SWT vs. JavaFX</a:t>
            </a:r>
          </a:p>
        </p:txBody>
      </p:sp>
      <p:sp>
        <p:nvSpPr>
          <p:cNvPr id="3" name="Content Placeholder 2">
            <a:extLst>
              <a:ext uri="{FF2B5EF4-FFF2-40B4-BE49-F238E27FC236}">
                <a16:creationId xmlns:a16="http://schemas.microsoft.com/office/drawing/2014/main" id="{00B66C5F-97A8-0E4B-B9E7-997DDD9D07D5}"/>
              </a:ext>
            </a:extLst>
          </p:cNvPr>
          <p:cNvSpPr>
            <a:spLocks noGrp="1"/>
          </p:cNvSpPr>
          <p:nvPr>
            <p:ph idx="1"/>
          </p:nvPr>
        </p:nvSpPr>
        <p:spPr>
          <a:xfrm>
            <a:off x="1907723" y="3983459"/>
            <a:ext cx="4900311" cy="1669799"/>
          </a:xfrm>
        </p:spPr>
        <p:txBody>
          <a:bodyPr>
            <a:normAutofit fontScale="62500" lnSpcReduction="20000"/>
          </a:bodyPr>
          <a:lstStyle/>
          <a:p>
            <a:pPr marL="0" indent="0">
              <a:buNone/>
            </a:pPr>
            <a:r>
              <a:rPr lang="en-US" dirty="0"/>
              <a:t>SWT used to be better than AWT</a:t>
            </a:r>
          </a:p>
          <a:p>
            <a:pPr marL="0" indent="0">
              <a:buNone/>
            </a:pPr>
            <a:br>
              <a:rPr lang="en-US" dirty="0"/>
            </a:br>
            <a:r>
              <a:rPr lang="en-US" dirty="0"/>
              <a:t>AWT/Swing caught up,</a:t>
            </a:r>
            <a:br>
              <a:rPr lang="en-US" dirty="0"/>
            </a:br>
            <a:r>
              <a:rPr lang="en-US" dirty="0"/>
              <a:t>SWT now only used by Eclipse</a:t>
            </a:r>
          </a:p>
          <a:p>
            <a:pPr marL="0" indent="0">
              <a:buNone/>
            </a:pPr>
            <a:endParaRPr lang="en-US" dirty="0"/>
          </a:p>
          <a:p>
            <a:pPr marL="0" indent="0">
              <a:buNone/>
            </a:pPr>
            <a:r>
              <a:rPr lang="en-US" dirty="0">
                <a:sym typeface="Wingdings" pitchFamily="2" charset="2"/>
              </a:rPr>
              <a:t>            </a:t>
            </a:r>
            <a:r>
              <a:rPr lang="en-US" dirty="0"/>
              <a:t>JavaFX is the latest Java-based UI</a:t>
            </a:r>
          </a:p>
          <a:p>
            <a:endParaRPr lang="en-US" dirty="0"/>
          </a:p>
          <a:p>
            <a:endParaRPr lang="en-US" dirty="0"/>
          </a:p>
        </p:txBody>
      </p:sp>
      <p:pic>
        <p:nvPicPr>
          <p:cNvPr id="4" name="Picture 3">
            <a:extLst>
              <a:ext uri="{FF2B5EF4-FFF2-40B4-BE49-F238E27FC236}">
                <a16:creationId xmlns:a16="http://schemas.microsoft.com/office/drawing/2014/main" id="{BC40D211-08F5-0C46-A8BC-CB61DF95751F}"/>
              </a:ext>
            </a:extLst>
          </p:cNvPr>
          <p:cNvPicPr>
            <a:picLocks noChangeAspect="1"/>
          </p:cNvPicPr>
          <p:nvPr/>
        </p:nvPicPr>
        <p:blipFill>
          <a:blip r:embed="rId2"/>
          <a:stretch>
            <a:fillRect/>
          </a:stretch>
        </p:blipFill>
        <p:spPr>
          <a:xfrm>
            <a:off x="6887098" y="857250"/>
            <a:ext cx="3780902" cy="5143500"/>
          </a:xfrm>
          <a:prstGeom prst="rect">
            <a:avLst/>
          </a:prstGeom>
        </p:spPr>
      </p:pic>
      <p:pic>
        <p:nvPicPr>
          <p:cNvPr id="6" name="Picture 5">
            <a:extLst>
              <a:ext uri="{FF2B5EF4-FFF2-40B4-BE49-F238E27FC236}">
                <a16:creationId xmlns:a16="http://schemas.microsoft.com/office/drawing/2014/main" id="{01FE2BBE-4A28-3943-A50E-2F069E4A2CF1}"/>
              </a:ext>
            </a:extLst>
          </p:cNvPr>
          <p:cNvPicPr>
            <a:picLocks noChangeAspect="1"/>
          </p:cNvPicPr>
          <p:nvPr/>
        </p:nvPicPr>
        <p:blipFill>
          <a:blip r:embed="rId3"/>
          <a:stretch>
            <a:fillRect/>
          </a:stretch>
        </p:blipFill>
        <p:spPr>
          <a:xfrm>
            <a:off x="1907722" y="1698174"/>
            <a:ext cx="2579746" cy="2159343"/>
          </a:xfrm>
          <a:prstGeom prst="rect">
            <a:avLst/>
          </a:prstGeom>
        </p:spPr>
      </p:pic>
    </p:spTree>
    <p:extLst>
      <p:ext uri="{BB962C8B-B14F-4D97-AF65-F5344CB8AC3E}">
        <p14:creationId xmlns:p14="http://schemas.microsoft.com/office/powerpoint/2010/main" val="4294575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44A66D-2443-4067-8638-FEB196B7435B}"/>
              </a:ext>
            </a:extLst>
          </p:cNvPr>
          <p:cNvSpPr>
            <a:spLocks noGrp="1"/>
          </p:cNvSpPr>
          <p:nvPr>
            <p:ph type="title"/>
          </p:nvPr>
        </p:nvSpPr>
        <p:spPr/>
        <p:txBody>
          <a:bodyPr/>
          <a:lstStyle/>
          <a:p>
            <a:r>
              <a:rPr lang="en-US" dirty="0"/>
              <a:t>Development Activity</a:t>
            </a:r>
          </a:p>
        </p:txBody>
      </p:sp>
      <p:sp>
        <p:nvSpPr>
          <p:cNvPr id="3" name="Content Placeholder 2">
            <a:extLst>
              <a:ext uri="{FF2B5EF4-FFF2-40B4-BE49-F238E27FC236}">
                <a16:creationId xmlns:a16="http://schemas.microsoft.com/office/drawing/2014/main" id="{3C98B8AD-4BC1-4FDC-8BDF-A36517202088}"/>
              </a:ext>
            </a:extLst>
          </p:cNvPr>
          <p:cNvSpPr>
            <a:spLocks noGrp="1"/>
          </p:cNvSpPr>
          <p:nvPr>
            <p:ph idx="1"/>
          </p:nvPr>
        </p:nvSpPr>
        <p:spPr/>
        <p:txBody>
          <a:bodyPr/>
          <a:lstStyle/>
          <a:p>
            <a:pPr marL="0" indent="0">
              <a:buNone/>
            </a:pPr>
            <a:r>
              <a:rPr lang="en-US" dirty="0"/>
              <a:t>June 2018 to June 2019</a:t>
            </a:r>
            <a:endParaRPr lang="en-US" dirty="0">
              <a:hlinkClick r:id="rId2"/>
            </a:endParaRPr>
          </a:p>
          <a:p>
            <a:pPr marL="0" indent="0">
              <a:buNone/>
            </a:pPr>
            <a:endParaRPr lang="en-US" dirty="0">
              <a:hlinkClick r:id="rId2"/>
            </a:endParaRPr>
          </a:p>
          <a:p>
            <a:pPr marL="0" indent="0">
              <a:buNone/>
            </a:pPr>
            <a:r>
              <a:rPr lang="en-US" dirty="0">
                <a:hlinkClick r:id="rId2"/>
              </a:rPr>
              <a:t>https://github.com/ControlSystemStudio/cs-studio</a:t>
            </a:r>
            <a:endParaRPr lang="en-US" dirty="0"/>
          </a:p>
          <a:p>
            <a:r>
              <a:rPr lang="en-US" dirty="0"/>
              <a:t>Issues 116 closed and 42 opened</a:t>
            </a:r>
            <a:br>
              <a:rPr lang="en-US" dirty="0"/>
            </a:br>
            <a:endParaRPr lang="en-US" dirty="0"/>
          </a:p>
          <a:p>
            <a:pPr marL="0" indent="0">
              <a:buNone/>
            </a:pPr>
            <a:r>
              <a:rPr lang="en-US" dirty="0">
                <a:hlinkClick r:id="rId3"/>
              </a:rPr>
              <a:t>https://github.com/shroffk/phoebus</a:t>
            </a:r>
            <a:endParaRPr lang="en-US" dirty="0"/>
          </a:p>
          <a:p>
            <a:r>
              <a:rPr lang="en-US" dirty="0"/>
              <a:t>Issues 476 closed and 30 opened</a:t>
            </a:r>
          </a:p>
          <a:p>
            <a:pPr marL="0" indent="0">
              <a:buNone/>
            </a:pPr>
            <a:br>
              <a:rPr lang="en-US" dirty="0"/>
            </a:br>
            <a:endParaRPr lang="en-US" dirty="0"/>
          </a:p>
        </p:txBody>
      </p:sp>
    </p:spTree>
    <p:extLst>
      <p:ext uri="{BB962C8B-B14F-4D97-AF65-F5344CB8AC3E}">
        <p14:creationId xmlns:p14="http://schemas.microsoft.com/office/powerpoint/2010/main" val="15638704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AA6BE-4AC2-4E3B-930F-76412B9500EF}"/>
              </a:ext>
            </a:extLst>
          </p:cNvPr>
          <p:cNvSpPr>
            <a:spLocks noGrp="1"/>
          </p:cNvSpPr>
          <p:nvPr>
            <p:ph type="title"/>
          </p:nvPr>
        </p:nvSpPr>
        <p:spPr>
          <a:xfrm>
            <a:off x="264872" y="0"/>
            <a:ext cx="10250728" cy="1325563"/>
          </a:xfrm>
        </p:spPr>
        <p:txBody>
          <a:bodyPr/>
          <a:lstStyle/>
          <a:p>
            <a:r>
              <a:rPr lang="en-US" dirty="0"/>
              <a:t>ITER</a:t>
            </a:r>
          </a:p>
        </p:txBody>
      </p:sp>
      <p:sp>
        <p:nvSpPr>
          <p:cNvPr id="9" name="Content Placeholder 2">
            <a:extLst>
              <a:ext uri="{FF2B5EF4-FFF2-40B4-BE49-F238E27FC236}">
                <a16:creationId xmlns:a16="http://schemas.microsoft.com/office/drawing/2014/main" id="{E793C801-4009-46F7-B0E5-BDD9CC091EF1}"/>
              </a:ext>
            </a:extLst>
          </p:cNvPr>
          <p:cNvSpPr txBox="1">
            <a:spLocks/>
          </p:cNvSpPr>
          <p:nvPr/>
        </p:nvSpPr>
        <p:spPr>
          <a:xfrm>
            <a:off x="266701" y="1020900"/>
            <a:ext cx="4459380" cy="5629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endParaRPr lang="en-US" dirty="0"/>
          </a:p>
          <a:p>
            <a:pPr lvl="1"/>
            <a:endParaRPr lang="en-US" dirty="0"/>
          </a:p>
        </p:txBody>
      </p:sp>
      <p:pic>
        <p:nvPicPr>
          <p:cNvPr id="12" name="Content Placeholder 11" descr="A picture containing screenshot&#10;&#10;Description automatically generated">
            <a:extLst>
              <a:ext uri="{FF2B5EF4-FFF2-40B4-BE49-F238E27FC236}">
                <a16:creationId xmlns:a16="http://schemas.microsoft.com/office/drawing/2014/main" id="{BFAE7344-7BE3-4200-A8B1-D565E3A05A7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03072" y="1020900"/>
            <a:ext cx="9985856" cy="5629282"/>
          </a:xfrm>
        </p:spPr>
      </p:pic>
    </p:spTree>
    <p:extLst>
      <p:ext uri="{BB962C8B-B14F-4D97-AF65-F5344CB8AC3E}">
        <p14:creationId xmlns:p14="http://schemas.microsoft.com/office/powerpoint/2010/main" val="40322805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416C2-5614-413F-B9C5-73169A604E2F}"/>
              </a:ext>
            </a:extLst>
          </p:cNvPr>
          <p:cNvSpPr>
            <a:spLocks noGrp="1"/>
          </p:cNvSpPr>
          <p:nvPr>
            <p:ph type="title"/>
          </p:nvPr>
        </p:nvSpPr>
        <p:spPr/>
        <p:txBody>
          <a:bodyPr/>
          <a:lstStyle/>
          <a:p>
            <a:r>
              <a:rPr lang="en-GB" dirty="0"/>
              <a:t>European Spallation Source (ESS)</a:t>
            </a:r>
            <a:endParaRPr lang="en-US" dirty="0"/>
          </a:p>
        </p:txBody>
      </p:sp>
      <p:sp>
        <p:nvSpPr>
          <p:cNvPr id="3" name="Content Placeholder 2">
            <a:extLst>
              <a:ext uri="{FF2B5EF4-FFF2-40B4-BE49-F238E27FC236}">
                <a16:creationId xmlns:a16="http://schemas.microsoft.com/office/drawing/2014/main" id="{BCECAECA-4DC7-421F-B598-FB53CA8A53B5}"/>
              </a:ext>
            </a:extLst>
          </p:cNvPr>
          <p:cNvSpPr>
            <a:spLocks noGrp="1"/>
          </p:cNvSpPr>
          <p:nvPr>
            <p:ph idx="1"/>
          </p:nvPr>
        </p:nvSpPr>
        <p:spPr/>
        <p:txBody>
          <a:bodyPr>
            <a:normAutofit fontScale="92500" lnSpcReduction="10000"/>
          </a:bodyPr>
          <a:lstStyle/>
          <a:p>
            <a:r>
              <a:rPr lang="en-GB" dirty="0">
                <a:sym typeface="Wingdings" pitchFamily="2" charset="2"/>
              </a:rPr>
              <a:t>Display Builder is the preferred OPI tool at ESS with existing BOY screens imported or manually upgraded.</a:t>
            </a:r>
          </a:p>
          <a:p>
            <a:r>
              <a:rPr lang="en-GB" dirty="0"/>
              <a:t>Display Builder essentially JavaFX-based.</a:t>
            </a:r>
          </a:p>
          <a:p>
            <a:pPr lvl="1"/>
            <a:r>
              <a:rPr lang="en-GB" dirty="0"/>
              <a:t>Integration with SWT-based application like eclipse cs-studio has unwanted side effects.</a:t>
            </a:r>
          </a:p>
          <a:p>
            <a:r>
              <a:rPr lang="en-GB" dirty="0"/>
              <a:t>ESS will gradually migrate to Phoebus-based CS Studio applications, strong focus on Display Builder (edit mode and runtime).</a:t>
            </a:r>
          </a:p>
          <a:p>
            <a:pPr lvl="1"/>
            <a:r>
              <a:rPr lang="en-GB" dirty="0"/>
              <a:t>Key driving factor is improved performance in Phoebus-based CS Studio applications.</a:t>
            </a:r>
          </a:p>
          <a:p>
            <a:r>
              <a:rPr lang="en-GB" dirty="0"/>
              <a:t>Current work includes migration of save-and-restore application to Phoebus</a:t>
            </a:r>
          </a:p>
          <a:p>
            <a:pPr lvl="1"/>
            <a:r>
              <a:rPr lang="sv-SE" dirty="0"/>
              <a:t>UI in Phoebus is a port of current save-and-restore in CS Studio, with some improvements and bug fixes. Adding a new Phoebus-based application is very easy.</a:t>
            </a:r>
          </a:p>
          <a:p>
            <a:pPr lvl="1"/>
            <a:endParaRPr lang="en-GB" dirty="0"/>
          </a:p>
          <a:p>
            <a:endParaRPr lang="en-US" dirty="0"/>
          </a:p>
        </p:txBody>
      </p:sp>
    </p:spTree>
    <p:extLst>
      <p:ext uri="{BB962C8B-B14F-4D97-AF65-F5344CB8AC3E}">
        <p14:creationId xmlns:p14="http://schemas.microsoft.com/office/powerpoint/2010/main" val="31599177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D1510-1F85-4307-B492-3823A04B273D}"/>
              </a:ext>
            </a:extLst>
          </p:cNvPr>
          <p:cNvSpPr>
            <a:spLocks noGrp="1"/>
          </p:cNvSpPr>
          <p:nvPr>
            <p:ph type="title"/>
          </p:nvPr>
        </p:nvSpPr>
        <p:spPr>
          <a:xfrm>
            <a:off x="838200" y="274320"/>
            <a:ext cx="10515600" cy="1325563"/>
          </a:xfrm>
        </p:spPr>
        <p:txBody>
          <a:bodyPr/>
          <a:lstStyle/>
          <a:p>
            <a:r>
              <a:rPr lang="sv-SE" dirty="0"/>
              <a:t>save set application</a:t>
            </a:r>
            <a:endParaRPr lang="en-US" dirty="0"/>
          </a:p>
        </p:txBody>
      </p:sp>
      <p:pic>
        <p:nvPicPr>
          <p:cNvPr id="8" name="Content Placeholder 7">
            <a:extLst>
              <a:ext uri="{FF2B5EF4-FFF2-40B4-BE49-F238E27FC236}">
                <a16:creationId xmlns:a16="http://schemas.microsoft.com/office/drawing/2014/main" id="{D7888C56-84F8-494F-AAA6-E9FCB6BF04E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1865377"/>
            <a:ext cx="12219175" cy="4937126"/>
          </a:xfrm>
          <a:prstGeom prst="rect">
            <a:avLst/>
          </a:prstGeom>
        </p:spPr>
      </p:pic>
    </p:spTree>
    <p:extLst>
      <p:ext uri="{BB962C8B-B14F-4D97-AF65-F5344CB8AC3E}">
        <p14:creationId xmlns:p14="http://schemas.microsoft.com/office/powerpoint/2010/main" val="36390164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4BB05B4-B0D9-4D8D-B7FB-51C488BB9D94}"/>
              </a:ext>
            </a:extLst>
          </p:cNvPr>
          <p:cNvSpPr/>
          <p:nvPr/>
        </p:nvSpPr>
        <p:spPr>
          <a:xfrm>
            <a:off x="247420" y="1224091"/>
            <a:ext cx="3749040" cy="5097217"/>
          </a:xfrm>
          <a:prstGeom prst="rect">
            <a:avLst/>
          </a:prstGeom>
          <a:gradFill flip="none" rotWithShape="1">
            <a:gsLst>
              <a:gs pos="63000">
                <a:schemeClr val="accent5">
                  <a:lumMod val="50000"/>
                </a:schemeClr>
              </a:gs>
              <a:gs pos="100000">
                <a:srgbClr val="349597"/>
              </a:gs>
            </a:gsLst>
            <a:lin ang="4800000" scaled="0"/>
            <a:tileRect/>
          </a:gradFill>
        </p:spPr>
        <p:style>
          <a:lnRef idx="1">
            <a:schemeClr val="accent1"/>
          </a:lnRef>
          <a:fillRef idx="3">
            <a:schemeClr val="accent1"/>
          </a:fillRef>
          <a:effectRef idx="2">
            <a:schemeClr val="accent1"/>
          </a:effectRef>
          <a:fontRef idx="minor">
            <a:schemeClr val="lt1"/>
          </a:fontRef>
        </p:style>
        <p:txBody>
          <a:bodyPr rtlCol="0" anchor="t"/>
          <a:lstStyle/>
          <a:p>
            <a:r>
              <a:rPr lang="en-US" dirty="0">
                <a:solidFill>
                  <a:srgbClr val="FFFF00"/>
                </a:solidFill>
              </a:rPr>
              <a:t>Engineering Controls</a:t>
            </a:r>
          </a:p>
        </p:txBody>
      </p:sp>
      <p:sp>
        <p:nvSpPr>
          <p:cNvPr id="17" name="Rectangle 16">
            <a:extLst>
              <a:ext uri="{FF2B5EF4-FFF2-40B4-BE49-F238E27FC236}">
                <a16:creationId xmlns:a16="http://schemas.microsoft.com/office/drawing/2014/main" id="{0D70E125-E07F-4567-83C0-7CDCCF4AB487}"/>
              </a:ext>
            </a:extLst>
          </p:cNvPr>
          <p:cNvSpPr/>
          <p:nvPr/>
        </p:nvSpPr>
        <p:spPr>
          <a:xfrm>
            <a:off x="4228189" y="1238270"/>
            <a:ext cx="3749040" cy="5097217"/>
          </a:xfrm>
          <a:prstGeom prst="rect">
            <a:avLst/>
          </a:prstGeom>
          <a:gradFill flip="none" rotWithShape="1">
            <a:gsLst>
              <a:gs pos="63000">
                <a:schemeClr val="accent5">
                  <a:lumMod val="50000"/>
                </a:schemeClr>
              </a:gs>
              <a:gs pos="100000">
                <a:srgbClr val="349597"/>
              </a:gs>
            </a:gsLst>
            <a:lin ang="4800000" scaled="0"/>
            <a:tileRect/>
          </a:gradFill>
        </p:spPr>
        <p:style>
          <a:lnRef idx="1">
            <a:schemeClr val="accent1"/>
          </a:lnRef>
          <a:fillRef idx="3">
            <a:schemeClr val="accent1"/>
          </a:fillRef>
          <a:effectRef idx="2">
            <a:schemeClr val="accent1"/>
          </a:effectRef>
          <a:fontRef idx="minor">
            <a:schemeClr val="lt1"/>
          </a:fontRef>
        </p:style>
        <p:txBody>
          <a:bodyPr rtlCol="0" anchor="t"/>
          <a:lstStyle/>
          <a:p>
            <a:r>
              <a:rPr lang="en-US" dirty="0">
                <a:solidFill>
                  <a:srgbClr val="FFFF00"/>
                </a:solidFill>
              </a:rPr>
              <a:t>Physics Pages</a:t>
            </a:r>
          </a:p>
        </p:txBody>
      </p:sp>
      <p:sp>
        <p:nvSpPr>
          <p:cNvPr id="18" name="Rectangle 17">
            <a:extLst>
              <a:ext uri="{FF2B5EF4-FFF2-40B4-BE49-F238E27FC236}">
                <a16:creationId xmlns:a16="http://schemas.microsoft.com/office/drawing/2014/main" id="{80612251-350F-4D6D-827D-6030976CBA87}"/>
              </a:ext>
            </a:extLst>
          </p:cNvPr>
          <p:cNvSpPr/>
          <p:nvPr/>
        </p:nvSpPr>
        <p:spPr>
          <a:xfrm>
            <a:off x="8230051" y="1238269"/>
            <a:ext cx="3749040" cy="5097217"/>
          </a:xfrm>
          <a:prstGeom prst="rect">
            <a:avLst/>
          </a:prstGeom>
          <a:gradFill flip="none" rotWithShape="1">
            <a:gsLst>
              <a:gs pos="63000">
                <a:schemeClr val="accent5">
                  <a:lumMod val="50000"/>
                </a:schemeClr>
              </a:gs>
              <a:gs pos="100000">
                <a:srgbClr val="349597"/>
              </a:gs>
            </a:gsLst>
            <a:lin ang="4800000" scaled="0"/>
            <a:tileRect/>
          </a:gradFill>
        </p:spPr>
        <p:style>
          <a:lnRef idx="1">
            <a:schemeClr val="accent1"/>
          </a:lnRef>
          <a:fillRef idx="3">
            <a:schemeClr val="accent1"/>
          </a:fillRef>
          <a:effectRef idx="2">
            <a:schemeClr val="accent1"/>
          </a:effectRef>
          <a:fontRef idx="minor">
            <a:schemeClr val="lt1"/>
          </a:fontRef>
        </p:style>
        <p:txBody>
          <a:bodyPr rtlCol="0" anchor="t"/>
          <a:lstStyle/>
          <a:p>
            <a:r>
              <a:rPr lang="en-US" dirty="0">
                <a:solidFill>
                  <a:srgbClr val="FFFF00"/>
                </a:solidFill>
              </a:rPr>
              <a:t>Operations Controls</a:t>
            </a:r>
          </a:p>
        </p:txBody>
      </p:sp>
      <p:pic>
        <p:nvPicPr>
          <p:cNvPr id="23" name="Picture 22">
            <a:extLst>
              <a:ext uri="{FF2B5EF4-FFF2-40B4-BE49-F238E27FC236}">
                <a16:creationId xmlns:a16="http://schemas.microsoft.com/office/drawing/2014/main" id="{EE6F13E4-993E-45AD-8718-6970D094503D}"/>
              </a:ext>
            </a:extLst>
          </p:cNvPr>
          <p:cNvPicPr>
            <a:picLocks noChangeAspect="1"/>
          </p:cNvPicPr>
          <p:nvPr/>
        </p:nvPicPr>
        <p:blipFill>
          <a:blip r:embed="rId3"/>
          <a:stretch>
            <a:fillRect/>
          </a:stretch>
        </p:blipFill>
        <p:spPr>
          <a:xfrm>
            <a:off x="363061" y="4293820"/>
            <a:ext cx="2106254" cy="1769708"/>
          </a:xfrm>
          <a:prstGeom prst="rect">
            <a:avLst/>
          </a:prstGeom>
          <a:ln w="6350">
            <a:solidFill>
              <a:schemeClr val="tx2"/>
            </a:solidFill>
          </a:ln>
        </p:spPr>
      </p:pic>
      <p:sp>
        <p:nvSpPr>
          <p:cNvPr id="2" name="Rectangle 1">
            <a:extLst>
              <a:ext uri="{FF2B5EF4-FFF2-40B4-BE49-F238E27FC236}">
                <a16:creationId xmlns:a16="http://schemas.microsoft.com/office/drawing/2014/main" id="{49F7DC19-4DBC-4FAC-9E99-A03721BE378C}"/>
              </a:ext>
            </a:extLst>
          </p:cNvPr>
          <p:cNvSpPr/>
          <p:nvPr/>
        </p:nvSpPr>
        <p:spPr>
          <a:xfrm>
            <a:off x="247420" y="1586573"/>
            <a:ext cx="3727946" cy="517578"/>
          </a:xfrm>
          <a:prstGeom prst="rect">
            <a:avLst/>
          </a:prstGeom>
        </p:spPr>
        <p:txBody>
          <a:bodyPr wrap="square">
            <a:spAutoFit/>
          </a:bodyPr>
          <a:lstStyle/>
          <a:p>
            <a:pPr marL="171450" indent="-171450">
              <a:lnSpc>
                <a:spcPct val="119000"/>
              </a:lnSpc>
              <a:spcAft>
                <a:spcPts val="600"/>
              </a:spcAft>
              <a:buFont typeface="Arial" panose="020B0604020202020204" pitchFamily="34" charset="0"/>
              <a:buChar char="•"/>
            </a:pPr>
            <a:r>
              <a:rPr lang="en-US" sz="1200" kern="1400" dirty="0">
                <a:solidFill>
                  <a:srgbClr val="FFFFFF"/>
                </a:solidFill>
                <a:latin typeface="Calibri" panose="020F0502020204030204" pitchFamily="34" charset="0"/>
              </a:rPr>
              <a:t>Created by controls engineers, each working on a specific system</a:t>
            </a:r>
          </a:p>
        </p:txBody>
      </p:sp>
      <p:sp>
        <p:nvSpPr>
          <p:cNvPr id="11" name="Rectangle 10">
            <a:extLst>
              <a:ext uri="{FF2B5EF4-FFF2-40B4-BE49-F238E27FC236}">
                <a16:creationId xmlns:a16="http://schemas.microsoft.com/office/drawing/2014/main" id="{10BB792A-0057-46EC-B540-A016026A1E38}"/>
              </a:ext>
            </a:extLst>
          </p:cNvPr>
          <p:cNvSpPr/>
          <p:nvPr/>
        </p:nvSpPr>
        <p:spPr>
          <a:xfrm>
            <a:off x="4228188" y="1600753"/>
            <a:ext cx="3595007" cy="517578"/>
          </a:xfrm>
          <a:prstGeom prst="rect">
            <a:avLst/>
          </a:prstGeom>
        </p:spPr>
        <p:txBody>
          <a:bodyPr wrap="square">
            <a:spAutoFit/>
          </a:bodyPr>
          <a:lstStyle/>
          <a:p>
            <a:pPr marL="171450" indent="-171450">
              <a:lnSpc>
                <a:spcPct val="119000"/>
              </a:lnSpc>
              <a:spcAft>
                <a:spcPts val="600"/>
              </a:spcAft>
              <a:buFont typeface="Arial" panose="020B0604020202020204" pitchFamily="34" charset="0"/>
              <a:buChar char="•"/>
            </a:pPr>
            <a:r>
              <a:rPr lang="en-US" sz="1200" kern="1400" dirty="0">
                <a:solidFill>
                  <a:srgbClr val="FFFFFF"/>
                </a:solidFill>
                <a:latin typeface="Calibri" panose="020F0502020204030204" pitchFamily="34" charset="0"/>
              </a:rPr>
              <a:t>Designed by a small number of people, prior to commissioning</a:t>
            </a:r>
          </a:p>
        </p:txBody>
      </p:sp>
      <p:sp>
        <p:nvSpPr>
          <p:cNvPr id="13" name="Rectangle 12">
            <a:extLst>
              <a:ext uri="{FF2B5EF4-FFF2-40B4-BE49-F238E27FC236}">
                <a16:creationId xmlns:a16="http://schemas.microsoft.com/office/drawing/2014/main" id="{DAB199A4-A42E-482B-B663-A9E43869C0FD}"/>
              </a:ext>
            </a:extLst>
          </p:cNvPr>
          <p:cNvSpPr/>
          <p:nvPr/>
        </p:nvSpPr>
        <p:spPr>
          <a:xfrm>
            <a:off x="8230051" y="1600753"/>
            <a:ext cx="3749040" cy="517578"/>
          </a:xfrm>
          <a:prstGeom prst="rect">
            <a:avLst/>
          </a:prstGeom>
        </p:spPr>
        <p:txBody>
          <a:bodyPr wrap="square">
            <a:spAutoFit/>
          </a:bodyPr>
          <a:lstStyle/>
          <a:p>
            <a:pPr marL="171450" indent="-171450">
              <a:lnSpc>
                <a:spcPct val="119000"/>
              </a:lnSpc>
              <a:spcAft>
                <a:spcPts val="600"/>
              </a:spcAft>
              <a:buFont typeface="Arial" panose="020B0604020202020204" pitchFamily="34" charset="0"/>
              <a:buChar char="•"/>
            </a:pPr>
            <a:r>
              <a:rPr lang="en-US" sz="1200" kern="1400" dirty="0">
                <a:solidFill>
                  <a:srgbClr val="FFFFFF"/>
                </a:solidFill>
                <a:latin typeface="Calibri" panose="020F0502020204030204" pitchFamily="34" charset="0"/>
              </a:rPr>
              <a:t>Created by ‘operations controls’ (former operators) and current operators</a:t>
            </a:r>
          </a:p>
        </p:txBody>
      </p:sp>
      <p:pic>
        <p:nvPicPr>
          <p:cNvPr id="8" name="Picture 7">
            <a:extLst>
              <a:ext uri="{FF2B5EF4-FFF2-40B4-BE49-F238E27FC236}">
                <a16:creationId xmlns:a16="http://schemas.microsoft.com/office/drawing/2014/main" id="{1F07343B-5544-4280-85A0-8CAA4D77B817}"/>
              </a:ext>
            </a:extLst>
          </p:cNvPr>
          <p:cNvPicPr>
            <a:picLocks noChangeAspect="1"/>
          </p:cNvPicPr>
          <p:nvPr/>
        </p:nvPicPr>
        <p:blipFill rotWithShape="1">
          <a:blip r:embed="rId4"/>
          <a:srcRect r="15512"/>
          <a:stretch/>
        </p:blipFill>
        <p:spPr>
          <a:xfrm>
            <a:off x="4334894" y="4362504"/>
            <a:ext cx="3157530" cy="1794692"/>
          </a:xfrm>
          <a:prstGeom prst="rect">
            <a:avLst/>
          </a:prstGeom>
          <a:ln w="6350">
            <a:solidFill>
              <a:schemeClr val="tx2"/>
            </a:solidFill>
          </a:ln>
        </p:spPr>
      </p:pic>
      <p:pic>
        <p:nvPicPr>
          <p:cNvPr id="6" name="Picture 5">
            <a:extLst>
              <a:ext uri="{FF2B5EF4-FFF2-40B4-BE49-F238E27FC236}">
                <a16:creationId xmlns:a16="http://schemas.microsoft.com/office/drawing/2014/main" id="{74824F47-DC52-4667-BCF4-AACBD8D71F14}"/>
              </a:ext>
            </a:extLst>
          </p:cNvPr>
          <p:cNvPicPr>
            <a:picLocks noChangeAspect="1"/>
          </p:cNvPicPr>
          <p:nvPr/>
        </p:nvPicPr>
        <p:blipFill>
          <a:blip r:embed="rId5"/>
          <a:stretch>
            <a:fillRect/>
          </a:stretch>
        </p:blipFill>
        <p:spPr>
          <a:xfrm>
            <a:off x="6025691" y="2232347"/>
            <a:ext cx="1891356" cy="2038462"/>
          </a:xfrm>
          <a:prstGeom prst="rect">
            <a:avLst/>
          </a:prstGeom>
          <a:ln w="6350">
            <a:solidFill>
              <a:schemeClr val="tx2"/>
            </a:solidFill>
          </a:ln>
        </p:spPr>
      </p:pic>
      <p:pic>
        <p:nvPicPr>
          <p:cNvPr id="5" name="Picture 4">
            <a:extLst>
              <a:ext uri="{FF2B5EF4-FFF2-40B4-BE49-F238E27FC236}">
                <a16:creationId xmlns:a16="http://schemas.microsoft.com/office/drawing/2014/main" id="{4D9E29AA-F881-4947-948F-1C3CF120060C}"/>
              </a:ext>
            </a:extLst>
          </p:cNvPr>
          <p:cNvPicPr>
            <a:picLocks noChangeAspect="1"/>
          </p:cNvPicPr>
          <p:nvPr/>
        </p:nvPicPr>
        <p:blipFill rotWithShape="1">
          <a:blip r:embed="rId6"/>
          <a:srcRect l="51622" t="31578" r="1" b="12998"/>
          <a:stretch/>
        </p:blipFill>
        <p:spPr>
          <a:xfrm>
            <a:off x="8369856" y="4500183"/>
            <a:ext cx="2739719" cy="1657013"/>
          </a:xfrm>
          <a:prstGeom prst="rect">
            <a:avLst/>
          </a:prstGeom>
          <a:ln w="19050">
            <a:solidFill>
              <a:schemeClr val="tx2"/>
            </a:solidFill>
          </a:ln>
        </p:spPr>
      </p:pic>
      <p:pic>
        <p:nvPicPr>
          <p:cNvPr id="15" name="Picture 14">
            <a:extLst>
              <a:ext uri="{FF2B5EF4-FFF2-40B4-BE49-F238E27FC236}">
                <a16:creationId xmlns:a16="http://schemas.microsoft.com/office/drawing/2014/main" id="{AD1DBAA4-C8B9-44B2-AB45-2F279EC9F326}"/>
              </a:ext>
            </a:extLst>
          </p:cNvPr>
          <p:cNvPicPr>
            <a:picLocks noChangeAspect="1"/>
          </p:cNvPicPr>
          <p:nvPr/>
        </p:nvPicPr>
        <p:blipFill>
          <a:blip r:embed="rId7"/>
          <a:stretch>
            <a:fillRect/>
          </a:stretch>
        </p:blipFill>
        <p:spPr>
          <a:xfrm>
            <a:off x="8903800" y="2457076"/>
            <a:ext cx="3010396" cy="1589003"/>
          </a:xfrm>
          <a:prstGeom prst="rect">
            <a:avLst/>
          </a:prstGeom>
          <a:ln w="6350">
            <a:solidFill>
              <a:schemeClr val="tx2"/>
            </a:solidFill>
          </a:ln>
        </p:spPr>
      </p:pic>
      <p:pic>
        <p:nvPicPr>
          <p:cNvPr id="3" name="Pictur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582743" y="2443658"/>
            <a:ext cx="2250221" cy="1792255"/>
          </a:xfrm>
          <a:prstGeom prst="rect">
            <a:avLst/>
          </a:prstGeom>
        </p:spPr>
      </p:pic>
      <p:sp>
        <p:nvSpPr>
          <p:cNvPr id="7" name="TextBox 6"/>
          <p:cNvSpPr txBox="1"/>
          <p:nvPr/>
        </p:nvSpPr>
        <p:spPr>
          <a:xfrm>
            <a:off x="805840" y="2748723"/>
            <a:ext cx="710631" cy="369332"/>
          </a:xfrm>
          <a:prstGeom prst="rect">
            <a:avLst/>
          </a:prstGeom>
          <a:solidFill>
            <a:srgbClr val="FFFFFF">
              <a:alpha val="61961"/>
            </a:srgbClr>
          </a:solidFill>
        </p:spPr>
        <p:txBody>
          <a:bodyPr wrap="square" rtlCol="0">
            <a:spAutoFit/>
          </a:bodyPr>
          <a:lstStyle/>
          <a:p>
            <a:r>
              <a:rPr lang="en-US" dirty="0"/>
              <a:t>LN RF</a:t>
            </a:r>
          </a:p>
        </p:txBody>
      </p:sp>
      <p:sp>
        <p:nvSpPr>
          <p:cNvPr id="19" name="TextBox 18"/>
          <p:cNvSpPr txBox="1"/>
          <p:nvPr/>
        </p:nvSpPr>
        <p:spPr>
          <a:xfrm>
            <a:off x="2536670" y="5552208"/>
            <a:ext cx="710631" cy="369332"/>
          </a:xfrm>
          <a:prstGeom prst="rect">
            <a:avLst/>
          </a:prstGeom>
          <a:solidFill>
            <a:srgbClr val="FFFFFF">
              <a:alpha val="61961"/>
            </a:srgbClr>
          </a:solidFill>
        </p:spPr>
        <p:txBody>
          <a:bodyPr wrap="square" rtlCol="0">
            <a:spAutoFit/>
          </a:bodyPr>
          <a:lstStyle/>
          <a:p>
            <a:r>
              <a:rPr lang="en-US" dirty="0"/>
              <a:t>SR PS</a:t>
            </a:r>
          </a:p>
        </p:txBody>
      </p:sp>
      <p:sp>
        <p:nvSpPr>
          <p:cNvPr id="21" name="TextBox 20"/>
          <p:cNvSpPr txBox="1"/>
          <p:nvPr/>
        </p:nvSpPr>
        <p:spPr>
          <a:xfrm>
            <a:off x="7361074" y="5699323"/>
            <a:ext cx="710631" cy="369332"/>
          </a:xfrm>
          <a:prstGeom prst="rect">
            <a:avLst/>
          </a:prstGeom>
          <a:solidFill>
            <a:srgbClr val="FFFFFF">
              <a:alpha val="61961"/>
            </a:srgbClr>
          </a:solidFill>
        </p:spPr>
        <p:txBody>
          <a:bodyPr wrap="square" rtlCol="0">
            <a:spAutoFit/>
          </a:bodyPr>
          <a:lstStyle/>
          <a:p>
            <a:r>
              <a:rPr lang="en-US" dirty="0"/>
              <a:t>SR PS</a:t>
            </a:r>
          </a:p>
        </p:txBody>
      </p:sp>
      <p:sp>
        <p:nvSpPr>
          <p:cNvPr id="22" name="TextBox 21"/>
          <p:cNvSpPr txBox="1"/>
          <p:nvPr/>
        </p:nvSpPr>
        <p:spPr>
          <a:xfrm>
            <a:off x="11189017" y="5700599"/>
            <a:ext cx="710631" cy="369332"/>
          </a:xfrm>
          <a:prstGeom prst="rect">
            <a:avLst/>
          </a:prstGeom>
          <a:solidFill>
            <a:srgbClr val="FFFFFF">
              <a:alpha val="61961"/>
            </a:srgbClr>
          </a:solidFill>
        </p:spPr>
        <p:txBody>
          <a:bodyPr wrap="square" rtlCol="0">
            <a:spAutoFit/>
          </a:bodyPr>
          <a:lstStyle/>
          <a:p>
            <a:r>
              <a:rPr lang="en-US" dirty="0"/>
              <a:t>SR PS</a:t>
            </a:r>
          </a:p>
        </p:txBody>
      </p:sp>
      <p:sp>
        <p:nvSpPr>
          <p:cNvPr id="25" name="TextBox 24"/>
          <p:cNvSpPr txBox="1"/>
          <p:nvPr/>
        </p:nvSpPr>
        <p:spPr>
          <a:xfrm>
            <a:off x="5287016" y="2720843"/>
            <a:ext cx="710631" cy="369332"/>
          </a:xfrm>
          <a:prstGeom prst="rect">
            <a:avLst/>
          </a:prstGeom>
          <a:solidFill>
            <a:srgbClr val="FFFFFF">
              <a:alpha val="61961"/>
            </a:srgbClr>
          </a:solidFill>
        </p:spPr>
        <p:txBody>
          <a:bodyPr wrap="square" rtlCol="0">
            <a:spAutoFit/>
          </a:bodyPr>
          <a:lstStyle/>
          <a:p>
            <a:r>
              <a:rPr lang="en-US" dirty="0"/>
              <a:t>LN RF</a:t>
            </a:r>
          </a:p>
        </p:txBody>
      </p:sp>
      <p:sp>
        <p:nvSpPr>
          <p:cNvPr id="26" name="TextBox 25"/>
          <p:cNvSpPr txBox="1"/>
          <p:nvPr/>
        </p:nvSpPr>
        <p:spPr>
          <a:xfrm>
            <a:off x="8260530" y="2732869"/>
            <a:ext cx="710631" cy="369332"/>
          </a:xfrm>
          <a:prstGeom prst="rect">
            <a:avLst/>
          </a:prstGeom>
          <a:solidFill>
            <a:srgbClr val="FFFFFF">
              <a:alpha val="61961"/>
            </a:srgbClr>
          </a:solidFill>
        </p:spPr>
        <p:txBody>
          <a:bodyPr wrap="square" rtlCol="0">
            <a:spAutoFit/>
          </a:bodyPr>
          <a:lstStyle/>
          <a:p>
            <a:r>
              <a:rPr lang="en-US" dirty="0"/>
              <a:t>LN RF</a:t>
            </a:r>
          </a:p>
        </p:txBody>
      </p:sp>
      <p:sp>
        <p:nvSpPr>
          <p:cNvPr id="27" name="Title 1">
            <a:extLst>
              <a:ext uri="{FF2B5EF4-FFF2-40B4-BE49-F238E27FC236}">
                <a16:creationId xmlns:a16="http://schemas.microsoft.com/office/drawing/2014/main" id="{EC0FB629-D566-4115-9699-F2C7B1B71D3F}"/>
              </a:ext>
            </a:extLst>
          </p:cNvPr>
          <p:cNvSpPr>
            <a:spLocks noGrp="1"/>
          </p:cNvSpPr>
          <p:nvPr>
            <p:ph type="title"/>
          </p:nvPr>
        </p:nvSpPr>
        <p:spPr>
          <a:xfrm>
            <a:off x="0" y="0"/>
            <a:ext cx="10250728" cy="1325563"/>
          </a:xfrm>
        </p:spPr>
        <p:txBody>
          <a:bodyPr/>
          <a:lstStyle/>
          <a:p>
            <a:r>
              <a:rPr lang="en-US" dirty="0"/>
              <a:t>NSLS II</a:t>
            </a:r>
          </a:p>
        </p:txBody>
      </p:sp>
    </p:spTree>
    <p:extLst>
      <p:ext uri="{BB962C8B-B14F-4D97-AF65-F5344CB8AC3E}">
        <p14:creationId xmlns:p14="http://schemas.microsoft.com/office/powerpoint/2010/main" val="41826591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AB199A4-A42E-482B-B663-A9E43869C0FD}"/>
              </a:ext>
            </a:extLst>
          </p:cNvPr>
          <p:cNvSpPr/>
          <p:nvPr/>
        </p:nvSpPr>
        <p:spPr>
          <a:xfrm>
            <a:off x="8230051" y="1600753"/>
            <a:ext cx="3749040" cy="517578"/>
          </a:xfrm>
          <a:prstGeom prst="rect">
            <a:avLst/>
          </a:prstGeom>
        </p:spPr>
        <p:txBody>
          <a:bodyPr wrap="square">
            <a:spAutoFit/>
          </a:bodyPr>
          <a:lstStyle/>
          <a:p>
            <a:pPr marL="171450" indent="-171450">
              <a:lnSpc>
                <a:spcPct val="119000"/>
              </a:lnSpc>
              <a:spcAft>
                <a:spcPts val="600"/>
              </a:spcAft>
              <a:buFont typeface="Arial" panose="020B0604020202020204" pitchFamily="34" charset="0"/>
              <a:buChar char="•"/>
            </a:pPr>
            <a:r>
              <a:rPr lang="en-US" sz="1200" kern="1400" dirty="0">
                <a:solidFill>
                  <a:srgbClr val="FFFFFF"/>
                </a:solidFill>
                <a:latin typeface="Calibri" panose="020F0502020204030204" pitchFamily="34" charset="0"/>
              </a:rPr>
              <a:t>Created by ‘operations controls’ (former operators) and current operators</a:t>
            </a:r>
          </a:p>
        </p:txBody>
      </p:sp>
      <p:sp>
        <p:nvSpPr>
          <p:cNvPr id="27" name="Title 1">
            <a:extLst>
              <a:ext uri="{FF2B5EF4-FFF2-40B4-BE49-F238E27FC236}">
                <a16:creationId xmlns:a16="http://schemas.microsoft.com/office/drawing/2014/main" id="{EC0FB629-D566-4115-9699-F2C7B1B71D3F}"/>
              </a:ext>
            </a:extLst>
          </p:cNvPr>
          <p:cNvSpPr>
            <a:spLocks noGrp="1"/>
          </p:cNvSpPr>
          <p:nvPr>
            <p:ph type="title"/>
          </p:nvPr>
        </p:nvSpPr>
        <p:spPr>
          <a:xfrm>
            <a:off x="0" y="0"/>
            <a:ext cx="10515600" cy="1325563"/>
          </a:xfrm>
        </p:spPr>
        <p:txBody>
          <a:bodyPr/>
          <a:lstStyle/>
          <a:p>
            <a:r>
              <a:rPr lang="en-US" dirty="0"/>
              <a:t>NSLS II</a:t>
            </a:r>
          </a:p>
        </p:txBody>
      </p:sp>
      <p:pic>
        <p:nvPicPr>
          <p:cNvPr id="24" name="Content Placeholder 23">
            <a:extLst>
              <a:ext uri="{FF2B5EF4-FFF2-40B4-BE49-F238E27FC236}">
                <a16:creationId xmlns:a16="http://schemas.microsoft.com/office/drawing/2014/main" id="{54DE8EFB-E5F4-4A70-B12A-3F816B9E66A8}"/>
              </a:ext>
            </a:extLst>
          </p:cNvPr>
          <p:cNvPicPr>
            <a:picLocks noGrp="1" noChangeAspect="1"/>
          </p:cNvPicPr>
          <p:nvPr>
            <p:ph sz="half" idx="2"/>
          </p:nvPr>
        </p:nvPicPr>
        <p:blipFill>
          <a:blip r:embed="rId3"/>
          <a:stretch>
            <a:fillRect/>
          </a:stretch>
        </p:blipFill>
        <p:spPr>
          <a:xfrm>
            <a:off x="6730203" y="1825625"/>
            <a:ext cx="4065593" cy="4351338"/>
          </a:xfrm>
          <a:prstGeom prst="rect">
            <a:avLst/>
          </a:prstGeom>
          <a:ln>
            <a:solidFill>
              <a:schemeClr val="tx2"/>
            </a:solidFill>
          </a:ln>
        </p:spPr>
      </p:pic>
      <p:pic>
        <p:nvPicPr>
          <p:cNvPr id="28" name="Content Placeholder 27">
            <a:extLst>
              <a:ext uri="{FF2B5EF4-FFF2-40B4-BE49-F238E27FC236}">
                <a16:creationId xmlns:a16="http://schemas.microsoft.com/office/drawing/2014/main" id="{C2BECDB8-C4B5-4B94-8FFF-952E0AA308AD}"/>
              </a:ext>
            </a:extLst>
          </p:cNvPr>
          <p:cNvPicPr>
            <a:picLocks noGrp="1" noChangeAspect="1"/>
          </p:cNvPicPr>
          <p:nvPr>
            <p:ph sz="half" idx="1"/>
          </p:nvPr>
        </p:nvPicPr>
        <p:blipFill>
          <a:blip r:embed="rId4"/>
          <a:stretch>
            <a:fillRect/>
          </a:stretch>
        </p:blipFill>
        <p:spPr>
          <a:xfrm>
            <a:off x="0" y="1057529"/>
            <a:ext cx="4064937" cy="4351338"/>
          </a:xfrm>
          <a:prstGeom prst="rect">
            <a:avLst/>
          </a:prstGeom>
          <a:ln w="9525">
            <a:solidFill>
              <a:schemeClr val="tx1"/>
            </a:solidFill>
          </a:ln>
        </p:spPr>
      </p:pic>
      <p:pic>
        <p:nvPicPr>
          <p:cNvPr id="31" name="Content Placeholder 27">
            <a:extLst>
              <a:ext uri="{FF2B5EF4-FFF2-40B4-BE49-F238E27FC236}">
                <a16:creationId xmlns:a16="http://schemas.microsoft.com/office/drawing/2014/main" id="{9A5E7D0D-5A6B-4CCD-A55B-1C8D11DDA8E6}"/>
              </a:ext>
            </a:extLst>
          </p:cNvPr>
          <p:cNvPicPr>
            <a:picLocks noChangeAspect="1"/>
          </p:cNvPicPr>
          <p:nvPr/>
        </p:nvPicPr>
        <p:blipFill>
          <a:blip r:embed="rId4"/>
          <a:stretch>
            <a:fillRect/>
          </a:stretch>
        </p:blipFill>
        <p:spPr>
          <a:xfrm>
            <a:off x="591647" y="1600753"/>
            <a:ext cx="4064937" cy="4351338"/>
          </a:xfrm>
          <a:prstGeom prst="rect">
            <a:avLst/>
          </a:prstGeom>
          <a:ln w="9525">
            <a:solidFill>
              <a:schemeClr val="tx1"/>
            </a:solidFill>
          </a:ln>
        </p:spPr>
      </p:pic>
      <p:pic>
        <p:nvPicPr>
          <p:cNvPr id="32" name="Content Placeholder 27">
            <a:extLst>
              <a:ext uri="{FF2B5EF4-FFF2-40B4-BE49-F238E27FC236}">
                <a16:creationId xmlns:a16="http://schemas.microsoft.com/office/drawing/2014/main" id="{AEAE5E81-6835-47B1-AB8B-335CA30E31B5}"/>
              </a:ext>
            </a:extLst>
          </p:cNvPr>
          <p:cNvPicPr>
            <a:picLocks noChangeAspect="1"/>
          </p:cNvPicPr>
          <p:nvPr/>
        </p:nvPicPr>
        <p:blipFill>
          <a:blip r:embed="rId4"/>
          <a:stretch>
            <a:fillRect/>
          </a:stretch>
        </p:blipFill>
        <p:spPr>
          <a:xfrm>
            <a:off x="1326261" y="2118331"/>
            <a:ext cx="4064937" cy="4351338"/>
          </a:xfrm>
          <a:prstGeom prst="rect">
            <a:avLst/>
          </a:prstGeom>
          <a:ln w="9525">
            <a:solidFill>
              <a:schemeClr val="tx1"/>
            </a:solidFill>
          </a:ln>
        </p:spPr>
      </p:pic>
      <p:sp>
        <p:nvSpPr>
          <p:cNvPr id="14" name="Arrow: Right 13">
            <a:extLst>
              <a:ext uri="{FF2B5EF4-FFF2-40B4-BE49-F238E27FC236}">
                <a16:creationId xmlns:a16="http://schemas.microsoft.com/office/drawing/2014/main" id="{4449BADA-6D89-434F-A375-95FCBE057C0C}"/>
              </a:ext>
            </a:extLst>
          </p:cNvPr>
          <p:cNvSpPr/>
          <p:nvPr/>
        </p:nvSpPr>
        <p:spPr>
          <a:xfrm>
            <a:off x="5623560" y="3776422"/>
            <a:ext cx="868680" cy="323138"/>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10523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E7FDC-92DF-6B48-82E2-7042A05475B5}"/>
              </a:ext>
            </a:extLst>
          </p:cNvPr>
          <p:cNvSpPr>
            <a:spLocks noGrp="1"/>
          </p:cNvSpPr>
          <p:nvPr>
            <p:ph type="title"/>
          </p:nvPr>
        </p:nvSpPr>
        <p:spPr>
          <a:xfrm>
            <a:off x="0" y="0"/>
            <a:ext cx="10515600" cy="873920"/>
          </a:xfrm>
        </p:spPr>
        <p:txBody>
          <a:bodyPr/>
          <a:lstStyle/>
          <a:p>
            <a:r>
              <a:rPr lang="en-US" dirty="0"/>
              <a:t>ORNL</a:t>
            </a:r>
          </a:p>
        </p:txBody>
      </p:sp>
      <p:sp>
        <p:nvSpPr>
          <p:cNvPr id="3" name="Content Placeholder 2">
            <a:extLst>
              <a:ext uri="{FF2B5EF4-FFF2-40B4-BE49-F238E27FC236}">
                <a16:creationId xmlns:a16="http://schemas.microsoft.com/office/drawing/2014/main" id="{C432224D-B699-5A45-8104-7CE7AB16818E}"/>
              </a:ext>
            </a:extLst>
          </p:cNvPr>
          <p:cNvSpPr>
            <a:spLocks noGrp="1"/>
          </p:cNvSpPr>
          <p:nvPr>
            <p:ph idx="1"/>
          </p:nvPr>
        </p:nvSpPr>
        <p:spPr>
          <a:xfrm>
            <a:off x="266700" y="1020900"/>
            <a:ext cx="8231023" cy="4351338"/>
          </a:xfrm>
        </p:spPr>
        <p:txBody>
          <a:bodyPr/>
          <a:lstStyle/>
          <a:p>
            <a:pPr marL="0" indent="0">
              <a:buNone/>
            </a:pPr>
            <a:r>
              <a:rPr lang="en-US" dirty="0"/>
              <a:t>SNS Accelerator</a:t>
            </a:r>
          </a:p>
          <a:p>
            <a:pPr lvl="1"/>
            <a:r>
              <a:rPr lang="en-US" dirty="0"/>
              <a:t>RCP CS-Studio on 32 bit Linux for alarms &amp; archive access</a:t>
            </a:r>
            <a:br>
              <a:rPr lang="en-US" dirty="0"/>
            </a:br>
            <a:r>
              <a:rPr lang="en-US" dirty="0"/>
              <a:t>(Displays: EDM)</a:t>
            </a:r>
          </a:p>
          <a:p>
            <a:pPr marL="0" indent="0">
              <a:buNone/>
            </a:pPr>
            <a:r>
              <a:rPr lang="en-US" dirty="0"/>
              <a:t>SNS &amp; HFIR Beamlines</a:t>
            </a:r>
          </a:p>
          <a:p>
            <a:pPr lvl="1"/>
            <a:r>
              <a:rPr lang="en-US" dirty="0"/>
              <a:t>21 Beam lines on CS-Studio for displays, archive,</a:t>
            </a:r>
            <a:br>
              <a:rPr lang="en-US" dirty="0"/>
            </a:br>
            <a:r>
              <a:rPr lang="en-US" dirty="0"/>
              <a:t>alarms, automation</a:t>
            </a:r>
          </a:p>
          <a:p>
            <a:pPr lvl="1"/>
            <a:endParaRPr lang="en-US" dirty="0"/>
          </a:p>
          <a:p>
            <a:pPr lvl="1"/>
            <a:endParaRPr lang="en-US" dirty="0"/>
          </a:p>
        </p:txBody>
      </p:sp>
      <p:pic>
        <p:nvPicPr>
          <p:cNvPr id="6" name="Picture 5">
            <a:extLst>
              <a:ext uri="{FF2B5EF4-FFF2-40B4-BE49-F238E27FC236}">
                <a16:creationId xmlns:a16="http://schemas.microsoft.com/office/drawing/2014/main" id="{4D3FA79E-7391-B844-A432-B823B48CCDDA}"/>
              </a:ext>
            </a:extLst>
          </p:cNvPr>
          <p:cNvPicPr>
            <a:picLocks noChangeAspect="1"/>
          </p:cNvPicPr>
          <p:nvPr/>
        </p:nvPicPr>
        <p:blipFill>
          <a:blip r:embed="rId2"/>
          <a:stretch>
            <a:fillRect/>
          </a:stretch>
        </p:blipFill>
        <p:spPr>
          <a:xfrm>
            <a:off x="8497723" y="1144760"/>
            <a:ext cx="3556163" cy="3550808"/>
          </a:xfrm>
          <a:prstGeom prst="rect">
            <a:avLst/>
          </a:prstGeom>
        </p:spPr>
      </p:pic>
      <p:pic>
        <p:nvPicPr>
          <p:cNvPr id="7" name="Picture 6">
            <a:extLst>
              <a:ext uri="{FF2B5EF4-FFF2-40B4-BE49-F238E27FC236}">
                <a16:creationId xmlns:a16="http://schemas.microsoft.com/office/drawing/2014/main" id="{650EDF40-CB3C-A94D-B697-929F602CA424}"/>
              </a:ext>
            </a:extLst>
          </p:cNvPr>
          <p:cNvPicPr>
            <a:picLocks noChangeAspect="1"/>
          </p:cNvPicPr>
          <p:nvPr/>
        </p:nvPicPr>
        <p:blipFill>
          <a:blip r:embed="rId3"/>
          <a:stretch>
            <a:fillRect/>
          </a:stretch>
        </p:blipFill>
        <p:spPr>
          <a:xfrm>
            <a:off x="1941059" y="3558746"/>
            <a:ext cx="5470429" cy="3250835"/>
          </a:xfrm>
          <a:prstGeom prst="rect">
            <a:avLst/>
          </a:prstGeom>
        </p:spPr>
      </p:pic>
    </p:spTree>
    <p:extLst>
      <p:ext uri="{BB962C8B-B14F-4D97-AF65-F5344CB8AC3E}">
        <p14:creationId xmlns:p14="http://schemas.microsoft.com/office/powerpoint/2010/main" val="1500978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AA6BE-4AC2-4E3B-930F-76412B9500EF}"/>
              </a:ext>
            </a:extLst>
          </p:cNvPr>
          <p:cNvSpPr>
            <a:spLocks noGrp="1"/>
          </p:cNvSpPr>
          <p:nvPr>
            <p:ph type="title"/>
          </p:nvPr>
        </p:nvSpPr>
        <p:spPr>
          <a:xfrm>
            <a:off x="0" y="0"/>
            <a:ext cx="10515600" cy="1325563"/>
          </a:xfrm>
        </p:spPr>
        <p:txBody>
          <a:bodyPr/>
          <a:lstStyle/>
          <a:p>
            <a:r>
              <a:rPr lang="en-US" dirty="0"/>
              <a:t>ALS at LBL</a:t>
            </a:r>
          </a:p>
        </p:txBody>
      </p:sp>
      <p:pic>
        <p:nvPicPr>
          <p:cNvPr id="5" name="Content Placeholder 4">
            <a:extLst>
              <a:ext uri="{FF2B5EF4-FFF2-40B4-BE49-F238E27FC236}">
                <a16:creationId xmlns:a16="http://schemas.microsoft.com/office/drawing/2014/main" id="{CFB3704F-683D-4B7F-9F42-984306AFCCC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726080" y="59373"/>
            <a:ext cx="7394671" cy="6745185"/>
          </a:xfrm>
        </p:spPr>
      </p:pic>
      <p:sp>
        <p:nvSpPr>
          <p:cNvPr id="9" name="Content Placeholder 2">
            <a:extLst>
              <a:ext uri="{FF2B5EF4-FFF2-40B4-BE49-F238E27FC236}">
                <a16:creationId xmlns:a16="http://schemas.microsoft.com/office/drawing/2014/main" id="{E793C801-4009-46F7-B0E5-BDD9CC091EF1}"/>
              </a:ext>
            </a:extLst>
          </p:cNvPr>
          <p:cNvSpPr txBox="1">
            <a:spLocks/>
          </p:cNvSpPr>
          <p:nvPr/>
        </p:nvSpPr>
        <p:spPr>
          <a:xfrm>
            <a:off x="266701" y="1020900"/>
            <a:ext cx="4459380" cy="5629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endParaRPr lang="en-US" dirty="0"/>
          </a:p>
          <a:p>
            <a:pPr lvl="1"/>
            <a:endParaRPr lang="en-US" dirty="0"/>
          </a:p>
        </p:txBody>
      </p:sp>
      <p:sp>
        <p:nvSpPr>
          <p:cNvPr id="6" name="Content Placeholder 2">
            <a:extLst>
              <a:ext uri="{FF2B5EF4-FFF2-40B4-BE49-F238E27FC236}">
                <a16:creationId xmlns:a16="http://schemas.microsoft.com/office/drawing/2014/main" id="{1172AC04-AD77-4248-A9D5-8C4119B9E7B1}"/>
              </a:ext>
            </a:extLst>
          </p:cNvPr>
          <p:cNvSpPr txBox="1">
            <a:spLocks/>
          </p:cNvSpPr>
          <p:nvPr/>
        </p:nvSpPr>
        <p:spPr>
          <a:xfrm>
            <a:off x="771001" y="1271962"/>
            <a:ext cx="3745016" cy="512715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Building an ALS </a:t>
            </a:r>
            <a:r>
              <a:rPr lang="en-US" dirty="0" err="1"/>
              <a:t>phoebus</a:t>
            </a:r>
            <a:r>
              <a:rPr lang="en-US" dirty="0"/>
              <a:t> product</a:t>
            </a:r>
            <a:br>
              <a:rPr lang="en-US" dirty="0"/>
            </a:br>
            <a:endParaRPr lang="en-US" dirty="0"/>
          </a:p>
          <a:p>
            <a:r>
              <a:rPr lang="en-US" dirty="0"/>
              <a:t>Converting </a:t>
            </a:r>
            <a:r>
              <a:rPr lang="en-US" dirty="0" err="1"/>
              <a:t>edm</a:t>
            </a:r>
            <a:r>
              <a:rPr lang="en-US" dirty="0"/>
              <a:t> screens and created new </a:t>
            </a:r>
            <a:r>
              <a:rPr lang="en-US" dirty="0" err="1"/>
              <a:t>opi</a:t>
            </a:r>
            <a:r>
              <a:rPr lang="en-US" dirty="0"/>
              <a:t> screens using </a:t>
            </a:r>
            <a:r>
              <a:rPr lang="en-US" dirty="0" err="1"/>
              <a:t>phoebus</a:t>
            </a:r>
            <a:endParaRPr lang="en-US" dirty="0"/>
          </a:p>
          <a:p>
            <a:endParaRPr lang="en-US" dirty="0"/>
          </a:p>
          <a:p>
            <a:endParaRPr lang="en-US" dirty="0"/>
          </a:p>
        </p:txBody>
      </p:sp>
    </p:spTree>
    <p:extLst>
      <p:ext uri="{BB962C8B-B14F-4D97-AF65-F5344CB8AC3E}">
        <p14:creationId xmlns:p14="http://schemas.microsoft.com/office/powerpoint/2010/main" val="37040877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AA6BE-4AC2-4E3B-930F-76412B9500EF}"/>
              </a:ext>
            </a:extLst>
          </p:cNvPr>
          <p:cNvSpPr>
            <a:spLocks noGrp="1"/>
          </p:cNvSpPr>
          <p:nvPr>
            <p:ph type="title"/>
          </p:nvPr>
        </p:nvSpPr>
        <p:spPr>
          <a:xfrm>
            <a:off x="0" y="0"/>
            <a:ext cx="10515600" cy="1325563"/>
          </a:xfrm>
        </p:spPr>
        <p:txBody>
          <a:bodyPr/>
          <a:lstStyle/>
          <a:p>
            <a:r>
              <a:rPr lang="en-US" dirty="0"/>
              <a:t>ALS at LBL</a:t>
            </a:r>
          </a:p>
        </p:txBody>
      </p:sp>
      <p:pic>
        <p:nvPicPr>
          <p:cNvPr id="8" name="Picture 7">
            <a:extLst>
              <a:ext uri="{FF2B5EF4-FFF2-40B4-BE49-F238E27FC236}">
                <a16:creationId xmlns:a16="http://schemas.microsoft.com/office/drawing/2014/main" id="{AEC9DFC5-3060-4FD6-8229-32C3F9A1C7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8878" y="107093"/>
            <a:ext cx="7421399" cy="6380301"/>
          </a:xfrm>
          <a:prstGeom prst="rect">
            <a:avLst/>
          </a:prstGeom>
        </p:spPr>
      </p:pic>
      <p:pic>
        <p:nvPicPr>
          <p:cNvPr id="12" name="Content Placeholder 11">
            <a:extLst>
              <a:ext uri="{FF2B5EF4-FFF2-40B4-BE49-F238E27FC236}">
                <a16:creationId xmlns:a16="http://schemas.microsoft.com/office/drawing/2014/main" id="{CEBABC80-969A-45CB-A2B6-D51EA0A4990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0975" y="2541319"/>
            <a:ext cx="6415917" cy="4173962"/>
          </a:xfrm>
        </p:spPr>
      </p:pic>
    </p:spTree>
    <p:extLst>
      <p:ext uri="{BB962C8B-B14F-4D97-AF65-F5344CB8AC3E}">
        <p14:creationId xmlns:p14="http://schemas.microsoft.com/office/powerpoint/2010/main" val="2788957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19100" y="273050"/>
            <a:ext cx="4958043" cy="2425416"/>
          </a:xfrm>
        </p:spPr>
        <p:txBody>
          <a:bodyPr>
            <a:normAutofit/>
          </a:bodyPr>
          <a:lstStyle/>
          <a:p>
            <a:r>
              <a:rPr lang="en-US" sz="4400" dirty="0"/>
              <a:t>CS-Studio Collaboration</a:t>
            </a:r>
          </a:p>
        </p:txBody>
      </p:sp>
      <p:pic>
        <p:nvPicPr>
          <p:cNvPr id="4" name="Content Placeholder 3"/>
          <p:cNvPicPr>
            <a:picLocks noGrp="1" noChangeAspect="1"/>
          </p:cNvPicPr>
          <p:nvPr>
            <p:ph idx="1"/>
          </p:nvPr>
        </p:nvPicPr>
        <p:blipFill>
          <a:blip r:embed="rId2"/>
          <a:stretch>
            <a:fillRect/>
          </a:stretch>
        </p:blipFill>
        <p:spPr>
          <a:xfrm>
            <a:off x="3924300" y="497404"/>
            <a:ext cx="7162800" cy="5704620"/>
          </a:xfrm>
          <a:prstGeom prst="rect">
            <a:avLst/>
          </a:prstGeom>
        </p:spPr>
      </p:pic>
      <p:sp>
        <p:nvSpPr>
          <p:cNvPr id="6" name="Text Placeholder 5"/>
          <p:cNvSpPr>
            <a:spLocks noGrp="1"/>
          </p:cNvSpPr>
          <p:nvPr>
            <p:ph type="body" sz="half" idx="2"/>
          </p:nvPr>
        </p:nvSpPr>
        <p:spPr>
          <a:xfrm>
            <a:off x="419101" y="2972643"/>
            <a:ext cx="3505199" cy="3153521"/>
          </a:xfrm>
        </p:spPr>
        <p:txBody>
          <a:bodyPr>
            <a:normAutofit/>
          </a:bodyPr>
          <a:lstStyle/>
          <a:p>
            <a:endParaRPr lang="en-US" dirty="0"/>
          </a:p>
          <a:p>
            <a:r>
              <a:rPr lang="en-US" sz="2400" dirty="0"/>
              <a:t>14 Sites which package site specific CS-Studio products</a:t>
            </a:r>
          </a:p>
          <a:p>
            <a:endParaRPr lang="en-US" sz="2400" dirty="0"/>
          </a:p>
          <a:p>
            <a:r>
              <a:rPr lang="en-US" sz="2400" dirty="0"/>
              <a:t>Additionally, many users who do not create their own products.</a:t>
            </a:r>
          </a:p>
        </p:txBody>
      </p:sp>
    </p:spTree>
    <p:extLst>
      <p:ext uri="{BB962C8B-B14F-4D97-AF65-F5344CB8AC3E}">
        <p14:creationId xmlns:p14="http://schemas.microsoft.com/office/powerpoint/2010/main" val="41035605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018C9-2479-DE4E-A121-5605ECE53C11}"/>
              </a:ext>
            </a:extLst>
          </p:cNvPr>
          <p:cNvSpPr>
            <a:spLocks noGrp="1"/>
          </p:cNvSpPr>
          <p:nvPr>
            <p:ph type="title"/>
          </p:nvPr>
        </p:nvSpPr>
        <p:spPr>
          <a:xfrm>
            <a:off x="838200" y="365125"/>
            <a:ext cx="5623736" cy="805949"/>
          </a:xfrm>
        </p:spPr>
        <p:txBody>
          <a:bodyPr/>
          <a:lstStyle/>
          <a:p>
            <a:r>
              <a:rPr lang="en-US" dirty="0"/>
              <a:t>Phoebus beyond EPICS</a:t>
            </a:r>
          </a:p>
        </p:txBody>
      </p:sp>
      <p:sp>
        <p:nvSpPr>
          <p:cNvPr id="3" name="Content Placeholder 2">
            <a:extLst>
              <a:ext uri="{FF2B5EF4-FFF2-40B4-BE49-F238E27FC236}">
                <a16:creationId xmlns:a16="http://schemas.microsoft.com/office/drawing/2014/main" id="{12D49734-A8A4-AD4A-80B3-96D7A1205B81}"/>
              </a:ext>
            </a:extLst>
          </p:cNvPr>
          <p:cNvSpPr>
            <a:spLocks noGrp="1"/>
          </p:cNvSpPr>
          <p:nvPr>
            <p:ph idx="1"/>
          </p:nvPr>
        </p:nvSpPr>
        <p:spPr>
          <a:xfrm>
            <a:off x="838200" y="1540042"/>
            <a:ext cx="5325000" cy="5127157"/>
          </a:xfrm>
        </p:spPr>
        <p:txBody>
          <a:bodyPr>
            <a:normAutofit fontScale="92500" lnSpcReduction="20000"/>
          </a:bodyPr>
          <a:lstStyle/>
          <a:p>
            <a:r>
              <a:rPr lang="en-US" dirty="0"/>
              <a:t>Builds on MQTT support</a:t>
            </a:r>
          </a:p>
          <a:p>
            <a:r>
              <a:rPr lang="en-US" dirty="0"/>
              <a:t>Custom Additions:</a:t>
            </a:r>
          </a:p>
          <a:p>
            <a:pPr lvl="1"/>
            <a:r>
              <a:rPr lang="en-US" dirty="0"/>
              <a:t>PV Name Completion</a:t>
            </a:r>
          </a:p>
          <a:p>
            <a:pPr lvl="1"/>
            <a:r>
              <a:rPr lang="en-US" dirty="0"/>
              <a:t>Context menu entries</a:t>
            </a:r>
          </a:p>
          <a:p>
            <a:pPr lvl="1"/>
            <a:r>
              <a:rPr lang="en-US" dirty="0"/>
              <a:t>Widgets</a:t>
            </a:r>
          </a:p>
          <a:p>
            <a:pPr lvl="1"/>
            <a:endParaRPr lang="en-US" dirty="0"/>
          </a:p>
          <a:p>
            <a:r>
              <a:rPr lang="en-US" dirty="0"/>
              <a:t>Contributed numerous bug fixes to common repository!</a:t>
            </a:r>
          </a:p>
          <a:p>
            <a:pPr marL="0" indent="0">
              <a:buNone/>
            </a:pPr>
            <a:endParaRPr lang="en-US" dirty="0"/>
          </a:p>
          <a:p>
            <a:pPr marL="0" indent="0">
              <a:buNone/>
            </a:pPr>
            <a:r>
              <a:rPr lang="en-US" dirty="0"/>
              <a:t>Status: Evaluating, ~10 000 PVs</a:t>
            </a:r>
          </a:p>
          <a:p>
            <a:pPr marL="0" indent="0">
              <a:buNone/>
            </a:pPr>
            <a:endParaRPr lang="en-US" dirty="0"/>
          </a:p>
          <a:p>
            <a:pPr marL="0" indent="0">
              <a:buNone/>
            </a:pPr>
            <a:r>
              <a:rPr lang="en-US" dirty="0"/>
              <a:t>Pavel </a:t>
            </a:r>
            <a:r>
              <a:rPr lang="en-US" dirty="0" err="1"/>
              <a:t>Charvat</a:t>
            </a:r>
            <a:r>
              <a:rPr lang="en-US" dirty="0"/>
              <a:t>,</a:t>
            </a:r>
            <a:br>
              <a:rPr lang="en-US" dirty="0"/>
            </a:br>
            <a:r>
              <a:rPr lang="en-US" sz="2000" dirty="0">
                <a:hlinkClick r:id="rId3"/>
              </a:rPr>
              <a:t>https://sourceforge.net/u/pavel-ch/profile/</a:t>
            </a:r>
            <a:endParaRPr lang="en-US" sz="2000" dirty="0"/>
          </a:p>
          <a:p>
            <a:pPr marL="0" indent="0">
              <a:buNone/>
            </a:pPr>
            <a:r>
              <a:rPr lang="en-US" sz="2000" dirty="0">
                <a:hlinkClick r:id="rId4"/>
              </a:rPr>
              <a:t>https://github.com/pavel-ch</a:t>
            </a:r>
            <a:endParaRPr lang="en-US" sz="2000" dirty="0"/>
          </a:p>
          <a:p>
            <a:endParaRPr lang="en-US" dirty="0"/>
          </a:p>
          <a:p>
            <a:endParaRPr lang="en-US" dirty="0"/>
          </a:p>
        </p:txBody>
      </p:sp>
      <p:pic>
        <p:nvPicPr>
          <p:cNvPr id="6" name="Picture 5">
            <a:extLst>
              <a:ext uri="{FF2B5EF4-FFF2-40B4-BE49-F238E27FC236}">
                <a16:creationId xmlns:a16="http://schemas.microsoft.com/office/drawing/2014/main" id="{52059DFA-F749-1346-A9A5-C0963AF100D4}"/>
              </a:ext>
            </a:extLst>
          </p:cNvPr>
          <p:cNvPicPr>
            <a:picLocks noChangeAspect="1"/>
          </p:cNvPicPr>
          <p:nvPr/>
        </p:nvPicPr>
        <p:blipFill>
          <a:blip r:embed="rId5"/>
          <a:stretch>
            <a:fillRect/>
          </a:stretch>
        </p:blipFill>
        <p:spPr>
          <a:xfrm>
            <a:off x="7330272" y="3280120"/>
            <a:ext cx="4816170" cy="3511791"/>
          </a:xfrm>
          <a:prstGeom prst="rect">
            <a:avLst/>
          </a:prstGeom>
          <a:ln>
            <a:noFill/>
          </a:ln>
          <a:effectLst>
            <a:outerShdw blurRad="292100" dist="139700" dir="2700000" algn="tl" rotWithShape="0">
              <a:srgbClr val="333333">
                <a:alpha val="65000"/>
              </a:srgbClr>
            </a:outerShdw>
          </a:effectLst>
        </p:spPr>
      </p:pic>
      <p:pic>
        <p:nvPicPr>
          <p:cNvPr id="10" name="Picture 9">
            <a:extLst>
              <a:ext uri="{FF2B5EF4-FFF2-40B4-BE49-F238E27FC236}">
                <a16:creationId xmlns:a16="http://schemas.microsoft.com/office/drawing/2014/main" id="{BC79FE43-42C5-F449-940A-A6EA1A9A181E}"/>
              </a:ext>
            </a:extLst>
          </p:cNvPr>
          <p:cNvPicPr>
            <a:picLocks noChangeAspect="1"/>
          </p:cNvPicPr>
          <p:nvPr/>
        </p:nvPicPr>
        <p:blipFill>
          <a:blip r:embed="rId6"/>
          <a:stretch>
            <a:fillRect/>
          </a:stretch>
        </p:blipFill>
        <p:spPr>
          <a:xfrm>
            <a:off x="6940128" y="66089"/>
            <a:ext cx="5206314" cy="314548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031147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0514B-B2BE-4D7F-AAC6-7A61DFA8F4AB}"/>
              </a:ext>
            </a:extLst>
          </p:cNvPr>
          <p:cNvSpPr>
            <a:spLocks noGrp="1"/>
          </p:cNvSpPr>
          <p:nvPr>
            <p:ph type="title"/>
          </p:nvPr>
        </p:nvSpPr>
        <p:spPr>
          <a:xfrm>
            <a:off x="0" y="0"/>
            <a:ext cx="6390216" cy="1769806"/>
          </a:xfrm>
        </p:spPr>
        <p:txBody>
          <a:bodyPr>
            <a:normAutofit fontScale="90000"/>
          </a:bodyPr>
          <a:lstStyle/>
          <a:p>
            <a:r>
              <a:rPr lang="en-US" dirty="0"/>
              <a:t>CS-Studio Developers meeting</a:t>
            </a:r>
            <a:br>
              <a:rPr lang="en-US" dirty="0"/>
            </a:br>
            <a:r>
              <a:rPr lang="en-US" dirty="0" err="1"/>
              <a:t>Aix-en-provence</a:t>
            </a:r>
            <a:r>
              <a:rPr lang="en-US" dirty="0"/>
              <a:t> 2019 </a:t>
            </a:r>
          </a:p>
        </p:txBody>
      </p:sp>
      <p:pic>
        <p:nvPicPr>
          <p:cNvPr id="5" name="Content Placeholder 4" descr="Two people sitting on a bench&#10;&#10;Description automatically generated">
            <a:extLst>
              <a:ext uri="{FF2B5EF4-FFF2-40B4-BE49-F238E27FC236}">
                <a16:creationId xmlns:a16="http://schemas.microsoft.com/office/drawing/2014/main" id="{C75CA5D3-6967-42D4-831C-6E79EF3A5EF1}"/>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390216" y="0"/>
            <a:ext cx="5801784" cy="4351338"/>
          </a:xfrm>
        </p:spPr>
      </p:pic>
      <p:sp>
        <p:nvSpPr>
          <p:cNvPr id="6" name="Content Placeholder 4">
            <a:extLst>
              <a:ext uri="{FF2B5EF4-FFF2-40B4-BE49-F238E27FC236}">
                <a16:creationId xmlns:a16="http://schemas.microsoft.com/office/drawing/2014/main" id="{9C28CE12-D926-45E4-9D5F-6257E36A6BBE}"/>
              </a:ext>
            </a:extLst>
          </p:cNvPr>
          <p:cNvSpPr txBox="1">
            <a:spLocks/>
          </p:cNvSpPr>
          <p:nvPr/>
        </p:nvSpPr>
        <p:spPr>
          <a:xfrm>
            <a:off x="506491" y="1769807"/>
            <a:ext cx="4860620" cy="453598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pic>
        <p:nvPicPr>
          <p:cNvPr id="7" name="Picture 6">
            <a:extLst>
              <a:ext uri="{FF2B5EF4-FFF2-40B4-BE49-F238E27FC236}">
                <a16:creationId xmlns:a16="http://schemas.microsoft.com/office/drawing/2014/main" id="{1CE8CC0A-95D2-42D6-B399-91F3E234B7C6}"/>
              </a:ext>
            </a:extLst>
          </p:cNvPr>
          <p:cNvPicPr>
            <a:picLocks noChangeAspect="1"/>
          </p:cNvPicPr>
          <p:nvPr/>
        </p:nvPicPr>
        <p:blipFill>
          <a:blip r:embed="rId3"/>
          <a:stretch>
            <a:fillRect/>
          </a:stretch>
        </p:blipFill>
        <p:spPr>
          <a:xfrm>
            <a:off x="5873601" y="2909045"/>
            <a:ext cx="5801783" cy="3948955"/>
          </a:xfrm>
          <a:prstGeom prst="rect">
            <a:avLst/>
          </a:prstGeom>
        </p:spPr>
      </p:pic>
      <p:sp>
        <p:nvSpPr>
          <p:cNvPr id="8" name="Text Placeholder 3">
            <a:extLst>
              <a:ext uri="{FF2B5EF4-FFF2-40B4-BE49-F238E27FC236}">
                <a16:creationId xmlns:a16="http://schemas.microsoft.com/office/drawing/2014/main" id="{73F54CBA-D197-4FB3-A3D9-1D37424F84E0}"/>
              </a:ext>
            </a:extLst>
          </p:cNvPr>
          <p:cNvSpPr txBox="1">
            <a:spLocks/>
          </p:cNvSpPr>
          <p:nvPr/>
        </p:nvSpPr>
        <p:spPr>
          <a:xfrm>
            <a:off x="294967" y="1769805"/>
            <a:ext cx="5506817" cy="483747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Meeting Highlights</a:t>
            </a:r>
          </a:p>
          <a:p>
            <a:pPr lvl="1"/>
            <a:r>
              <a:rPr lang="en-US" i="1" dirty="0"/>
              <a:t>UI testing using </a:t>
            </a:r>
            <a:r>
              <a:rPr lang="en-US" i="1" dirty="0" err="1"/>
              <a:t>Testfx</a:t>
            </a:r>
            <a:endParaRPr lang="en-US" i="1" dirty="0"/>
          </a:p>
          <a:p>
            <a:pPr lvl="1"/>
            <a:r>
              <a:rPr lang="en-US" i="1" dirty="0"/>
              <a:t>Java modules</a:t>
            </a:r>
          </a:p>
          <a:p>
            <a:pPr lvl="1"/>
            <a:r>
              <a:rPr lang="en-US" i="1" dirty="0"/>
              <a:t>Cs-studio product packaging</a:t>
            </a:r>
            <a:br>
              <a:rPr lang="en-US" i="1" dirty="0"/>
            </a:br>
            <a:r>
              <a:rPr lang="en-US" i="1" dirty="0"/>
              <a:t>- embedded </a:t>
            </a:r>
            <a:r>
              <a:rPr lang="en-US" i="1" dirty="0" err="1"/>
              <a:t>jdk</a:t>
            </a:r>
            <a:br>
              <a:rPr lang="en-US" i="1" dirty="0"/>
            </a:br>
            <a:r>
              <a:rPr lang="en-US" i="1" dirty="0"/>
              <a:t>- eclipse + </a:t>
            </a:r>
            <a:r>
              <a:rPr lang="en-US" i="1" dirty="0" err="1"/>
              <a:t>phoebus</a:t>
            </a:r>
            <a:r>
              <a:rPr lang="en-US" i="1" dirty="0"/>
              <a:t> applications</a:t>
            </a:r>
          </a:p>
          <a:p>
            <a:pPr lvl="1"/>
            <a:r>
              <a:rPr lang="en-US" i="1" dirty="0"/>
              <a:t>EPICS 7 support</a:t>
            </a:r>
            <a:br>
              <a:rPr lang="en-US" i="1" dirty="0"/>
            </a:br>
            <a:r>
              <a:rPr lang="en-US" i="1" dirty="0"/>
              <a:t>- handling structured data</a:t>
            </a:r>
            <a:br>
              <a:rPr lang="en-US" i="1" dirty="0"/>
            </a:br>
            <a:r>
              <a:rPr lang="en-US" i="1" dirty="0"/>
              <a:t>- </a:t>
            </a:r>
            <a:r>
              <a:rPr lang="en-US" i="1" dirty="0" err="1"/>
              <a:t>epicsJava</a:t>
            </a:r>
            <a:r>
              <a:rPr lang="en-US" i="1" dirty="0"/>
              <a:t> libraries </a:t>
            </a:r>
            <a:endParaRPr lang="en-US" i="1" dirty="0">
              <a:hlinkClick r:id="rId4"/>
            </a:endParaRPr>
          </a:p>
          <a:p>
            <a:r>
              <a:rPr lang="en-US" dirty="0"/>
              <a:t>Meeting Minutes :</a:t>
            </a:r>
            <a:br>
              <a:rPr lang="en-US" dirty="0">
                <a:hlinkClick r:id="rId4"/>
              </a:rPr>
            </a:br>
            <a:r>
              <a:rPr lang="en-US" sz="1600" dirty="0">
                <a:hlinkClick r:id="rId4"/>
              </a:rPr>
              <a:t>https://docs.google.com/document/d/1lyfA1ZaLIxfFpJ972TTl_2r_n4--V7tJuzLhp53ZOOg/edit#heading=h.7jjdypgltu4f</a:t>
            </a:r>
            <a:endParaRPr lang="en-US" sz="1600" dirty="0"/>
          </a:p>
        </p:txBody>
      </p:sp>
    </p:spTree>
    <p:extLst>
      <p:ext uri="{BB962C8B-B14F-4D97-AF65-F5344CB8AC3E}">
        <p14:creationId xmlns:p14="http://schemas.microsoft.com/office/powerpoint/2010/main" val="27355724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1325563"/>
          </a:xfrm>
        </p:spPr>
        <p:txBody>
          <a:bodyPr>
            <a:normAutofit/>
          </a:bodyPr>
          <a:lstStyle/>
          <a:p>
            <a:r>
              <a:rPr lang="en-US" dirty="0"/>
              <a:t>C-Studio using Eclipse &amp; Phoebus</a:t>
            </a:r>
            <a:br>
              <a:rPr lang="en-US" dirty="0"/>
            </a:br>
            <a:r>
              <a:rPr lang="en-US" sz="1800" i="1" dirty="0"/>
              <a:t>Minimize the disruption</a:t>
            </a:r>
          </a:p>
        </p:txBody>
      </p:sp>
      <p:sp>
        <p:nvSpPr>
          <p:cNvPr id="5" name="Content Placeholder 4"/>
          <p:cNvSpPr>
            <a:spLocks noGrp="1"/>
          </p:cNvSpPr>
          <p:nvPr>
            <p:ph idx="1"/>
          </p:nvPr>
        </p:nvSpPr>
        <p:spPr>
          <a:xfrm>
            <a:off x="948942" y="1872470"/>
            <a:ext cx="9932418" cy="3908897"/>
          </a:xfrm>
        </p:spPr>
        <p:txBody>
          <a:bodyPr>
            <a:normAutofit/>
          </a:bodyPr>
          <a:lstStyle/>
          <a:p>
            <a:r>
              <a:rPr lang="en-US" dirty="0"/>
              <a:t>The migration from eclipse to Phoebus will be a multi year process</a:t>
            </a:r>
          </a:p>
          <a:p>
            <a:pPr lvl="1"/>
            <a:r>
              <a:rPr lang="en-US" dirty="0"/>
              <a:t>Each application will be migrated individually.</a:t>
            </a:r>
          </a:p>
          <a:p>
            <a:pPr lvl="1"/>
            <a:r>
              <a:rPr lang="en-US" dirty="0"/>
              <a:t>Both the eclipse and </a:t>
            </a:r>
            <a:r>
              <a:rPr lang="en-US" dirty="0" err="1"/>
              <a:t>phoebus</a:t>
            </a:r>
            <a:r>
              <a:rPr lang="en-US" dirty="0"/>
              <a:t> based applications will be supported by the cs-studio community.</a:t>
            </a:r>
          </a:p>
          <a:p>
            <a:pPr lvl="1"/>
            <a:r>
              <a:rPr lang="en-US" dirty="0"/>
              <a:t>Each site will have the flexibility to define their time lines</a:t>
            </a:r>
          </a:p>
          <a:p>
            <a:endParaRPr lang="en-US" dirty="0"/>
          </a:p>
          <a:p>
            <a:endParaRPr lang="en-US" dirty="0"/>
          </a:p>
        </p:txBody>
      </p:sp>
    </p:spTree>
    <p:extLst>
      <p:ext uri="{BB962C8B-B14F-4D97-AF65-F5344CB8AC3E}">
        <p14:creationId xmlns:p14="http://schemas.microsoft.com/office/powerpoint/2010/main" val="27009257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Moving from Eclipse to Phoebus</a:t>
            </a:r>
            <a:br>
              <a:rPr lang="en-US" dirty="0"/>
            </a:br>
            <a:r>
              <a:rPr lang="en-US" sz="1650" i="1" dirty="0"/>
              <a:t>A easy transition </a:t>
            </a:r>
            <a:endParaRPr lang="en-US" sz="1650" dirty="0"/>
          </a:p>
        </p:txBody>
      </p:sp>
      <p:pic>
        <p:nvPicPr>
          <p:cNvPr id="5" name="Content Placeholder 4"/>
          <p:cNvPicPr>
            <a:picLocks noGrp="1" noChangeAspect="1"/>
          </p:cNvPicPr>
          <p:nvPr>
            <p:ph idx="1"/>
          </p:nvPr>
        </p:nvPicPr>
        <p:blipFill rotWithShape="1">
          <a:blip r:embed="rId3"/>
          <a:srcRect l="25834" t="18105" r="2569" b="33158"/>
          <a:stretch/>
        </p:blipFill>
        <p:spPr>
          <a:xfrm>
            <a:off x="6588989" y="4311839"/>
            <a:ext cx="4905939" cy="2525640"/>
          </a:xfrm>
          <a:prstGeom prst="rect">
            <a:avLst/>
          </a:prstGeom>
        </p:spPr>
      </p:pic>
      <p:sp>
        <p:nvSpPr>
          <p:cNvPr id="4" name="Text Placeholder 3"/>
          <p:cNvSpPr>
            <a:spLocks noGrp="1"/>
          </p:cNvSpPr>
          <p:nvPr>
            <p:ph type="body" sz="half" idx="2"/>
          </p:nvPr>
        </p:nvSpPr>
        <p:spPr>
          <a:xfrm>
            <a:off x="839788" y="2304842"/>
            <a:ext cx="5304566" cy="3579764"/>
          </a:xfrm>
        </p:spPr>
        <p:txBody>
          <a:bodyPr>
            <a:noAutofit/>
          </a:bodyPr>
          <a:lstStyle/>
          <a:p>
            <a:r>
              <a:rPr lang="en-US" sz="2400" dirty="0"/>
              <a:t>The Phoebus applications can be packaged with the existing eclipse applications into a single CS-Studio product</a:t>
            </a:r>
          </a:p>
          <a:p>
            <a:endParaRPr lang="en-US" sz="2400" dirty="0"/>
          </a:p>
          <a:p>
            <a:r>
              <a:rPr lang="en-US" sz="2400" dirty="0"/>
              <a:t>Developers can package the appropriate versions of each application to satisfy their site needs</a:t>
            </a:r>
          </a:p>
        </p:txBody>
      </p:sp>
      <p:grpSp>
        <p:nvGrpSpPr>
          <p:cNvPr id="6" name="Group 5">
            <a:extLst>
              <a:ext uri="{FF2B5EF4-FFF2-40B4-BE49-F238E27FC236}">
                <a16:creationId xmlns:a16="http://schemas.microsoft.com/office/drawing/2014/main" id="{032CC01F-8C88-46DB-A006-342FD22AB4CA}"/>
              </a:ext>
            </a:extLst>
          </p:cNvPr>
          <p:cNvGrpSpPr/>
          <p:nvPr/>
        </p:nvGrpSpPr>
        <p:grpSpPr>
          <a:xfrm>
            <a:off x="7149029" y="545183"/>
            <a:ext cx="3711656" cy="3189510"/>
            <a:chOff x="4685509" y="682410"/>
            <a:chExt cx="4948874" cy="4252680"/>
          </a:xfrm>
        </p:grpSpPr>
        <p:sp>
          <p:nvSpPr>
            <p:cNvPr id="7" name="Rounded Rectangle 7">
              <a:extLst>
                <a:ext uri="{FF2B5EF4-FFF2-40B4-BE49-F238E27FC236}">
                  <a16:creationId xmlns:a16="http://schemas.microsoft.com/office/drawing/2014/main" id="{B5985B2E-A6E8-4D36-8870-23D256EDB8B2}"/>
                </a:ext>
              </a:extLst>
            </p:cNvPr>
            <p:cNvSpPr/>
            <p:nvPr/>
          </p:nvSpPr>
          <p:spPr>
            <a:xfrm>
              <a:off x="4685509" y="4286832"/>
              <a:ext cx="2258291" cy="298034"/>
            </a:xfrm>
            <a:prstGeom prst="roundRect">
              <a:avLst/>
            </a:prstGeom>
            <a:ln/>
          </p:spPr>
          <p:style>
            <a:lnRef idx="1">
              <a:schemeClr val="accent3"/>
            </a:lnRef>
            <a:fillRef idx="2">
              <a:schemeClr val="accent3"/>
            </a:fillRef>
            <a:effectRef idx="1">
              <a:schemeClr val="accent3"/>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Eclipse</a:t>
              </a:r>
            </a:p>
          </p:txBody>
        </p:sp>
        <p:sp>
          <p:nvSpPr>
            <p:cNvPr id="8" name="Rounded Rectangle 8">
              <a:extLst>
                <a:ext uri="{FF2B5EF4-FFF2-40B4-BE49-F238E27FC236}">
                  <a16:creationId xmlns:a16="http://schemas.microsoft.com/office/drawing/2014/main" id="{6FE6C6BB-3CB4-4C78-927E-B08AC2826958}"/>
                </a:ext>
              </a:extLst>
            </p:cNvPr>
            <p:cNvSpPr/>
            <p:nvPr/>
          </p:nvSpPr>
          <p:spPr>
            <a:xfrm>
              <a:off x="4685509" y="3227703"/>
              <a:ext cx="2258291" cy="298034"/>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Channels</a:t>
              </a:r>
            </a:p>
          </p:txBody>
        </p:sp>
        <p:sp>
          <p:nvSpPr>
            <p:cNvPr id="9" name="Rounded Rectangle 9">
              <a:extLst>
                <a:ext uri="{FF2B5EF4-FFF2-40B4-BE49-F238E27FC236}">
                  <a16:creationId xmlns:a16="http://schemas.microsoft.com/office/drawing/2014/main" id="{C4ECF11A-3B1C-4061-8736-96D724CC1C3C}"/>
                </a:ext>
              </a:extLst>
            </p:cNvPr>
            <p:cNvSpPr/>
            <p:nvPr/>
          </p:nvSpPr>
          <p:spPr>
            <a:xfrm>
              <a:off x="4685510" y="2529703"/>
              <a:ext cx="2258291" cy="298034"/>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PV Table</a:t>
              </a:r>
            </a:p>
          </p:txBody>
        </p:sp>
        <p:sp>
          <p:nvSpPr>
            <p:cNvPr id="10" name="Rounded Rectangle 10">
              <a:extLst>
                <a:ext uri="{FF2B5EF4-FFF2-40B4-BE49-F238E27FC236}">
                  <a16:creationId xmlns:a16="http://schemas.microsoft.com/office/drawing/2014/main" id="{F23C1FCD-FDDB-4811-9E4C-7E90DB828772}"/>
                </a:ext>
              </a:extLst>
            </p:cNvPr>
            <p:cNvSpPr/>
            <p:nvPr/>
          </p:nvSpPr>
          <p:spPr>
            <a:xfrm>
              <a:off x="4685510" y="2187195"/>
              <a:ext cx="2258291" cy="298034"/>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Probe</a:t>
              </a:r>
            </a:p>
          </p:txBody>
        </p:sp>
        <p:sp>
          <p:nvSpPr>
            <p:cNvPr id="11" name="Rounded Rectangle 11">
              <a:extLst>
                <a:ext uri="{FF2B5EF4-FFF2-40B4-BE49-F238E27FC236}">
                  <a16:creationId xmlns:a16="http://schemas.microsoft.com/office/drawing/2014/main" id="{A55CBDD3-2ECA-4D29-9B75-F19677A15991}"/>
                </a:ext>
              </a:extLst>
            </p:cNvPr>
            <p:cNvSpPr/>
            <p:nvPr/>
          </p:nvSpPr>
          <p:spPr>
            <a:xfrm>
              <a:off x="4685510" y="1843841"/>
              <a:ext cx="2258291" cy="298034"/>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PV Tree</a:t>
              </a:r>
            </a:p>
          </p:txBody>
        </p:sp>
        <p:sp>
          <p:nvSpPr>
            <p:cNvPr id="12" name="Rounded Rectangle 12">
              <a:extLst>
                <a:ext uri="{FF2B5EF4-FFF2-40B4-BE49-F238E27FC236}">
                  <a16:creationId xmlns:a16="http://schemas.microsoft.com/office/drawing/2014/main" id="{8EEA6DF2-BFF5-40ED-BF9C-DDD5D04DFD22}"/>
                </a:ext>
              </a:extLst>
            </p:cNvPr>
            <p:cNvSpPr/>
            <p:nvPr/>
          </p:nvSpPr>
          <p:spPr>
            <a:xfrm>
              <a:off x="4685510" y="1500487"/>
              <a:ext cx="2258291" cy="298034"/>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Data Browser</a:t>
              </a:r>
            </a:p>
          </p:txBody>
        </p:sp>
        <p:sp>
          <p:nvSpPr>
            <p:cNvPr id="13" name="Rounded Rectangle 13">
              <a:extLst>
                <a:ext uri="{FF2B5EF4-FFF2-40B4-BE49-F238E27FC236}">
                  <a16:creationId xmlns:a16="http://schemas.microsoft.com/office/drawing/2014/main" id="{87EE115D-8FF5-4751-9C4A-55DF98C375C5}"/>
                </a:ext>
              </a:extLst>
            </p:cNvPr>
            <p:cNvSpPr/>
            <p:nvPr/>
          </p:nvSpPr>
          <p:spPr>
            <a:xfrm>
              <a:off x="4685511" y="1157133"/>
              <a:ext cx="2258291" cy="298034"/>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Display Builder</a:t>
              </a:r>
            </a:p>
          </p:txBody>
        </p:sp>
        <p:sp>
          <p:nvSpPr>
            <p:cNvPr id="14" name="Rounded Rectangle 14">
              <a:extLst>
                <a:ext uri="{FF2B5EF4-FFF2-40B4-BE49-F238E27FC236}">
                  <a16:creationId xmlns:a16="http://schemas.microsoft.com/office/drawing/2014/main" id="{33987803-E7DD-49B2-BC27-2C45B0CF2C49}"/>
                </a:ext>
              </a:extLst>
            </p:cNvPr>
            <p:cNvSpPr/>
            <p:nvPr/>
          </p:nvSpPr>
          <p:spPr>
            <a:xfrm>
              <a:off x="4685509" y="3575009"/>
              <a:ext cx="2258291" cy="298034"/>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Scan</a:t>
              </a:r>
            </a:p>
          </p:txBody>
        </p:sp>
        <p:sp>
          <p:nvSpPr>
            <p:cNvPr id="15" name="Rounded Rectangle 15">
              <a:extLst>
                <a:ext uri="{FF2B5EF4-FFF2-40B4-BE49-F238E27FC236}">
                  <a16:creationId xmlns:a16="http://schemas.microsoft.com/office/drawing/2014/main" id="{636ADDD7-557C-44F6-BC82-625C9C280CAD}"/>
                </a:ext>
              </a:extLst>
            </p:cNvPr>
            <p:cNvSpPr/>
            <p:nvPr/>
          </p:nvSpPr>
          <p:spPr>
            <a:xfrm>
              <a:off x="4685509" y="3924595"/>
              <a:ext cx="2258291" cy="298034"/>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 more …</a:t>
              </a:r>
            </a:p>
          </p:txBody>
        </p:sp>
        <p:sp>
          <p:nvSpPr>
            <p:cNvPr id="16" name="Rounded Rectangle 16">
              <a:extLst>
                <a:ext uri="{FF2B5EF4-FFF2-40B4-BE49-F238E27FC236}">
                  <a16:creationId xmlns:a16="http://schemas.microsoft.com/office/drawing/2014/main" id="{4228F657-47AC-47DD-9EFE-11697C922BF8}"/>
                </a:ext>
              </a:extLst>
            </p:cNvPr>
            <p:cNvSpPr/>
            <p:nvPr/>
          </p:nvSpPr>
          <p:spPr>
            <a:xfrm>
              <a:off x="4685509" y="2878703"/>
              <a:ext cx="2258291" cy="298034"/>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Alarms</a:t>
              </a:r>
            </a:p>
          </p:txBody>
        </p:sp>
        <p:sp>
          <p:nvSpPr>
            <p:cNvPr id="17" name="Rounded Rectangle 17">
              <a:extLst>
                <a:ext uri="{FF2B5EF4-FFF2-40B4-BE49-F238E27FC236}">
                  <a16:creationId xmlns:a16="http://schemas.microsoft.com/office/drawing/2014/main" id="{DBD20563-3F98-4E4F-B5C4-E905410EBEC3}"/>
                </a:ext>
              </a:extLst>
            </p:cNvPr>
            <p:cNvSpPr/>
            <p:nvPr/>
          </p:nvSpPr>
          <p:spPr>
            <a:xfrm>
              <a:off x="4685509" y="4637056"/>
              <a:ext cx="2258291" cy="298034"/>
            </a:xfrm>
            <a:prstGeom prst="round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Java 11</a:t>
              </a:r>
            </a:p>
          </p:txBody>
        </p:sp>
        <p:sp>
          <p:nvSpPr>
            <p:cNvPr id="18" name="Rounded Rectangle 19">
              <a:extLst>
                <a:ext uri="{FF2B5EF4-FFF2-40B4-BE49-F238E27FC236}">
                  <a16:creationId xmlns:a16="http://schemas.microsoft.com/office/drawing/2014/main" id="{EF42F70D-2B44-49E1-A0F2-60F624C08919}"/>
                </a:ext>
              </a:extLst>
            </p:cNvPr>
            <p:cNvSpPr/>
            <p:nvPr/>
          </p:nvSpPr>
          <p:spPr>
            <a:xfrm>
              <a:off x="8985894" y="682410"/>
              <a:ext cx="648489" cy="242914"/>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825" dirty="0">
                  <a:solidFill>
                    <a:schemeClr val="tx1"/>
                  </a:solidFill>
                </a:rPr>
                <a:t>SWT</a:t>
              </a:r>
            </a:p>
          </p:txBody>
        </p:sp>
        <p:sp>
          <p:nvSpPr>
            <p:cNvPr id="19" name="Rounded Rectangle 20">
              <a:extLst>
                <a:ext uri="{FF2B5EF4-FFF2-40B4-BE49-F238E27FC236}">
                  <a16:creationId xmlns:a16="http://schemas.microsoft.com/office/drawing/2014/main" id="{8E357C14-B455-4281-ADBD-7CFE2A230E41}"/>
                </a:ext>
              </a:extLst>
            </p:cNvPr>
            <p:cNvSpPr/>
            <p:nvPr/>
          </p:nvSpPr>
          <p:spPr>
            <a:xfrm>
              <a:off x="8180992" y="682410"/>
              <a:ext cx="648489" cy="242914"/>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825" dirty="0">
                  <a:solidFill>
                    <a:schemeClr val="tx1"/>
                  </a:solidFill>
                </a:rPr>
                <a:t>JavaFX</a:t>
              </a:r>
            </a:p>
          </p:txBody>
        </p:sp>
      </p:grpSp>
      <p:grpSp>
        <p:nvGrpSpPr>
          <p:cNvPr id="20" name="Group 19">
            <a:extLst>
              <a:ext uri="{FF2B5EF4-FFF2-40B4-BE49-F238E27FC236}">
                <a16:creationId xmlns:a16="http://schemas.microsoft.com/office/drawing/2014/main" id="{C78198FB-5A08-4209-B0B4-1A7DA8FC9F44}"/>
              </a:ext>
            </a:extLst>
          </p:cNvPr>
          <p:cNvGrpSpPr/>
          <p:nvPr/>
        </p:nvGrpSpPr>
        <p:grpSpPr>
          <a:xfrm>
            <a:off x="9166967" y="901225"/>
            <a:ext cx="1693720" cy="2833946"/>
            <a:chOff x="8800308" y="1157133"/>
            <a:chExt cx="2258293" cy="3778595"/>
          </a:xfrm>
        </p:grpSpPr>
        <p:sp>
          <p:nvSpPr>
            <p:cNvPr id="21" name="Rounded Rectangle 22">
              <a:extLst>
                <a:ext uri="{FF2B5EF4-FFF2-40B4-BE49-F238E27FC236}">
                  <a16:creationId xmlns:a16="http://schemas.microsoft.com/office/drawing/2014/main" id="{5626437C-9EA5-4604-8AD6-3F00C071CB55}"/>
                </a:ext>
              </a:extLst>
            </p:cNvPr>
            <p:cNvSpPr/>
            <p:nvPr/>
          </p:nvSpPr>
          <p:spPr>
            <a:xfrm>
              <a:off x="8800308" y="4286832"/>
              <a:ext cx="2258291" cy="298034"/>
            </a:xfrm>
            <a:prstGeom prst="round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Phoebus</a:t>
              </a:r>
            </a:p>
          </p:txBody>
        </p:sp>
        <p:sp>
          <p:nvSpPr>
            <p:cNvPr id="22" name="Rounded Rectangle 23">
              <a:extLst>
                <a:ext uri="{FF2B5EF4-FFF2-40B4-BE49-F238E27FC236}">
                  <a16:creationId xmlns:a16="http://schemas.microsoft.com/office/drawing/2014/main" id="{76D2F63D-B655-40DC-84C6-A2776195E750}"/>
                </a:ext>
              </a:extLst>
            </p:cNvPr>
            <p:cNvSpPr/>
            <p:nvPr/>
          </p:nvSpPr>
          <p:spPr>
            <a:xfrm>
              <a:off x="8800308" y="3227703"/>
              <a:ext cx="2258291" cy="298034"/>
            </a:xfrm>
            <a:prstGeom prst="roundRect">
              <a:avLst/>
            </a:prstGeom>
            <a:ln/>
          </p:spPr>
          <p:style>
            <a:lnRef idx="1">
              <a:schemeClr val="accent5"/>
            </a:lnRef>
            <a:fillRef idx="2">
              <a:schemeClr val="accent5"/>
            </a:fillRef>
            <a:effectRef idx="1">
              <a:schemeClr val="accent5"/>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Channels</a:t>
              </a:r>
            </a:p>
          </p:txBody>
        </p:sp>
        <p:sp>
          <p:nvSpPr>
            <p:cNvPr id="23" name="Rounded Rectangle 24">
              <a:extLst>
                <a:ext uri="{FF2B5EF4-FFF2-40B4-BE49-F238E27FC236}">
                  <a16:creationId xmlns:a16="http://schemas.microsoft.com/office/drawing/2014/main" id="{72C5D58E-2EF0-4E19-83F0-552C76D03CEE}"/>
                </a:ext>
              </a:extLst>
            </p:cNvPr>
            <p:cNvSpPr/>
            <p:nvPr/>
          </p:nvSpPr>
          <p:spPr>
            <a:xfrm>
              <a:off x="8800309" y="2529703"/>
              <a:ext cx="2258291" cy="298034"/>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PV Table</a:t>
              </a:r>
            </a:p>
          </p:txBody>
        </p:sp>
        <p:sp>
          <p:nvSpPr>
            <p:cNvPr id="24" name="Rounded Rectangle 25">
              <a:extLst>
                <a:ext uri="{FF2B5EF4-FFF2-40B4-BE49-F238E27FC236}">
                  <a16:creationId xmlns:a16="http://schemas.microsoft.com/office/drawing/2014/main" id="{F5FFD468-1546-4CC3-B364-7A47BA328499}"/>
                </a:ext>
              </a:extLst>
            </p:cNvPr>
            <p:cNvSpPr/>
            <p:nvPr/>
          </p:nvSpPr>
          <p:spPr>
            <a:xfrm>
              <a:off x="8800309" y="2187195"/>
              <a:ext cx="2258291" cy="298034"/>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Probe</a:t>
              </a:r>
            </a:p>
          </p:txBody>
        </p:sp>
        <p:sp>
          <p:nvSpPr>
            <p:cNvPr id="25" name="Rounded Rectangle 26">
              <a:extLst>
                <a:ext uri="{FF2B5EF4-FFF2-40B4-BE49-F238E27FC236}">
                  <a16:creationId xmlns:a16="http://schemas.microsoft.com/office/drawing/2014/main" id="{4F10F3B2-9DC7-4FFA-B86C-820F33A37BA7}"/>
                </a:ext>
              </a:extLst>
            </p:cNvPr>
            <p:cNvSpPr/>
            <p:nvPr/>
          </p:nvSpPr>
          <p:spPr>
            <a:xfrm>
              <a:off x="8800309" y="1843841"/>
              <a:ext cx="2258291" cy="298034"/>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PV Tree</a:t>
              </a:r>
            </a:p>
          </p:txBody>
        </p:sp>
        <p:sp>
          <p:nvSpPr>
            <p:cNvPr id="26" name="Rounded Rectangle 27">
              <a:extLst>
                <a:ext uri="{FF2B5EF4-FFF2-40B4-BE49-F238E27FC236}">
                  <a16:creationId xmlns:a16="http://schemas.microsoft.com/office/drawing/2014/main" id="{2F56FFA6-F1B7-44C2-ADD3-2626543DCF90}"/>
                </a:ext>
              </a:extLst>
            </p:cNvPr>
            <p:cNvSpPr/>
            <p:nvPr/>
          </p:nvSpPr>
          <p:spPr>
            <a:xfrm>
              <a:off x="8800309" y="1500487"/>
              <a:ext cx="2258291" cy="298034"/>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Data Browser</a:t>
              </a:r>
            </a:p>
          </p:txBody>
        </p:sp>
        <p:sp>
          <p:nvSpPr>
            <p:cNvPr id="27" name="Rounded Rectangle 28">
              <a:extLst>
                <a:ext uri="{FF2B5EF4-FFF2-40B4-BE49-F238E27FC236}">
                  <a16:creationId xmlns:a16="http://schemas.microsoft.com/office/drawing/2014/main" id="{D982170E-9884-42E0-9E99-5654D6494EAB}"/>
                </a:ext>
              </a:extLst>
            </p:cNvPr>
            <p:cNvSpPr/>
            <p:nvPr/>
          </p:nvSpPr>
          <p:spPr>
            <a:xfrm>
              <a:off x="8800310" y="1157133"/>
              <a:ext cx="2258291" cy="298034"/>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Display Builder</a:t>
              </a:r>
            </a:p>
          </p:txBody>
        </p:sp>
        <p:sp>
          <p:nvSpPr>
            <p:cNvPr id="28" name="Rounded Rectangle 29">
              <a:extLst>
                <a:ext uri="{FF2B5EF4-FFF2-40B4-BE49-F238E27FC236}">
                  <a16:creationId xmlns:a16="http://schemas.microsoft.com/office/drawing/2014/main" id="{E719A6F7-E050-4541-B960-4C870C271B69}"/>
                </a:ext>
              </a:extLst>
            </p:cNvPr>
            <p:cNvSpPr/>
            <p:nvPr/>
          </p:nvSpPr>
          <p:spPr>
            <a:xfrm>
              <a:off x="8800308" y="3575009"/>
              <a:ext cx="2258291" cy="298034"/>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Scan</a:t>
              </a:r>
            </a:p>
          </p:txBody>
        </p:sp>
        <p:sp>
          <p:nvSpPr>
            <p:cNvPr id="29" name="Rounded Rectangle 30">
              <a:extLst>
                <a:ext uri="{FF2B5EF4-FFF2-40B4-BE49-F238E27FC236}">
                  <a16:creationId xmlns:a16="http://schemas.microsoft.com/office/drawing/2014/main" id="{CCDBB81D-2FE0-441A-BCB9-755743B57C51}"/>
                </a:ext>
              </a:extLst>
            </p:cNvPr>
            <p:cNvSpPr/>
            <p:nvPr/>
          </p:nvSpPr>
          <p:spPr>
            <a:xfrm>
              <a:off x="8800308" y="3924595"/>
              <a:ext cx="2258291" cy="29803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 more …</a:t>
              </a:r>
            </a:p>
          </p:txBody>
        </p:sp>
        <p:sp>
          <p:nvSpPr>
            <p:cNvPr id="30" name="Rounded Rectangle 31">
              <a:extLst>
                <a:ext uri="{FF2B5EF4-FFF2-40B4-BE49-F238E27FC236}">
                  <a16:creationId xmlns:a16="http://schemas.microsoft.com/office/drawing/2014/main" id="{F67FCD4F-FDC0-4333-AC31-659312B12ACF}"/>
                </a:ext>
              </a:extLst>
            </p:cNvPr>
            <p:cNvSpPr/>
            <p:nvPr/>
          </p:nvSpPr>
          <p:spPr>
            <a:xfrm>
              <a:off x="8800308" y="2878703"/>
              <a:ext cx="2258291" cy="298034"/>
            </a:xfrm>
            <a:prstGeom prst="roundRect">
              <a:avLst/>
            </a:prstGeom>
            <a:ln/>
          </p:spPr>
          <p:style>
            <a:lnRef idx="1">
              <a:schemeClr val="accent5"/>
            </a:lnRef>
            <a:fillRef idx="2">
              <a:schemeClr val="accent5"/>
            </a:fillRef>
            <a:effectRef idx="1">
              <a:schemeClr val="accent5"/>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Alarms</a:t>
              </a:r>
            </a:p>
          </p:txBody>
        </p:sp>
        <p:sp>
          <p:nvSpPr>
            <p:cNvPr id="31" name="Rounded Rectangle 32">
              <a:extLst>
                <a:ext uri="{FF2B5EF4-FFF2-40B4-BE49-F238E27FC236}">
                  <a16:creationId xmlns:a16="http://schemas.microsoft.com/office/drawing/2014/main" id="{3CE2940F-2F91-492B-9016-727B5D2CFAC7}"/>
                </a:ext>
              </a:extLst>
            </p:cNvPr>
            <p:cNvSpPr/>
            <p:nvPr/>
          </p:nvSpPr>
          <p:spPr>
            <a:xfrm>
              <a:off x="8800308" y="4637694"/>
              <a:ext cx="2258291" cy="298034"/>
            </a:xfrm>
            <a:prstGeom prst="round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Java 11</a:t>
              </a:r>
            </a:p>
          </p:txBody>
        </p:sp>
      </p:grpSp>
      <p:sp>
        <p:nvSpPr>
          <p:cNvPr id="32" name="Content Placeholder 2">
            <a:extLst>
              <a:ext uri="{FF2B5EF4-FFF2-40B4-BE49-F238E27FC236}">
                <a16:creationId xmlns:a16="http://schemas.microsoft.com/office/drawing/2014/main" id="{C11AEEA0-5430-414B-AB11-2C26717CC56D}"/>
              </a:ext>
            </a:extLst>
          </p:cNvPr>
          <p:cNvSpPr txBox="1">
            <a:spLocks/>
          </p:cNvSpPr>
          <p:nvPr/>
        </p:nvSpPr>
        <p:spPr bwMode="auto">
          <a:xfrm>
            <a:off x="6269363" y="3987295"/>
            <a:ext cx="5399793" cy="682871"/>
          </a:xfrm>
          <a:prstGeom prst="rect">
            <a:avLst/>
          </a:prstGeom>
          <a:noFill/>
          <a:ln w="9525">
            <a:noFill/>
            <a:miter lim="800000"/>
            <a:headEnd/>
            <a:tailEnd/>
          </a:ln>
        </p:spPr>
        <p:txBody>
          <a:bodyPr vert="horz" wrap="square" lIns="68580" tIns="34290" rIns="68580" bIns="34290" numCol="1" anchor="t" anchorCtr="0" compatLnSpc="1">
            <a:prstTxWarp prst="textNoShape">
              <a:avLst/>
            </a:prstTxWarp>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Composite Product CS-Studio 4.6</a:t>
            </a:r>
          </a:p>
        </p:txBody>
      </p:sp>
      <p:sp>
        <p:nvSpPr>
          <p:cNvPr id="33" name="Rounded Rectangle 36">
            <a:extLst>
              <a:ext uri="{FF2B5EF4-FFF2-40B4-BE49-F238E27FC236}">
                <a16:creationId xmlns:a16="http://schemas.microsoft.com/office/drawing/2014/main" id="{F8851695-3441-4EFE-9C6A-D7A2362C3802}"/>
              </a:ext>
            </a:extLst>
          </p:cNvPr>
          <p:cNvSpPr/>
          <p:nvPr/>
        </p:nvSpPr>
        <p:spPr>
          <a:xfrm>
            <a:off x="7149029" y="2972577"/>
            <a:ext cx="1693718" cy="223526"/>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0" vert="horz" wrap="square" lIns="34290" tIns="34290" rIns="3429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90000"/>
              </a:lnSpc>
            </a:pPr>
            <a:r>
              <a:rPr lang="en-US" sz="1350" dirty="0">
                <a:solidFill>
                  <a:schemeClr val="tx1"/>
                </a:solidFill>
              </a:rPr>
              <a:t>BOY</a:t>
            </a:r>
          </a:p>
        </p:txBody>
      </p:sp>
      <p:sp>
        <p:nvSpPr>
          <p:cNvPr id="34" name="Rounded Rectangle 1">
            <a:extLst>
              <a:ext uri="{FF2B5EF4-FFF2-40B4-BE49-F238E27FC236}">
                <a16:creationId xmlns:a16="http://schemas.microsoft.com/office/drawing/2014/main" id="{A2FD365B-2337-43F8-BE81-52626D1C2B6B}"/>
              </a:ext>
            </a:extLst>
          </p:cNvPr>
          <p:cNvSpPr/>
          <p:nvPr/>
        </p:nvSpPr>
        <p:spPr>
          <a:xfrm>
            <a:off x="6934863" y="339256"/>
            <a:ext cx="4204252" cy="3677478"/>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2C605842-0445-4F8D-8062-500D2C5CBF73}"/>
              </a:ext>
            </a:extLst>
          </p:cNvPr>
          <p:cNvSpPr/>
          <p:nvPr/>
        </p:nvSpPr>
        <p:spPr>
          <a:xfrm>
            <a:off x="7022520" y="1412011"/>
            <a:ext cx="2019439" cy="1560566"/>
          </a:xfrm>
          <a:prstGeom prst="rect">
            <a:avLst/>
          </a:prstGeom>
          <a:solidFill>
            <a:schemeClr val="bg1">
              <a:alpha val="6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F41E1397-30D7-49FA-BD8B-D481BEAF7239}"/>
              </a:ext>
            </a:extLst>
          </p:cNvPr>
          <p:cNvSpPr/>
          <p:nvPr/>
        </p:nvSpPr>
        <p:spPr>
          <a:xfrm>
            <a:off x="8969260" y="1134693"/>
            <a:ext cx="2019439" cy="273073"/>
          </a:xfrm>
          <a:prstGeom prst="rect">
            <a:avLst/>
          </a:prstGeom>
          <a:solidFill>
            <a:schemeClr val="bg1">
              <a:alpha val="6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308543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671" y="385142"/>
            <a:ext cx="5002802" cy="1200150"/>
          </a:xfrm>
        </p:spPr>
        <p:txBody>
          <a:bodyPr>
            <a:normAutofit fontScale="90000"/>
          </a:bodyPr>
          <a:lstStyle/>
          <a:p>
            <a:r>
              <a:rPr lang="en-US" dirty="0"/>
              <a:t>Phoebus Integration </a:t>
            </a:r>
            <a:br>
              <a:rPr lang="en-US" dirty="0"/>
            </a:br>
            <a:r>
              <a:rPr lang="en-US" dirty="0"/>
              <a:t>in </a:t>
            </a:r>
            <a:br>
              <a:rPr lang="en-US" dirty="0"/>
            </a:br>
            <a:r>
              <a:rPr lang="en-US" dirty="0"/>
              <a:t>Existing eclipse products</a:t>
            </a:r>
          </a:p>
        </p:txBody>
      </p:sp>
      <p:sp>
        <p:nvSpPr>
          <p:cNvPr id="4" name="Text Placeholder 3"/>
          <p:cNvSpPr>
            <a:spLocks noGrp="1"/>
          </p:cNvSpPr>
          <p:nvPr>
            <p:ph type="body" sz="half" idx="2"/>
          </p:nvPr>
        </p:nvSpPr>
        <p:spPr>
          <a:xfrm>
            <a:off x="924232" y="1812448"/>
            <a:ext cx="5171768" cy="4446450"/>
          </a:xfrm>
        </p:spPr>
        <p:txBody>
          <a:bodyPr>
            <a:normAutofit/>
          </a:bodyPr>
          <a:lstStyle/>
          <a:p>
            <a:r>
              <a:rPr lang="en-US" sz="2400" dirty="0"/>
              <a:t>Launch various </a:t>
            </a:r>
            <a:r>
              <a:rPr lang="en-US" sz="2400" dirty="0" err="1"/>
              <a:t>phoebus</a:t>
            </a:r>
            <a:r>
              <a:rPr lang="en-US" sz="2400" dirty="0"/>
              <a:t> applications via</a:t>
            </a:r>
          </a:p>
          <a:p>
            <a:r>
              <a:rPr lang="en-US" sz="2400" dirty="0"/>
              <a:t>CS-Studio menu or toolbar actions</a:t>
            </a:r>
          </a:p>
          <a:p>
            <a:endParaRPr lang="en-US" sz="2400" dirty="0"/>
          </a:p>
          <a:p>
            <a:endParaRPr lang="en-US" sz="2400" dirty="0"/>
          </a:p>
        </p:txBody>
      </p:sp>
      <p:pic>
        <p:nvPicPr>
          <p:cNvPr id="8" name="Content Placeholder 4">
            <a:extLst>
              <a:ext uri="{FF2B5EF4-FFF2-40B4-BE49-F238E27FC236}">
                <a16:creationId xmlns:a16="http://schemas.microsoft.com/office/drawing/2014/main" id="{70A52956-427D-4E10-8559-FEC42336C5D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264966" y="731837"/>
            <a:ext cx="5002802" cy="4859119"/>
          </a:xfrm>
          <a:prstGeom prst="rect">
            <a:avLst/>
          </a:prstGeom>
        </p:spPr>
      </p:pic>
    </p:spTree>
    <p:extLst>
      <p:ext uri="{BB962C8B-B14F-4D97-AF65-F5344CB8AC3E}">
        <p14:creationId xmlns:p14="http://schemas.microsoft.com/office/powerpoint/2010/main" val="15079511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671" y="385142"/>
            <a:ext cx="5002802" cy="1200150"/>
          </a:xfrm>
        </p:spPr>
        <p:txBody>
          <a:bodyPr>
            <a:normAutofit fontScale="90000"/>
          </a:bodyPr>
          <a:lstStyle/>
          <a:p>
            <a:r>
              <a:rPr lang="en-US" dirty="0"/>
              <a:t>Phoebus Integration </a:t>
            </a:r>
            <a:br>
              <a:rPr lang="en-US" dirty="0"/>
            </a:br>
            <a:r>
              <a:rPr lang="en-US" dirty="0"/>
              <a:t>in </a:t>
            </a:r>
            <a:br>
              <a:rPr lang="en-US" dirty="0"/>
            </a:br>
            <a:r>
              <a:rPr lang="en-US" dirty="0"/>
              <a:t>Existing eclipse products</a:t>
            </a:r>
          </a:p>
        </p:txBody>
      </p:sp>
      <p:sp>
        <p:nvSpPr>
          <p:cNvPr id="4" name="Text Placeholder 3"/>
          <p:cNvSpPr>
            <a:spLocks noGrp="1"/>
          </p:cNvSpPr>
          <p:nvPr>
            <p:ph type="body" sz="half" idx="2"/>
          </p:nvPr>
        </p:nvSpPr>
        <p:spPr>
          <a:xfrm>
            <a:off x="924232" y="1812448"/>
            <a:ext cx="4373217" cy="4446450"/>
          </a:xfrm>
        </p:spPr>
        <p:txBody>
          <a:bodyPr>
            <a:normAutofit/>
          </a:bodyPr>
          <a:lstStyle/>
          <a:p>
            <a:r>
              <a:rPr lang="en-US" sz="2400" dirty="0"/>
              <a:t>Launch various </a:t>
            </a:r>
            <a:r>
              <a:rPr lang="en-US" sz="2400" dirty="0" err="1"/>
              <a:t>phoebus</a:t>
            </a:r>
            <a:r>
              <a:rPr lang="en-US" sz="2400" dirty="0"/>
              <a:t> applications via CS-Studio context menu </a:t>
            </a:r>
          </a:p>
          <a:p>
            <a:endParaRPr lang="en-US" sz="2400" dirty="0"/>
          </a:p>
          <a:p>
            <a:r>
              <a:rPr lang="en-US" sz="2400" dirty="0"/>
              <a:t>The </a:t>
            </a:r>
            <a:r>
              <a:rPr lang="en-US" sz="2400" dirty="0" err="1"/>
              <a:t>phoebus</a:t>
            </a:r>
            <a:r>
              <a:rPr lang="en-US" sz="2400" dirty="0"/>
              <a:t> application is launched with the selection data.</a:t>
            </a:r>
            <a:endParaRPr lang="en-US" dirty="0"/>
          </a:p>
        </p:txBody>
      </p:sp>
      <p:pic>
        <p:nvPicPr>
          <p:cNvPr id="9" name="Content Placeholder 4">
            <a:extLst>
              <a:ext uri="{FF2B5EF4-FFF2-40B4-BE49-F238E27FC236}">
                <a16:creationId xmlns:a16="http://schemas.microsoft.com/office/drawing/2014/main" id="{6F525069-38B3-41F4-B898-BED3CFA709F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297449" y="19409"/>
            <a:ext cx="5200479" cy="4873625"/>
          </a:xfrm>
        </p:spPr>
      </p:pic>
      <p:pic>
        <p:nvPicPr>
          <p:cNvPr id="3" name="Picture 2">
            <a:extLst>
              <a:ext uri="{FF2B5EF4-FFF2-40B4-BE49-F238E27FC236}">
                <a16:creationId xmlns:a16="http://schemas.microsoft.com/office/drawing/2014/main" id="{E75D520B-A7E6-4478-93E4-A99E920EEB53}"/>
              </a:ext>
            </a:extLst>
          </p:cNvPr>
          <p:cNvPicPr>
            <a:picLocks noChangeAspect="1"/>
          </p:cNvPicPr>
          <p:nvPr/>
        </p:nvPicPr>
        <p:blipFill rotWithShape="1">
          <a:blip r:embed="rId4"/>
          <a:srcRect b="38312"/>
          <a:stretch/>
        </p:blipFill>
        <p:spPr>
          <a:xfrm>
            <a:off x="9537700" y="4439878"/>
            <a:ext cx="2433428" cy="2024422"/>
          </a:xfrm>
          <a:prstGeom prst="rect">
            <a:avLst/>
          </a:prstGeom>
        </p:spPr>
      </p:pic>
      <p:cxnSp>
        <p:nvCxnSpPr>
          <p:cNvPr id="6" name="Connector: Elbow 5">
            <a:extLst>
              <a:ext uri="{FF2B5EF4-FFF2-40B4-BE49-F238E27FC236}">
                <a16:creationId xmlns:a16="http://schemas.microsoft.com/office/drawing/2014/main" id="{2410EC3B-2A15-491E-B6E4-E7CBB28616B0}"/>
              </a:ext>
            </a:extLst>
          </p:cNvPr>
          <p:cNvCxnSpPr>
            <a:cxnSpLocks/>
            <a:endCxn id="3" idx="1"/>
          </p:cNvCxnSpPr>
          <p:nvPr/>
        </p:nvCxnSpPr>
        <p:spPr>
          <a:xfrm>
            <a:off x="8407400" y="4439878"/>
            <a:ext cx="1130300" cy="1012211"/>
          </a:xfrm>
          <a:prstGeom prst="bentConnector3">
            <a:avLst>
              <a:gd name="adj1" fmla="val 50000"/>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5423065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671" y="385142"/>
            <a:ext cx="5002802" cy="1200150"/>
          </a:xfrm>
        </p:spPr>
        <p:txBody>
          <a:bodyPr>
            <a:normAutofit fontScale="90000"/>
          </a:bodyPr>
          <a:lstStyle/>
          <a:p>
            <a:r>
              <a:rPr lang="en-US" dirty="0"/>
              <a:t>Phoebus Integration </a:t>
            </a:r>
            <a:br>
              <a:rPr lang="en-US" dirty="0"/>
            </a:br>
            <a:r>
              <a:rPr lang="en-US" dirty="0"/>
              <a:t>in </a:t>
            </a:r>
            <a:br>
              <a:rPr lang="en-US" dirty="0"/>
            </a:br>
            <a:r>
              <a:rPr lang="en-US" dirty="0"/>
              <a:t>Existing eclipse products</a:t>
            </a:r>
          </a:p>
        </p:txBody>
      </p:sp>
      <p:sp>
        <p:nvSpPr>
          <p:cNvPr id="4" name="Text Placeholder 3"/>
          <p:cNvSpPr>
            <a:spLocks noGrp="1"/>
          </p:cNvSpPr>
          <p:nvPr>
            <p:ph type="body" sz="half" idx="2"/>
          </p:nvPr>
        </p:nvSpPr>
        <p:spPr>
          <a:xfrm>
            <a:off x="924232" y="1812448"/>
            <a:ext cx="3816505" cy="4446450"/>
          </a:xfrm>
        </p:spPr>
        <p:txBody>
          <a:bodyPr>
            <a:normAutofit/>
          </a:bodyPr>
          <a:lstStyle/>
          <a:p>
            <a:r>
              <a:rPr lang="en-US" sz="2400" dirty="0" err="1"/>
              <a:t>phoebus</a:t>
            </a:r>
            <a:r>
              <a:rPr lang="en-US" sz="2400" dirty="0"/>
              <a:t> applications can be registered as the editors for cs-studio configuration files like .</a:t>
            </a:r>
            <a:r>
              <a:rPr lang="en-US" sz="2400" dirty="0" err="1"/>
              <a:t>opi</a:t>
            </a:r>
            <a:r>
              <a:rPr lang="en-US" sz="2400" dirty="0"/>
              <a:t>, .bob, .</a:t>
            </a:r>
            <a:r>
              <a:rPr lang="en-US" sz="2400" dirty="0" err="1"/>
              <a:t>plt</a:t>
            </a:r>
            <a:endParaRPr lang="en-US" sz="2400" dirty="0"/>
          </a:p>
          <a:p>
            <a:endParaRPr lang="en-US" dirty="0"/>
          </a:p>
          <a:p>
            <a:endParaRPr lang="en-US" dirty="0"/>
          </a:p>
        </p:txBody>
      </p:sp>
      <p:pic>
        <p:nvPicPr>
          <p:cNvPr id="7" name="Content Placeholder 6" descr="A screenshot of a social media post&#10;&#10;Description automatically generated">
            <a:extLst>
              <a:ext uri="{FF2B5EF4-FFF2-40B4-BE49-F238E27FC236}">
                <a16:creationId xmlns:a16="http://schemas.microsoft.com/office/drawing/2014/main" id="{18606C78-2FCC-4111-B0F1-655C2107FCA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740737" y="862672"/>
            <a:ext cx="7129322" cy="5396226"/>
          </a:xfrm>
        </p:spPr>
      </p:pic>
    </p:spTree>
    <p:extLst>
      <p:ext uri="{BB962C8B-B14F-4D97-AF65-F5344CB8AC3E}">
        <p14:creationId xmlns:p14="http://schemas.microsoft.com/office/powerpoint/2010/main" val="20106838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671" y="385142"/>
            <a:ext cx="5002802" cy="1200150"/>
          </a:xfrm>
        </p:spPr>
        <p:txBody>
          <a:bodyPr>
            <a:normAutofit fontScale="90000"/>
          </a:bodyPr>
          <a:lstStyle/>
          <a:p>
            <a:r>
              <a:rPr lang="en-US" dirty="0"/>
              <a:t>Phoebus Integration </a:t>
            </a:r>
            <a:br>
              <a:rPr lang="en-US" dirty="0"/>
            </a:br>
            <a:r>
              <a:rPr lang="en-US" dirty="0"/>
              <a:t>in </a:t>
            </a:r>
            <a:br>
              <a:rPr lang="en-US" dirty="0"/>
            </a:br>
            <a:r>
              <a:rPr lang="en-US" dirty="0"/>
              <a:t>Existing eclipse products</a:t>
            </a:r>
          </a:p>
        </p:txBody>
      </p:sp>
      <p:sp>
        <p:nvSpPr>
          <p:cNvPr id="4" name="Text Placeholder 3"/>
          <p:cNvSpPr>
            <a:spLocks noGrp="1"/>
          </p:cNvSpPr>
          <p:nvPr>
            <p:ph type="body" sz="half" idx="2"/>
          </p:nvPr>
        </p:nvSpPr>
        <p:spPr>
          <a:xfrm>
            <a:off x="924232" y="1812448"/>
            <a:ext cx="4301393" cy="4446450"/>
          </a:xfrm>
        </p:spPr>
        <p:txBody>
          <a:bodyPr>
            <a:normAutofit/>
          </a:bodyPr>
          <a:lstStyle/>
          <a:p>
            <a:r>
              <a:rPr lang="en-US" sz="2400" dirty="0"/>
              <a:t>“Open Phoebus” action</a:t>
            </a:r>
          </a:p>
          <a:p>
            <a:endParaRPr lang="en-US" sz="2400" dirty="0"/>
          </a:p>
          <a:p>
            <a:r>
              <a:rPr lang="en-US" sz="2400" dirty="0"/>
              <a:t>BOY actions buttons, menu buttons, other widgets can open resources in cs-studio </a:t>
            </a:r>
            <a:r>
              <a:rPr lang="en-US" sz="2400" dirty="0" err="1"/>
              <a:t>phoebus</a:t>
            </a:r>
            <a:r>
              <a:rPr lang="en-US" sz="2400" dirty="0"/>
              <a:t> applications.</a:t>
            </a:r>
          </a:p>
          <a:p>
            <a:endParaRPr lang="en-US" sz="2400" dirty="0"/>
          </a:p>
          <a:p>
            <a:endParaRPr lang="en-US" sz="2400" dirty="0"/>
          </a:p>
          <a:p>
            <a:endParaRPr lang="en-US" sz="2400" dirty="0"/>
          </a:p>
          <a:p>
            <a:endParaRPr lang="en-US" sz="2400" dirty="0"/>
          </a:p>
        </p:txBody>
      </p:sp>
      <p:pic>
        <p:nvPicPr>
          <p:cNvPr id="7" name="Content Placeholder 6" descr="A screenshot of a cell phone&#10;&#10;Description automatically generated">
            <a:extLst>
              <a:ext uri="{FF2B5EF4-FFF2-40B4-BE49-F238E27FC236}">
                <a16:creationId xmlns:a16="http://schemas.microsoft.com/office/drawing/2014/main" id="{0E21CF3F-7C43-4518-954F-ED22327E666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225625" y="1714261"/>
            <a:ext cx="6087325" cy="3419952"/>
          </a:xfrm>
        </p:spPr>
      </p:pic>
    </p:spTree>
    <p:extLst>
      <p:ext uri="{BB962C8B-B14F-4D97-AF65-F5344CB8AC3E}">
        <p14:creationId xmlns:p14="http://schemas.microsoft.com/office/powerpoint/2010/main" val="8277642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Phoebus Integration</a:t>
            </a:r>
          </a:p>
        </p:txBody>
      </p:sp>
      <p:sp>
        <p:nvSpPr>
          <p:cNvPr id="6" name="Content Placeholder 5">
            <a:extLst>
              <a:ext uri="{FF2B5EF4-FFF2-40B4-BE49-F238E27FC236}">
                <a16:creationId xmlns:a16="http://schemas.microsoft.com/office/drawing/2014/main" id="{3D249AAF-9ABF-405D-9B33-541265DEE016}"/>
              </a:ext>
            </a:extLst>
          </p:cNvPr>
          <p:cNvSpPr>
            <a:spLocks noGrp="1"/>
          </p:cNvSpPr>
          <p:nvPr>
            <p:ph idx="1"/>
          </p:nvPr>
        </p:nvSpPr>
        <p:spPr/>
        <p:txBody>
          <a:bodyPr/>
          <a:lstStyle/>
          <a:p>
            <a:pPr marL="0" indent="0">
              <a:buNone/>
            </a:pPr>
            <a:r>
              <a:rPr lang="en-US" dirty="0"/>
              <a:t>Under the hood</a:t>
            </a:r>
          </a:p>
          <a:p>
            <a:pPr marL="0" indent="0">
              <a:buNone/>
            </a:pPr>
            <a:endParaRPr lang="en-US" dirty="0"/>
          </a:p>
          <a:p>
            <a:r>
              <a:rPr lang="en-US" b="1" i="1" dirty="0" err="1"/>
              <a:t>org.csstudio.phoebus.integration</a:t>
            </a:r>
            <a:endParaRPr lang="en-US" b="1" i="1" dirty="0"/>
          </a:p>
          <a:p>
            <a:pPr marL="0" indent="0">
              <a:buNone/>
            </a:pPr>
            <a:r>
              <a:rPr lang="en-US" dirty="0"/>
              <a:t>A plugin which provides a service with methods for launching CS-Studio </a:t>
            </a:r>
            <a:r>
              <a:rPr lang="en-US" dirty="0" err="1"/>
              <a:t>phoebus</a:t>
            </a:r>
            <a:r>
              <a:rPr lang="en-US" dirty="0"/>
              <a:t> applications from inside existing CS-Studio/eclipse products</a:t>
            </a: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0647980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7B0C8-6188-4D81-9CC4-C10F18F8B260}"/>
              </a:ext>
            </a:extLst>
          </p:cNvPr>
          <p:cNvSpPr>
            <a:spLocks noGrp="1"/>
          </p:cNvSpPr>
          <p:nvPr>
            <p:ph type="title"/>
          </p:nvPr>
        </p:nvSpPr>
        <p:spPr/>
        <p:txBody>
          <a:bodyPr/>
          <a:lstStyle/>
          <a:p>
            <a:r>
              <a:rPr lang="en-US" dirty="0">
                <a:latin typeface="Arial" pitchFamily="34" charset="0"/>
                <a:ea typeface="ＭＳ Ｐゴシック"/>
                <a:cs typeface="ＭＳ Ｐゴシック"/>
              </a:rPr>
              <a:t>How to Contribute</a:t>
            </a:r>
            <a:endParaRPr lang="en-US" dirty="0"/>
          </a:p>
        </p:txBody>
      </p:sp>
      <p:sp>
        <p:nvSpPr>
          <p:cNvPr id="3" name="Content Placeholder 2">
            <a:extLst>
              <a:ext uri="{FF2B5EF4-FFF2-40B4-BE49-F238E27FC236}">
                <a16:creationId xmlns:a16="http://schemas.microsoft.com/office/drawing/2014/main" id="{91D24175-CAC8-4887-B2A4-962A821C7130}"/>
              </a:ext>
            </a:extLst>
          </p:cNvPr>
          <p:cNvSpPr>
            <a:spLocks noGrp="1"/>
          </p:cNvSpPr>
          <p:nvPr>
            <p:ph idx="1"/>
          </p:nvPr>
        </p:nvSpPr>
        <p:spPr/>
        <p:txBody>
          <a:bodyPr/>
          <a:lstStyle/>
          <a:p>
            <a:r>
              <a:rPr lang="en-US" dirty="0">
                <a:latin typeface="Arial" pitchFamily="34" charset="0"/>
                <a:ea typeface="ＭＳ Ｐゴシック"/>
                <a:cs typeface="ＭＳ Ｐゴシック"/>
              </a:rPr>
              <a:t>Fork us on </a:t>
            </a:r>
            <a:r>
              <a:rPr lang="en-US" dirty="0" err="1">
                <a:latin typeface="Arial" pitchFamily="34" charset="0"/>
                <a:ea typeface="ＭＳ Ｐゴシック"/>
                <a:cs typeface="ＭＳ Ｐゴシック"/>
              </a:rPr>
              <a:t>Github</a:t>
            </a:r>
            <a:r>
              <a:rPr lang="en-US" dirty="0">
                <a:latin typeface="Arial" pitchFamily="34" charset="0"/>
                <a:ea typeface="ＭＳ Ｐゴシック"/>
                <a:cs typeface="ＭＳ Ｐゴシック"/>
              </a:rPr>
              <a:t> </a:t>
            </a:r>
          </a:p>
          <a:p>
            <a:pPr lvl="1"/>
            <a:r>
              <a:rPr lang="en-US" dirty="0">
                <a:latin typeface="Arial" pitchFamily="34" charset="0"/>
                <a:ea typeface="ＭＳ Ｐゴシック"/>
                <a:cs typeface="ＭＳ Ｐゴシック"/>
                <a:hlinkClick r:id="rId2"/>
              </a:rPr>
              <a:t>https://github.com/ControlSystemStudio/cs-studio</a:t>
            </a:r>
            <a:endParaRPr lang="en-US" dirty="0">
              <a:latin typeface="Arial" pitchFamily="34" charset="0"/>
              <a:ea typeface="ＭＳ Ｐゴシック"/>
              <a:cs typeface="ＭＳ Ｐゴシック"/>
            </a:endParaRPr>
          </a:p>
          <a:p>
            <a:r>
              <a:rPr lang="en-US" dirty="0"/>
              <a:t>Create Issue tickets for feature request / bugs</a:t>
            </a:r>
          </a:p>
          <a:p>
            <a:r>
              <a:rPr lang="en-US" dirty="0"/>
              <a:t>Point out missing documentation</a:t>
            </a:r>
          </a:p>
        </p:txBody>
      </p:sp>
    </p:spTree>
    <p:extLst>
      <p:ext uri="{BB962C8B-B14F-4D97-AF65-F5344CB8AC3E}">
        <p14:creationId xmlns:p14="http://schemas.microsoft.com/office/powerpoint/2010/main" val="1434974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CS-Studio 4.6 requirements</a:t>
            </a:r>
          </a:p>
        </p:txBody>
      </p:sp>
      <p:sp>
        <p:nvSpPr>
          <p:cNvPr id="6" name="Content Placeholder 5"/>
          <p:cNvSpPr>
            <a:spLocks noGrp="1"/>
          </p:cNvSpPr>
          <p:nvPr>
            <p:ph idx="1"/>
          </p:nvPr>
        </p:nvSpPr>
        <p:spPr/>
        <p:txBody>
          <a:bodyPr>
            <a:normAutofit fontScale="77500" lnSpcReduction="20000"/>
          </a:bodyPr>
          <a:lstStyle/>
          <a:p>
            <a:pPr marL="0" indent="0">
              <a:buNone/>
            </a:pPr>
            <a:r>
              <a:rPr lang="en-US" i="1" dirty="0"/>
              <a:t>“When it works, I like it.”</a:t>
            </a:r>
          </a:p>
          <a:p>
            <a:pPr marL="0" indent="0">
              <a:buNone/>
            </a:pPr>
            <a:r>
              <a:rPr lang="en-US" sz="1500" i="1" dirty="0"/>
              <a:t>“right click -&gt; send PV name to another plug-in saves me a lot of time”</a:t>
            </a:r>
          </a:p>
          <a:p>
            <a:pPr marL="0" indent="0">
              <a:buNone/>
            </a:pPr>
            <a:r>
              <a:rPr lang="en-US" sz="1500" i="1" dirty="0"/>
              <a:t>“I like the concept of a well integrated set of tools that can share data.”</a:t>
            </a:r>
          </a:p>
          <a:p>
            <a:pPr marL="0" indent="0">
              <a:buNone/>
            </a:pPr>
            <a:r>
              <a:rPr lang="en-US" sz="1500" i="1" dirty="0"/>
              <a:t>“Integration of the </a:t>
            </a:r>
            <a:r>
              <a:rPr lang="en-US" sz="1500" i="1" dirty="0" err="1"/>
              <a:t>olog</a:t>
            </a:r>
            <a:r>
              <a:rPr lang="en-US" sz="1500" i="1" dirty="0"/>
              <a:t>, channel navigator, and chart/archiver features are useful.”</a:t>
            </a:r>
          </a:p>
          <a:p>
            <a:pPr marL="0" indent="0">
              <a:buNone/>
            </a:pPr>
            <a:r>
              <a:rPr lang="en-US" sz="1500" i="1" dirty="0"/>
              <a:t>“Everything in one place”</a:t>
            </a:r>
          </a:p>
          <a:p>
            <a:pPr marL="0" indent="0">
              <a:buNone/>
            </a:pPr>
            <a:r>
              <a:rPr lang="en-US" sz="1500" i="1" dirty="0"/>
              <a:t>“Easy to create GUI's that interact with EPICS PV’s”</a:t>
            </a:r>
            <a:endParaRPr lang="en-US" i="1" dirty="0"/>
          </a:p>
          <a:p>
            <a:pPr marL="0" indent="0">
              <a:buNone/>
            </a:pPr>
            <a:r>
              <a:rPr lang="en-US" i="1" dirty="0"/>
              <a:t>“When it does not work, I hate it.”</a:t>
            </a:r>
          </a:p>
          <a:p>
            <a:pPr marL="0" indent="0">
              <a:buNone/>
            </a:pPr>
            <a:r>
              <a:rPr lang="en-US" sz="1500" i="1" dirty="0"/>
              <a:t>“slow, clumsy, hard to understand”</a:t>
            </a:r>
          </a:p>
          <a:p>
            <a:pPr marL="0" indent="0">
              <a:buNone/>
            </a:pPr>
            <a:r>
              <a:rPr lang="en-US" sz="1500" i="1" dirty="0"/>
              <a:t>“BOY leads to crashes way too often”</a:t>
            </a:r>
          </a:p>
          <a:p>
            <a:pPr marL="0" indent="0">
              <a:buNone/>
            </a:pPr>
            <a:r>
              <a:rPr lang="en-US" sz="1500" i="1" dirty="0"/>
              <a:t>“I am having real problems building our own CSS distribution starting from Eclipse Mars RC2”</a:t>
            </a:r>
          </a:p>
          <a:p>
            <a:pPr marL="0" indent="0">
              <a:buNone/>
            </a:pPr>
            <a:r>
              <a:rPr lang="en-US" sz="1500" i="1" dirty="0"/>
              <a:t>“Big labs seem to have their experts but I'm under the impression that smaller labs are struggling and so am I when "my expert" is not available.”</a:t>
            </a:r>
          </a:p>
          <a:p>
            <a:pPr marL="0" indent="0">
              <a:buNone/>
            </a:pPr>
            <a:r>
              <a:rPr lang="en-US" sz="1500" i="1" dirty="0"/>
              <a:t>“Spend a long time to start a product in Eclipse and Export it.”</a:t>
            </a:r>
          </a:p>
          <a:p>
            <a:pPr marL="0" indent="0">
              <a:buNone/>
            </a:pPr>
            <a:endParaRPr lang="en-US" dirty="0"/>
          </a:p>
          <a:p>
            <a:pPr marL="0" indent="0">
              <a:buNone/>
            </a:pPr>
            <a:r>
              <a:rPr lang="en-US" sz="2600" dirty="0"/>
              <a:t>Feedback link:</a:t>
            </a:r>
          </a:p>
          <a:p>
            <a:pPr marL="0" indent="0">
              <a:buNone/>
            </a:pPr>
            <a:r>
              <a:rPr lang="en-US" sz="1300" dirty="0">
                <a:hlinkClick r:id="rId2"/>
              </a:rPr>
              <a:t>https://docs.google.com/spreadsheets/d/11_nwz0tiSJO4Zs71UI5vD-SRLrHvmd__NjbFEzk_6js/edit#gid=0</a:t>
            </a:r>
            <a:endParaRPr lang="en-US" sz="1300" dirty="0"/>
          </a:p>
          <a:p>
            <a:pPr marL="0" indent="0">
              <a:buNone/>
            </a:pPr>
            <a:endParaRPr lang="en-US" dirty="0"/>
          </a:p>
          <a:p>
            <a:endParaRPr lang="en-US" dirty="0"/>
          </a:p>
        </p:txBody>
      </p:sp>
    </p:spTree>
    <p:extLst>
      <p:ext uri="{BB962C8B-B14F-4D97-AF65-F5344CB8AC3E}">
        <p14:creationId xmlns:p14="http://schemas.microsoft.com/office/powerpoint/2010/main" val="22589582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7B0C8-6188-4D81-9CC4-C10F18F8B260}"/>
              </a:ext>
            </a:extLst>
          </p:cNvPr>
          <p:cNvSpPr>
            <a:spLocks noGrp="1"/>
          </p:cNvSpPr>
          <p:nvPr>
            <p:ph type="title"/>
          </p:nvPr>
        </p:nvSpPr>
        <p:spPr/>
        <p:txBody>
          <a:bodyPr/>
          <a:lstStyle/>
          <a:p>
            <a:r>
              <a:rPr lang="en-US" dirty="0">
                <a:latin typeface="Arial" pitchFamily="34" charset="0"/>
                <a:ea typeface="ＭＳ Ｐゴシック"/>
                <a:cs typeface="ＭＳ Ｐゴシック"/>
              </a:rPr>
              <a:t>How to get free Beer</a:t>
            </a:r>
            <a:endParaRPr lang="en-US" dirty="0"/>
          </a:p>
        </p:txBody>
      </p:sp>
      <p:sp>
        <p:nvSpPr>
          <p:cNvPr id="3" name="Content Placeholder 2">
            <a:extLst>
              <a:ext uri="{FF2B5EF4-FFF2-40B4-BE49-F238E27FC236}">
                <a16:creationId xmlns:a16="http://schemas.microsoft.com/office/drawing/2014/main" id="{91D24175-CAC8-4887-B2A4-962A821C7130}"/>
              </a:ext>
            </a:extLst>
          </p:cNvPr>
          <p:cNvSpPr>
            <a:spLocks noGrp="1"/>
          </p:cNvSpPr>
          <p:nvPr>
            <p:ph idx="1"/>
          </p:nvPr>
        </p:nvSpPr>
        <p:spPr/>
        <p:txBody>
          <a:bodyPr/>
          <a:lstStyle/>
          <a:p>
            <a:r>
              <a:rPr lang="en-US" dirty="0">
                <a:latin typeface="Arial" pitchFamily="34" charset="0"/>
                <a:ea typeface="ＭＳ Ｐゴシック"/>
              </a:rPr>
              <a:t>Pick an issue/feature or make one</a:t>
            </a:r>
          </a:p>
          <a:p>
            <a:pPr lvl="1"/>
            <a:r>
              <a:rPr lang="en-US" dirty="0">
                <a:latin typeface="Arial" pitchFamily="34" charset="0"/>
                <a:ea typeface="ＭＳ Ｐゴシック"/>
                <a:hlinkClick r:id="rId2"/>
              </a:rPr>
              <a:t>https://github.com/ControlSystemStudio/cs-studio/issues</a:t>
            </a:r>
            <a:endParaRPr lang="en-US" dirty="0">
              <a:latin typeface="Arial" pitchFamily="34" charset="0"/>
              <a:ea typeface="ＭＳ Ｐゴシック"/>
            </a:endParaRPr>
          </a:p>
          <a:p>
            <a:r>
              <a:rPr lang="en-US" dirty="0">
                <a:latin typeface="Arial" pitchFamily="34" charset="0"/>
                <a:ea typeface="ＭＳ Ｐゴシック"/>
              </a:rPr>
              <a:t>Create a branch in your fork with the fix or feature</a:t>
            </a:r>
          </a:p>
          <a:p>
            <a:r>
              <a:rPr lang="en-US" dirty="0">
                <a:latin typeface="Arial" pitchFamily="34" charset="0"/>
                <a:ea typeface="ＭＳ Ｐゴシック"/>
                <a:cs typeface="ＭＳ Ｐゴシック"/>
              </a:rPr>
              <a:t>Make a Pull Request with the issue number in the title</a:t>
            </a:r>
          </a:p>
          <a:p>
            <a:r>
              <a:rPr lang="en-US" dirty="0">
                <a:latin typeface="Arial" pitchFamily="34" charset="0"/>
                <a:ea typeface="ＭＳ Ｐゴシック"/>
                <a:cs typeface="ＭＳ Ｐゴシック"/>
              </a:rPr>
              <a:t>Attend meetings, know the release schedule, subscribe to mailing list</a:t>
            </a:r>
            <a:r>
              <a:rPr lang="en-US" dirty="0">
                <a:latin typeface="Arial" pitchFamily="34" charset="0"/>
                <a:ea typeface="ＭＳ Ｐゴシック"/>
              </a:rPr>
              <a:t> </a:t>
            </a:r>
            <a:endParaRPr lang="en-US" dirty="0">
              <a:latin typeface="Arial" pitchFamily="34" charset="0"/>
              <a:ea typeface="ＭＳ Ｐゴシック"/>
              <a:cs typeface="ＭＳ Ｐゴシック"/>
            </a:endParaRPr>
          </a:p>
          <a:p>
            <a:pPr marL="0" indent="0">
              <a:buNone/>
            </a:pPr>
            <a:endParaRPr lang="en-US" dirty="0">
              <a:latin typeface="Arial" pitchFamily="34" charset="0"/>
              <a:ea typeface="ＭＳ Ｐゴシック"/>
              <a:cs typeface="ＭＳ Ｐゴシック"/>
            </a:endParaRPr>
          </a:p>
          <a:p>
            <a:endParaRPr lang="en-US" dirty="0"/>
          </a:p>
        </p:txBody>
      </p:sp>
    </p:spTree>
    <p:extLst>
      <p:ext uri="{BB962C8B-B14F-4D97-AF65-F5344CB8AC3E}">
        <p14:creationId xmlns:p14="http://schemas.microsoft.com/office/powerpoint/2010/main" val="26643701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95F52D-EAB9-4499-89D6-3EA3F12BA248}"/>
              </a:ext>
            </a:extLst>
          </p:cNvPr>
          <p:cNvSpPr>
            <a:spLocks noGrp="1"/>
          </p:cNvSpPr>
          <p:nvPr>
            <p:ph type="title"/>
          </p:nvPr>
        </p:nvSpPr>
        <p:spPr/>
        <p:txBody>
          <a:bodyPr/>
          <a:lstStyle/>
          <a:p>
            <a:r>
              <a:rPr lang="en-US" dirty="0">
                <a:latin typeface="Arial" pitchFamily="34" charset="0"/>
                <a:ea typeface="ＭＳ Ｐゴシック"/>
                <a:cs typeface="ＭＳ Ｐゴシック"/>
              </a:rPr>
              <a:t>Attend Meetings</a:t>
            </a:r>
            <a:endParaRPr lang="en-US" dirty="0"/>
          </a:p>
        </p:txBody>
      </p:sp>
      <p:sp>
        <p:nvSpPr>
          <p:cNvPr id="3" name="Content Placeholder 2">
            <a:extLst>
              <a:ext uri="{FF2B5EF4-FFF2-40B4-BE49-F238E27FC236}">
                <a16:creationId xmlns:a16="http://schemas.microsoft.com/office/drawing/2014/main" id="{1979B3D0-8756-4BAB-A6B8-6C3F47ABF089}"/>
              </a:ext>
            </a:extLst>
          </p:cNvPr>
          <p:cNvSpPr>
            <a:spLocks noGrp="1"/>
          </p:cNvSpPr>
          <p:nvPr>
            <p:ph idx="1"/>
          </p:nvPr>
        </p:nvSpPr>
        <p:spPr/>
        <p:txBody>
          <a:bodyPr/>
          <a:lstStyle/>
          <a:p>
            <a:pPr marL="179705" indent="-179705"/>
            <a:r>
              <a:rPr lang="en-US" dirty="0">
                <a:latin typeface="Arial" pitchFamily="34" charset="0"/>
                <a:ea typeface="ＭＳ Ｐゴシック"/>
              </a:rPr>
              <a:t>We use Google Hangouts to share our progress and discuss issues</a:t>
            </a:r>
            <a:endParaRPr lang="en-US" dirty="0"/>
          </a:p>
          <a:p>
            <a:pPr marL="363220" lvl="1" indent="-151130"/>
            <a:r>
              <a:rPr lang="en-US" dirty="0">
                <a:latin typeface="Arial" pitchFamily="34" charset="0"/>
                <a:ea typeface="ＭＳ Ｐゴシック"/>
              </a:rPr>
              <a:t>Meetings are posted (viewable after being added to group)</a:t>
            </a:r>
            <a:endParaRPr lang="en-US" dirty="0">
              <a:latin typeface="Arial" pitchFamily="34" charset="0"/>
              <a:ea typeface="ＭＳ Ｐゴシック"/>
              <a:cs typeface="Arial"/>
            </a:endParaRPr>
          </a:p>
          <a:p>
            <a:pPr marL="363220" lvl="1" indent="-151130"/>
            <a:r>
              <a:rPr lang="en-US" dirty="0">
                <a:latin typeface="Arial" pitchFamily="34" charset="0"/>
                <a:ea typeface="ＭＳ Ｐゴシック"/>
              </a:rPr>
              <a:t>First Wednesday of the month (9am EST)</a:t>
            </a:r>
            <a:endParaRPr lang="en-US" dirty="0">
              <a:latin typeface="Arial" pitchFamily="34" charset="0"/>
              <a:ea typeface="ＭＳ Ｐゴシック"/>
              <a:cs typeface="Arial"/>
            </a:endParaRPr>
          </a:p>
          <a:p>
            <a:pPr marL="363220" lvl="1" indent="-151130"/>
            <a:r>
              <a:rPr lang="en-US" dirty="0">
                <a:latin typeface="Arial" pitchFamily="34" charset="0"/>
                <a:ea typeface="ＭＳ Ｐゴシック"/>
              </a:rPr>
              <a:t>Project groups meet once a week when actively developing</a:t>
            </a:r>
            <a:endParaRPr lang="en-US" dirty="0">
              <a:latin typeface="Arial" pitchFamily="34" charset="0"/>
              <a:ea typeface="ＭＳ Ｐゴシック"/>
              <a:cs typeface="Arial"/>
            </a:endParaRPr>
          </a:p>
          <a:p>
            <a:endParaRPr lang="en-US" dirty="0"/>
          </a:p>
        </p:txBody>
      </p:sp>
      <p:sp>
        <p:nvSpPr>
          <p:cNvPr id="4" name="Title 4">
            <a:extLst>
              <a:ext uri="{FF2B5EF4-FFF2-40B4-BE49-F238E27FC236}">
                <a16:creationId xmlns:a16="http://schemas.microsoft.com/office/drawing/2014/main" id="{3861C864-5217-4FA9-9BB6-C92FBBF200AD}"/>
              </a:ext>
            </a:extLst>
          </p:cNvPr>
          <p:cNvSpPr txBox="1">
            <a:spLocks/>
          </p:cNvSpPr>
          <p:nvPr/>
        </p:nvSpPr>
        <p:spPr>
          <a:xfrm>
            <a:off x="-508000" y="473225"/>
            <a:ext cx="11988800" cy="485775"/>
          </a:xfrm>
          <a:prstGeom prst="rect">
            <a:avLst/>
          </a:prstGeom>
        </p:spPr>
        <p:txBody>
          <a:bodyPr vert="horz" lIns="91440" tIns="45720" rIns="91440" bIns="45720" rtlCol="0" anchor="ctr">
            <a:normAutofit fontScale="8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latin typeface="Arial" pitchFamily="34" charset="0"/>
              <a:ea typeface="ＭＳ Ｐゴシック"/>
              <a:cs typeface="ＭＳ Ｐゴシック"/>
            </a:endParaRPr>
          </a:p>
        </p:txBody>
      </p:sp>
    </p:spTree>
    <p:extLst>
      <p:ext uri="{BB962C8B-B14F-4D97-AF65-F5344CB8AC3E}">
        <p14:creationId xmlns:p14="http://schemas.microsoft.com/office/powerpoint/2010/main" val="39600196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Useful links</a:t>
            </a:r>
          </a:p>
        </p:txBody>
      </p:sp>
      <p:sp>
        <p:nvSpPr>
          <p:cNvPr id="3" name="Content Placeholder 2"/>
          <p:cNvSpPr>
            <a:spLocks noGrp="1"/>
          </p:cNvSpPr>
          <p:nvPr>
            <p:ph idx="1"/>
          </p:nvPr>
        </p:nvSpPr>
        <p:spPr/>
        <p:txBody>
          <a:bodyPr/>
          <a:lstStyle/>
          <a:p>
            <a:pPr marL="0" indent="0">
              <a:buNone/>
            </a:pPr>
            <a:r>
              <a:rPr lang="en-US"/>
              <a:t>CS-Studio</a:t>
            </a:r>
            <a:endParaRPr lang="en-US" dirty="0"/>
          </a:p>
          <a:p>
            <a:r>
              <a:rPr lang="en-US" dirty="0">
                <a:hlinkClick r:id="rId2"/>
              </a:rPr>
              <a:t>https://github.com/ControlSystemStudio/cs-studio</a:t>
            </a:r>
            <a:endParaRPr lang="en-US" dirty="0">
              <a:hlinkClick r:id="" action="ppaction://noaction"/>
            </a:endParaRPr>
          </a:p>
          <a:p>
            <a:r>
              <a:rPr lang="en-US" dirty="0">
                <a:hlinkClick r:id="" action="ppaction://noaction"/>
              </a:rPr>
              <a:t>https://github.com/shroffk/phoebus</a:t>
            </a:r>
            <a:endParaRPr lang="en-US" dirty="0"/>
          </a:p>
          <a:p>
            <a:r>
              <a:rPr lang="en-US" dirty="0">
                <a:hlinkClick r:id="rId3"/>
              </a:rPr>
              <a:t>http://phoebus-doc.readthedocs.io/en/latest/</a:t>
            </a:r>
            <a:endParaRPr lang="en-US" dirty="0"/>
          </a:p>
          <a:p>
            <a:endParaRPr lang="en-US" dirty="0"/>
          </a:p>
          <a:p>
            <a:pPr marL="0" indent="0">
              <a:buNone/>
            </a:pPr>
            <a:r>
              <a:rPr lang="en-US" dirty="0"/>
              <a:t>CS-Studio Phoebus Integration</a:t>
            </a:r>
          </a:p>
          <a:p>
            <a:r>
              <a:rPr lang="en-US" dirty="0">
                <a:hlinkClick r:id="rId2"/>
              </a:rPr>
              <a:t>https://github.com/ControlSystemStudio/cs-studio/issues/2437</a:t>
            </a:r>
            <a:endParaRPr lang="en-US" dirty="0"/>
          </a:p>
          <a:p>
            <a:endParaRPr lang="en-US" dirty="0"/>
          </a:p>
        </p:txBody>
      </p:sp>
    </p:spTree>
    <p:extLst>
      <p:ext uri="{BB962C8B-B14F-4D97-AF65-F5344CB8AC3E}">
        <p14:creationId xmlns:p14="http://schemas.microsoft.com/office/powerpoint/2010/main" val="27948563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E1BD17-137C-664F-8098-DA21ECCEA790}"/>
              </a:ext>
            </a:extLst>
          </p:cNvPr>
          <p:cNvSpPr>
            <a:spLocks noGrp="1"/>
          </p:cNvSpPr>
          <p:nvPr>
            <p:ph type="title"/>
          </p:nvPr>
        </p:nvSpPr>
        <p:spPr/>
        <p:txBody>
          <a:bodyPr/>
          <a:lstStyle/>
          <a:p>
            <a:r>
              <a:rPr lang="en-GB" dirty="0"/>
              <a:t>Questions?</a:t>
            </a:r>
          </a:p>
        </p:txBody>
      </p:sp>
      <p:sp>
        <p:nvSpPr>
          <p:cNvPr id="3" name="Text Placeholder 2">
            <a:extLst>
              <a:ext uri="{FF2B5EF4-FFF2-40B4-BE49-F238E27FC236}">
                <a16:creationId xmlns:a16="http://schemas.microsoft.com/office/drawing/2014/main" id="{57919357-5320-574A-887C-482C1DD807BB}"/>
              </a:ext>
            </a:extLst>
          </p:cNvPr>
          <p:cNvSpPr>
            <a:spLocks noGrp="1"/>
          </p:cNvSpPr>
          <p:nvPr>
            <p:ph type="body" sz="quarter" idx="10"/>
          </p:nvPr>
        </p:nvSpPr>
        <p:spPr/>
        <p:txBody>
          <a:bodyPr/>
          <a:lstStyle/>
          <a:p>
            <a:endParaRPr lang="en-GB" dirty="0"/>
          </a:p>
        </p:txBody>
      </p:sp>
    </p:spTree>
    <p:extLst>
      <p:ext uri="{BB962C8B-B14F-4D97-AF65-F5344CB8AC3E}">
        <p14:creationId xmlns:p14="http://schemas.microsoft.com/office/powerpoint/2010/main" val="1360609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71DC0-1D4A-B34B-A28B-83EFA2F89763}"/>
              </a:ext>
            </a:extLst>
          </p:cNvPr>
          <p:cNvSpPr>
            <a:spLocks noGrp="1"/>
          </p:cNvSpPr>
          <p:nvPr>
            <p:ph type="title"/>
          </p:nvPr>
        </p:nvSpPr>
        <p:spPr/>
        <p:txBody>
          <a:bodyPr/>
          <a:lstStyle/>
          <a:p>
            <a:r>
              <a:rPr lang="en-US" dirty="0"/>
              <a:t>CS-Studio 4.6</a:t>
            </a:r>
          </a:p>
        </p:txBody>
      </p:sp>
      <p:sp>
        <p:nvSpPr>
          <p:cNvPr id="3" name="Content Placeholder 2">
            <a:extLst>
              <a:ext uri="{FF2B5EF4-FFF2-40B4-BE49-F238E27FC236}">
                <a16:creationId xmlns:a16="http://schemas.microsoft.com/office/drawing/2014/main" id="{913ED4E3-90DA-694D-8283-D03C441BCF6D}"/>
              </a:ext>
            </a:extLst>
          </p:cNvPr>
          <p:cNvSpPr>
            <a:spLocks noGrp="1"/>
          </p:cNvSpPr>
          <p:nvPr>
            <p:ph idx="1"/>
          </p:nvPr>
        </p:nvSpPr>
        <p:spPr>
          <a:xfrm>
            <a:off x="838200" y="1838325"/>
            <a:ext cx="10515600" cy="4287839"/>
          </a:xfrm>
        </p:spPr>
        <p:txBody>
          <a:bodyPr>
            <a:normAutofit lnSpcReduction="10000"/>
          </a:bodyPr>
          <a:lstStyle/>
          <a:p>
            <a:pPr marL="0" indent="0">
              <a:buNone/>
            </a:pPr>
            <a:r>
              <a:rPr lang="en-US" dirty="0"/>
              <a:t>Summer 2019</a:t>
            </a:r>
          </a:p>
          <a:p>
            <a:pPr marL="0" indent="0">
              <a:buNone/>
            </a:pPr>
            <a:endParaRPr lang="en-US" dirty="0"/>
          </a:p>
          <a:p>
            <a:pPr marL="0" indent="0">
              <a:buNone/>
            </a:pPr>
            <a:r>
              <a:rPr lang="en-US" dirty="0"/>
              <a:t>Upgrades to the underlying infrastructure</a:t>
            </a:r>
          </a:p>
          <a:p>
            <a:pPr lvl="1"/>
            <a:r>
              <a:rPr lang="en-US" dirty="0"/>
              <a:t>OpenJDK 11.0.2</a:t>
            </a:r>
          </a:p>
          <a:p>
            <a:pPr lvl="1"/>
            <a:r>
              <a:rPr lang="en-US" dirty="0" err="1"/>
              <a:t>OpenJfx</a:t>
            </a:r>
            <a:endParaRPr lang="en-US" dirty="0"/>
          </a:p>
          <a:p>
            <a:pPr lvl="1"/>
            <a:r>
              <a:rPr lang="en-US" dirty="0"/>
              <a:t>Eclipse 2018-12</a:t>
            </a:r>
          </a:p>
          <a:p>
            <a:pPr marL="0" indent="0">
              <a:buNone/>
            </a:pPr>
            <a:r>
              <a:rPr lang="en-US" dirty="0"/>
              <a:t>Phoebus framework</a:t>
            </a:r>
          </a:p>
          <a:p>
            <a:pPr lvl="1"/>
            <a:r>
              <a:rPr lang="en-US" dirty="0"/>
              <a:t>Development of </a:t>
            </a:r>
            <a:r>
              <a:rPr lang="en-US" dirty="0" err="1"/>
              <a:t>phoebus</a:t>
            </a:r>
            <a:r>
              <a:rPr lang="en-US" dirty="0"/>
              <a:t> services and new core modules </a:t>
            </a:r>
          </a:p>
          <a:p>
            <a:pPr lvl="1"/>
            <a:r>
              <a:rPr lang="en-US" dirty="0" err="1"/>
              <a:t>phoebus</a:t>
            </a:r>
            <a:r>
              <a:rPr lang="en-US" dirty="0"/>
              <a:t> &amp; eclipse integrations</a:t>
            </a:r>
          </a:p>
          <a:p>
            <a:pPr marL="0" indent="0">
              <a:buNone/>
            </a:pPr>
            <a:r>
              <a:rPr lang="en-US" dirty="0"/>
              <a:t>New Application features and Bug fixes</a:t>
            </a:r>
          </a:p>
        </p:txBody>
      </p:sp>
    </p:spTree>
    <p:extLst>
      <p:ext uri="{BB962C8B-B14F-4D97-AF65-F5344CB8AC3E}">
        <p14:creationId xmlns:p14="http://schemas.microsoft.com/office/powerpoint/2010/main" val="11616486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71DC0-1D4A-B34B-A28B-83EFA2F89763}"/>
              </a:ext>
            </a:extLst>
          </p:cNvPr>
          <p:cNvSpPr>
            <a:spLocks noGrp="1"/>
          </p:cNvSpPr>
          <p:nvPr>
            <p:ph type="title"/>
          </p:nvPr>
        </p:nvSpPr>
        <p:spPr/>
        <p:txBody>
          <a:bodyPr/>
          <a:lstStyle/>
          <a:p>
            <a:r>
              <a:rPr lang="en-US" dirty="0"/>
              <a:t>“Phoebus”</a:t>
            </a:r>
          </a:p>
        </p:txBody>
      </p:sp>
      <p:sp>
        <p:nvSpPr>
          <p:cNvPr id="3" name="Content Placeholder 2">
            <a:extLst>
              <a:ext uri="{FF2B5EF4-FFF2-40B4-BE49-F238E27FC236}">
                <a16:creationId xmlns:a16="http://schemas.microsoft.com/office/drawing/2014/main" id="{913ED4E3-90DA-694D-8283-D03C441BCF6D}"/>
              </a:ext>
            </a:extLst>
          </p:cNvPr>
          <p:cNvSpPr>
            <a:spLocks noGrp="1"/>
          </p:cNvSpPr>
          <p:nvPr>
            <p:ph idx="1"/>
          </p:nvPr>
        </p:nvSpPr>
        <p:spPr>
          <a:xfrm>
            <a:off x="838200" y="1838325"/>
            <a:ext cx="8470557" cy="4287839"/>
          </a:xfrm>
        </p:spPr>
        <p:txBody>
          <a:bodyPr>
            <a:normAutofit fontScale="77500" lnSpcReduction="20000"/>
          </a:bodyPr>
          <a:lstStyle/>
          <a:p>
            <a:r>
              <a:rPr lang="en-US" dirty="0"/>
              <a:t>Phoebus (Greek for “bright”) </a:t>
            </a:r>
            <a:br>
              <a:rPr lang="en-US" dirty="0"/>
            </a:br>
            <a:r>
              <a:rPr lang="en-US" dirty="0"/>
              <a:t>As we step out of the shadow of </a:t>
            </a:r>
            <a:br>
              <a:rPr lang="en-US" dirty="0"/>
            </a:br>
            <a:endParaRPr lang="en-US" dirty="0"/>
          </a:p>
          <a:p>
            <a:endParaRPr lang="en-US" dirty="0"/>
          </a:p>
          <a:p>
            <a:pPr marL="0" indent="0">
              <a:buNone/>
            </a:pPr>
            <a:r>
              <a:rPr lang="en-US" dirty="0"/>
              <a:t>To improve user experience</a:t>
            </a:r>
          </a:p>
          <a:p>
            <a:r>
              <a:rPr lang="en-US" dirty="0"/>
              <a:t>A framework for well integrated control system tools and software</a:t>
            </a:r>
          </a:p>
          <a:p>
            <a:pPr marL="0" indent="0">
              <a:buNone/>
            </a:pPr>
            <a:endParaRPr lang="en-US" dirty="0"/>
          </a:p>
          <a:p>
            <a:pPr marL="0" indent="0">
              <a:buNone/>
            </a:pPr>
            <a:r>
              <a:rPr lang="en-US" dirty="0"/>
              <a:t>To reduce the barrier of entry for new developers</a:t>
            </a:r>
          </a:p>
          <a:p>
            <a:r>
              <a:rPr lang="en-US" dirty="0"/>
              <a:t>A simple Build</a:t>
            </a:r>
          </a:p>
          <a:p>
            <a:r>
              <a:rPr lang="en-US" dirty="0"/>
              <a:t>A development environment that is easy to setup and use</a:t>
            </a:r>
          </a:p>
          <a:p>
            <a:r>
              <a:rPr lang="en-US" dirty="0"/>
              <a:t>Use generic tools and technologies available as part of the java ecosystem</a:t>
            </a:r>
          </a:p>
          <a:p>
            <a:endParaRPr lang="en-US" dirty="0"/>
          </a:p>
        </p:txBody>
      </p:sp>
      <p:pic>
        <p:nvPicPr>
          <p:cNvPr id="4" name="Picture 3">
            <a:extLst>
              <a:ext uri="{FF2B5EF4-FFF2-40B4-BE49-F238E27FC236}">
                <a16:creationId xmlns:a16="http://schemas.microsoft.com/office/drawing/2014/main" id="{F193FA9C-5A94-564B-92EE-E4887F8B2185}"/>
              </a:ext>
            </a:extLst>
          </p:cNvPr>
          <p:cNvPicPr>
            <a:picLocks noChangeAspect="1"/>
          </p:cNvPicPr>
          <p:nvPr/>
        </p:nvPicPr>
        <p:blipFill>
          <a:blip r:embed="rId2"/>
          <a:stretch>
            <a:fillRect/>
          </a:stretch>
        </p:blipFill>
        <p:spPr>
          <a:xfrm>
            <a:off x="4898576" y="2008802"/>
            <a:ext cx="1587658" cy="370840"/>
          </a:xfrm>
          <a:prstGeom prst="rect">
            <a:avLst/>
          </a:prstGeom>
        </p:spPr>
      </p:pic>
    </p:spTree>
    <p:extLst>
      <p:ext uri="{BB962C8B-B14F-4D97-AF65-F5344CB8AC3E}">
        <p14:creationId xmlns:p14="http://schemas.microsoft.com/office/powerpoint/2010/main" val="30621311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73D4C-B274-434A-BE70-6C039269A80E}"/>
              </a:ext>
            </a:extLst>
          </p:cNvPr>
          <p:cNvSpPr>
            <a:spLocks noGrp="1"/>
          </p:cNvSpPr>
          <p:nvPr>
            <p:ph type="title"/>
          </p:nvPr>
        </p:nvSpPr>
        <p:spPr>
          <a:xfrm>
            <a:off x="396740" y="365125"/>
            <a:ext cx="10957060" cy="1325563"/>
          </a:xfrm>
        </p:spPr>
        <p:txBody>
          <a:bodyPr>
            <a:normAutofit fontScale="90000"/>
          </a:bodyPr>
          <a:lstStyle/>
          <a:p>
            <a:r>
              <a:rPr lang="en-US" dirty="0">
                <a:solidFill>
                  <a:sysClr val="windowText" lastClr="000000"/>
                </a:solidFill>
                <a:latin typeface="Century Gothic" panose="020B0502020202020204" pitchFamily="34" charset="0"/>
              </a:rPr>
              <a:t>June 2019: CS-Studio</a:t>
            </a:r>
            <a:br>
              <a:rPr lang="en-US" dirty="0">
                <a:solidFill>
                  <a:sysClr val="windowText" lastClr="000000"/>
                </a:solidFill>
                <a:latin typeface="Century Gothic" panose="020B0502020202020204" pitchFamily="34" charset="0"/>
              </a:rPr>
            </a:br>
            <a:r>
              <a:rPr lang="en-US" dirty="0">
                <a:solidFill>
                  <a:sysClr val="windowText" lastClr="000000"/>
                </a:solidFill>
                <a:latin typeface="Century Gothic" panose="020B0502020202020204" pitchFamily="34" charset="0"/>
              </a:rPr>
              <a:t>on eclipse &amp; </a:t>
            </a:r>
            <a:r>
              <a:rPr lang="en-US" dirty="0" err="1">
                <a:solidFill>
                  <a:sysClr val="windowText" lastClr="000000"/>
                </a:solidFill>
                <a:latin typeface="Century Gothic" panose="020B0502020202020204" pitchFamily="34" charset="0"/>
              </a:rPr>
              <a:t>phoebus</a:t>
            </a:r>
            <a:br>
              <a:rPr lang="en-US" dirty="0">
                <a:solidFill>
                  <a:sysClr val="windowText" lastClr="000000"/>
                </a:solidFill>
                <a:latin typeface="Century Gothic" panose="020B0502020202020204" pitchFamily="34" charset="0"/>
              </a:rPr>
            </a:br>
            <a:endParaRPr lang="en-US" dirty="0"/>
          </a:p>
        </p:txBody>
      </p:sp>
      <p:sp>
        <p:nvSpPr>
          <p:cNvPr id="47" name="Content Placeholder 2">
            <a:extLst>
              <a:ext uri="{FF2B5EF4-FFF2-40B4-BE49-F238E27FC236}">
                <a16:creationId xmlns:a16="http://schemas.microsoft.com/office/drawing/2014/main" id="{4E693125-3F86-459B-9152-94FA0451624C}"/>
              </a:ext>
            </a:extLst>
          </p:cNvPr>
          <p:cNvSpPr txBox="1">
            <a:spLocks/>
          </p:cNvSpPr>
          <p:nvPr/>
        </p:nvSpPr>
        <p:spPr bwMode="auto">
          <a:xfrm>
            <a:off x="396740" y="6032211"/>
            <a:ext cx="3471317" cy="14085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288925" indent="-288925" algn="l" rtl="0" eaLnBrk="1" fontAlgn="base" hangingPunct="1">
              <a:lnSpc>
                <a:spcPct val="90000"/>
              </a:lnSpc>
              <a:spcBef>
                <a:spcPts val="1800"/>
              </a:spcBef>
              <a:spcAft>
                <a:spcPct val="0"/>
              </a:spcAft>
              <a:buClr>
                <a:schemeClr val="tx1"/>
              </a:buClr>
              <a:buSzPct val="90000"/>
              <a:buFont typeface="Century Gothic" panose="020B0502020202020204" pitchFamily="34" charset="0"/>
              <a:buChar char="•"/>
              <a:defRPr lang="en-US" sz="2800" kern="1200" dirty="0">
                <a:solidFill>
                  <a:schemeClr val="tx1"/>
                </a:solidFill>
                <a:latin typeface="Century Gothic" panose="020B0502020202020204" pitchFamily="34" charset="0"/>
                <a:ea typeface="+mn-ea"/>
                <a:cs typeface="+mn-cs"/>
              </a:defRPr>
            </a:lvl1pPr>
            <a:lvl2pPr marL="687388" indent="-288925"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2400" kern="1200">
                <a:solidFill>
                  <a:schemeClr val="tx1"/>
                </a:solidFill>
                <a:latin typeface="+mn-lt"/>
                <a:ea typeface="+mn-ea"/>
                <a:cs typeface="Arial" panose="020B0604020202020204" pitchFamily="34" charset="0"/>
              </a:defRPr>
            </a:lvl2pPr>
            <a:lvl3pPr marL="1031875" indent="-288925"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2000" kern="1200">
                <a:solidFill>
                  <a:schemeClr val="tx1"/>
                </a:solidFill>
                <a:latin typeface="+mn-lt"/>
                <a:ea typeface="+mn-ea"/>
                <a:cs typeface="Arial" panose="020B0604020202020204" pitchFamily="34" charset="0"/>
              </a:defRPr>
            </a:lvl3pPr>
            <a:lvl4pPr marL="1144588" indent="-173038" algn="l" rtl="0" eaLnBrk="1" fontAlgn="base" hangingPunct="1">
              <a:lnSpc>
                <a:spcPct val="90000"/>
              </a:lnSpc>
              <a:spcBef>
                <a:spcPts val="800"/>
              </a:spcBef>
              <a:spcAft>
                <a:spcPct val="0"/>
              </a:spcAft>
              <a:buClr>
                <a:schemeClr val="tx1"/>
              </a:buClr>
              <a:buFont typeface="Arial" charset="0"/>
              <a:buChar char="–"/>
              <a:defRPr sz="1800" kern="1200">
                <a:solidFill>
                  <a:schemeClr val="tx1"/>
                </a:solidFill>
                <a:latin typeface="+mn-lt"/>
                <a:ea typeface="+mn-ea"/>
                <a:cs typeface="Arial" panose="020B0604020202020204" pitchFamily="34" charset="0"/>
              </a:defRPr>
            </a:lvl4pPr>
            <a:lvl5pPr marL="1482725" indent="-222250" algn="l" rtl="0" eaLnBrk="1" fontAlgn="base" hangingPunct="1">
              <a:lnSpc>
                <a:spcPct val="90000"/>
              </a:lnSpc>
              <a:spcBef>
                <a:spcPts val="600"/>
              </a:spcBef>
              <a:spcAft>
                <a:spcPct val="0"/>
              </a:spcAft>
              <a:buClr>
                <a:schemeClr val="tx1"/>
              </a:buClr>
              <a:buFont typeface="Arial" panose="020B0604020202020204" pitchFamily="34" charset="0"/>
              <a:buChar char="•"/>
              <a:defRPr sz="1800" kern="1200">
                <a:solidFill>
                  <a:schemeClr val="tx1"/>
                </a:solidFill>
                <a:latin typeface="+mn-lt"/>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base" latinLnBrk="0" hangingPunct="1">
              <a:lnSpc>
                <a:spcPct val="90000"/>
              </a:lnSpc>
              <a:spcBef>
                <a:spcPts val="1800"/>
              </a:spcBef>
              <a:spcAft>
                <a:spcPct val="0"/>
              </a:spcAft>
              <a:buClr>
                <a:sysClr val="windowText" lastClr="000000"/>
              </a:buClr>
              <a:buSzPct val="90000"/>
              <a:buFont typeface="Century Gothic" panose="020B0502020202020204" pitchFamily="34" charset="0"/>
              <a:buNone/>
              <a:tabLst/>
              <a:defRPr/>
            </a:pPr>
            <a:r>
              <a:rPr kumimoji="0" lang="en-US" sz="2400" b="0" i="0" u="none" strike="noStrike" kern="1200" cap="none" spc="0" normalizeH="0" baseline="0" noProof="0">
                <a:ln>
                  <a:noFill/>
                </a:ln>
                <a:solidFill>
                  <a:sysClr val="windowText" lastClr="000000"/>
                </a:solidFill>
                <a:effectLst/>
                <a:uLnTx/>
                <a:uFillTx/>
                <a:latin typeface="Century Gothic" panose="020B0502020202020204" pitchFamily="34" charset="0"/>
                <a:ea typeface="+mn-ea"/>
                <a:cs typeface="+mn-cs"/>
              </a:rPr>
              <a:t>CS-Studio, 2010</a:t>
            </a:r>
            <a:br>
              <a:rPr kumimoji="0" lang="en-US" sz="2400" b="0" i="0" u="none" strike="noStrike" kern="1200" cap="none" spc="0" normalizeH="0" baseline="0" noProof="0">
                <a:ln>
                  <a:noFill/>
                </a:ln>
                <a:solidFill>
                  <a:sysClr val="windowText" lastClr="000000"/>
                </a:solidFill>
                <a:effectLst/>
                <a:uLnTx/>
                <a:uFillTx/>
                <a:latin typeface="Century Gothic" panose="020B0502020202020204" pitchFamily="34" charset="0"/>
                <a:ea typeface="+mn-ea"/>
                <a:cs typeface="+mn-cs"/>
              </a:rPr>
            </a:br>
            <a:endParaRPr kumimoji="0" lang="en-US" sz="2400" b="0" i="0" u="none" strike="noStrike" kern="1200" cap="none" spc="0" normalizeH="0" baseline="0" noProof="0" dirty="0">
              <a:ln>
                <a:noFill/>
              </a:ln>
              <a:solidFill>
                <a:sysClr val="windowText" lastClr="000000"/>
              </a:solidFill>
              <a:effectLst/>
              <a:uLnTx/>
              <a:uFillTx/>
              <a:latin typeface="Century Gothic" panose="020B0502020202020204" pitchFamily="34" charset="0"/>
              <a:ea typeface="+mn-ea"/>
              <a:cs typeface="+mn-cs"/>
            </a:endParaRPr>
          </a:p>
        </p:txBody>
      </p:sp>
      <p:sp>
        <p:nvSpPr>
          <p:cNvPr id="48" name="Rounded Rectangle 31">
            <a:extLst>
              <a:ext uri="{FF2B5EF4-FFF2-40B4-BE49-F238E27FC236}">
                <a16:creationId xmlns:a16="http://schemas.microsoft.com/office/drawing/2014/main" id="{4EF4EF5D-3442-4CDA-804F-58489599F49F}"/>
              </a:ext>
            </a:extLst>
          </p:cNvPr>
          <p:cNvSpPr/>
          <p:nvPr/>
        </p:nvSpPr>
        <p:spPr>
          <a:xfrm>
            <a:off x="570708" y="5094552"/>
            <a:ext cx="2258291" cy="298034"/>
          </a:xfrm>
          <a:prstGeom prst="roundRect">
            <a:avLst/>
          </a:prstGeom>
          <a:solidFill>
            <a:sysClr val="windowText" lastClr="000000">
              <a:tint val="65000"/>
            </a:sysClr>
          </a:solidFill>
          <a:ln w="9525" cap="flat" cmpd="sng" algn="ctr">
            <a:solidFill>
              <a:sysClr val="windowText" lastClr="000000"/>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Eclipse</a:t>
            </a:r>
          </a:p>
        </p:txBody>
      </p:sp>
      <p:sp>
        <p:nvSpPr>
          <p:cNvPr id="49" name="Rounded Rectangle 32">
            <a:extLst>
              <a:ext uri="{FF2B5EF4-FFF2-40B4-BE49-F238E27FC236}">
                <a16:creationId xmlns:a16="http://schemas.microsoft.com/office/drawing/2014/main" id="{20C72F09-A5ED-46F9-896C-665571B7ABBF}"/>
              </a:ext>
            </a:extLst>
          </p:cNvPr>
          <p:cNvSpPr/>
          <p:nvPr/>
        </p:nvSpPr>
        <p:spPr>
          <a:xfrm>
            <a:off x="570708" y="4035423"/>
            <a:ext cx="2258291" cy="298034"/>
          </a:xfrm>
          <a:prstGeom prst="roundRect">
            <a:avLst/>
          </a:prstGeom>
          <a:solidFill>
            <a:srgbClr val="8FBB55">
              <a:tint val="65000"/>
            </a:srgbClr>
          </a:solidFill>
          <a:ln w="9525" cap="flat" cmpd="sng" algn="ctr">
            <a:solidFill>
              <a:srgbClr val="8FBB55"/>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Channels</a:t>
            </a:r>
          </a:p>
        </p:txBody>
      </p:sp>
      <p:sp>
        <p:nvSpPr>
          <p:cNvPr id="50" name="Rounded Rectangle 33">
            <a:extLst>
              <a:ext uri="{FF2B5EF4-FFF2-40B4-BE49-F238E27FC236}">
                <a16:creationId xmlns:a16="http://schemas.microsoft.com/office/drawing/2014/main" id="{0845B23D-8ED2-4949-B70F-2EBB7978F0F5}"/>
              </a:ext>
            </a:extLst>
          </p:cNvPr>
          <p:cNvSpPr/>
          <p:nvPr/>
        </p:nvSpPr>
        <p:spPr>
          <a:xfrm>
            <a:off x="570709" y="3337423"/>
            <a:ext cx="2258291" cy="298034"/>
          </a:xfrm>
          <a:prstGeom prst="roundRect">
            <a:avLst/>
          </a:prstGeom>
          <a:solidFill>
            <a:srgbClr val="8FBB55">
              <a:tint val="65000"/>
            </a:srgbClr>
          </a:solidFill>
          <a:ln w="9525" cap="flat" cmpd="sng" algn="ctr">
            <a:solidFill>
              <a:srgbClr val="8FBB55"/>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PV Table</a:t>
            </a:r>
          </a:p>
        </p:txBody>
      </p:sp>
      <p:sp>
        <p:nvSpPr>
          <p:cNvPr id="51" name="Rounded Rectangle 34">
            <a:extLst>
              <a:ext uri="{FF2B5EF4-FFF2-40B4-BE49-F238E27FC236}">
                <a16:creationId xmlns:a16="http://schemas.microsoft.com/office/drawing/2014/main" id="{2C995C06-061C-4E2D-9002-59DA02C5DE34}"/>
              </a:ext>
            </a:extLst>
          </p:cNvPr>
          <p:cNvSpPr/>
          <p:nvPr/>
        </p:nvSpPr>
        <p:spPr>
          <a:xfrm>
            <a:off x="570709" y="2994915"/>
            <a:ext cx="2258291" cy="298034"/>
          </a:xfrm>
          <a:prstGeom prst="roundRect">
            <a:avLst/>
          </a:prstGeom>
          <a:solidFill>
            <a:srgbClr val="8FBB55">
              <a:tint val="65000"/>
            </a:srgbClr>
          </a:solidFill>
          <a:ln w="9525" cap="flat" cmpd="sng" algn="ctr">
            <a:solidFill>
              <a:srgbClr val="8FBB55"/>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Probe</a:t>
            </a:r>
          </a:p>
        </p:txBody>
      </p:sp>
      <p:sp>
        <p:nvSpPr>
          <p:cNvPr id="52" name="Rounded Rectangle 35">
            <a:extLst>
              <a:ext uri="{FF2B5EF4-FFF2-40B4-BE49-F238E27FC236}">
                <a16:creationId xmlns:a16="http://schemas.microsoft.com/office/drawing/2014/main" id="{9E4A0A60-26FB-42E0-AFFE-1E3CAD56E47B}"/>
              </a:ext>
            </a:extLst>
          </p:cNvPr>
          <p:cNvSpPr/>
          <p:nvPr/>
        </p:nvSpPr>
        <p:spPr>
          <a:xfrm>
            <a:off x="570709" y="2651561"/>
            <a:ext cx="2258291" cy="298034"/>
          </a:xfrm>
          <a:prstGeom prst="roundRect">
            <a:avLst/>
          </a:prstGeom>
          <a:solidFill>
            <a:srgbClr val="8FBB55">
              <a:tint val="65000"/>
            </a:srgbClr>
          </a:solidFill>
          <a:ln w="9525" cap="flat" cmpd="sng" algn="ctr">
            <a:solidFill>
              <a:srgbClr val="8FBB55"/>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PV Tree</a:t>
            </a:r>
          </a:p>
        </p:txBody>
      </p:sp>
      <p:sp>
        <p:nvSpPr>
          <p:cNvPr id="53" name="Rounded Rectangle 36">
            <a:extLst>
              <a:ext uri="{FF2B5EF4-FFF2-40B4-BE49-F238E27FC236}">
                <a16:creationId xmlns:a16="http://schemas.microsoft.com/office/drawing/2014/main" id="{773E28D6-F9F3-41C3-9EAE-62CAA7D9E1E0}"/>
              </a:ext>
            </a:extLst>
          </p:cNvPr>
          <p:cNvSpPr/>
          <p:nvPr/>
        </p:nvSpPr>
        <p:spPr>
          <a:xfrm>
            <a:off x="570709" y="2308207"/>
            <a:ext cx="2258291" cy="298034"/>
          </a:xfrm>
          <a:prstGeom prst="roundRect">
            <a:avLst/>
          </a:prstGeom>
          <a:solidFill>
            <a:srgbClr val="8FBB55">
              <a:tint val="65000"/>
            </a:srgbClr>
          </a:solidFill>
          <a:ln w="9525" cap="flat" cmpd="sng" algn="ctr">
            <a:solidFill>
              <a:srgbClr val="8FBB55"/>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Data Browser</a:t>
            </a:r>
          </a:p>
        </p:txBody>
      </p:sp>
      <p:sp>
        <p:nvSpPr>
          <p:cNvPr id="54" name="Rounded Rectangle 37">
            <a:extLst>
              <a:ext uri="{FF2B5EF4-FFF2-40B4-BE49-F238E27FC236}">
                <a16:creationId xmlns:a16="http://schemas.microsoft.com/office/drawing/2014/main" id="{A91AA8A1-8B50-4F61-8627-1C83CFF72ACF}"/>
              </a:ext>
            </a:extLst>
          </p:cNvPr>
          <p:cNvSpPr/>
          <p:nvPr/>
        </p:nvSpPr>
        <p:spPr>
          <a:xfrm>
            <a:off x="570710" y="1964853"/>
            <a:ext cx="2258291" cy="298034"/>
          </a:xfrm>
          <a:prstGeom prst="roundRect">
            <a:avLst/>
          </a:prstGeom>
          <a:solidFill>
            <a:srgbClr val="8FBB55">
              <a:tint val="65000"/>
            </a:srgbClr>
          </a:solidFill>
          <a:ln w="9525" cap="flat" cmpd="sng" algn="ctr">
            <a:solidFill>
              <a:srgbClr val="8FBB55"/>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BOY</a:t>
            </a:r>
          </a:p>
        </p:txBody>
      </p:sp>
      <p:sp>
        <p:nvSpPr>
          <p:cNvPr id="55" name="Rounded Rectangle 38">
            <a:extLst>
              <a:ext uri="{FF2B5EF4-FFF2-40B4-BE49-F238E27FC236}">
                <a16:creationId xmlns:a16="http://schemas.microsoft.com/office/drawing/2014/main" id="{27179C64-344F-4FFE-B31E-67791B9618BA}"/>
              </a:ext>
            </a:extLst>
          </p:cNvPr>
          <p:cNvSpPr/>
          <p:nvPr/>
        </p:nvSpPr>
        <p:spPr>
          <a:xfrm>
            <a:off x="570708" y="4382729"/>
            <a:ext cx="2258291" cy="298034"/>
          </a:xfrm>
          <a:prstGeom prst="roundRect">
            <a:avLst/>
          </a:prstGeom>
          <a:solidFill>
            <a:srgbClr val="8FBB55">
              <a:tint val="65000"/>
            </a:srgbClr>
          </a:solidFill>
          <a:ln w="9525" cap="flat" cmpd="sng" algn="ctr">
            <a:solidFill>
              <a:srgbClr val="8FBB55"/>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Scan</a:t>
            </a:r>
          </a:p>
        </p:txBody>
      </p:sp>
      <p:sp>
        <p:nvSpPr>
          <p:cNvPr id="56" name="Rounded Rectangle 39">
            <a:extLst>
              <a:ext uri="{FF2B5EF4-FFF2-40B4-BE49-F238E27FC236}">
                <a16:creationId xmlns:a16="http://schemas.microsoft.com/office/drawing/2014/main" id="{C9C60D5B-1BEF-426E-A67B-080E85C0D0D1}"/>
              </a:ext>
            </a:extLst>
          </p:cNvPr>
          <p:cNvSpPr/>
          <p:nvPr/>
        </p:nvSpPr>
        <p:spPr>
          <a:xfrm>
            <a:off x="570708" y="4732315"/>
            <a:ext cx="2258291" cy="298034"/>
          </a:xfrm>
          <a:prstGeom prst="roundRect">
            <a:avLst/>
          </a:prstGeom>
          <a:solidFill>
            <a:srgbClr val="8FBB55">
              <a:tint val="65000"/>
            </a:srgbClr>
          </a:solidFill>
          <a:ln w="9525" cap="flat" cmpd="sng" algn="ctr">
            <a:solidFill>
              <a:srgbClr val="8FBB55"/>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 more …</a:t>
            </a:r>
          </a:p>
        </p:txBody>
      </p:sp>
      <p:sp>
        <p:nvSpPr>
          <p:cNvPr id="57" name="Rounded Rectangle 40">
            <a:extLst>
              <a:ext uri="{FF2B5EF4-FFF2-40B4-BE49-F238E27FC236}">
                <a16:creationId xmlns:a16="http://schemas.microsoft.com/office/drawing/2014/main" id="{049EECF3-D99E-43BE-839B-ACBB0C96AA2C}"/>
              </a:ext>
            </a:extLst>
          </p:cNvPr>
          <p:cNvSpPr/>
          <p:nvPr/>
        </p:nvSpPr>
        <p:spPr>
          <a:xfrm>
            <a:off x="570708" y="3686423"/>
            <a:ext cx="2258291" cy="298034"/>
          </a:xfrm>
          <a:prstGeom prst="roundRect">
            <a:avLst/>
          </a:prstGeom>
          <a:solidFill>
            <a:srgbClr val="8FBB55">
              <a:tint val="65000"/>
            </a:srgbClr>
          </a:solidFill>
          <a:ln w="9525" cap="flat" cmpd="sng" algn="ctr">
            <a:solidFill>
              <a:srgbClr val="8FBB55"/>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Alarms</a:t>
            </a:r>
          </a:p>
        </p:txBody>
      </p:sp>
      <p:sp>
        <p:nvSpPr>
          <p:cNvPr id="58" name="Rounded Rectangle 41">
            <a:extLst>
              <a:ext uri="{FF2B5EF4-FFF2-40B4-BE49-F238E27FC236}">
                <a16:creationId xmlns:a16="http://schemas.microsoft.com/office/drawing/2014/main" id="{8FD045D0-2A0E-4C7B-B512-C3C699CA5B4B}"/>
              </a:ext>
            </a:extLst>
          </p:cNvPr>
          <p:cNvSpPr/>
          <p:nvPr/>
        </p:nvSpPr>
        <p:spPr>
          <a:xfrm>
            <a:off x="570708" y="5455155"/>
            <a:ext cx="2258291" cy="298034"/>
          </a:xfrm>
          <a:prstGeom prst="roundRect">
            <a:avLst/>
          </a:prstGeom>
          <a:solidFill>
            <a:sysClr val="windowText" lastClr="000000">
              <a:tint val="65000"/>
            </a:sysClr>
          </a:solidFill>
          <a:ln w="9525" cap="flat" cmpd="sng" algn="ctr">
            <a:solidFill>
              <a:sysClr val="windowText" lastClr="000000"/>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Java 8</a:t>
            </a:r>
          </a:p>
        </p:txBody>
      </p:sp>
      <p:grpSp>
        <p:nvGrpSpPr>
          <p:cNvPr id="59" name="Group 58">
            <a:extLst>
              <a:ext uri="{FF2B5EF4-FFF2-40B4-BE49-F238E27FC236}">
                <a16:creationId xmlns:a16="http://schemas.microsoft.com/office/drawing/2014/main" id="{A5F69FF0-08B2-4BD1-B27E-FA1531EEA357}"/>
              </a:ext>
            </a:extLst>
          </p:cNvPr>
          <p:cNvGrpSpPr/>
          <p:nvPr/>
        </p:nvGrpSpPr>
        <p:grpSpPr>
          <a:xfrm>
            <a:off x="8814850" y="1976428"/>
            <a:ext cx="2765850" cy="5491073"/>
            <a:chOff x="8292751" y="1157133"/>
            <a:chExt cx="2765850" cy="5491073"/>
          </a:xfrm>
        </p:grpSpPr>
        <p:sp>
          <p:nvSpPr>
            <p:cNvPr id="60" name="Rounded Rectangle 43">
              <a:extLst>
                <a:ext uri="{FF2B5EF4-FFF2-40B4-BE49-F238E27FC236}">
                  <a16:creationId xmlns:a16="http://schemas.microsoft.com/office/drawing/2014/main" id="{36BFCF18-F75F-45A3-B387-7A05BF5EB0D4}"/>
                </a:ext>
              </a:extLst>
            </p:cNvPr>
            <p:cNvSpPr/>
            <p:nvPr/>
          </p:nvSpPr>
          <p:spPr>
            <a:xfrm>
              <a:off x="8800308" y="4286832"/>
              <a:ext cx="2258291" cy="298034"/>
            </a:xfrm>
            <a:prstGeom prst="roundRect">
              <a:avLst/>
            </a:prstGeom>
            <a:solidFill>
              <a:srgbClr val="E5A940">
                <a:tint val="65000"/>
              </a:srgbClr>
            </a:solidFill>
            <a:ln w="9525" cap="flat" cmpd="sng" algn="ctr">
              <a:solidFill>
                <a:srgbClr val="E5A940"/>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Phoebus</a:t>
              </a:r>
            </a:p>
          </p:txBody>
        </p:sp>
        <p:sp>
          <p:nvSpPr>
            <p:cNvPr id="61" name="Rounded Rectangle 44">
              <a:extLst>
                <a:ext uri="{FF2B5EF4-FFF2-40B4-BE49-F238E27FC236}">
                  <a16:creationId xmlns:a16="http://schemas.microsoft.com/office/drawing/2014/main" id="{544D1FF5-B5F8-4288-A510-54B800478F52}"/>
                </a:ext>
              </a:extLst>
            </p:cNvPr>
            <p:cNvSpPr/>
            <p:nvPr/>
          </p:nvSpPr>
          <p:spPr>
            <a:xfrm>
              <a:off x="8800308" y="3227703"/>
              <a:ext cx="2258291" cy="298034"/>
            </a:xfrm>
            <a:prstGeom prst="roundRect">
              <a:avLst/>
            </a:prstGeom>
            <a:solidFill>
              <a:srgbClr val="3BA2AD">
                <a:tint val="65000"/>
              </a:srgbClr>
            </a:solidFill>
            <a:ln w="9525" cap="flat" cmpd="sng" algn="ctr">
              <a:solidFill>
                <a:srgbClr val="3BA2AD"/>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Channels</a:t>
              </a:r>
            </a:p>
          </p:txBody>
        </p:sp>
        <p:sp>
          <p:nvSpPr>
            <p:cNvPr id="62" name="Rounded Rectangle 45">
              <a:extLst>
                <a:ext uri="{FF2B5EF4-FFF2-40B4-BE49-F238E27FC236}">
                  <a16:creationId xmlns:a16="http://schemas.microsoft.com/office/drawing/2014/main" id="{9FDC33EB-BD5B-4084-B803-C170F3A6FA5B}"/>
                </a:ext>
              </a:extLst>
            </p:cNvPr>
            <p:cNvSpPr/>
            <p:nvPr/>
          </p:nvSpPr>
          <p:spPr>
            <a:xfrm>
              <a:off x="8800309" y="2529703"/>
              <a:ext cx="2258291" cy="298034"/>
            </a:xfrm>
            <a:prstGeom prst="roundRect">
              <a:avLst/>
            </a:prstGeom>
            <a:solidFill>
              <a:srgbClr val="3BA2AD">
                <a:tint val="65000"/>
              </a:srgbClr>
            </a:solidFill>
            <a:ln w="9525" cap="flat" cmpd="sng" algn="ctr">
              <a:solidFill>
                <a:srgbClr val="3BA2AD"/>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PV Table</a:t>
              </a:r>
            </a:p>
          </p:txBody>
        </p:sp>
        <p:sp>
          <p:nvSpPr>
            <p:cNvPr id="63" name="Rounded Rectangle 46">
              <a:extLst>
                <a:ext uri="{FF2B5EF4-FFF2-40B4-BE49-F238E27FC236}">
                  <a16:creationId xmlns:a16="http://schemas.microsoft.com/office/drawing/2014/main" id="{1214FCD4-38D0-470F-9FA4-909F356EE5EA}"/>
                </a:ext>
              </a:extLst>
            </p:cNvPr>
            <p:cNvSpPr/>
            <p:nvPr/>
          </p:nvSpPr>
          <p:spPr>
            <a:xfrm>
              <a:off x="8800309" y="2187195"/>
              <a:ext cx="2258291" cy="298034"/>
            </a:xfrm>
            <a:prstGeom prst="roundRect">
              <a:avLst/>
            </a:prstGeom>
            <a:solidFill>
              <a:srgbClr val="3BA2AD">
                <a:tint val="65000"/>
              </a:srgbClr>
            </a:solidFill>
            <a:ln w="9525" cap="flat" cmpd="sng" algn="ctr">
              <a:solidFill>
                <a:srgbClr val="3BA2AD"/>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Probe</a:t>
              </a:r>
            </a:p>
          </p:txBody>
        </p:sp>
        <p:sp>
          <p:nvSpPr>
            <p:cNvPr id="64" name="Rounded Rectangle 47">
              <a:extLst>
                <a:ext uri="{FF2B5EF4-FFF2-40B4-BE49-F238E27FC236}">
                  <a16:creationId xmlns:a16="http://schemas.microsoft.com/office/drawing/2014/main" id="{F716870C-8EFE-4248-821E-448FE2D2787A}"/>
                </a:ext>
              </a:extLst>
            </p:cNvPr>
            <p:cNvSpPr/>
            <p:nvPr/>
          </p:nvSpPr>
          <p:spPr>
            <a:xfrm>
              <a:off x="8800309" y="1843841"/>
              <a:ext cx="2258291" cy="298034"/>
            </a:xfrm>
            <a:prstGeom prst="roundRect">
              <a:avLst/>
            </a:prstGeom>
            <a:solidFill>
              <a:srgbClr val="3BA2AD">
                <a:tint val="65000"/>
              </a:srgbClr>
            </a:solidFill>
            <a:ln w="9525" cap="flat" cmpd="sng" algn="ctr">
              <a:solidFill>
                <a:srgbClr val="3BA2AD"/>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PV Tree</a:t>
              </a:r>
            </a:p>
          </p:txBody>
        </p:sp>
        <p:sp>
          <p:nvSpPr>
            <p:cNvPr id="65" name="Rounded Rectangle 48">
              <a:extLst>
                <a:ext uri="{FF2B5EF4-FFF2-40B4-BE49-F238E27FC236}">
                  <a16:creationId xmlns:a16="http://schemas.microsoft.com/office/drawing/2014/main" id="{EC022D5D-3041-4E19-A53B-777FA1DD397F}"/>
                </a:ext>
              </a:extLst>
            </p:cNvPr>
            <p:cNvSpPr/>
            <p:nvPr/>
          </p:nvSpPr>
          <p:spPr>
            <a:xfrm>
              <a:off x="8800309" y="1500487"/>
              <a:ext cx="2258291" cy="298034"/>
            </a:xfrm>
            <a:prstGeom prst="roundRect">
              <a:avLst/>
            </a:prstGeom>
            <a:solidFill>
              <a:srgbClr val="3BA2AD">
                <a:tint val="65000"/>
              </a:srgbClr>
            </a:solidFill>
            <a:ln w="9525" cap="flat" cmpd="sng" algn="ctr">
              <a:solidFill>
                <a:srgbClr val="3BA2AD"/>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Data Browser</a:t>
              </a:r>
            </a:p>
          </p:txBody>
        </p:sp>
        <p:sp>
          <p:nvSpPr>
            <p:cNvPr id="66" name="Rounded Rectangle 49">
              <a:extLst>
                <a:ext uri="{FF2B5EF4-FFF2-40B4-BE49-F238E27FC236}">
                  <a16:creationId xmlns:a16="http://schemas.microsoft.com/office/drawing/2014/main" id="{A8A2058B-B92F-4F4B-93F3-A8E4CBF0477A}"/>
                </a:ext>
              </a:extLst>
            </p:cNvPr>
            <p:cNvSpPr/>
            <p:nvPr/>
          </p:nvSpPr>
          <p:spPr>
            <a:xfrm>
              <a:off x="8800310" y="1157133"/>
              <a:ext cx="2258291" cy="298034"/>
            </a:xfrm>
            <a:prstGeom prst="roundRect">
              <a:avLst/>
            </a:prstGeom>
            <a:solidFill>
              <a:srgbClr val="3BA2AD">
                <a:tint val="65000"/>
              </a:srgbClr>
            </a:solidFill>
            <a:ln w="9525" cap="flat" cmpd="sng" algn="ctr">
              <a:solidFill>
                <a:srgbClr val="3BA2AD"/>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Display Builder</a:t>
              </a:r>
            </a:p>
          </p:txBody>
        </p:sp>
        <p:sp>
          <p:nvSpPr>
            <p:cNvPr id="67" name="Rounded Rectangle 50">
              <a:extLst>
                <a:ext uri="{FF2B5EF4-FFF2-40B4-BE49-F238E27FC236}">
                  <a16:creationId xmlns:a16="http://schemas.microsoft.com/office/drawing/2014/main" id="{9FAF01F5-9142-4B93-AB0F-327A80C67713}"/>
                </a:ext>
              </a:extLst>
            </p:cNvPr>
            <p:cNvSpPr/>
            <p:nvPr/>
          </p:nvSpPr>
          <p:spPr>
            <a:xfrm>
              <a:off x="8800308" y="3575009"/>
              <a:ext cx="2258291" cy="298034"/>
            </a:xfrm>
            <a:prstGeom prst="roundRect">
              <a:avLst/>
            </a:prstGeom>
            <a:solidFill>
              <a:srgbClr val="3BA2AD">
                <a:tint val="65000"/>
              </a:srgbClr>
            </a:solidFill>
            <a:ln w="9525" cap="flat" cmpd="sng" algn="ctr">
              <a:solidFill>
                <a:srgbClr val="3BA2AD"/>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Scan</a:t>
              </a:r>
            </a:p>
          </p:txBody>
        </p:sp>
        <p:sp>
          <p:nvSpPr>
            <p:cNvPr id="68" name="Rounded Rectangle 51">
              <a:extLst>
                <a:ext uri="{FF2B5EF4-FFF2-40B4-BE49-F238E27FC236}">
                  <a16:creationId xmlns:a16="http://schemas.microsoft.com/office/drawing/2014/main" id="{660DBD40-E40A-4F4C-9768-4C723613EFB2}"/>
                </a:ext>
              </a:extLst>
            </p:cNvPr>
            <p:cNvSpPr/>
            <p:nvPr/>
          </p:nvSpPr>
          <p:spPr>
            <a:xfrm>
              <a:off x="8800308" y="3924595"/>
              <a:ext cx="2258291" cy="298034"/>
            </a:xfrm>
            <a:prstGeom prst="roundRect">
              <a:avLst/>
            </a:prstGeom>
            <a:solidFill>
              <a:srgbClr val="3BA2AD">
                <a:tint val="65000"/>
              </a:srgbClr>
            </a:solidFill>
            <a:ln w="9525" cap="flat" cmpd="sng" algn="ctr">
              <a:solidFill>
                <a:srgbClr val="3BA2AD"/>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 more …</a:t>
              </a:r>
            </a:p>
          </p:txBody>
        </p:sp>
        <p:sp>
          <p:nvSpPr>
            <p:cNvPr id="69" name="Rounded Rectangle 52">
              <a:extLst>
                <a:ext uri="{FF2B5EF4-FFF2-40B4-BE49-F238E27FC236}">
                  <a16:creationId xmlns:a16="http://schemas.microsoft.com/office/drawing/2014/main" id="{2FE6BCA6-6F6D-4317-865F-1317F98E0A01}"/>
                </a:ext>
              </a:extLst>
            </p:cNvPr>
            <p:cNvSpPr/>
            <p:nvPr/>
          </p:nvSpPr>
          <p:spPr>
            <a:xfrm>
              <a:off x="8800308" y="2878703"/>
              <a:ext cx="2258291" cy="298034"/>
            </a:xfrm>
            <a:prstGeom prst="roundRect">
              <a:avLst/>
            </a:prstGeom>
            <a:solidFill>
              <a:srgbClr val="A5C9CF"/>
            </a:solidFill>
            <a:ln w="10795" cap="flat" cmpd="sng" algn="ctr">
              <a:solidFill>
                <a:srgbClr val="3BA2AD"/>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Alarms</a:t>
              </a:r>
            </a:p>
          </p:txBody>
        </p:sp>
        <p:sp>
          <p:nvSpPr>
            <p:cNvPr id="70" name="Rounded Rectangle 53">
              <a:extLst>
                <a:ext uri="{FF2B5EF4-FFF2-40B4-BE49-F238E27FC236}">
                  <a16:creationId xmlns:a16="http://schemas.microsoft.com/office/drawing/2014/main" id="{90760489-C185-437A-BBD9-5EAE915C4710}"/>
                </a:ext>
              </a:extLst>
            </p:cNvPr>
            <p:cNvSpPr/>
            <p:nvPr/>
          </p:nvSpPr>
          <p:spPr>
            <a:xfrm>
              <a:off x="8800308" y="4637694"/>
              <a:ext cx="2258291" cy="298034"/>
            </a:xfrm>
            <a:prstGeom prst="roundRect">
              <a:avLst/>
            </a:prstGeom>
            <a:solidFill>
              <a:srgbClr val="E5A940">
                <a:tint val="65000"/>
              </a:srgbClr>
            </a:solidFill>
            <a:ln w="9525" cap="flat" cmpd="sng" algn="ctr">
              <a:solidFill>
                <a:srgbClr val="E5A940"/>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Java 11</a:t>
              </a:r>
            </a:p>
          </p:txBody>
        </p:sp>
        <p:sp>
          <p:nvSpPr>
            <p:cNvPr id="71" name="Content Placeholder 2">
              <a:extLst>
                <a:ext uri="{FF2B5EF4-FFF2-40B4-BE49-F238E27FC236}">
                  <a16:creationId xmlns:a16="http://schemas.microsoft.com/office/drawing/2014/main" id="{35B90678-75C3-4E6C-878C-73A44D342DB5}"/>
                </a:ext>
              </a:extLst>
            </p:cNvPr>
            <p:cNvSpPr txBox="1">
              <a:spLocks/>
            </p:cNvSpPr>
            <p:nvPr/>
          </p:nvSpPr>
          <p:spPr bwMode="auto">
            <a:xfrm>
              <a:off x="8292751" y="5239668"/>
              <a:ext cx="1816445" cy="14085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230188" indent="-230188" algn="l" rtl="0" eaLnBrk="1" fontAlgn="base" hangingPunct="1">
                <a:lnSpc>
                  <a:spcPct val="90000"/>
                </a:lnSpc>
                <a:spcBef>
                  <a:spcPts val="1400"/>
                </a:spcBef>
                <a:spcAft>
                  <a:spcPct val="0"/>
                </a:spcAft>
                <a:buClr>
                  <a:schemeClr val="tx2"/>
                </a:buClr>
                <a:buFont typeface="Arial" charset="0"/>
                <a:buChar char="•"/>
                <a:defRPr sz="2800" kern="1200">
                  <a:solidFill>
                    <a:schemeClr val="tx1"/>
                  </a:solidFill>
                  <a:latin typeface="Arial" panose="020B0604020202020204" pitchFamily="34" charset="0"/>
                  <a:ea typeface="+mn-ea"/>
                  <a:cs typeface="Arial" panose="020B0604020202020204" pitchFamily="34" charset="0"/>
                </a:defRPr>
              </a:lvl1pPr>
              <a:lvl2pPr marL="625475" indent="-279400" algn="l" rtl="0" eaLnBrk="1" fontAlgn="base" hangingPunct="1">
                <a:lnSpc>
                  <a:spcPct val="90000"/>
                </a:lnSpc>
                <a:spcBef>
                  <a:spcPts val="800"/>
                </a:spcBef>
                <a:spcAft>
                  <a:spcPct val="0"/>
                </a:spcAft>
                <a:buClr>
                  <a:schemeClr val="tx2"/>
                </a:buClr>
                <a:buFont typeface="Arial" charset="0"/>
                <a:buChar char="–"/>
                <a:defRPr sz="2400" kern="1200">
                  <a:solidFill>
                    <a:schemeClr val="tx1"/>
                  </a:solidFill>
                  <a:latin typeface="Arial" panose="020B0604020202020204" pitchFamily="34" charset="0"/>
                  <a:ea typeface="+mn-ea"/>
                  <a:cs typeface="Arial" panose="020B0604020202020204" pitchFamily="34" charset="0"/>
                </a:defRPr>
              </a:lvl2pPr>
              <a:lvl3pPr marL="914400" indent="-230188" algn="l" rtl="0" eaLnBrk="1" fontAlgn="base" hangingPunct="1">
                <a:lnSpc>
                  <a:spcPct val="90000"/>
                </a:lnSpc>
                <a:spcBef>
                  <a:spcPts val="800"/>
                </a:spcBef>
                <a:spcAft>
                  <a:spcPct val="0"/>
                </a:spcAft>
                <a:buClr>
                  <a:schemeClr val="tx2"/>
                </a:buClr>
                <a:buFont typeface="Arial" charset="0"/>
                <a:buChar char="•"/>
                <a:defRPr sz="2000" kern="1200">
                  <a:solidFill>
                    <a:schemeClr val="tx1"/>
                  </a:solidFill>
                  <a:latin typeface="Arial" panose="020B0604020202020204" pitchFamily="34" charset="0"/>
                  <a:ea typeface="+mn-ea"/>
                  <a:cs typeface="Arial" panose="020B0604020202020204" pitchFamily="34" charset="0"/>
                </a:defRPr>
              </a:lvl3pPr>
              <a:lvl4pPr marL="1144588" indent="-173038" algn="l" rtl="0" eaLnBrk="1" fontAlgn="base" hangingPunct="1">
                <a:lnSpc>
                  <a:spcPct val="90000"/>
                </a:lnSpc>
                <a:spcBef>
                  <a:spcPts val="800"/>
                </a:spcBef>
                <a:spcAft>
                  <a:spcPct val="0"/>
                </a:spcAft>
                <a:buClr>
                  <a:schemeClr val="tx2"/>
                </a:buClr>
                <a:buFont typeface="Arial" charset="0"/>
                <a:buChar char="–"/>
                <a:defRPr sz="1800" kern="1200">
                  <a:solidFill>
                    <a:schemeClr val="tx1"/>
                  </a:solidFill>
                  <a:latin typeface="Arial" panose="020B0604020202020204" pitchFamily="34" charset="0"/>
                  <a:ea typeface="+mn-ea"/>
                  <a:cs typeface="Arial" panose="020B0604020202020204" pitchFamily="34" charset="0"/>
                </a:defRPr>
              </a:lvl4pPr>
              <a:lvl5pPr marL="1482725" indent="-222250" algn="l" rtl="0" eaLnBrk="1" fontAlgn="base" hangingPunct="1">
                <a:lnSpc>
                  <a:spcPct val="90000"/>
                </a:lnSpc>
                <a:spcBef>
                  <a:spcPts val="600"/>
                </a:spcBef>
                <a:spcAft>
                  <a:spcPct val="0"/>
                </a:spcAft>
                <a:buClr>
                  <a:schemeClr val="tx2"/>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base" latinLnBrk="0" hangingPunct="1">
                <a:lnSpc>
                  <a:spcPct val="90000"/>
                </a:lnSpc>
                <a:spcBef>
                  <a:spcPts val="1400"/>
                </a:spcBef>
                <a:spcAft>
                  <a:spcPct val="0"/>
                </a:spcAft>
                <a:buClr>
                  <a:srgbClr val="447E59"/>
                </a:buClr>
                <a:buSzTx/>
                <a:buFont typeface="Arial" charset="0"/>
                <a:buNone/>
                <a:tabLst/>
                <a:defRPr/>
              </a:pPr>
              <a:r>
                <a:rPr kumimoji="0" lang="en-US" sz="2400" b="0" i="0" u="none" strike="noStrike" kern="1200" cap="none" spc="0" normalizeH="0" baseline="0" noProof="0" dirty="0">
                  <a:ln>
                    <a:noFill/>
                  </a:ln>
                  <a:solidFill>
                    <a:prstClr val="black"/>
                  </a:solidFill>
                  <a:effectLst/>
                  <a:uLnTx/>
                  <a:uFillTx/>
                  <a:latin typeface="Century Gothic" panose="020F0302020204030204"/>
                  <a:ea typeface="+mn-ea"/>
                  <a:cs typeface="Arial" panose="020B0604020202020204" pitchFamily="34" charset="0"/>
                </a:rPr>
                <a:t>2019</a:t>
              </a:r>
            </a:p>
          </p:txBody>
        </p:sp>
      </p:grpSp>
      <p:grpSp>
        <p:nvGrpSpPr>
          <p:cNvPr id="72" name="Group 71">
            <a:extLst>
              <a:ext uri="{FF2B5EF4-FFF2-40B4-BE49-F238E27FC236}">
                <a16:creationId xmlns:a16="http://schemas.microsoft.com/office/drawing/2014/main" id="{82F82B4C-8DAD-47FF-A4A2-C6D35DD92200}"/>
              </a:ext>
            </a:extLst>
          </p:cNvPr>
          <p:cNvGrpSpPr/>
          <p:nvPr/>
        </p:nvGrpSpPr>
        <p:grpSpPr>
          <a:xfrm>
            <a:off x="3090441" y="1120279"/>
            <a:ext cx="7898745" cy="6333846"/>
            <a:chOff x="4597026" y="312559"/>
            <a:chExt cx="6392161" cy="6333846"/>
          </a:xfrm>
        </p:grpSpPr>
        <p:sp>
          <p:nvSpPr>
            <p:cNvPr id="73" name="Rounded Rectangle 56">
              <a:extLst>
                <a:ext uri="{FF2B5EF4-FFF2-40B4-BE49-F238E27FC236}">
                  <a16:creationId xmlns:a16="http://schemas.microsoft.com/office/drawing/2014/main" id="{AE2EB745-3AF4-4115-AD40-F94B79E12C44}"/>
                </a:ext>
              </a:extLst>
            </p:cNvPr>
            <p:cNvSpPr/>
            <p:nvPr/>
          </p:nvSpPr>
          <p:spPr>
            <a:xfrm>
              <a:off x="4685509" y="4286832"/>
              <a:ext cx="1827551" cy="298034"/>
            </a:xfrm>
            <a:prstGeom prst="roundRect">
              <a:avLst/>
            </a:prstGeom>
            <a:solidFill>
              <a:sysClr val="windowText" lastClr="000000">
                <a:tint val="65000"/>
              </a:sysClr>
            </a:solidFill>
            <a:ln w="9525" cap="flat" cmpd="sng" algn="ctr">
              <a:solidFill>
                <a:sysClr val="windowText" lastClr="000000"/>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Eclipse</a:t>
              </a:r>
            </a:p>
          </p:txBody>
        </p:sp>
        <p:sp>
          <p:nvSpPr>
            <p:cNvPr id="74" name="Rounded Rectangle 57">
              <a:extLst>
                <a:ext uri="{FF2B5EF4-FFF2-40B4-BE49-F238E27FC236}">
                  <a16:creationId xmlns:a16="http://schemas.microsoft.com/office/drawing/2014/main" id="{B3EF4218-E7B8-42D4-AF88-D7ABA5AC0AF8}"/>
                </a:ext>
              </a:extLst>
            </p:cNvPr>
            <p:cNvSpPr/>
            <p:nvPr/>
          </p:nvSpPr>
          <p:spPr>
            <a:xfrm>
              <a:off x="4685509" y="3227703"/>
              <a:ext cx="1827551" cy="298034"/>
            </a:xfrm>
            <a:prstGeom prst="roundRect">
              <a:avLst/>
            </a:prstGeom>
            <a:solidFill>
              <a:srgbClr val="8FBB55">
                <a:tint val="65000"/>
              </a:srgbClr>
            </a:solidFill>
            <a:ln w="9525" cap="flat" cmpd="sng" algn="ctr">
              <a:solidFill>
                <a:srgbClr val="8FBB55"/>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Channels</a:t>
              </a:r>
            </a:p>
          </p:txBody>
        </p:sp>
        <p:sp>
          <p:nvSpPr>
            <p:cNvPr id="75" name="Rounded Rectangle 58">
              <a:extLst>
                <a:ext uri="{FF2B5EF4-FFF2-40B4-BE49-F238E27FC236}">
                  <a16:creationId xmlns:a16="http://schemas.microsoft.com/office/drawing/2014/main" id="{CBFACC5C-6F63-4A36-A917-75ECBAF2037D}"/>
                </a:ext>
              </a:extLst>
            </p:cNvPr>
            <p:cNvSpPr/>
            <p:nvPr/>
          </p:nvSpPr>
          <p:spPr>
            <a:xfrm>
              <a:off x="4685510" y="2529703"/>
              <a:ext cx="1827551" cy="298034"/>
            </a:xfrm>
            <a:prstGeom prst="roundRect">
              <a:avLst/>
            </a:prstGeom>
            <a:solidFill>
              <a:srgbClr val="8FBB55">
                <a:tint val="65000"/>
              </a:srgbClr>
            </a:solidFill>
            <a:ln w="9525" cap="flat" cmpd="sng" algn="ctr">
              <a:solidFill>
                <a:srgbClr val="8FBB55"/>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PV Table</a:t>
              </a:r>
            </a:p>
          </p:txBody>
        </p:sp>
        <p:sp>
          <p:nvSpPr>
            <p:cNvPr id="76" name="Rounded Rectangle 59">
              <a:extLst>
                <a:ext uri="{FF2B5EF4-FFF2-40B4-BE49-F238E27FC236}">
                  <a16:creationId xmlns:a16="http://schemas.microsoft.com/office/drawing/2014/main" id="{448CD97A-8E06-430F-A4BE-2608A75DEA43}"/>
                </a:ext>
              </a:extLst>
            </p:cNvPr>
            <p:cNvSpPr/>
            <p:nvPr/>
          </p:nvSpPr>
          <p:spPr>
            <a:xfrm>
              <a:off x="4685510" y="2187195"/>
              <a:ext cx="1827551" cy="298034"/>
            </a:xfrm>
            <a:prstGeom prst="roundRect">
              <a:avLst/>
            </a:prstGeom>
            <a:solidFill>
              <a:srgbClr val="8FBB55">
                <a:tint val="65000"/>
              </a:srgbClr>
            </a:solidFill>
            <a:ln w="9525" cap="flat" cmpd="sng" algn="ctr">
              <a:solidFill>
                <a:srgbClr val="8FBB55"/>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Probe</a:t>
              </a:r>
            </a:p>
          </p:txBody>
        </p:sp>
        <p:sp>
          <p:nvSpPr>
            <p:cNvPr id="77" name="Rounded Rectangle 60">
              <a:extLst>
                <a:ext uri="{FF2B5EF4-FFF2-40B4-BE49-F238E27FC236}">
                  <a16:creationId xmlns:a16="http://schemas.microsoft.com/office/drawing/2014/main" id="{8FE3F523-453F-4FFB-AD3A-4609AC9BC306}"/>
                </a:ext>
              </a:extLst>
            </p:cNvPr>
            <p:cNvSpPr/>
            <p:nvPr/>
          </p:nvSpPr>
          <p:spPr>
            <a:xfrm>
              <a:off x="4685510" y="1843841"/>
              <a:ext cx="1827551" cy="298034"/>
            </a:xfrm>
            <a:prstGeom prst="roundRect">
              <a:avLst/>
            </a:prstGeom>
            <a:solidFill>
              <a:srgbClr val="8FBB55">
                <a:tint val="65000"/>
              </a:srgbClr>
            </a:solidFill>
            <a:ln w="9525" cap="flat" cmpd="sng" algn="ctr">
              <a:solidFill>
                <a:srgbClr val="8FBB55"/>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PV Tree</a:t>
              </a:r>
            </a:p>
          </p:txBody>
        </p:sp>
        <p:sp>
          <p:nvSpPr>
            <p:cNvPr id="78" name="Rounded Rectangle 61">
              <a:extLst>
                <a:ext uri="{FF2B5EF4-FFF2-40B4-BE49-F238E27FC236}">
                  <a16:creationId xmlns:a16="http://schemas.microsoft.com/office/drawing/2014/main" id="{B4B504BC-B4ED-4DA0-B20B-C473E8C12662}"/>
                </a:ext>
              </a:extLst>
            </p:cNvPr>
            <p:cNvSpPr/>
            <p:nvPr/>
          </p:nvSpPr>
          <p:spPr>
            <a:xfrm>
              <a:off x="4685510" y="1500487"/>
              <a:ext cx="1827551" cy="298034"/>
            </a:xfrm>
            <a:prstGeom prst="roundRect">
              <a:avLst/>
            </a:prstGeom>
            <a:solidFill>
              <a:srgbClr val="3BA2AD">
                <a:tint val="65000"/>
              </a:srgbClr>
            </a:solidFill>
            <a:ln w="9525" cap="flat" cmpd="sng" algn="ctr">
              <a:solidFill>
                <a:srgbClr val="3BA2AD"/>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Data Browser</a:t>
              </a:r>
            </a:p>
          </p:txBody>
        </p:sp>
        <p:sp>
          <p:nvSpPr>
            <p:cNvPr id="79" name="Rounded Rectangle 62">
              <a:extLst>
                <a:ext uri="{FF2B5EF4-FFF2-40B4-BE49-F238E27FC236}">
                  <a16:creationId xmlns:a16="http://schemas.microsoft.com/office/drawing/2014/main" id="{8AE237F3-2A0C-4770-99DA-F0DA54ACB930}"/>
                </a:ext>
              </a:extLst>
            </p:cNvPr>
            <p:cNvSpPr/>
            <p:nvPr/>
          </p:nvSpPr>
          <p:spPr>
            <a:xfrm>
              <a:off x="4685511" y="1157133"/>
              <a:ext cx="1827551" cy="298034"/>
            </a:xfrm>
            <a:prstGeom prst="roundRect">
              <a:avLst/>
            </a:prstGeom>
            <a:solidFill>
              <a:srgbClr val="3BA2AD">
                <a:tint val="65000"/>
              </a:srgbClr>
            </a:solidFill>
            <a:ln w="9525" cap="flat" cmpd="sng" algn="ctr">
              <a:solidFill>
                <a:srgbClr val="3BA2AD"/>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Display Builder</a:t>
              </a:r>
            </a:p>
          </p:txBody>
        </p:sp>
        <p:sp>
          <p:nvSpPr>
            <p:cNvPr id="80" name="Rounded Rectangle 63">
              <a:extLst>
                <a:ext uri="{FF2B5EF4-FFF2-40B4-BE49-F238E27FC236}">
                  <a16:creationId xmlns:a16="http://schemas.microsoft.com/office/drawing/2014/main" id="{29BC77A3-C3C3-468C-BCA5-3FDC683911A8}"/>
                </a:ext>
              </a:extLst>
            </p:cNvPr>
            <p:cNvSpPr/>
            <p:nvPr/>
          </p:nvSpPr>
          <p:spPr>
            <a:xfrm>
              <a:off x="4685509" y="3575009"/>
              <a:ext cx="1827551" cy="298034"/>
            </a:xfrm>
            <a:prstGeom prst="roundRect">
              <a:avLst/>
            </a:prstGeom>
            <a:solidFill>
              <a:srgbClr val="8FBB55">
                <a:tint val="65000"/>
              </a:srgbClr>
            </a:solidFill>
            <a:ln w="9525" cap="flat" cmpd="sng" algn="ctr">
              <a:solidFill>
                <a:srgbClr val="8FBB55"/>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Scan</a:t>
              </a:r>
            </a:p>
          </p:txBody>
        </p:sp>
        <p:sp>
          <p:nvSpPr>
            <p:cNvPr id="81" name="Rounded Rectangle 64">
              <a:extLst>
                <a:ext uri="{FF2B5EF4-FFF2-40B4-BE49-F238E27FC236}">
                  <a16:creationId xmlns:a16="http://schemas.microsoft.com/office/drawing/2014/main" id="{64153D06-07DE-41A2-BE0B-0129202DD90F}"/>
                </a:ext>
              </a:extLst>
            </p:cNvPr>
            <p:cNvSpPr/>
            <p:nvPr/>
          </p:nvSpPr>
          <p:spPr>
            <a:xfrm>
              <a:off x="4685509" y="3924595"/>
              <a:ext cx="1827551" cy="298034"/>
            </a:xfrm>
            <a:prstGeom prst="roundRect">
              <a:avLst/>
            </a:prstGeom>
            <a:solidFill>
              <a:srgbClr val="8FBB55">
                <a:tint val="65000"/>
              </a:srgbClr>
            </a:solidFill>
            <a:ln w="9525" cap="flat" cmpd="sng" algn="ctr">
              <a:solidFill>
                <a:srgbClr val="8FBB55"/>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 more …</a:t>
              </a:r>
            </a:p>
          </p:txBody>
        </p:sp>
        <p:sp>
          <p:nvSpPr>
            <p:cNvPr id="82" name="Rounded Rectangle 65">
              <a:extLst>
                <a:ext uri="{FF2B5EF4-FFF2-40B4-BE49-F238E27FC236}">
                  <a16:creationId xmlns:a16="http://schemas.microsoft.com/office/drawing/2014/main" id="{B8E01001-DA7B-471C-84D7-24AEA44E13B2}"/>
                </a:ext>
              </a:extLst>
            </p:cNvPr>
            <p:cNvSpPr/>
            <p:nvPr/>
          </p:nvSpPr>
          <p:spPr>
            <a:xfrm>
              <a:off x="4685509" y="2878703"/>
              <a:ext cx="1827551" cy="298034"/>
            </a:xfrm>
            <a:prstGeom prst="roundRect">
              <a:avLst/>
            </a:prstGeom>
            <a:solidFill>
              <a:srgbClr val="8FBB55">
                <a:tint val="65000"/>
              </a:srgbClr>
            </a:solidFill>
            <a:ln w="9525" cap="flat" cmpd="sng" algn="ctr">
              <a:solidFill>
                <a:srgbClr val="8FBB55"/>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Alarms</a:t>
              </a:r>
            </a:p>
          </p:txBody>
        </p:sp>
        <p:sp>
          <p:nvSpPr>
            <p:cNvPr id="83" name="Rounded Rectangle 66">
              <a:extLst>
                <a:ext uri="{FF2B5EF4-FFF2-40B4-BE49-F238E27FC236}">
                  <a16:creationId xmlns:a16="http://schemas.microsoft.com/office/drawing/2014/main" id="{D549AD65-D0DD-4EAF-82AD-C1BE1B74F97B}"/>
                </a:ext>
              </a:extLst>
            </p:cNvPr>
            <p:cNvSpPr/>
            <p:nvPr/>
          </p:nvSpPr>
          <p:spPr>
            <a:xfrm>
              <a:off x="4685509" y="4637056"/>
              <a:ext cx="1827551" cy="298034"/>
            </a:xfrm>
            <a:prstGeom prst="roundRect">
              <a:avLst/>
            </a:prstGeom>
            <a:solidFill>
              <a:srgbClr val="EFCDA6"/>
            </a:solidFill>
            <a:ln w="9525" cap="flat" cmpd="sng" algn="ctr">
              <a:solidFill>
                <a:sysClr val="windowText" lastClr="000000"/>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Java 9,10</a:t>
              </a:r>
            </a:p>
          </p:txBody>
        </p:sp>
        <p:sp>
          <p:nvSpPr>
            <p:cNvPr id="84" name="Content Placeholder 2">
              <a:extLst>
                <a:ext uri="{FF2B5EF4-FFF2-40B4-BE49-F238E27FC236}">
                  <a16:creationId xmlns:a16="http://schemas.microsoft.com/office/drawing/2014/main" id="{B0D5BF8F-3D29-4083-91B8-5ED8D7EA9780}"/>
                </a:ext>
              </a:extLst>
            </p:cNvPr>
            <p:cNvSpPr txBox="1">
              <a:spLocks/>
            </p:cNvSpPr>
            <p:nvPr/>
          </p:nvSpPr>
          <p:spPr bwMode="auto">
            <a:xfrm>
              <a:off x="4597026" y="5237867"/>
              <a:ext cx="3108460" cy="14085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230188" indent="-230188" algn="l" rtl="0" eaLnBrk="1" fontAlgn="base" hangingPunct="1">
                <a:lnSpc>
                  <a:spcPct val="90000"/>
                </a:lnSpc>
                <a:spcBef>
                  <a:spcPts val="1400"/>
                </a:spcBef>
                <a:spcAft>
                  <a:spcPct val="0"/>
                </a:spcAft>
                <a:buClr>
                  <a:schemeClr val="tx2"/>
                </a:buClr>
                <a:buFont typeface="Arial" charset="0"/>
                <a:buChar char="•"/>
                <a:defRPr sz="2800" kern="1200">
                  <a:solidFill>
                    <a:schemeClr val="tx1"/>
                  </a:solidFill>
                  <a:latin typeface="Arial" panose="020B0604020202020204" pitchFamily="34" charset="0"/>
                  <a:ea typeface="+mn-ea"/>
                  <a:cs typeface="Arial" panose="020B0604020202020204" pitchFamily="34" charset="0"/>
                </a:defRPr>
              </a:lvl1pPr>
              <a:lvl2pPr marL="625475" indent="-279400" algn="l" rtl="0" eaLnBrk="1" fontAlgn="base" hangingPunct="1">
                <a:lnSpc>
                  <a:spcPct val="90000"/>
                </a:lnSpc>
                <a:spcBef>
                  <a:spcPts val="800"/>
                </a:spcBef>
                <a:spcAft>
                  <a:spcPct val="0"/>
                </a:spcAft>
                <a:buClr>
                  <a:schemeClr val="tx2"/>
                </a:buClr>
                <a:buFont typeface="Arial" charset="0"/>
                <a:buChar char="–"/>
                <a:defRPr sz="2400" kern="1200">
                  <a:solidFill>
                    <a:schemeClr val="tx1"/>
                  </a:solidFill>
                  <a:latin typeface="Arial" panose="020B0604020202020204" pitchFamily="34" charset="0"/>
                  <a:ea typeface="+mn-ea"/>
                  <a:cs typeface="Arial" panose="020B0604020202020204" pitchFamily="34" charset="0"/>
                </a:defRPr>
              </a:lvl2pPr>
              <a:lvl3pPr marL="914400" indent="-230188" algn="l" rtl="0" eaLnBrk="1" fontAlgn="base" hangingPunct="1">
                <a:lnSpc>
                  <a:spcPct val="90000"/>
                </a:lnSpc>
                <a:spcBef>
                  <a:spcPts val="800"/>
                </a:spcBef>
                <a:spcAft>
                  <a:spcPct val="0"/>
                </a:spcAft>
                <a:buClr>
                  <a:schemeClr val="tx2"/>
                </a:buClr>
                <a:buFont typeface="Arial" charset="0"/>
                <a:buChar char="•"/>
                <a:defRPr sz="2000" kern="1200">
                  <a:solidFill>
                    <a:schemeClr val="tx1"/>
                  </a:solidFill>
                  <a:latin typeface="Arial" panose="020B0604020202020204" pitchFamily="34" charset="0"/>
                  <a:ea typeface="+mn-ea"/>
                  <a:cs typeface="Arial" panose="020B0604020202020204" pitchFamily="34" charset="0"/>
                </a:defRPr>
              </a:lvl3pPr>
              <a:lvl4pPr marL="1144588" indent="-173038" algn="l" rtl="0" eaLnBrk="1" fontAlgn="base" hangingPunct="1">
                <a:lnSpc>
                  <a:spcPct val="90000"/>
                </a:lnSpc>
                <a:spcBef>
                  <a:spcPts val="800"/>
                </a:spcBef>
                <a:spcAft>
                  <a:spcPct val="0"/>
                </a:spcAft>
                <a:buClr>
                  <a:schemeClr val="tx2"/>
                </a:buClr>
                <a:buFont typeface="Arial" charset="0"/>
                <a:buChar char="–"/>
                <a:defRPr sz="1800" kern="1200">
                  <a:solidFill>
                    <a:schemeClr val="tx1"/>
                  </a:solidFill>
                  <a:latin typeface="Arial" panose="020B0604020202020204" pitchFamily="34" charset="0"/>
                  <a:ea typeface="+mn-ea"/>
                  <a:cs typeface="Arial" panose="020B0604020202020204" pitchFamily="34" charset="0"/>
                </a:defRPr>
              </a:lvl4pPr>
              <a:lvl5pPr marL="1482725" indent="-222250" algn="l" rtl="0" eaLnBrk="1" fontAlgn="base" hangingPunct="1">
                <a:lnSpc>
                  <a:spcPct val="90000"/>
                </a:lnSpc>
                <a:spcBef>
                  <a:spcPts val="600"/>
                </a:spcBef>
                <a:spcAft>
                  <a:spcPct val="0"/>
                </a:spcAft>
                <a:buClr>
                  <a:schemeClr val="tx2"/>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base" latinLnBrk="0" hangingPunct="1">
                <a:lnSpc>
                  <a:spcPct val="90000"/>
                </a:lnSpc>
                <a:spcBef>
                  <a:spcPts val="1400"/>
                </a:spcBef>
                <a:spcAft>
                  <a:spcPct val="0"/>
                </a:spcAft>
                <a:buClr>
                  <a:srgbClr val="447E59"/>
                </a:buClr>
                <a:buSzTx/>
                <a:buFont typeface="Arial" charset="0"/>
                <a:buNone/>
                <a:tabLst/>
                <a:defRPr/>
              </a:pPr>
              <a:r>
                <a:rPr kumimoji="0" lang="en-US" sz="2400" b="0" i="0" u="none" strike="noStrike" kern="1200" cap="none" spc="0" normalizeH="0" baseline="0" noProof="0" dirty="0">
                  <a:ln>
                    <a:noFill/>
                  </a:ln>
                  <a:solidFill>
                    <a:prstClr val="black"/>
                  </a:solidFill>
                  <a:effectLst/>
                  <a:uLnTx/>
                  <a:uFillTx/>
                  <a:latin typeface="Century Gothic" panose="020F0302020204030204"/>
                  <a:ea typeface="+mn-ea"/>
                  <a:cs typeface="Arial" panose="020B0604020202020204" pitchFamily="34" charset="0"/>
                </a:rPr>
                <a:t>Since ~2016</a:t>
              </a:r>
              <a:br>
                <a:rPr kumimoji="0" lang="en-US" sz="2400" b="0" i="0" u="none" strike="noStrike" kern="1200" cap="none" spc="0" normalizeH="0" baseline="0" noProof="0" dirty="0">
                  <a:ln>
                    <a:noFill/>
                  </a:ln>
                  <a:solidFill>
                    <a:prstClr val="black"/>
                  </a:solidFill>
                  <a:effectLst/>
                  <a:uLnTx/>
                  <a:uFillTx/>
                  <a:latin typeface="Century Gothic" panose="020F0302020204030204"/>
                  <a:ea typeface="+mn-ea"/>
                  <a:cs typeface="Arial" panose="020B0604020202020204" pitchFamily="34" charset="0"/>
                </a:rPr>
              </a:br>
              <a:endParaRPr kumimoji="0" lang="en-US" sz="2400" b="0" i="0" u="none" strike="noStrike" kern="1200" cap="none" spc="0" normalizeH="0" baseline="0" noProof="0" dirty="0">
                <a:ln>
                  <a:noFill/>
                </a:ln>
                <a:solidFill>
                  <a:prstClr val="black"/>
                </a:solidFill>
                <a:effectLst/>
                <a:uLnTx/>
                <a:uFillTx/>
                <a:latin typeface="Century Gothic" panose="020F0302020204030204"/>
                <a:ea typeface="+mn-ea"/>
                <a:cs typeface="Arial" panose="020B0604020202020204" pitchFamily="34" charset="0"/>
              </a:endParaRPr>
            </a:p>
          </p:txBody>
        </p:sp>
        <p:sp>
          <p:nvSpPr>
            <p:cNvPr id="85" name="Rounded Rectangle 68">
              <a:extLst>
                <a:ext uri="{FF2B5EF4-FFF2-40B4-BE49-F238E27FC236}">
                  <a16:creationId xmlns:a16="http://schemas.microsoft.com/office/drawing/2014/main" id="{176A6597-8E5E-4BB9-B6E1-DB4DAEB9C6CE}"/>
                </a:ext>
              </a:extLst>
            </p:cNvPr>
            <p:cNvSpPr/>
            <p:nvPr/>
          </p:nvSpPr>
          <p:spPr>
            <a:xfrm>
              <a:off x="10340698" y="315894"/>
              <a:ext cx="648489" cy="242914"/>
            </a:xfrm>
            <a:prstGeom prst="roundRect">
              <a:avLst/>
            </a:prstGeom>
            <a:solidFill>
              <a:srgbClr val="8FBB55">
                <a:tint val="65000"/>
              </a:srgbClr>
            </a:solidFill>
            <a:ln w="9525" cap="flat" cmpd="sng" algn="ctr">
              <a:solidFill>
                <a:srgbClr val="8FBB55"/>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100" b="0" i="0" u="none" strike="noStrike" kern="0" cap="none" spc="0" normalizeH="0" baseline="0" noProof="0" dirty="0">
                  <a:ln>
                    <a:noFill/>
                  </a:ln>
                  <a:solidFill>
                    <a:prstClr val="black"/>
                  </a:solidFill>
                  <a:effectLst/>
                  <a:uLnTx/>
                  <a:uFillTx/>
                  <a:latin typeface="Century Gothic" panose="020F0302020204030204"/>
                  <a:ea typeface="+mn-ea"/>
                  <a:cs typeface="+mn-cs"/>
                </a:rPr>
                <a:t>SWT</a:t>
              </a:r>
            </a:p>
          </p:txBody>
        </p:sp>
        <p:sp>
          <p:nvSpPr>
            <p:cNvPr id="86" name="Rounded Rectangle 69">
              <a:extLst>
                <a:ext uri="{FF2B5EF4-FFF2-40B4-BE49-F238E27FC236}">
                  <a16:creationId xmlns:a16="http://schemas.microsoft.com/office/drawing/2014/main" id="{82F9CD9C-3756-42AA-A76D-0120474BC0A2}"/>
                </a:ext>
              </a:extLst>
            </p:cNvPr>
            <p:cNvSpPr/>
            <p:nvPr/>
          </p:nvSpPr>
          <p:spPr>
            <a:xfrm>
              <a:off x="9640325" y="312559"/>
              <a:ext cx="648489" cy="242914"/>
            </a:xfrm>
            <a:prstGeom prst="roundRect">
              <a:avLst/>
            </a:prstGeom>
            <a:solidFill>
              <a:srgbClr val="3BA2AD">
                <a:tint val="65000"/>
              </a:srgbClr>
            </a:solidFill>
            <a:ln w="9525" cap="flat" cmpd="sng" algn="ctr">
              <a:solidFill>
                <a:srgbClr val="3BA2AD"/>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100" b="0" i="0" u="none" strike="noStrike" kern="0" cap="none" spc="0" normalizeH="0" baseline="0" noProof="0" dirty="0">
                  <a:ln>
                    <a:noFill/>
                  </a:ln>
                  <a:solidFill>
                    <a:prstClr val="black"/>
                  </a:solidFill>
                  <a:effectLst/>
                  <a:uLnTx/>
                  <a:uFillTx/>
                  <a:latin typeface="Century Gothic" panose="020F0302020204030204"/>
                  <a:ea typeface="+mn-ea"/>
                  <a:cs typeface="+mn-cs"/>
                </a:rPr>
                <a:t>JavaFX</a:t>
              </a:r>
            </a:p>
          </p:txBody>
        </p:sp>
      </p:grpSp>
      <p:sp>
        <p:nvSpPr>
          <p:cNvPr id="87" name="Right Arrow 70">
            <a:extLst>
              <a:ext uri="{FF2B5EF4-FFF2-40B4-BE49-F238E27FC236}">
                <a16:creationId xmlns:a16="http://schemas.microsoft.com/office/drawing/2014/main" id="{66B30ECB-0620-4229-ADEA-C502707DCC6A}"/>
              </a:ext>
            </a:extLst>
          </p:cNvPr>
          <p:cNvSpPr/>
          <p:nvPr/>
        </p:nvSpPr>
        <p:spPr>
          <a:xfrm>
            <a:off x="5765585" y="3635457"/>
            <a:ext cx="858441" cy="399966"/>
          </a:xfrm>
          <a:prstGeom prst="rightArrow">
            <a:avLst/>
          </a:prstGeom>
          <a:solidFill>
            <a:srgbClr val="5785B7">
              <a:shade val="80000"/>
              <a:satMod val="150000"/>
            </a:srgbClr>
          </a:solidFill>
          <a:ln w="9525" cap="flat" cmpd="sng" algn="ctr">
            <a:solidFill>
              <a:srgbClr val="5785B7"/>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endParaRPr>
          </a:p>
        </p:txBody>
      </p:sp>
      <p:sp>
        <p:nvSpPr>
          <p:cNvPr id="44" name="Rounded Rectangle 56">
            <a:extLst>
              <a:ext uri="{FF2B5EF4-FFF2-40B4-BE49-F238E27FC236}">
                <a16:creationId xmlns:a16="http://schemas.microsoft.com/office/drawing/2014/main" id="{A104CB37-8ADD-44EA-9090-F078D0CD892F}"/>
              </a:ext>
            </a:extLst>
          </p:cNvPr>
          <p:cNvSpPr/>
          <p:nvPr/>
        </p:nvSpPr>
        <p:spPr>
          <a:xfrm>
            <a:off x="6931541" y="5108085"/>
            <a:ext cx="2258291" cy="298034"/>
          </a:xfrm>
          <a:prstGeom prst="roundRect">
            <a:avLst/>
          </a:prstGeom>
          <a:solidFill>
            <a:sysClr val="windowText" lastClr="000000">
              <a:tint val="65000"/>
            </a:sysClr>
          </a:solidFill>
          <a:ln w="9525" cap="flat" cmpd="sng" algn="ctr">
            <a:solidFill>
              <a:sysClr val="windowText" lastClr="000000"/>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Eclipse</a:t>
            </a:r>
          </a:p>
        </p:txBody>
      </p:sp>
      <p:sp>
        <p:nvSpPr>
          <p:cNvPr id="45" name="Rounded Rectangle 57">
            <a:extLst>
              <a:ext uri="{FF2B5EF4-FFF2-40B4-BE49-F238E27FC236}">
                <a16:creationId xmlns:a16="http://schemas.microsoft.com/office/drawing/2014/main" id="{4E55DB12-C857-498F-A823-DD73FF0BBB5D}"/>
              </a:ext>
            </a:extLst>
          </p:cNvPr>
          <p:cNvSpPr/>
          <p:nvPr/>
        </p:nvSpPr>
        <p:spPr>
          <a:xfrm>
            <a:off x="6931541" y="4048956"/>
            <a:ext cx="2258291" cy="298034"/>
          </a:xfrm>
          <a:prstGeom prst="round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Channels</a:t>
            </a:r>
          </a:p>
        </p:txBody>
      </p:sp>
      <p:sp>
        <p:nvSpPr>
          <p:cNvPr id="46" name="Rounded Rectangle 58">
            <a:extLst>
              <a:ext uri="{FF2B5EF4-FFF2-40B4-BE49-F238E27FC236}">
                <a16:creationId xmlns:a16="http://schemas.microsoft.com/office/drawing/2014/main" id="{2B0F674A-CCCB-4174-A5E5-62693EEA5985}"/>
              </a:ext>
            </a:extLst>
          </p:cNvPr>
          <p:cNvSpPr/>
          <p:nvPr/>
        </p:nvSpPr>
        <p:spPr>
          <a:xfrm>
            <a:off x="6931542" y="3350956"/>
            <a:ext cx="2258291" cy="298034"/>
          </a:xfrm>
          <a:prstGeom prst="roundRect">
            <a:avLst/>
          </a:prstGeom>
          <a:solidFill>
            <a:srgbClr val="8FBB55">
              <a:tint val="65000"/>
            </a:srgbClr>
          </a:solidFill>
          <a:ln w="9525" cap="flat" cmpd="sng" algn="ctr">
            <a:solidFill>
              <a:srgbClr val="8FBB55"/>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PV Table</a:t>
            </a:r>
          </a:p>
        </p:txBody>
      </p:sp>
      <p:sp>
        <p:nvSpPr>
          <p:cNvPr id="88" name="Rounded Rectangle 59">
            <a:extLst>
              <a:ext uri="{FF2B5EF4-FFF2-40B4-BE49-F238E27FC236}">
                <a16:creationId xmlns:a16="http://schemas.microsoft.com/office/drawing/2014/main" id="{50A3DCBC-C21D-42E1-842A-49088D2E3056}"/>
              </a:ext>
            </a:extLst>
          </p:cNvPr>
          <p:cNvSpPr/>
          <p:nvPr/>
        </p:nvSpPr>
        <p:spPr>
          <a:xfrm>
            <a:off x="6931542" y="3008448"/>
            <a:ext cx="2258291" cy="298034"/>
          </a:xfrm>
          <a:prstGeom prst="roundRect">
            <a:avLst/>
          </a:prstGeom>
          <a:solidFill>
            <a:srgbClr val="8FBB55">
              <a:tint val="65000"/>
            </a:srgbClr>
          </a:solidFill>
          <a:ln w="9525" cap="flat" cmpd="sng" algn="ctr">
            <a:solidFill>
              <a:srgbClr val="8FBB55"/>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Probe</a:t>
            </a:r>
          </a:p>
        </p:txBody>
      </p:sp>
      <p:sp>
        <p:nvSpPr>
          <p:cNvPr id="89" name="Rounded Rectangle 60">
            <a:extLst>
              <a:ext uri="{FF2B5EF4-FFF2-40B4-BE49-F238E27FC236}">
                <a16:creationId xmlns:a16="http://schemas.microsoft.com/office/drawing/2014/main" id="{6E71433E-639F-4FF1-B71B-3E3793503C10}"/>
              </a:ext>
            </a:extLst>
          </p:cNvPr>
          <p:cNvSpPr/>
          <p:nvPr/>
        </p:nvSpPr>
        <p:spPr>
          <a:xfrm>
            <a:off x="6931542" y="2665094"/>
            <a:ext cx="2258291" cy="298034"/>
          </a:xfrm>
          <a:prstGeom prst="roundRect">
            <a:avLst/>
          </a:prstGeom>
          <a:solidFill>
            <a:srgbClr val="8FBB55">
              <a:tint val="65000"/>
            </a:srgbClr>
          </a:solidFill>
          <a:ln w="9525" cap="flat" cmpd="sng" algn="ctr">
            <a:solidFill>
              <a:srgbClr val="8FBB55"/>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PV Tree</a:t>
            </a:r>
          </a:p>
        </p:txBody>
      </p:sp>
      <p:sp>
        <p:nvSpPr>
          <p:cNvPr id="90" name="Rounded Rectangle 61">
            <a:extLst>
              <a:ext uri="{FF2B5EF4-FFF2-40B4-BE49-F238E27FC236}">
                <a16:creationId xmlns:a16="http://schemas.microsoft.com/office/drawing/2014/main" id="{A7113067-CEFD-49FE-882D-EC1BA17674B6}"/>
              </a:ext>
            </a:extLst>
          </p:cNvPr>
          <p:cNvSpPr/>
          <p:nvPr/>
        </p:nvSpPr>
        <p:spPr>
          <a:xfrm>
            <a:off x="6931542" y="2321740"/>
            <a:ext cx="2258291" cy="298034"/>
          </a:xfrm>
          <a:prstGeom prst="roundRect">
            <a:avLst/>
          </a:prstGeom>
          <a:solidFill>
            <a:srgbClr val="3BA2AD">
              <a:tint val="65000"/>
            </a:srgbClr>
          </a:solidFill>
          <a:ln w="9525" cap="flat" cmpd="sng" algn="ctr">
            <a:solidFill>
              <a:srgbClr val="3BA2AD"/>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Data Browser</a:t>
            </a:r>
          </a:p>
        </p:txBody>
      </p:sp>
      <p:sp>
        <p:nvSpPr>
          <p:cNvPr id="91" name="Rounded Rectangle 62">
            <a:extLst>
              <a:ext uri="{FF2B5EF4-FFF2-40B4-BE49-F238E27FC236}">
                <a16:creationId xmlns:a16="http://schemas.microsoft.com/office/drawing/2014/main" id="{987C7E14-7CC9-4955-9A93-B063747B3FD7}"/>
              </a:ext>
            </a:extLst>
          </p:cNvPr>
          <p:cNvSpPr/>
          <p:nvPr/>
        </p:nvSpPr>
        <p:spPr>
          <a:xfrm>
            <a:off x="6931543" y="1978386"/>
            <a:ext cx="2258291" cy="298034"/>
          </a:xfrm>
          <a:prstGeom prst="roundRect">
            <a:avLst/>
          </a:prstGeom>
          <a:solidFill>
            <a:srgbClr val="3BA2AD">
              <a:tint val="65000"/>
            </a:srgbClr>
          </a:solidFill>
          <a:ln w="9525" cap="flat" cmpd="sng" algn="ctr">
            <a:solidFill>
              <a:srgbClr val="3BA2AD"/>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Display Builder</a:t>
            </a:r>
          </a:p>
        </p:txBody>
      </p:sp>
      <p:sp>
        <p:nvSpPr>
          <p:cNvPr id="92" name="Rounded Rectangle 63">
            <a:extLst>
              <a:ext uri="{FF2B5EF4-FFF2-40B4-BE49-F238E27FC236}">
                <a16:creationId xmlns:a16="http://schemas.microsoft.com/office/drawing/2014/main" id="{3387F246-79C6-49DB-88D4-94F40D91B487}"/>
              </a:ext>
            </a:extLst>
          </p:cNvPr>
          <p:cNvSpPr/>
          <p:nvPr/>
        </p:nvSpPr>
        <p:spPr>
          <a:xfrm>
            <a:off x="6931541" y="4396262"/>
            <a:ext cx="2258291" cy="298034"/>
          </a:xfrm>
          <a:prstGeom prst="roundRect">
            <a:avLst/>
          </a:prstGeom>
          <a:solidFill>
            <a:srgbClr val="8FBB55">
              <a:tint val="65000"/>
            </a:srgbClr>
          </a:solidFill>
          <a:ln w="9525" cap="flat" cmpd="sng" algn="ctr">
            <a:solidFill>
              <a:srgbClr val="8FBB55"/>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Scan</a:t>
            </a:r>
          </a:p>
        </p:txBody>
      </p:sp>
      <p:sp>
        <p:nvSpPr>
          <p:cNvPr id="93" name="Rounded Rectangle 64">
            <a:extLst>
              <a:ext uri="{FF2B5EF4-FFF2-40B4-BE49-F238E27FC236}">
                <a16:creationId xmlns:a16="http://schemas.microsoft.com/office/drawing/2014/main" id="{B7DB892A-F138-424D-8A1F-FF1C4C0C5F67}"/>
              </a:ext>
            </a:extLst>
          </p:cNvPr>
          <p:cNvSpPr/>
          <p:nvPr/>
        </p:nvSpPr>
        <p:spPr>
          <a:xfrm>
            <a:off x="6931541" y="4745848"/>
            <a:ext cx="2258291" cy="298034"/>
          </a:xfrm>
          <a:prstGeom prst="roundRect">
            <a:avLst/>
          </a:prstGeom>
          <a:solidFill>
            <a:srgbClr val="8FBB55">
              <a:tint val="65000"/>
            </a:srgbClr>
          </a:solidFill>
          <a:ln w="9525" cap="flat" cmpd="sng" algn="ctr">
            <a:solidFill>
              <a:srgbClr val="8FBB55"/>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BOY</a:t>
            </a:r>
          </a:p>
        </p:txBody>
      </p:sp>
      <p:sp>
        <p:nvSpPr>
          <p:cNvPr id="94" name="Rounded Rectangle 65">
            <a:extLst>
              <a:ext uri="{FF2B5EF4-FFF2-40B4-BE49-F238E27FC236}">
                <a16:creationId xmlns:a16="http://schemas.microsoft.com/office/drawing/2014/main" id="{350D8520-FA73-4231-9B31-75CAD482F325}"/>
              </a:ext>
            </a:extLst>
          </p:cNvPr>
          <p:cNvSpPr/>
          <p:nvPr/>
        </p:nvSpPr>
        <p:spPr>
          <a:xfrm>
            <a:off x="6931541" y="3699956"/>
            <a:ext cx="2258291" cy="298034"/>
          </a:xfrm>
          <a:prstGeom prst="round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Alarms</a:t>
            </a:r>
          </a:p>
        </p:txBody>
      </p:sp>
      <p:sp>
        <p:nvSpPr>
          <p:cNvPr id="95" name="Rounded Rectangle 66">
            <a:extLst>
              <a:ext uri="{FF2B5EF4-FFF2-40B4-BE49-F238E27FC236}">
                <a16:creationId xmlns:a16="http://schemas.microsoft.com/office/drawing/2014/main" id="{3FF45ACE-345D-47E7-916D-8C4770365288}"/>
              </a:ext>
            </a:extLst>
          </p:cNvPr>
          <p:cNvSpPr/>
          <p:nvPr/>
        </p:nvSpPr>
        <p:spPr>
          <a:xfrm>
            <a:off x="6931541" y="5458309"/>
            <a:ext cx="2258291" cy="298034"/>
          </a:xfrm>
          <a:prstGeom prst="roundRect">
            <a:avLst/>
          </a:prstGeom>
          <a:solidFill>
            <a:srgbClr val="EFCDA6"/>
          </a:solidFill>
          <a:ln w="9525" cap="flat" cmpd="sng" algn="ctr">
            <a:solidFill>
              <a:sysClr val="windowText" lastClr="000000"/>
            </a:solidFill>
            <a:prstDash val="soli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9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rPr>
              <a:t>Java 11</a:t>
            </a:r>
          </a:p>
        </p:txBody>
      </p:sp>
    </p:spTree>
    <p:extLst>
      <p:ext uri="{BB962C8B-B14F-4D97-AF65-F5344CB8AC3E}">
        <p14:creationId xmlns:p14="http://schemas.microsoft.com/office/powerpoint/2010/main" val="1489269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983320" y="199333"/>
            <a:ext cx="4016299" cy="885161"/>
          </a:xfrm>
        </p:spPr>
        <p:txBody>
          <a:bodyPr>
            <a:noAutofit/>
          </a:bodyPr>
          <a:lstStyle/>
          <a:p>
            <a:r>
              <a:rPr lang="en-US" dirty="0"/>
              <a:t>Fast &amp; Simple Build</a:t>
            </a:r>
          </a:p>
        </p:txBody>
      </p:sp>
      <p:sp>
        <p:nvSpPr>
          <p:cNvPr id="10" name="Text Placeholder 9"/>
          <p:cNvSpPr>
            <a:spLocks noGrp="1"/>
          </p:cNvSpPr>
          <p:nvPr>
            <p:ph type="body" sz="half" idx="2"/>
          </p:nvPr>
        </p:nvSpPr>
        <p:spPr>
          <a:xfrm>
            <a:off x="983320" y="1191484"/>
            <a:ext cx="7093270" cy="5087396"/>
          </a:xfrm>
        </p:spPr>
        <p:txBody>
          <a:bodyPr>
            <a:normAutofit/>
          </a:bodyPr>
          <a:lstStyle/>
          <a:p>
            <a:r>
              <a:rPr lang="en-US" sz="2400" i="1" dirty="0">
                <a:solidFill>
                  <a:srgbClr val="00B050"/>
                </a:solidFill>
              </a:rPr>
              <a:t># clone the sources</a:t>
            </a:r>
            <a:br>
              <a:rPr lang="en-US" sz="2400" dirty="0"/>
            </a:br>
            <a:r>
              <a:rPr lang="en-US" sz="2400" dirty="0" err="1"/>
              <a:t>git</a:t>
            </a:r>
            <a:r>
              <a:rPr lang="en-US" sz="2400" dirty="0"/>
              <a:t> clone </a:t>
            </a:r>
            <a:r>
              <a:rPr kumimoji="0" lang="en-US" altLang="en-US" sz="2400" b="0" i="0" u="none" strike="noStrike" cap="none" normalizeH="0" baseline="0" dirty="0">
                <a:ln>
                  <a:noFill/>
                </a:ln>
                <a:solidFill>
                  <a:srgbClr val="24292E"/>
                </a:solidFill>
                <a:effectLst/>
              </a:rPr>
              <a:t>https://github.com/shroffk/phoebus.git</a:t>
            </a:r>
            <a:r>
              <a:rPr kumimoji="0" lang="en-US" altLang="en-US" sz="2400" b="0" i="0" u="none" strike="noStrike" cap="none" normalizeH="0" baseline="0" dirty="0">
                <a:ln>
                  <a:noFill/>
                </a:ln>
                <a:solidFill>
                  <a:schemeClr val="tx1"/>
                </a:solidFill>
                <a:effectLst/>
              </a:rPr>
              <a:t> </a:t>
            </a:r>
            <a:endParaRPr lang="en-US" sz="2400" dirty="0"/>
          </a:p>
          <a:p>
            <a:endParaRPr lang="en-US" sz="2400" i="1" dirty="0">
              <a:solidFill>
                <a:srgbClr val="00B050"/>
              </a:solidFill>
            </a:endParaRPr>
          </a:p>
          <a:p>
            <a:r>
              <a:rPr lang="en-US" sz="2400" i="1" dirty="0">
                <a:solidFill>
                  <a:srgbClr val="00B050"/>
                </a:solidFill>
              </a:rPr>
              <a:t># build using maven</a:t>
            </a:r>
            <a:br>
              <a:rPr lang="en-US" sz="2400" dirty="0"/>
            </a:br>
            <a:r>
              <a:rPr lang="en-US" sz="2400" dirty="0" err="1"/>
              <a:t>mvn</a:t>
            </a:r>
            <a:r>
              <a:rPr lang="en-US" sz="2400" dirty="0"/>
              <a:t> clean install</a:t>
            </a:r>
          </a:p>
          <a:p>
            <a:r>
              <a:rPr lang="en-US" sz="2400" i="1" dirty="0">
                <a:solidFill>
                  <a:srgbClr val="00B050"/>
                </a:solidFill>
              </a:rPr>
              <a:t># or build using ant</a:t>
            </a:r>
            <a:br>
              <a:rPr lang="en-US" sz="2400" dirty="0"/>
            </a:br>
            <a:r>
              <a:rPr lang="en-US" sz="2400" dirty="0" err="1"/>
              <a:t>ant</a:t>
            </a:r>
            <a:r>
              <a:rPr lang="en-US" sz="2400" dirty="0"/>
              <a:t> clean run</a:t>
            </a:r>
          </a:p>
          <a:p>
            <a:endParaRPr lang="en-US" sz="2400" dirty="0"/>
          </a:p>
          <a:p>
            <a:r>
              <a:rPr lang="en-US" sz="3200" dirty="0"/>
              <a:t>Eclipse build:	30+ mins</a:t>
            </a:r>
          </a:p>
          <a:p>
            <a:r>
              <a:rPr lang="en-US" sz="3200" dirty="0"/>
              <a:t>Phoebus build:	~3 mins</a:t>
            </a:r>
          </a:p>
          <a:p>
            <a:endParaRPr lang="en-US" dirty="0"/>
          </a:p>
          <a:p>
            <a:endParaRPr lang="en-US" dirty="0"/>
          </a:p>
        </p:txBody>
      </p:sp>
      <p:sp>
        <p:nvSpPr>
          <p:cNvPr id="15" name="AutoShape 7" descr="Image result for appveyor icon"/>
          <p:cNvSpPr>
            <a:spLocks noChangeAspect="1" noChangeArrowheads="1"/>
          </p:cNvSpPr>
          <p:nvPr/>
        </p:nvSpPr>
        <p:spPr bwMode="auto">
          <a:xfrm>
            <a:off x="1640681" y="748904"/>
            <a:ext cx="228600" cy="2286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pic>
        <p:nvPicPr>
          <p:cNvPr id="5" name="Content Placeholder 4">
            <a:extLst>
              <a:ext uri="{FF2B5EF4-FFF2-40B4-BE49-F238E27FC236}">
                <a16:creationId xmlns:a16="http://schemas.microsoft.com/office/drawing/2014/main" id="{63EACD09-4FC9-49E3-AB36-0C94F8A3C4DA}"/>
              </a:ext>
            </a:extLst>
          </p:cNvPr>
          <p:cNvPicPr>
            <a:picLocks noGrp="1" noChangeAspect="1"/>
          </p:cNvPicPr>
          <p:nvPr>
            <p:ph idx="1"/>
          </p:nvPr>
        </p:nvPicPr>
        <p:blipFill>
          <a:blip r:embed="rId3"/>
          <a:stretch>
            <a:fillRect/>
          </a:stretch>
        </p:blipFill>
        <p:spPr>
          <a:xfrm>
            <a:off x="5617069" y="2395728"/>
            <a:ext cx="6574931" cy="3123677"/>
          </a:xfrm>
          <a:prstGeom prst="rect">
            <a:avLst/>
          </a:prstGeom>
        </p:spPr>
      </p:pic>
    </p:spTree>
    <p:extLst>
      <p:ext uri="{BB962C8B-B14F-4D97-AF65-F5344CB8AC3E}">
        <p14:creationId xmlns:p14="http://schemas.microsoft.com/office/powerpoint/2010/main" val="16052389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01580" y="1089826"/>
            <a:ext cx="7771663" cy="5424464"/>
          </a:xfrm>
        </p:spPr>
      </p:pic>
      <p:sp>
        <p:nvSpPr>
          <p:cNvPr id="7" name="Rectangle 6"/>
          <p:cNvSpPr/>
          <p:nvPr/>
        </p:nvSpPr>
        <p:spPr>
          <a:xfrm>
            <a:off x="3611586" y="4828485"/>
            <a:ext cx="2167466" cy="1168400"/>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chemeClr val="bg1"/>
                </a:solidFill>
              </a:rPr>
              <a:t>Phoebus based</a:t>
            </a:r>
          </a:p>
          <a:p>
            <a:pPr algn="ctr"/>
            <a:r>
              <a:rPr lang="en-US" sz="1350" dirty="0">
                <a:solidFill>
                  <a:schemeClr val="bg1"/>
                </a:solidFill>
              </a:rPr>
              <a:t>Channel Finder Tree w/t </a:t>
            </a:r>
          </a:p>
          <a:p>
            <a:pPr algn="ctr"/>
            <a:r>
              <a:rPr lang="en-US" sz="1350" dirty="0">
                <a:solidFill>
                  <a:schemeClr val="bg1"/>
                </a:solidFill>
              </a:rPr>
              <a:t>Lazy loading</a:t>
            </a:r>
          </a:p>
          <a:p>
            <a:pPr algn="ctr"/>
            <a:r>
              <a:rPr lang="en-US" sz="1350" dirty="0">
                <a:solidFill>
                  <a:schemeClr val="bg1"/>
                </a:solidFill>
              </a:rPr>
              <a:t>4.5k </a:t>
            </a:r>
            <a:r>
              <a:rPr lang="en-US" sz="1350" dirty="0" err="1">
                <a:solidFill>
                  <a:schemeClr val="bg1"/>
                </a:solidFill>
              </a:rPr>
              <a:t>Loc</a:t>
            </a:r>
            <a:r>
              <a:rPr lang="en-US" sz="1350" dirty="0">
                <a:solidFill>
                  <a:schemeClr val="bg1"/>
                </a:solidFill>
              </a:rPr>
              <a:t> </a:t>
            </a:r>
          </a:p>
        </p:txBody>
      </p:sp>
      <p:sp>
        <p:nvSpPr>
          <p:cNvPr id="9" name="Rectangle 8"/>
          <p:cNvSpPr/>
          <p:nvPr/>
        </p:nvSpPr>
        <p:spPr>
          <a:xfrm>
            <a:off x="7666936" y="4639641"/>
            <a:ext cx="2167466" cy="1168400"/>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chemeClr val="bg1"/>
                </a:solidFill>
              </a:rPr>
              <a:t>Eclipse based</a:t>
            </a:r>
          </a:p>
          <a:p>
            <a:pPr algn="ctr"/>
            <a:r>
              <a:rPr lang="en-US" sz="1350" dirty="0">
                <a:solidFill>
                  <a:schemeClr val="bg1"/>
                </a:solidFill>
              </a:rPr>
              <a:t>Channel Finder Tree w/t </a:t>
            </a:r>
          </a:p>
          <a:p>
            <a:pPr algn="ctr"/>
            <a:r>
              <a:rPr lang="en-US" sz="1350" dirty="0">
                <a:solidFill>
                  <a:schemeClr val="bg1"/>
                </a:solidFill>
              </a:rPr>
              <a:t>Lazy loading</a:t>
            </a:r>
          </a:p>
          <a:p>
            <a:pPr algn="ctr"/>
            <a:r>
              <a:rPr lang="en-US" sz="1350" dirty="0">
                <a:solidFill>
                  <a:schemeClr val="bg1"/>
                </a:solidFill>
              </a:rPr>
              <a:t>11.2k </a:t>
            </a:r>
            <a:r>
              <a:rPr lang="en-US" sz="1350" dirty="0" err="1">
                <a:solidFill>
                  <a:schemeClr val="bg1"/>
                </a:solidFill>
              </a:rPr>
              <a:t>Loc</a:t>
            </a:r>
            <a:r>
              <a:rPr lang="en-US" sz="1350" dirty="0">
                <a:solidFill>
                  <a:schemeClr val="bg1"/>
                </a:solidFill>
              </a:rPr>
              <a:t> </a:t>
            </a:r>
          </a:p>
        </p:txBody>
      </p:sp>
      <p:sp>
        <p:nvSpPr>
          <p:cNvPr id="5" name="Title 8">
            <a:extLst>
              <a:ext uri="{FF2B5EF4-FFF2-40B4-BE49-F238E27FC236}">
                <a16:creationId xmlns:a16="http://schemas.microsoft.com/office/drawing/2014/main" id="{DF901620-E806-4845-B777-48DB67D36CB4}"/>
              </a:ext>
            </a:extLst>
          </p:cNvPr>
          <p:cNvSpPr>
            <a:spLocks noGrp="1"/>
          </p:cNvSpPr>
          <p:nvPr>
            <p:ph type="title"/>
          </p:nvPr>
        </p:nvSpPr>
        <p:spPr>
          <a:xfrm>
            <a:off x="983320" y="199333"/>
            <a:ext cx="4016299" cy="885161"/>
          </a:xfrm>
        </p:spPr>
        <p:txBody>
          <a:bodyPr>
            <a:noAutofit/>
          </a:bodyPr>
          <a:lstStyle/>
          <a:p>
            <a:r>
              <a:rPr lang="en-US" dirty="0"/>
              <a:t>Less code</a:t>
            </a:r>
          </a:p>
        </p:txBody>
      </p:sp>
    </p:spTree>
    <p:extLst>
      <p:ext uri="{BB962C8B-B14F-4D97-AF65-F5344CB8AC3E}">
        <p14:creationId xmlns:p14="http://schemas.microsoft.com/office/powerpoint/2010/main" val="32318583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554438E-3598-5A47-9311-FE006CF9215B}"/>
              </a:ext>
            </a:extLst>
          </p:cNvPr>
          <p:cNvPicPr>
            <a:picLocks noChangeAspect="1"/>
          </p:cNvPicPr>
          <p:nvPr/>
        </p:nvPicPr>
        <p:blipFill rotWithShape="1">
          <a:blip r:embed="rId3"/>
          <a:srcRect b="3041"/>
          <a:stretch/>
        </p:blipFill>
        <p:spPr>
          <a:xfrm>
            <a:off x="1599812" y="1223680"/>
            <a:ext cx="8885948" cy="5142830"/>
          </a:xfrm>
          <a:prstGeom prst="rect">
            <a:avLst/>
          </a:prstGeom>
        </p:spPr>
      </p:pic>
      <p:cxnSp>
        <p:nvCxnSpPr>
          <p:cNvPr id="9" name="Straight Connector 8">
            <a:extLst>
              <a:ext uri="{FF2B5EF4-FFF2-40B4-BE49-F238E27FC236}">
                <a16:creationId xmlns:a16="http://schemas.microsoft.com/office/drawing/2014/main" id="{3EAA0AD5-1A5B-F647-BCE3-B6F78D35693E}"/>
              </a:ext>
            </a:extLst>
          </p:cNvPr>
          <p:cNvCxnSpPr/>
          <p:nvPr/>
        </p:nvCxnSpPr>
        <p:spPr>
          <a:xfrm>
            <a:off x="10081820" y="5977304"/>
            <a:ext cx="330782" cy="0"/>
          </a:xfrm>
          <a:prstGeom prst="line">
            <a:avLst/>
          </a:prstGeom>
          <a:ln/>
        </p:spPr>
        <p:style>
          <a:lnRef idx="3">
            <a:schemeClr val="accent2"/>
          </a:lnRef>
          <a:fillRef idx="0">
            <a:schemeClr val="accent2"/>
          </a:fillRef>
          <a:effectRef idx="2">
            <a:schemeClr val="accent2"/>
          </a:effectRef>
          <a:fontRef idx="minor">
            <a:schemeClr val="tx1"/>
          </a:fontRef>
        </p:style>
      </p:cxnSp>
      <p:sp>
        <p:nvSpPr>
          <p:cNvPr id="11" name="TextBox 10">
            <a:extLst>
              <a:ext uri="{FF2B5EF4-FFF2-40B4-BE49-F238E27FC236}">
                <a16:creationId xmlns:a16="http://schemas.microsoft.com/office/drawing/2014/main" id="{A4256DCE-2014-E047-9D10-241A6F535254}"/>
              </a:ext>
            </a:extLst>
          </p:cNvPr>
          <p:cNvSpPr txBox="1"/>
          <p:nvPr/>
        </p:nvSpPr>
        <p:spPr>
          <a:xfrm>
            <a:off x="8949668" y="2272402"/>
            <a:ext cx="1416162" cy="50783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sz="1350" dirty="0"/>
              <a:t>CS-Studio with Eclipse</a:t>
            </a:r>
          </a:p>
        </p:txBody>
      </p:sp>
      <p:sp>
        <p:nvSpPr>
          <p:cNvPr id="12" name="TextBox 11">
            <a:extLst>
              <a:ext uri="{FF2B5EF4-FFF2-40B4-BE49-F238E27FC236}">
                <a16:creationId xmlns:a16="http://schemas.microsoft.com/office/drawing/2014/main" id="{3E50ECB3-210C-4948-BAFB-5CF6A35E8296}"/>
              </a:ext>
            </a:extLst>
          </p:cNvPr>
          <p:cNvSpPr txBox="1"/>
          <p:nvPr/>
        </p:nvSpPr>
        <p:spPr>
          <a:xfrm>
            <a:off x="4507383" y="2176898"/>
            <a:ext cx="1480851" cy="761747"/>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sz="1350" dirty="0"/>
              <a:t>Phoebus:</a:t>
            </a:r>
          </a:p>
          <a:p>
            <a:r>
              <a:rPr lang="en-US" sz="1500" b="1" dirty="0">
                <a:solidFill>
                  <a:schemeClr val="bg1"/>
                </a:solidFill>
              </a:rPr>
              <a:t>¼ CPU,</a:t>
            </a:r>
            <a:br>
              <a:rPr lang="en-US" sz="1500" b="1" dirty="0">
                <a:solidFill>
                  <a:schemeClr val="bg1"/>
                </a:solidFill>
              </a:rPr>
            </a:br>
            <a:r>
              <a:rPr lang="en-US" sz="1500" b="1" dirty="0">
                <a:solidFill>
                  <a:schemeClr val="bg1"/>
                </a:solidFill>
              </a:rPr>
              <a:t>½ Memory</a:t>
            </a:r>
          </a:p>
        </p:txBody>
      </p:sp>
      <p:sp>
        <p:nvSpPr>
          <p:cNvPr id="6" name="Title 8">
            <a:extLst>
              <a:ext uri="{FF2B5EF4-FFF2-40B4-BE49-F238E27FC236}">
                <a16:creationId xmlns:a16="http://schemas.microsoft.com/office/drawing/2014/main" id="{FA8D4E8A-796A-466D-B308-4A4E36F66A3B}"/>
              </a:ext>
            </a:extLst>
          </p:cNvPr>
          <p:cNvSpPr>
            <a:spLocks noGrp="1"/>
          </p:cNvSpPr>
          <p:nvPr>
            <p:ph type="title"/>
          </p:nvPr>
        </p:nvSpPr>
        <p:spPr>
          <a:xfrm>
            <a:off x="983320" y="199333"/>
            <a:ext cx="5947832" cy="885161"/>
          </a:xfrm>
        </p:spPr>
        <p:txBody>
          <a:bodyPr>
            <a:noAutofit/>
          </a:bodyPr>
          <a:lstStyle/>
          <a:p>
            <a:r>
              <a:rPr lang="en-US" dirty="0"/>
              <a:t>Better Performance</a:t>
            </a:r>
          </a:p>
        </p:txBody>
      </p:sp>
    </p:spTree>
    <p:extLst>
      <p:ext uri="{BB962C8B-B14F-4D97-AF65-F5344CB8AC3E}">
        <p14:creationId xmlns:p14="http://schemas.microsoft.com/office/powerpoint/2010/main" val="2372705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RNL">
  <a:themeElements>
    <a:clrScheme name="ORNL theme colors 180717 final">
      <a:dk1>
        <a:sysClr val="windowText" lastClr="000000"/>
      </a:dk1>
      <a:lt1>
        <a:sysClr val="window" lastClr="FFFFFF"/>
      </a:lt1>
      <a:dk2>
        <a:srgbClr val="447E59"/>
      </a:dk2>
      <a:lt2>
        <a:srgbClr val="FFFFFF"/>
      </a:lt2>
      <a:accent1>
        <a:srgbClr val="3BA2AD"/>
      </a:accent1>
      <a:accent2>
        <a:srgbClr val="8FBB55"/>
      </a:accent2>
      <a:accent3>
        <a:srgbClr val="5785B7"/>
      </a:accent3>
      <a:accent4>
        <a:srgbClr val="E5A940"/>
      </a:accent4>
      <a:accent5>
        <a:srgbClr val="919785"/>
      </a:accent5>
      <a:accent6>
        <a:srgbClr val="CB4D3D"/>
      </a:accent6>
      <a:hlink>
        <a:srgbClr val="397D52"/>
      </a:hlink>
      <a:folHlink>
        <a:srgbClr val="00000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85000"/>
          </a:schemeClr>
        </a:solidFill>
        <a:ln w="38100">
          <a:solidFill>
            <a:schemeClr val="bg2"/>
          </a:solidFill>
          <a:miter lim="800000"/>
        </a:ln>
        <a:effectLst/>
        <a:scene3d>
          <a:camera prst="orthographicFront">
            <a:rot lat="0" lon="0" rev="0"/>
          </a:camera>
          <a:lightRig rig="threePt" dir="t">
            <a:rot lat="0" lon="0" rev="1200000"/>
          </a:lightRig>
        </a:scene3d>
        <a:sp3d/>
      </a:spPr>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defPPr algn="l">
          <a:lnSpc>
            <a:spcPct val="90000"/>
          </a:lnSpc>
          <a:defRPr dirty="0" smtClean="0">
            <a:solidFill>
              <a:schemeClr val="tx1"/>
            </a:solidFill>
          </a:defRPr>
        </a:defPPr>
      </a:lstStyle>
      <a:style>
        <a:lnRef idx="0">
          <a:schemeClr val="accent1"/>
        </a:lnRef>
        <a:fillRef idx="3">
          <a:schemeClr val="accent1"/>
        </a:fillRef>
        <a:effectRef idx="3">
          <a:schemeClr val="accent1"/>
        </a:effectRef>
        <a:fontRef idx="minor">
          <a:schemeClr val="lt1"/>
        </a:fontRef>
      </a:style>
    </a:spDef>
    <a:lnDef>
      <a:spPr>
        <a:ln w="28575">
          <a:solidFill>
            <a:schemeClr val="bg1">
              <a:lumMod val="50000"/>
            </a:schemeClr>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lnSpc>
            <a:spcPct val="90000"/>
          </a:lnSpc>
          <a:defRPr dirty="0" smtClean="0">
            <a:latin typeface="+mn-lt"/>
          </a:defRPr>
        </a:defPPr>
      </a:lstStyle>
    </a:txDef>
  </a:objectDefaults>
  <a:extraClrSchemeLst/>
  <a:extLst>
    <a:ext uri="{05A4C25C-085E-4340-85A3-A5531E510DB2}">
      <thm15:themeFamily xmlns:thm15="http://schemas.microsoft.com/office/thememl/2012/main" name="ORNL 16x9 template 180719" id="{91F5A9DE-0FF5-42D2-8B71-414341298470}" vid="{19B61368-BE15-4FF9-B836-7A1A3976FBB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3266</TotalTime>
  <Words>1526</Words>
  <Application>Microsoft Office PowerPoint</Application>
  <PresentationFormat>Widescreen</PresentationFormat>
  <Paragraphs>384</Paragraphs>
  <Slides>33</Slides>
  <Notes>17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33</vt:i4>
      </vt:variant>
    </vt:vector>
  </HeadingPairs>
  <TitlesOfParts>
    <vt:vector size="41" baseType="lpstr">
      <vt:lpstr>Arial</vt:lpstr>
      <vt:lpstr>Arial Black</vt:lpstr>
      <vt:lpstr>Calibri</vt:lpstr>
      <vt:lpstr>Calibri Light</vt:lpstr>
      <vt:lpstr>Century Gothic</vt:lpstr>
      <vt:lpstr>Helvetica</vt:lpstr>
      <vt:lpstr>Office Theme</vt:lpstr>
      <vt:lpstr>ORNL</vt:lpstr>
      <vt:lpstr>CS-Studio &amp; Phoebus Status </vt:lpstr>
      <vt:lpstr>CS-Studio Collaboration</vt:lpstr>
      <vt:lpstr>CS-Studio 4.6 requirements</vt:lpstr>
      <vt:lpstr>CS-Studio 4.6</vt:lpstr>
      <vt:lpstr>“Phoebus”</vt:lpstr>
      <vt:lpstr>June 2019: CS-Studio on eclipse &amp; phoebus </vt:lpstr>
      <vt:lpstr>Fast &amp; Simple Build</vt:lpstr>
      <vt:lpstr>Less code</vt:lpstr>
      <vt:lpstr>Better Performance</vt:lpstr>
      <vt:lpstr>SWT vs. JavaFX</vt:lpstr>
      <vt:lpstr>Development Activity</vt:lpstr>
      <vt:lpstr>ITER</vt:lpstr>
      <vt:lpstr>European Spallation Source (ESS)</vt:lpstr>
      <vt:lpstr>save set application</vt:lpstr>
      <vt:lpstr>NSLS II</vt:lpstr>
      <vt:lpstr>NSLS II</vt:lpstr>
      <vt:lpstr>ORNL</vt:lpstr>
      <vt:lpstr>ALS at LBL</vt:lpstr>
      <vt:lpstr>ALS at LBL</vt:lpstr>
      <vt:lpstr>Phoebus beyond EPICS</vt:lpstr>
      <vt:lpstr>CS-Studio Developers meeting Aix-en-provence 2019 </vt:lpstr>
      <vt:lpstr>C-Studio using Eclipse &amp; Phoebus Minimize the disruption</vt:lpstr>
      <vt:lpstr>Moving from Eclipse to Phoebus A easy transition </vt:lpstr>
      <vt:lpstr>Phoebus Integration  in  Existing eclipse products</vt:lpstr>
      <vt:lpstr>Phoebus Integration  in  Existing eclipse products</vt:lpstr>
      <vt:lpstr>Phoebus Integration  in  Existing eclipse products</vt:lpstr>
      <vt:lpstr>Phoebus Integration  in  Existing eclipse products</vt:lpstr>
      <vt:lpstr>Phoebus Integration</vt:lpstr>
      <vt:lpstr>How to Contribute</vt:lpstr>
      <vt:lpstr>How to get free Beer</vt:lpstr>
      <vt:lpstr>Attend Meetings</vt:lpstr>
      <vt:lpstr>Useful links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Phoebus Alarm System</dc:title>
  <dc:creator>Kunal Shroff</dc:creator>
  <cp:lastModifiedBy>Kunal Shroff</cp:lastModifiedBy>
  <cp:revision>116</cp:revision>
  <dcterms:created xsi:type="dcterms:W3CDTF">2019-05-23T17:33:47Z</dcterms:created>
  <dcterms:modified xsi:type="dcterms:W3CDTF">2019-06-05T08:04:07Z</dcterms:modified>
</cp:coreProperties>
</file>