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9"/>
  </p:notesMasterIdLst>
  <p:sldIdLst>
    <p:sldId id="260" r:id="rId5"/>
    <p:sldId id="337" r:id="rId6"/>
    <p:sldId id="338" r:id="rId7"/>
    <p:sldId id="340" r:id="rId8"/>
    <p:sldId id="341" r:id="rId9"/>
    <p:sldId id="322" r:id="rId10"/>
    <p:sldId id="344" r:id="rId11"/>
    <p:sldId id="326" r:id="rId12"/>
    <p:sldId id="324" r:id="rId13"/>
    <p:sldId id="347" r:id="rId14"/>
    <p:sldId id="349" r:id="rId15"/>
    <p:sldId id="348" r:id="rId16"/>
    <p:sldId id="331" r:id="rId17"/>
    <p:sldId id="332" r:id="rId18"/>
    <p:sldId id="333" r:id="rId19"/>
    <p:sldId id="334" r:id="rId20"/>
    <p:sldId id="350" r:id="rId21"/>
    <p:sldId id="335" r:id="rId22"/>
    <p:sldId id="321" r:id="rId23"/>
    <p:sldId id="268" r:id="rId24"/>
    <p:sldId id="345" r:id="rId25"/>
    <p:sldId id="346" r:id="rId26"/>
    <p:sldId id="351" r:id="rId27"/>
    <p:sldId id="35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BE160A8-652F-49A3-BF8A-E00343D9A630}">
          <p14:sldIdLst>
            <p14:sldId id="260"/>
            <p14:sldId id="337"/>
            <p14:sldId id="338"/>
            <p14:sldId id="340"/>
            <p14:sldId id="341"/>
            <p14:sldId id="322"/>
            <p14:sldId id="344"/>
            <p14:sldId id="326"/>
            <p14:sldId id="324"/>
            <p14:sldId id="347"/>
            <p14:sldId id="349"/>
            <p14:sldId id="348"/>
            <p14:sldId id="331"/>
            <p14:sldId id="332"/>
            <p14:sldId id="333"/>
            <p14:sldId id="334"/>
            <p14:sldId id="350"/>
            <p14:sldId id="335"/>
            <p14:sldId id="321"/>
            <p14:sldId id="268"/>
            <p14:sldId id="345"/>
            <p14:sldId id="346"/>
            <p14:sldId id="351"/>
            <p14:sldId id="3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9A4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79157" autoAdjust="0"/>
  </p:normalViewPr>
  <p:slideViewPr>
    <p:cSldViewPr>
      <p:cViewPr varScale="1">
        <p:scale>
          <a:sx n="88" d="100"/>
          <a:sy n="88" d="100"/>
        </p:scale>
        <p:origin x="1291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F3367-8529-4C73-AFAF-BB82F8114BC5}" type="datetimeFigureOut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1EF14-A77B-4F29-8F05-C2C964821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0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None/>
            </a:pPr>
            <a:endParaRPr lang="en-GB" dirty="0" smtClean="0"/>
          </a:p>
          <a:p>
            <a:pPr marL="228600" indent="-228600">
              <a:buFont typeface="+mj-lt"/>
              <a:buAutoNum type="arabicPeriod"/>
            </a:pPr>
            <a:r>
              <a:rPr lang="en-GB" dirty="0" smtClean="0"/>
              <a:t>Use preferably the corporate colours</a:t>
            </a:r>
          </a:p>
          <a:p>
            <a:pPr marL="228600" indent="-228600">
              <a:buAutoNum type="arabicPeriod"/>
            </a:pPr>
            <a:r>
              <a:rPr lang="en-GB" dirty="0" smtClean="0"/>
              <a:t>Use the Calibri or Arial</a:t>
            </a:r>
            <a:r>
              <a:rPr lang="en-GB" baseline="0" dirty="0" smtClean="0"/>
              <a:t> </a:t>
            </a:r>
            <a:r>
              <a:rPr lang="en-GB" dirty="0" smtClean="0"/>
              <a:t>fonts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smtClean="0"/>
              <a:t>Don't centre text. All body text should be aligned left.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smtClean="0"/>
              <a:t>Don't enlarge pictures beyond their </a:t>
            </a:r>
            <a:r>
              <a:rPr lang="en-GB" smtClean="0"/>
              <a:t>actual size/resolution</a:t>
            </a:r>
            <a:endParaRPr lang="en-GB" dirty="0" smtClean="0"/>
          </a:p>
          <a:p>
            <a:pPr marL="228600" indent="-228600">
              <a:buFont typeface="+mj-lt"/>
              <a:buAutoNum type="arabicPeriod"/>
            </a:pPr>
            <a:r>
              <a:rPr lang="en-GB" dirty="0" smtClean="0"/>
              <a:t>Make sure you understand how bulleted lists work.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23528" y="2350331"/>
            <a:ext cx="8352928" cy="1077218"/>
          </a:xfrm>
        </p:spPr>
        <p:txBody>
          <a:bodyPr anchor="ctr">
            <a:spAutoFit/>
          </a:bodyPr>
          <a:lstStyle>
            <a:lvl1pPr marL="0" indent="0" algn="ctr">
              <a:buNone/>
              <a:defRPr sz="3200" b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on two lines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23850" y="4155271"/>
            <a:ext cx="8351838" cy="492443"/>
          </a:xfrm>
        </p:spPr>
        <p:txBody>
          <a:bodyPr anchor="ctr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GB" dirty="0" smtClean="0">
                <a:ea typeface="+mn-ea"/>
              </a:rPr>
              <a:t>Subtitle or author’s name of the slideshow</a:t>
            </a:r>
            <a:endParaRPr lang="en-US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  <a:effectLst>
                  <a:outerShdw blurRad="76200" algn="ctr" rotWithShape="0">
                    <a:prstClr val="black">
                      <a:alpha val="52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23850" y="1916832"/>
            <a:ext cx="8424863" cy="4249018"/>
          </a:xfrm>
        </p:spPr>
        <p:txBody>
          <a:bodyPr>
            <a:normAutofit/>
          </a:bodyPr>
          <a:lstStyle>
            <a:lvl1pPr indent="-180000">
              <a:buFont typeface="Arial" pitchFamily="34" charset="0"/>
              <a:buNone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23850" y="1268289"/>
            <a:ext cx="8424863" cy="446276"/>
          </a:xfrm>
          <a:ln w="6350">
            <a:noFill/>
          </a:ln>
        </p:spPr>
        <p:txBody>
          <a:bodyPr>
            <a:spAutoFit/>
          </a:bodyPr>
          <a:lstStyle>
            <a:lvl1pPr marL="0" indent="0">
              <a:defRPr sz="23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908720"/>
            <a:ext cx="9144000" cy="5616624"/>
          </a:xfrm>
          <a:prstGeom prst="rect">
            <a:avLst/>
          </a:prstGeom>
          <a:gradFill>
            <a:gsLst>
              <a:gs pos="0">
                <a:schemeClr val="bg1"/>
              </a:gs>
              <a:gs pos="51000">
                <a:srgbClr val="E8E8E8"/>
              </a:gs>
              <a:gs pos="100000">
                <a:schemeClr val="bg1"/>
              </a:gs>
            </a:gsLst>
          </a:gradFill>
          <a:ln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3356793"/>
            <a:ext cx="7704137" cy="576263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1" i="0" u="none" strike="noStrike" kern="1200" cap="none" spc="0" normalizeH="0" baseline="0" noProof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4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cs typeface="Arial" pitchFamily="34" charset="0"/>
              </a:defRPr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marL="0" marR="0" lvl="0" indent="0" algn="ctr" defTabSz="914400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2000">
                      <a:schemeClr val="accent4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Click</a:t>
            </a:r>
            <a:r>
              <a:rPr kumimoji="0" lang="en-US" sz="35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4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to edit Master</a:t>
            </a:r>
            <a:r>
              <a:rPr kumimoji="0" lang="en-US" sz="35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80000">
                      <a:schemeClr val="accent4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title</a:t>
            </a:r>
            <a:r>
              <a:rPr kumimoji="0" lang="en-US" sz="35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smtClean="0">
                <a:ln w="1905">
                  <a:noFill/>
                </a:ln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4">
                        <a:lumMod val="7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23528" y="250969"/>
            <a:ext cx="6336704" cy="45140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23528" y="1268289"/>
            <a:ext cx="8425185" cy="446276"/>
          </a:xfrm>
        </p:spPr>
        <p:txBody>
          <a:bodyPr>
            <a:spAutoFit/>
          </a:bodyPr>
          <a:lstStyle>
            <a:lvl1pPr>
              <a:defRPr sz="23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323726" y="1916113"/>
            <a:ext cx="4032250" cy="1528624"/>
          </a:xfrm>
        </p:spPr>
        <p:txBody>
          <a:bodyPr>
            <a:spAutoFit/>
          </a:bodyPr>
          <a:lstStyle>
            <a:lvl1pPr marL="0" indent="-201600">
              <a:buFont typeface="Arial" pitchFamily="34" charset="0"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6"/>
          </p:nvPr>
        </p:nvSpPr>
        <p:spPr>
          <a:xfrm>
            <a:off x="4716016" y="1916832"/>
            <a:ext cx="4032250" cy="1528624"/>
          </a:xfrm>
        </p:spPr>
        <p:txBody>
          <a:bodyPr>
            <a:sp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cap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23528" y="250969"/>
            <a:ext cx="6336704" cy="45140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23850" y="1268289"/>
            <a:ext cx="8424863" cy="446276"/>
          </a:xfrm>
        </p:spPr>
        <p:txBody>
          <a:bodyPr>
            <a:spAutoFit/>
          </a:bodyPr>
          <a:lstStyle>
            <a:lvl1pPr>
              <a:defRPr sz="23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4716463" y="5792633"/>
            <a:ext cx="4032000" cy="307777"/>
          </a:xfrm>
        </p:spPr>
        <p:txBody>
          <a:bodyPr wrap="square" anchor="t">
            <a:spAutoFit/>
          </a:bodyPr>
          <a:lstStyle>
            <a:lvl1pPr>
              <a:defRPr sz="1400" i="1">
                <a:solidFill>
                  <a:schemeClr val="accent2">
                    <a:lumMod val="50000"/>
                  </a:schemeClr>
                </a:solidFill>
              </a:defRPr>
            </a:lvl1pPr>
            <a:lvl2pPr algn="l">
              <a:buNone/>
              <a:defRPr sz="1800" baseline="0"/>
            </a:lvl2pPr>
          </a:lstStyle>
          <a:p>
            <a:pPr lvl="0"/>
            <a:r>
              <a:rPr lang="en-GB" dirty="0" smtClean="0"/>
              <a:t>Caption text</a:t>
            </a:r>
            <a:endParaRPr lang="en-US" dirty="0"/>
          </a:p>
        </p:txBody>
      </p:sp>
      <p:sp>
        <p:nvSpPr>
          <p:cNvPr id="13" name="Content Placeholder 10"/>
          <p:cNvSpPr>
            <a:spLocks noGrp="1"/>
          </p:cNvSpPr>
          <p:nvPr>
            <p:ph sz="quarter" idx="16"/>
          </p:nvPr>
        </p:nvSpPr>
        <p:spPr>
          <a:xfrm>
            <a:off x="323726" y="1916113"/>
            <a:ext cx="4032250" cy="1528624"/>
          </a:xfrm>
        </p:spPr>
        <p:txBody>
          <a:bodyPr>
            <a:spAutoFit/>
          </a:bodyPr>
          <a:lstStyle>
            <a:lvl1pPr indent="-180000"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7"/>
          </p:nvPr>
        </p:nvSpPr>
        <p:spPr>
          <a:xfrm>
            <a:off x="4716016" y="1916833"/>
            <a:ext cx="4032250" cy="1528624"/>
          </a:xfrm>
        </p:spPr>
        <p:txBody>
          <a:bodyPr>
            <a:spAutoFit/>
          </a:bodyPr>
          <a:lstStyle>
            <a:lvl1pPr indent="-180000"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323528" y="5805264"/>
            <a:ext cx="4032000" cy="307777"/>
          </a:xfrm>
        </p:spPr>
        <p:txBody>
          <a:bodyPr wrap="square" anchor="t">
            <a:spAutoFit/>
          </a:bodyPr>
          <a:lstStyle>
            <a:lvl1pPr>
              <a:defRPr sz="1400" i="1">
                <a:solidFill>
                  <a:schemeClr val="accent2">
                    <a:lumMod val="50000"/>
                  </a:schemeClr>
                </a:solidFill>
              </a:defRPr>
            </a:lvl1pPr>
            <a:lvl2pPr algn="l">
              <a:buNone/>
              <a:defRPr sz="1800" baseline="0"/>
            </a:lvl2pPr>
          </a:lstStyle>
          <a:p>
            <a:pPr lvl="0"/>
            <a:r>
              <a:rPr lang="en-GB" dirty="0" smtClean="0"/>
              <a:t>Caption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0" y="0"/>
            <a:ext cx="9144000" cy="6525344"/>
          </a:xfrm>
        </p:spPr>
        <p:txBody>
          <a:bodyPr/>
          <a:lstStyle>
            <a:lvl1pPr indent="-180000"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516052"/>
            <a:ext cx="9144000" cy="369332"/>
          </a:xfrm>
          <a:solidFill>
            <a:schemeClr val="tx2"/>
          </a:solidFill>
        </p:spPr>
        <p:txBody>
          <a:bodyPr wrap="square">
            <a:spAutoFit/>
          </a:bodyPr>
          <a:lstStyle>
            <a:lvl1pPr>
              <a:defRPr sz="1800">
                <a:solidFill>
                  <a:schemeClr val="bg2"/>
                </a:solidFill>
              </a:defRPr>
            </a:lvl1pPr>
            <a:lvl2pPr>
              <a:buNone/>
              <a:defRPr>
                <a:solidFill>
                  <a:schemeClr val="bg2"/>
                </a:solidFill>
              </a:defRPr>
            </a:lvl2pPr>
          </a:lstStyle>
          <a:p>
            <a:pPr lvl="1"/>
            <a:r>
              <a:rPr lang="en-GB" dirty="0" smtClean="0"/>
              <a:t>Caption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23528" y="250969"/>
            <a:ext cx="6336704" cy="45140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ig Si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  <a:effectLst>
                  <a:outerShdw blurRad="76200" algn="ctr" rotWithShape="0">
                    <a:prstClr val="black">
                      <a:alpha val="52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23850" y="1916832"/>
            <a:ext cx="8424863" cy="4249018"/>
          </a:xfrm>
        </p:spPr>
        <p:txBody>
          <a:bodyPr>
            <a:normAutofit/>
          </a:bodyPr>
          <a:lstStyle>
            <a:lvl1pPr indent="-180000">
              <a:buFont typeface="Arial" pitchFamily="34" charset="0"/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Font typeface="Arial" pitchFamily="34" charset="0"/>
              <a:buChar char="•"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Font typeface="Arial" pitchFamily="34" charset="0"/>
              <a:buChar char="•"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Font typeface="Arial" pitchFamily="34" charset="0"/>
              <a:buChar char="•"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23850" y="1268289"/>
            <a:ext cx="8424863" cy="446276"/>
          </a:xfrm>
          <a:ln w="6350">
            <a:noFill/>
          </a:ln>
        </p:spPr>
        <p:txBody>
          <a:bodyPr>
            <a:spAutoFit/>
          </a:bodyPr>
          <a:lstStyle>
            <a:lvl1pPr marL="0" indent="0">
              <a:defRPr sz="23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257514"/>
            <a:ext cx="7560840" cy="451406"/>
          </a:xfrm>
        </p:spPr>
        <p:txBody>
          <a:bodyPr/>
          <a:lstStyle>
            <a:lvl1pPr algn="ctr">
              <a:defRPr sz="3200" b="1" cap="none" spc="0">
                <a:ln w="1905"/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52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755650" y="3964686"/>
            <a:ext cx="7561263" cy="369332"/>
          </a:xfrm>
        </p:spPr>
        <p:txBody>
          <a:bodyPr anchor="ctr">
            <a:spAutoFit/>
          </a:bodyPr>
          <a:lstStyle>
            <a:lvl1pPr algn="l">
              <a:defRPr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6200000">
                    <a:schemeClr val="tx1">
                      <a:alpha val="54000"/>
                    </a:schemeClr>
                  </a:innerShdw>
                </a:effectLst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50969"/>
            <a:ext cx="6336704" cy="45140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196753"/>
            <a:ext cx="83880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528" y="6525344"/>
            <a:ext cx="7632848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Interfacing MARTe2 to the EPICS Channel Access and pvAccess protocols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520260"/>
            <a:ext cx="693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B55C215-7F9A-4AB7-8398-183B47447B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1" r:id="rId4"/>
    <p:sldLayoutId id="2147483660" r:id="rId5"/>
    <p:sldLayoutId id="2147483654" r:id="rId6"/>
    <p:sldLayoutId id="2147483655" r:id="rId7"/>
    <p:sldLayoutId id="2147483662" r:id="rId8"/>
    <p:sldLayoutId id="2147483663" r:id="rId9"/>
  </p:sldLayoutIdLst>
  <p:timing>
    <p:tnLst>
      <p:par>
        <p:cTn id="1" dur="indefinite" restart="never" nodeType="tmRoot"/>
      </p:par>
    </p:tnLst>
  </p:timing>
  <p:hf hdr="0" dt="0"/>
  <p:txStyles>
    <p:titleStyle>
      <a:lvl1pPr indent="0" algn="l" defTabSz="914400" rtl="0" eaLnBrk="1" latinLnBrk="0" hangingPunct="1">
        <a:lnSpc>
          <a:spcPts val="2800"/>
        </a:lnSpc>
        <a:spcBef>
          <a:spcPct val="0"/>
        </a:spcBef>
        <a:buNone/>
        <a:defRPr sz="2800" b="1" kern="1200" spc="0">
          <a:solidFill>
            <a:schemeClr val="bg2"/>
          </a:solidFill>
          <a:effectLst>
            <a:outerShdw blurRad="63500" algn="ctr" rotWithShape="0">
              <a:prstClr val="black">
                <a:alpha val="50000"/>
              </a:prst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400"/>
        </a:spcBef>
        <a:buFont typeface="Arial" pitchFamily="34" charset="0"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39750" indent="-200025" algn="l" defTabSz="9144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98525" indent="-179388" algn="l" defTabSz="9144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58888" indent="-180975" algn="l" defTabSz="9144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17663" indent="-179388" algn="l" defTabSz="9144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vcis-jenkins.f4e.europa.eu/job/MARTe2-Components-docs-master/doxygen/classMARTe_1_1EPICSCAInput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vcis-jenkins.f4e.europa.eu/job/MARTe2-Components-docs-master/doxygen/classMARTe_1_1EPICSCAInput.html" TargetMode="External"/><Relationship Id="rId2" Type="http://schemas.openxmlformats.org/officeDocument/2006/relationships/hyperlink" Target="https://vcis-jenkins.f4e.europa.eu/job/MARTe2-Components-docs-master/doxygen/classMARTe_1_1EPICSPV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vcis-jenkins.f4e.europa.eu/job/MARTe2-Components-docs-master/doxygen/classMARTe_1_1EPICSPVAStructureDataI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vcis-jenkins.f4e.europa.eu/job/MARTe2-Components-docs-master/doxygen/classMARTe_1_1EPICSPVADatabase.html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vcis-jenkins.f4e.europa.eu/job/MARTe2-Components-docs-master/doxygen/classMARTe_1_1EPICSPVAOutput.html" TargetMode="External"/><Relationship Id="rId2" Type="http://schemas.openxmlformats.org/officeDocument/2006/relationships/hyperlink" Target="https://vcis-jenkins.f4e.europa.eu/job/MARTe2-Components-docs-master/doxygen/classMARTe_1_1EPICSPVAInput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vcis-jenkins.f4e.europa.eu/job/MARTe2-Components-docs-master/doxygen/classMARTe_1_1EPICSRPCClient.html" TargetMode="External"/><Relationship Id="rId2" Type="http://schemas.openxmlformats.org/officeDocument/2006/relationships/hyperlink" Target="https://vcis-jenkins.f4e.europa.eu/job/MARTe2-Components-docs-master/doxygen/classMARTe_1_1EPICSPVAInput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vcis-gitlab.f4e.europa.eu/aneto/MARTe2-components/blob/master/Source/Components/Interfaces/EPICSPVA/EPICSPVADatabase.cpp" TargetMode="External"/><Relationship Id="rId3" Type="http://schemas.openxmlformats.org/officeDocument/2006/relationships/hyperlink" Target="https://vcis-gitlab.f4e.europa.eu/aneto/MARTe2-components/blob/master/Source/Components/Interfaces/EPICSPVA/EPICSPVAHelper.cpp" TargetMode="External"/><Relationship Id="rId7" Type="http://schemas.openxmlformats.org/officeDocument/2006/relationships/hyperlink" Target="https://vcis-gitlab.f4e.europa.eu/aneto/MARTe2-components/blob/master/Source/Components/Interfaces/EPICSPVA/EPICSRPCServer.cpp" TargetMode="External"/><Relationship Id="rId2" Type="http://schemas.openxmlformats.org/officeDocument/2006/relationships/hyperlink" Target="https://vcis-gitlab.f4e.europa.eu/aneto/MARTe2-components/blob/master/Source/Components/Interfaces/EPICSPVA/EPICSPVAStructureDataI.cp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cis-gitlab.f4e.europa.eu/aneto/MARTe2-components/blob/master/Source/Components/DataSources/EPICSPVA/EPICSPVAOutput.cpp" TargetMode="External"/><Relationship Id="rId11" Type="http://schemas.openxmlformats.org/officeDocument/2006/relationships/hyperlink" Target="https://vcis-gitlab.f4e.europa.eu/aneto/MARTe2-components/blob/master/Source/Components/DataSources/EPICSCA/EPICSCAInput.cpp" TargetMode="External"/><Relationship Id="rId5" Type="http://schemas.openxmlformats.org/officeDocument/2006/relationships/hyperlink" Target="https://vcis-gitlab.f4e.europa.eu/aneto/MARTe2-components/blob/master/Source/Components/DataSources/EPICSPVA/EPICSPVAInput.cpp" TargetMode="External"/><Relationship Id="rId10" Type="http://schemas.openxmlformats.org/officeDocument/2006/relationships/hyperlink" Target="https://vcis-gitlab.f4e.europa.eu/aneto/MARTe2-components/blob/master/Source/Components/Interfaces/EPICS/EPICSCAClient.cpp" TargetMode="External"/><Relationship Id="rId4" Type="http://schemas.openxmlformats.org/officeDocument/2006/relationships/hyperlink" Target="https://vcis-gitlab.f4e.europa.eu/aneto/MARTe2-components/blob/master/Source/Components/Interfaces/EPICSPVA/EPICSRPCClientMessageFilter.cpp" TargetMode="External"/><Relationship Id="rId9" Type="http://schemas.openxmlformats.org/officeDocument/2006/relationships/hyperlink" Target="https://vcis-gitlab.f4e.europa.eu/aneto/MARTe2-components/blob/master/Source/Components/Interfaces/EPICS/EPICSPV.cpp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vcis.f4e.europa.eu/marte2-docs/master/html/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jp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1806593"/>
            <a:ext cx="8352928" cy="2164695"/>
          </a:xfrm>
        </p:spPr>
        <p:txBody>
          <a:bodyPr/>
          <a:lstStyle/>
          <a:p>
            <a:r>
              <a:rPr lang="en-IE" dirty="0" smtClean="0">
                <a:effectLst/>
              </a:rPr>
              <a:t>Interfacing </a:t>
            </a:r>
            <a:r>
              <a:rPr lang="en-IE" dirty="0">
                <a:effectLst/>
              </a:rPr>
              <a:t>MARTe2 to the EPICS Channel Access and </a:t>
            </a:r>
            <a:r>
              <a:rPr lang="en-IE" dirty="0" err="1">
                <a:effectLst/>
              </a:rPr>
              <a:t>pvAccess</a:t>
            </a:r>
            <a:r>
              <a:rPr lang="en-IE" dirty="0">
                <a:effectLst/>
              </a:rPr>
              <a:t> </a:t>
            </a:r>
            <a:r>
              <a:rPr lang="en-IE" dirty="0" smtClean="0">
                <a:effectLst/>
              </a:rPr>
              <a:t>protocols</a:t>
            </a:r>
          </a:p>
          <a:p>
            <a:endParaRPr lang="en-IE" dirty="0" smtClean="0">
              <a:effectLst/>
            </a:endParaRPr>
          </a:p>
          <a:p>
            <a:r>
              <a:rPr lang="en-IE" dirty="0">
                <a:effectLst/>
              </a:rPr>
              <a:t>EPICS Collaboration </a:t>
            </a:r>
            <a:r>
              <a:rPr lang="en-IE" dirty="0" smtClean="0">
                <a:effectLst/>
              </a:rPr>
              <a:t>Meeting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0" y="4128579"/>
            <a:ext cx="9144000" cy="972574"/>
          </a:xfrm>
        </p:spPr>
        <p:txBody>
          <a:bodyPr/>
          <a:lstStyle/>
          <a:p>
            <a:r>
              <a:rPr lang="en-US" dirty="0" smtClean="0"/>
              <a:t>André Neto, Filippo Sartori, Bertrand Bauvir &amp; </a:t>
            </a:r>
            <a:r>
              <a:rPr lang="en-US" dirty="0" err="1" smtClean="0"/>
              <a:t>MARTe</a:t>
            </a:r>
            <a:r>
              <a:rPr lang="en-US" dirty="0" smtClean="0"/>
              <a:t> community</a:t>
            </a:r>
          </a:p>
          <a:p>
            <a:r>
              <a:rPr lang="en-US" dirty="0" smtClean="0"/>
              <a:t>June,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EPICSCA </a:t>
            </a:r>
            <a:r>
              <a:rPr lang="en-US" dirty="0" err="1" smtClean="0"/>
              <a:t>DataSources</a:t>
            </a:r>
            <a:endParaRPr lang="en-IE" dirty="0"/>
          </a:p>
        </p:txBody>
      </p:sp>
      <p:pic>
        <p:nvPicPr>
          <p:cNvPr id="6146" name="Picture 2" descr="https://vcis-jenkins.f4e.europa.eu/job/MARTe2-Components-docs-master/doxygen/classMARTe_1_1EPICSCAInpu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42" y="1298101"/>
            <a:ext cx="3925867" cy="77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63679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200" dirty="0">
                <a:hlinkClick r:id="rId3"/>
              </a:rPr>
              <a:t>https://</a:t>
            </a:r>
            <a:r>
              <a:rPr lang="en-IE" sz="1200" dirty="0" smtClean="0">
                <a:hlinkClick r:id="rId3"/>
              </a:rPr>
              <a:t>vcis-jenkins.f4e.europa.eu/job/MARTe2-Components-docs-master/doxygen/classMARTe_1_1EPICSCAInput.html</a:t>
            </a:r>
            <a:endParaRPr lang="en-IE" sz="1200" dirty="0" smtClean="0"/>
          </a:p>
          <a:p>
            <a:r>
              <a:rPr lang="en-IE" sz="1200" dirty="0">
                <a:hlinkClick r:id="rId3"/>
              </a:rPr>
              <a:t>https://</a:t>
            </a:r>
            <a:r>
              <a:rPr lang="en-IE" sz="1200" dirty="0" smtClean="0">
                <a:hlinkClick r:id="rId3"/>
              </a:rPr>
              <a:t>vcis-jenkins.f4e.europa.eu/job/MARTe2-Components-docs-master/doxygen/classMARTe_1_1EPICSCAOutput.html</a:t>
            </a:r>
            <a:endParaRPr lang="en-IE" sz="1200" dirty="0"/>
          </a:p>
        </p:txBody>
      </p:sp>
      <p:pic>
        <p:nvPicPr>
          <p:cNvPr id="6150" name="Picture 6" descr="https://vcis-jenkins.f4e.europa.eu/job/MARTe2-Components-docs-master/doxygen/classMARTe_1_1EPICSCAOutpu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42" y="2188784"/>
            <a:ext cx="14382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178161" y="2006415"/>
            <a:ext cx="5806008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ca_context_create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ca_enable_preemptive_callback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4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ca_create_channel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(&amp;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pvs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n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].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pvName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IE" sz="140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0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],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4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ca_create_subscription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pvs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n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].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pvType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4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ca_put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pvs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n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].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pvType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4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4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067002" y="1411002"/>
            <a:ext cx="937046" cy="17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012741" y="1200834"/>
            <a:ext cx="4237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727CA3"/>
              </a:buClr>
            </a:pPr>
            <a:r>
              <a:rPr lang="en-US" dirty="0" smtClean="0">
                <a:solidFill>
                  <a:sysClr val="windowText" lastClr="000000"/>
                </a:solidFill>
                <a:latin typeface="Gill Sans MT"/>
              </a:rPr>
              <a:t>Asynchronous w.r.t. to real-time threads</a:t>
            </a:r>
            <a:endParaRPr lang="en-US" dirty="0">
              <a:solidFill>
                <a:sysClr val="windowText" lastClr="000000"/>
              </a:solidFill>
              <a:latin typeface="Gill Sans M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2442" y="3270474"/>
            <a:ext cx="4295542" cy="26776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EPICSCAInput_1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EPICSCA::</a:t>
            </a:r>
            <a:r>
              <a:rPr lang="en-IE" sz="1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EPICSCAInput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StackSize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1048576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CPUs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0xff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Signals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</a:t>
            </a:r>
            <a:r>
              <a:rPr lang="en-US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PV1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 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</a:t>
            </a:r>
            <a:r>
              <a:rPr lang="en-US" sz="1200" dirty="0" err="1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PVName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My::PV1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</a:t>
            </a:r>
            <a:r>
              <a:rPr lang="en-US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float32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</a:t>
            </a:r>
            <a:r>
              <a:rPr lang="en-US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NumberOfElements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= 10 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</a:p>
          <a:p>
            <a:endParaRPr lang="en-IE" sz="1200" dirty="0"/>
          </a:p>
        </p:txBody>
      </p:sp>
      <p:sp>
        <p:nvSpPr>
          <p:cNvPr id="28" name="Rectangle 27"/>
          <p:cNvSpPr/>
          <p:nvPr/>
        </p:nvSpPr>
        <p:spPr>
          <a:xfrm>
            <a:off x="4644008" y="3270474"/>
            <a:ext cx="4340161" cy="26776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EPICSCAOutput_1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EPICSCA::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EPICSCAOutput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StackSize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1048576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CPUs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0xff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IgnoreBufferOverrun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1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200" dirty="0" err="1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NumberOfBuffers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10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Signals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</a:t>
            </a:r>
            <a:r>
              <a:rPr lang="en-US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PV1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 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</a:t>
            </a:r>
            <a:r>
              <a:rPr lang="en-US" sz="1200" dirty="0" err="1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PVName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My::PV1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</a:t>
            </a:r>
            <a:r>
              <a:rPr lang="en-US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uint32 </a:t>
            </a:r>
            <a:endParaRPr lang="en-US" sz="1200" dirty="0" smtClean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/>
          </a:p>
        </p:txBody>
      </p:sp>
    </p:spTree>
    <p:extLst>
      <p:ext uri="{BB962C8B-B14F-4D97-AF65-F5344CB8AC3E}">
        <p14:creationId xmlns:p14="http://schemas.microsoft.com/office/powerpoint/2010/main" val="386327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e.g. Falcon PON sampler</a:t>
            </a:r>
            <a:endParaRPr lang="en-I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628800"/>
            <a:ext cx="7337817" cy="472263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76012" y="1045289"/>
            <a:ext cx="8640960" cy="40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27CA3"/>
              </a:buClr>
            </a:pP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Synchronously store the value of all plant PVs based on SDN tick</a:t>
            </a:r>
            <a:endParaRPr lang="en-US" sz="2000" dirty="0">
              <a:solidFill>
                <a:sysClr val="windowText" lastClr="000000"/>
              </a:solidFill>
              <a:latin typeface="Gill Sans MT"/>
            </a:endParaRPr>
          </a:p>
          <a:p>
            <a:pPr lvl="0">
              <a:buClr>
                <a:srgbClr val="727CA3"/>
              </a:buClr>
            </a:pPr>
            <a:endParaRPr lang="en-US" sz="2000" dirty="0">
              <a:solidFill>
                <a:sysClr val="windowText" lastClr="000000"/>
              </a:solidFill>
              <a:latin typeface="Gill Sans MT"/>
            </a:endParaRPr>
          </a:p>
          <a:p>
            <a:pPr lvl="0">
              <a:buClr>
                <a:srgbClr val="727CA3"/>
              </a:buClr>
            </a:pPr>
            <a:endParaRPr lang="en-US" sz="2000" dirty="0">
              <a:solidFill>
                <a:sysClr val="windowText" lastClr="000000"/>
              </a:solidFill>
              <a:latin typeface="Gill Sans MT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254892" y="2493818"/>
            <a:ext cx="2297115" cy="2669313"/>
          </a:xfrm>
          <a:custGeom>
            <a:avLst/>
            <a:gdLst>
              <a:gd name="connsiteX0" fmla="*/ 601319 w 2297115"/>
              <a:gd name="connsiteY0" fmla="*/ 0 h 2669313"/>
              <a:gd name="connsiteX1" fmla="*/ 2803 w 2297115"/>
              <a:gd name="connsiteY1" fmla="*/ 1529542 h 2669313"/>
              <a:gd name="connsiteX2" fmla="*/ 817450 w 2297115"/>
              <a:gd name="connsiteY2" fmla="*/ 2485506 h 2669313"/>
              <a:gd name="connsiteX3" fmla="*/ 2297115 w 2297115"/>
              <a:gd name="connsiteY3" fmla="*/ 2668386 h 266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115" h="2669313">
                <a:moveTo>
                  <a:pt x="601319" y="0"/>
                </a:moveTo>
                <a:cubicBezTo>
                  <a:pt x="284050" y="557645"/>
                  <a:pt x="-33219" y="1115291"/>
                  <a:pt x="2803" y="1529542"/>
                </a:cubicBezTo>
                <a:cubicBezTo>
                  <a:pt x="38825" y="1943793"/>
                  <a:pt x="435065" y="2295699"/>
                  <a:pt x="817450" y="2485506"/>
                </a:cubicBezTo>
                <a:cubicBezTo>
                  <a:pt x="1199835" y="2675313"/>
                  <a:pt x="1748475" y="2671849"/>
                  <a:pt x="2297115" y="2668386"/>
                </a:cubicBezTo>
              </a:path>
            </a:pathLst>
          </a:custGeom>
          <a:noFill/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6373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EPICSCAClient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0" y="6063679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200" dirty="0">
                <a:hlinkClick r:id="rId2"/>
              </a:rPr>
              <a:t>https://</a:t>
            </a:r>
            <a:r>
              <a:rPr lang="en-IE" sz="1200" dirty="0" smtClean="0">
                <a:hlinkClick r:id="rId2"/>
              </a:rPr>
              <a:t>vcis-jenkins.f4e.europa.eu/job/MARTe2-Components-docs-master/doxygen/classMARTe_1_1EPICSPV.html</a:t>
            </a:r>
            <a:endParaRPr lang="en-IE" sz="1200" dirty="0" smtClean="0"/>
          </a:p>
          <a:p>
            <a:r>
              <a:rPr lang="en-IE" sz="1200" dirty="0">
                <a:hlinkClick r:id="rId3"/>
              </a:rPr>
              <a:t>https://</a:t>
            </a:r>
            <a:r>
              <a:rPr lang="en-IE" sz="1200" dirty="0" smtClean="0">
                <a:hlinkClick r:id="rId3"/>
              </a:rPr>
              <a:t>vcis-jenkins.f4e.europa.eu/job/MARTe2-Components-docs-master/doxygen/classMARTe_1_1EPICSCAClient.html</a:t>
            </a:r>
            <a:endParaRPr lang="en-IE" sz="1200" dirty="0"/>
          </a:p>
        </p:txBody>
      </p:sp>
      <p:pic>
        <p:nvPicPr>
          <p:cNvPr id="7174" name="Picture 6" descr="https://vcis-jenkins.f4e.europa.eu/job/MARTe2-Components-docs-master/doxygen/classMARTe_1_1EPICSCAClien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37195"/>
            <a:ext cx="58197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vcis-jenkins.f4e.europa.eu/job/MARTe2-Components-docs-master/doxygen/classMARTe_1_1EPICSPV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37195"/>
            <a:ext cx="22479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364088" y="954496"/>
            <a:ext cx="35573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727CA3"/>
              </a:buClr>
            </a:pPr>
            <a:r>
              <a:rPr lang="en-US" sz="1400" dirty="0" smtClean="0">
                <a:solidFill>
                  <a:sysClr val="windowText" lastClr="000000"/>
                </a:solidFill>
                <a:latin typeface="Gill Sans MT"/>
              </a:rPr>
              <a:t>caput/</a:t>
            </a:r>
            <a:r>
              <a:rPr lang="en-US" sz="1400" dirty="0" err="1" smtClean="0">
                <a:solidFill>
                  <a:sysClr val="windowText" lastClr="000000"/>
                </a:solidFill>
                <a:latin typeface="Gill Sans MT"/>
              </a:rPr>
              <a:t>caget</a:t>
            </a:r>
            <a:r>
              <a:rPr lang="en-US" sz="1400" dirty="0" smtClean="0">
                <a:solidFill>
                  <a:sysClr val="windowText" lastClr="000000"/>
                </a:solidFill>
                <a:latin typeface="Gill Sans MT"/>
              </a:rPr>
              <a:t> the value of any registered PV</a:t>
            </a:r>
            <a:endParaRPr lang="en-US" sz="1400" dirty="0">
              <a:solidFill>
                <a:sysClr val="windowText" lastClr="000000"/>
              </a:solidFill>
              <a:latin typeface="Gill Sans MT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220072" y="1196752"/>
            <a:ext cx="360040" cy="2880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74540" y="2420888"/>
            <a:ext cx="4325452" cy="36009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EPICS_CA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EPICS::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EPICSCAClient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StackSize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1048576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CPUs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0x2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AutoStart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0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PV_STATUS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EPICS::EPICSPV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PVName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r>
              <a:rPr lang="en-IE" sz="1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FDAQ:Fast_Status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PVType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uint32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PV_COMMAND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EPICS::EPICSPV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PVName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r>
              <a:rPr lang="en-IE" sz="1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FDAQ:Fast_Status_CMD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PVType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uint32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Event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Destination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StateMachine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PVValue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Function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FunctionMap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{{"1", "MAKEREADY"}, {"0", "GOOFFPULSE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"}}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96020" y="2414353"/>
            <a:ext cx="4325452" cy="36009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StateMachine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StateMachine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ONLINE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ReferenceContainer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ENTER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ReferenceContainer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SetStatusPV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Message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Destination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"EPICS_CA.PV_STATUS"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CAPut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Parameters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ConfigurationDatabase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param1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1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</a:p>
          <a:p>
            <a:r>
              <a:rPr lang="en-US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}</a:t>
            </a:r>
            <a:endParaRPr lang="en-IE" sz="1200" dirty="0" smtClean="0">
              <a:solidFill>
                <a:srgbClr val="0080FF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StartNextStateExecutionMsg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0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pvAccess</a:t>
            </a:r>
            <a:r>
              <a:rPr lang="en-US" dirty="0" smtClean="0"/>
              <a:t> - Objectives</a:t>
            </a:r>
            <a:endParaRPr lang="en-IE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7504" y="1124744"/>
            <a:ext cx="8424863" cy="5328592"/>
          </a:xfrm>
        </p:spPr>
        <p:txBody>
          <a:bodyPr>
            <a:noAutofit/>
          </a:bodyPr>
          <a:lstStyle/>
          <a:p>
            <a:pPr marL="27432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US" sz="2800" dirty="0">
                <a:solidFill>
                  <a:sysClr val="windowText" lastClr="000000"/>
                </a:solidFill>
                <a:latin typeface="Gill Sans MT"/>
              </a:rPr>
              <a:t>Monitoring</a:t>
            </a:r>
          </a:p>
          <a:p>
            <a:pPr marL="814070" lvl="1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US" sz="2800" dirty="0">
                <a:solidFill>
                  <a:sysClr val="windowText" lastClr="000000"/>
                </a:solidFill>
                <a:latin typeface="Gill Sans MT"/>
              </a:rPr>
              <a:t>Asynchronously query value of a given set of (structured) variables</a:t>
            </a:r>
          </a:p>
          <a:p>
            <a:pPr marL="27432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US" sz="2800" dirty="0">
                <a:solidFill>
                  <a:sysClr val="windowText" lastClr="000000"/>
                </a:solidFill>
                <a:latin typeface="Gill Sans MT"/>
              </a:rPr>
              <a:t>PV Database</a:t>
            </a:r>
          </a:p>
          <a:p>
            <a:pPr marL="27432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US" sz="2800" dirty="0">
                <a:solidFill>
                  <a:sysClr val="windowText" lastClr="000000"/>
                </a:solidFill>
                <a:latin typeface="Gill Sans MT"/>
              </a:rPr>
              <a:t>(RPC) Messages </a:t>
            </a:r>
          </a:p>
          <a:p>
            <a:pPr marL="814070" lvl="1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US" sz="2800" dirty="0">
                <a:solidFill>
                  <a:sysClr val="windowText" lastClr="000000"/>
                </a:solidFill>
                <a:latin typeface="Gill Sans MT"/>
              </a:rPr>
              <a:t>Commands </a:t>
            </a:r>
          </a:p>
          <a:p>
            <a:pPr marL="814070" lvl="1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US" sz="2800" dirty="0">
                <a:solidFill>
                  <a:sysClr val="windowText" lastClr="000000"/>
                </a:solidFill>
                <a:latin typeface="Gill Sans MT"/>
              </a:rPr>
              <a:t>Configuration changes</a:t>
            </a:r>
          </a:p>
          <a:p>
            <a:pPr marL="27432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US" sz="2800" dirty="0">
                <a:solidFill>
                  <a:sysClr val="windowText" lastClr="000000"/>
                </a:solidFill>
                <a:latin typeface="Gill Sans MT"/>
              </a:rPr>
              <a:t>Input/output data source</a:t>
            </a:r>
          </a:p>
          <a:p>
            <a:pPr marL="814070" lvl="1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US" sz="2800" dirty="0">
                <a:solidFill>
                  <a:sysClr val="windowText" lastClr="000000"/>
                </a:solidFill>
                <a:latin typeface="Gill Sans MT"/>
              </a:rPr>
              <a:t>Typically non-real-time</a:t>
            </a:r>
          </a:p>
          <a:p>
            <a:pPr marL="814070" lvl="1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en-US" sz="2800" dirty="0">
                <a:solidFill>
                  <a:sysClr val="windowText" lastClr="000000"/>
                </a:solidFill>
                <a:latin typeface="Gill Sans MT"/>
              </a:rPr>
              <a:t>ITER =&gt; SDN for real-time networking</a:t>
            </a:r>
          </a:p>
          <a:p>
            <a:pPr marL="27432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endParaRPr lang="en-US" sz="2800" dirty="0">
              <a:solidFill>
                <a:sysClr val="windowText" lastClr="000000"/>
              </a:solidFill>
              <a:latin typeface="Gill Sans MT"/>
            </a:endParaRPr>
          </a:p>
          <a:p>
            <a:pPr marL="27432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endParaRPr lang="en-US" sz="2800" dirty="0">
              <a:solidFill>
                <a:sysClr val="windowText" lastClr="000000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13738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PVAStructuredDataI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0" y="6233757"/>
            <a:ext cx="84249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200" dirty="0">
                <a:hlinkClick r:id="rId2"/>
              </a:rPr>
              <a:t>https://vcis-jenkins.f4e.europa.eu/job/MARTe2-Components-docs-master/doxygen/classMARTe_1_1EPICSPVAStructureDataI.html</a:t>
            </a:r>
            <a:endParaRPr lang="en-IE" sz="1200" dirty="0" smtClean="0"/>
          </a:p>
        </p:txBody>
      </p:sp>
      <p:pic>
        <p:nvPicPr>
          <p:cNvPr id="2050" name="Picture 2" descr="https://vcis-jenkins.f4e.europa.eu/job/MARTe2-Components-docs-master/doxygen/classMARTe_1_1EPICSPVAStructureData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048" y="1426713"/>
            <a:ext cx="3611260" cy="69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4111" y="930568"/>
            <a:ext cx="3618759" cy="511042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27CA3"/>
              </a:buClr>
            </a:pPr>
            <a:r>
              <a:rPr lang="en-US" sz="1800" dirty="0" smtClean="0">
                <a:solidFill>
                  <a:sysClr val="windowText" lastClr="000000"/>
                </a:solidFill>
                <a:latin typeface="Gill Sans MT"/>
              </a:rPr>
              <a:t>Wraps </a:t>
            </a:r>
            <a:r>
              <a:rPr lang="en-US" sz="1800" dirty="0" err="1" smtClean="0">
                <a:solidFill>
                  <a:sysClr val="windowText" lastClr="000000"/>
                </a:solidFill>
                <a:latin typeface="Gill Sans MT"/>
              </a:rPr>
              <a:t>StructuredDataI</a:t>
            </a:r>
            <a:r>
              <a:rPr lang="en-US" sz="1800" dirty="0" smtClean="0">
                <a:solidFill>
                  <a:sysClr val="windowText" lastClr="000000"/>
                </a:solidFill>
                <a:latin typeface="Gill Sans MT"/>
              </a:rPr>
              <a:t> </a:t>
            </a:r>
            <a:r>
              <a:rPr lang="en-US" sz="1800" dirty="0">
                <a:solidFill>
                  <a:sysClr val="windowText" lastClr="000000"/>
                </a:solidFill>
                <a:latin typeface="Gill Sans MT"/>
              </a:rPr>
              <a:t>as </a:t>
            </a:r>
            <a:r>
              <a:rPr lang="en-US" sz="1800" dirty="0" smtClean="0">
                <a:solidFill>
                  <a:sysClr val="windowText" lastClr="000000"/>
                </a:solidFill>
                <a:latin typeface="Gill Sans MT"/>
              </a:rPr>
              <a:t>a </a:t>
            </a:r>
            <a:r>
              <a:rPr lang="en-US" sz="1800" dirty="0" err="1" smtClean="0">
                <a:solidFill>
                  <a:sysClr val="windowText" lastClr="000000"/>
                </a:solidFill>
                <a:latin typeface="Gill Sans MT"/>
              </a:rPr>
              <a:t>PVStructure</a:t>
            </a:r>
            <a:r>
              <a:rPr lang="en-US" sz="1800" dirty="0" smtClean="0">
                <a:solidFill>
                  <a:sysClr val="windowText" lastClr="000000"/>
                </a:solidFill>
                <a:latin typeface="Gill Sans MT"/>
              </a:rPr>
              <a:t> </a:t>
            </a:r>
            <a:endParaRPr lang="en-US" sz="1800" dirty="0">
              <a:solidFill>
                <a:sysClr val="windowText" lastClr="000000"/>
              </a:solidFill>
              <a:latin typeface="Gill Sans MT"/>
            </a:endParaRPr>
          </a:p>
          <a:p>
            <a:pPr lvl="1">
              <a:buClr>
                <a:srgbClr val="727CA3"/>
              </a:buClr>
            </a:pPr>
            <a:r>
              <a:rPr lang="en-US" sz="1600" dirty="0" smtClean="0">
                <a:solidFill>
                  <a:sysClr val="windowText" lastClr="000000"/>
                </a:solidFill>
                <a:latin typeface="Gill Sans MT"/>
              </a:rPr>
              <a:t>Allows to use </a:t>
            </a:r>
            <a:r>
              <a:rPr lang="en-US" sz="1600" dirty="0" err="1" smtClean="0">
                <a:solidFill>
                  <a:sysClr val="windowText" lastClr="000000"/>
                </a:solidFill>
                <a:latin typeface="Gill Sans MT"/>
              </a:rPr>
              <a:t>PVStructures</a:t>
            </a:r>
            <a:r>
              <a:rPr lang="en-US" sz="1600" dirty="0" smtClean="0">
                <a:solidFill>
                  <a:sysClr val="windowText" lastClr="000000"/>
                </a:solidFill>
                <a:latin typeface="Gill Sans MT"/>
              </a:rPr>
              <a:t> directly with any </a:t>
            </a:r>
            <a:r>
              <a:rPr lang="en-US" sz="1600" dirty="0" err="1" smtClean="0">
                <a:solidFill>
                  <a:sysClr val="windowText" lastClr="000000"/>
                </a:solidFill>
                <a:latin typeface="Gill Sans MT"/>
              </a:rPr>
              <a:t>MARTe</a:t>
            </a:r>
            <a:r>
              <a:rPr lang="en-US" sz="1600" dirty="0" smtClean="0">
                <a:solidFill>
                  <a:sysClr val="windowText" lastClr="000000"/>
                </a:solidFill>
                <a:latin typeface="Gill Sans MT"/>
              </a:rPr>
              <a:t> components</a:t>
            </a:r>
          </a:p>
          <a:p>
            <a:pPr>
              <a:buClr>
                <a:srgbClr val="727CA3"/>
              </a:buClr>
            </a:pP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Can be used to e.g.</a:t>
            </a:r>
          </a:p>
          <a:p>
            <a:pPr lvl="1">
              <a:buClr>
                <a:srgbClr val="727CA3"/>
              </a:buClr>
            </a:pPr>
            <a:r>
              <a:rPr lang="en-US" sz="1600" dirty="0" err="1">
                <a:solidFill>
                  <a:sysClr val="windowText" lastClr="000000"/>
                </a:solidFill>
                <a:latin typeface="Gill Sans MT"/>
              </a:rPr>
              <a:t>S</a:t>
            </a:r>
            <a:r>
              <a:rPr lang="en-US" sz="1600" dirty="0" err="1" smtClean="0">
                <a:solidFill>
                  <a:sysClr val="windowText" lastClr="000000"/>
                </a:solidFill>
                <a:latin typeface="Gill Sans MT"/>
              </a:rPr>
              <a:t>erialise</a:t>
            </a:r>
            <a:r>
              <a:rPr lang="en-US" sz="1600" dirty="0" smtClean="0">
                <a:solidFill>
                  <a:sysClr val="windowText" lastClr="000000"/>
                </a:solidFill>
                <a:latin typeface="Gill Sans MT"/>
              </a:rPr>
              <a:t>/</a:t>
            </a:r>
            <a:r>
              <a:rPr lang="en-US" sz="1600" dirty="0" err="1" smtClean="0">
                <a:solidFill>
                  <a:sysClr val="windowText" lastClr="000000"/>
                </a:solidFill>
                <a:latin typeface="Gill Sans MT"/>
              </a:rPr>
              <a:t>deserialise</a:t>
            </a:r>
            <a:r>
              <a:rPr lang="en-US" sz="1600" dirty="0" smtClean="0">
                <a:solidFill>
                  <a:sysClr val="windowText" lastClr="000000"/>
                </a:solidFill>
                <a:latin typeface="Gill Sans MT"/>
              </a:rPr>
              <a:t> </a:t>
            </a:r>
            <a:r>
              <a:rPr lang="en-US" sz="1600" dirty="0" err="1" smtClean="0">
                <a:solidFill>
                  <a:sysClr val="windowText" lastClr="000000"/>
                </a:solidFill>
                <a:latin typeface="Gill Sans MT"/>
              </a:rPr>
              <a:t>MARTe</a:t>
            </a:r>
            <a:r>
              <a:rPr lang="en-US" sz="1600" dirty="0" smtClean="0">
                <a:solidFill>
                  <a:sysClr val="windowText" lastClr="000000"/>
                </a:solidFill>
                <a:latin typeface="Gill Sans MT"/>
              </a:rPr>
              <a:t> over the network</a:t>
            </a:r>
          </a:p>
          <a:p>
            <a:pPr lvl="1">
              <a:buClr>
                <a:srgbClr val="727CA3"/>
              </a:buClr>
            </a:pPr>
            <a:r>
              <a:rPr lang="en-US" sz="1600" dirty="0" smtClean="0">
                <a:solidFill>
                  <a:sysClr val="windowText" lastClr="000000"/>
                </a:solidFill>
                <a:latin typeface="Gill Sans MT"/>
              </a:rPr>
              <a:t>Bootstrap </a:t>
            </a:r>
            <a:r>
              <a:rPr lang="en-US" sz="1600" dirty="0" err="1" smtClean="0">
                <a:solidFill>
                  <a:sysClr val="windowText" lastClr="000000"/>
                </a:solidFill>
                <a:latin typeface="Gill Sans MT"/>
              </a:rPr>
              <a:t>MARTe</a:t>
            </a:r>
            <a:r>
              <a:rPr lang="en-US" sz="1600" dirty="0" smtClean="0">
                <a:solidFill>
                  <a:sysClr val="windowText" lastClr="000000"/>
                </a:solidFill>
                <a:latin typeface="Gill Sans MT"/>
              </a:rPr>
              <a:t> applications from a </a:t>
            </a:r>
            <a:r>
              <a:rPr lang="en-US" sz="1600" dirty="0" err="1" smtClean="0">
                <a:solidFill>
                  <a:sysClr val="windowText" lastClr="000000"/>
                </a:solidFill>
                <a:latin typeface="Gill Sans MT"/>
              </a:rPr>
              <a:t>PVStructture</a:t>
            </a:r>
            <a:endParaRPr lang="en-US" sz="1600" dirty="0" smtClean="0">
              <a:solidFill>
                <a:sysClr val="windowText" lastClr="000000"/>
              </a:solidFill>
              <a:latin typeface="Gill Sans MT"/>
            </a:endParaRPr>
          </a:p>
          <a:p>
            <a:pPr>
              <a:buClr>
                <a:srgbClr val="727CA3"/>
              </a:buClr>
            </a:pP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Perfect match with </a:t>
            </a:r>
            <a:r>
              <a:rPr lang="en-US" sz="2000" dirty="0" err="1" smtClean="0">
                <a:solidFill>
                  <a:sysClr val="windowText" lastClr="000000"/>
                </a:solidFill>
                <a:latin typeface="Gill Sans MT"/>
              </a:rPr>
              <a:t>MARTe</a:t>
            </a: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 structured types</a:t>
            </a:r>
          </a:p>
          <a:p>
            <a:pPr lvl="1">
              <a:buClr>
                <a:srgbClr val="727CA3"/>
              </a:buClr>
            </a:pPr>
            <a:r>
              <a:rPr lang="en-US" sz="1600" dirty="0" smtClean="0">
                <a:solidFill>
                  <a:sysClr val="windowText" lastClr="000000"/>
                </a:solidFill>
                <a:latin typeface="Gill Sans MT"/>
              </a:rPr>
              <a:t>Navigation of arrays of structures were difficult to implement</a:t>
            </a:r>
            <a:endParaRPr lang="en-US" sz="1600" dirty="0">
              <a:solidFill>
                <a:sysClr val="windowText" lastClr="000000"/>
              </a:solidFill>
              <a:latin typeface="Gill Sans MT"/>
            </a:endParaRPr>
          </a:p>
          <a:p>
            <a:pPr lvl="0">
              <a:buClr>
                <a:srgbClr val="727CA3"/>
              </a:buClr>
            </a:pPr>
            <a:endParaRPr lang="en-US" sz="1800" dirty="0">
              <a:solidFill>
                <a:sysClr val="windowText" lastClr="000000"/>
              </a:solidFill>
              <a:latin typeface="Gill Sans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99048" y="994344"/>
            <a:ext cx="5135269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2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bool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MARTe</a:t>
            </a:r>
            <a:r>
              <a:rPr lang="en-IE" sz="12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::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Object</a:t>
            </a:r>
            <a:r>
              <a:rPr lang="en-IE" sz="12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::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Initialise</a:t>
            </a:r>
            <a:r>
              <a:rPr lang="en-IE" sz="12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StructuredDataI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data</a:t>
            </a:r>
            <a:r>
              <a:rPr lang="en-IE" sz="1200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90862" y="4523044"/>
            <a:ext cx="4725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...</a:t>
            </a:r>
            <a:endParaRPr lang="en-IE" sz="14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IE" sz="1400" dirty="0">
                <a:solidFill>
                  <a:srgbClr val="8000FF"/>
                </a:solidFill>
                <a:highlight>
                  <a:srgbClr val="FFFFFF"/>
                </a:highlight>
              </a:rPr>
              <a:t>virtual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>
                <a:solidFill>
                  <a:srgbClr val="8000FF"/>
                </a:solidFill>
                <a:highlight>
                  <a:srgbClr val="FFFFFF"/>
                </a:highlight>
              </a:rPr>
              <a:t>bool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Initialise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MARTe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::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StructuredDataI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&amp;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data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en-IE" sz="14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  </a:t>
            </a:r>
            <a:r>
              <a:rPr lang="en-IE" sz="1400" dirty="0">
                <a:solidFill>
                  <a:srgbClr val="8000FF"/>
                </a:solidFill>
                <a:highlight>
                  <a:srgbClr val="FFFFFF"/>
                </a:highlight>
              </a:rPr>
              <a:t>bool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ok 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Object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::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Initialise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data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);</a:t>
            </a:r>
            <a:endParaRPr lang="en-IE" sz="14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IE" sz="1400" b="1" dirty="0" smtClean="0">
                <a:solidFill>
                  <a:srgbClr val="0000FF"/>
                </a:solidFill>
                <a:highlight>
                  <a:srgbClr val="FFFFFF"/>
                </a:highlight>
              </a:rPr>
              <a:t>   if</a:t>
            </a:r>
            <a:r>
              <a:rPr lang="en-IE" sz="1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ok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r>
              <a:rPr lang="en-IE" sz="1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   </a:t>
            </a:r>
          </a:p>
          <a:p>
            <a:r>
              <a:rPr lang="en-IE" sz="1400" b="1" dirty="0" smtClean="0">
                <a:solidFill>
                  <a:srgbClr val="0000FF"/>
                </a:solidFill>
                <a:highlight>
                  <a:srgbClr val="FFFFFF"/>
                </a:highlight>
              </a:rPr>
              <a:t>      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ok </a:t>
            </a:r>
            <a:r>
              <a:rPr lang="en-IE" sz="1400" b="1" dirty="0" smtClean="0">
                <a:solidFill>
                  <a:srgbClr val="000080"/>
                </a:solidFill>
                <a:highlight>
                  <a:srgbClr val="FFFFFF"/>
                </a:highlight>
              </a:rPr>
              <a:t>= 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data.MoveAbsolute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(“R.A.C[0</a:t>
            </a:r>
            <a:r>
              <a:rPr lang="en-IE" sz="1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]”);</a:t>
            </a:r>
            <a:endParaRPr lang="en-IE" sz="14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IE" sz="1400" b="1" dirty="0">
                <a:solidFill>
                  <a:srgbClr val="0000FF"/>
                </a:solidFill>
                <a:highlight>
                  <a:srgbClr val="FFFFFF"/>
                </a:highlight>
              </a:rPr>
              <a:t> </a:t>
            </a:r>
            <a:r>
              <a:rPr lang="en-IE" sz="1400" b="1" dirty="0" smtClean="0">
                <a:solidFill>
                  <a:srgbClr val="0000FF"/>
                </a:solidFill>
                <a:highlight>
                  <a:srgbClr val="FFFFFF"/>
                </a:highlight>
              </a:rPr>
              <a:t>  </a:t>
            </a:r>
            <a:r>
              <a:rPr lang="en-IE" sz="1400" b="1" dirty="0" smtClean="0">
                <a:solidFill>
                  <a:srgbClr val="0000FF"/>
                </a:solidFill>
                <a:highlight>
                  <a:srgbClr val="FFFFFF"/>
                </a:highlight>
              </a:rPr>
              <a:t>if</a:t>
            </a:r>
            <a:r>
              <a:rPr lang="en-IE" sz="1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ok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{</a:t>
            </a:r>
            <a:endParaRPr lang="en-IE" sz="14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      ok 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data</a:t>
            </a:r>
            <a:r>
              <a:rPr lang="en-IE" sz="14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Read</a:t>
            </a:r>
            <a:r>
              <a:rPr lang="en-IE" sz="1400" b="1" dirty="0" smtClean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IE" sz="1400" dirty="0" smtClean="0">
                <a:solidFill>
                  <a:srgbClr val="808080"/>
                </a:solidFill>
                <a:highlight>
                  <a:srgbClr val="FFFFFF"/>
                </a:highlight>
              </a:rPr>
              <a:t>“a"</a:t>
            </a:r>
            <a:r>
              <a:rPr lang="en-IE" sz="1400" b="1" dirty="0" smtClean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IE" sz="1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gain1</a:t>
            </a:r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);</a:t>
            </a:r>
            <a:endParaRPr lang="en-IE" sz="14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IE" sz="1400" b="1" dirty="0">
                <a:solidFill>
                  <a:srgbClr val="000080"/>
                </a:solidFill>
                <a:highlight>
                  <a:srgbClr val="FFFFFF"/>
                </a:highlight>
              </a:rPr>
              <a:t>...</a:t>
            </a:r>
            <a:endParaRPr lang="en-IE" sz="1400" dirty="0"/>
          </a:p>
        </p:txBody>
      </p:sp>
      <p:sp>
        <p:nvSpPr>
          <p:cNvPr id="6" name="Rectangle 5"/>
          <p:cNvSpPr/>
          <p:nvPr/>
        </p:nvSpPr>
        <p:spPr>
          <a:xfrm>
            <a:off x="3590862" y="2311246"/>
            <a:ext cx="299736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400" dirty="0" err="1">
                <a:solidFill>
                  <a:srgbClr val="0080FF"/>
                </a:solidFill>
                <a:highlight>
                  <a:srgbClr val="FFFFFF"/>
                </a:highlight>
              </a:rPr>
              <a:t>EPICSPVAStructureDataI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test;</a:t>
            </a:r>
          </a:p>
          <a:p>
            <a:r>
              <a:rPr lang="en-IE" sz="1400" dirty="0" err="1">
                <a:solidFill>
                  <a:srgbClr val="0080FF"/>
                </a:solidFill>
                <a:highlight>
                  <a:srgbClr val="FFFFFF"/>
                </a:highlight>
              </a:rPr>
              <a:t>test.InitStructure</a:t>
            </a:r>
            <a:r>
              <a:rPr lang="en-IE" sz="1400" dirty="0">
                <a:solidFill>
                  <a:srgbClr val="0080FF"/>
                </a:solidFill>
                <a:highlight>
                  <a:srgbClr val="FFFFFF"/>
                </a:highlight>
              </a:rPr>
              <a:t>()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;</a:t>
            </a:r>
          </a:p>
          <a:p>
            <a:r>
              <a:rPr lang="en-IE" sz="1400" dirty="0">
                <a:solidFill>
                  <a:srgbClr val="0080FF"/>
                </a:solidFill>
                <a:highlight>
                  <a:srgbClr val="FFFFFF"/>
                </a:highlight>
              </a:rPr>
              <a:t>bool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ok </a:t>
            </a:r>
            <a:r>
              <a:rPr lang="en-IE" sz="1400" b="1" dirty="0">
                <a:solidFill>
                  <a:srgbClr val="FF0000"/>
                </a:solidFill>
                <a:highlight>
                  <a:srgbClr val="FFFFFF"/>
                </a:highlight>
              </a:rPr>
              <a:t>=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test.CreateAbsolute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("R");</a:t>
            </a:r>
          </a:p>
          <a:p>
            <a:r>
              <a:rPr lang="en-IE" sz="1400" dirty="0">
                <a:solidFill>
                  <a:srgbClr val="0080FF"/>
                </a:solidFill>
                <a:highlight>
                  <a:srgbClr val="FFFFFF"/>
                </a:highlight>
              </a:rPr>
              <a:t>ok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&amp;</a:t>
            </a:r>
            <a:r>
              <a:rPr lang="en-IE" sz="1400" b="1" dirty="0">
                <a:solidFill>
                  <a:srgbClr val="FF0000"/>
                </a:solidFill>
                <a:highlight>
                  <a:srgbClr val="FFFFFF"/>
                </a:highlight>
              </a:rPr>
              <a:t>=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test.CreateAbsolute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("R.A");</a:t>
            </a:r>
          </a:p>
          <a:p>
            <a:r>
              <a:rPr lang="en-IE" sz="1400" dirty="0" smtClean="0">
                <a:solidFill>
                  <a:srgbClr val="0080FF"/>
                </a:solidFill>
                <a:highlight>
                  <a:srgbClr val="FFFFFF"/>
                </a:highlight>
              </a:rPr>
              <a:t>ok</a:t>
            </a:r>
            <a:r>
              <a:rPr lang="en-IE" sz="1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&amp;</a:t>
            </a:r>
            <a:r>
              <a:rPr lang="en-IE" sz="1400" b="1" dirty="0">
                <a:solidFill>
                  <a:srgbClr val="FF0000"/>
                </a:solidFill>
                <a:highlight>
                  <a:srgbClr val="FFFFFF"/>
                </a:highlight>
              </a:rPr>
              <a:t>=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test.CreateAbsolute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("</a:t>
            </a:r>
            <a:r>
              <a:rPr lang="en-IE" sz="1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R.A.C[0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]");</a:t>
            </a:r>
          </a:p>
          <a:p>
            <a:r>
              <a:rPr lang="en-IE" sz="1400" dirty="0">
                <a:solidFill>
                  <a:srgbClr val="0080FF"/>
                </a:solidFill>
                <a:highlight>
                  <a:srgbClr val="FFFFFF"/>
                </a:highlight>
              </a:rPr>
              <a:t>ok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&amp;</a:t>
            </a:r>
            <a:r>
              <a:rPr lang="en-IE" sz="1400" b="1" dirty="0">
                <a:solidFill>
                  <a:srgbClr val="FF0000"/>
                </a:solidFill>
                <a:highlight>
                  <a:srgbClr val="FFFFFF"/>
                </a:highlight>
              </a:rPr>
              <a:t>=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test.Write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("a", 0);</a:t>
            </a:r>
          </a:p>
          <a:p>
            <a:r>
              <a:rPr lang="en-IE" sz="1400" dirty="0">
                <a:solidFill>
                  <a:srgbClr val="0080FF"/>
                </a:solidFill>
                <a:highlight>
                  <a:srgbClr val="FFFFFF"/>
                </a:highlight>
              </a:rPr>
              <a:t>ok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&amp;</a:t>
            </a:r>
            <a:r>
              <a:rPr lang="en-IE" sz="1400" b="1" dirty="0">
                <a:solidFill>
                  <a:srgbClr val="FF0000"/>
                </a:solidFill>
                <a:highlight>
                  <a:srgbClr val="FFFFFF"/>
                </a:highlight>
              </a:rPr>
              <a:t>=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test.CreateAbsolute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("</a:t>
            </a:r>
            <a:r>
              <a:rPr lang="en-IE" sz="1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R.A.C[1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]");</a:t>
            </a:r>
          </a:p>
          <a:p>
            <a:r>
              <a:rPr lang="en-IE" sz="1400" dirty="0">
                <a:solidFill>
                  <a:srgbClr val="0080FF"/>
                </a:solidFill>
                <a:highlight>
                  <a:srgbClr val="FFFFFF"/>
                </a:highlight>
              </a:rPr>
              <a:t>ok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&amp;</a:t>
            </a:r>
            <a:r>
              <a:rPr lang="en-IE" sz="1400" b="1" dirty="0">
                <a:solidFill>
                  <a:srgbClr val="FF0000"/>
                </a:solidFill>
                <a:highlight>
                  <a:srgbClr val="FFFFFF"/>
                </a:highlight>
              </a:rPr>
              <a:t>=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test.Write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("a", 0</a:t>
            </a:r>
            <a:r>
              <a:rPr lang="en-IE" sz="1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);</a:t>
            </a:r>
          </a:p>
          <a:p>
            <a:r>
              <a:rPr lang="en-IE" sz="1400" dirty="0">
                <a:solidFill>
                  <a:srgbClr val="0080FF"/>
                </a:solidFill>
                <a:highlight>
                  <a:srgbClr val="FFFFFF"/>
                </a:highlight>
              </a:rPr>
              <a:t>ok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&amp;</a:t>
            </a:r>
            <a:r>
              <a:rPr lang="en-IE" sz="1400" b="1" dirty="0">
                <a:solidFill>
                  <a:srgbClr val="FF0000"/>
                </a:solidFill>
                <a:highlight>
                  <a:srgbClr val="FFFFFF"/>
                </a:highlight>
              </a:rPr>
              <a:t>=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test.CreateAbsolute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("</a:t>
            </a:r>
            <a:r>
              <a:rPr lang="en-IE" sz="1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R.B");</a:t>
            </a:r>
            <a:endParaRPr lang="en-IE" sz="14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IE" sz="1400" dirty="0">
                <a:solidFill>
                  <a:srgbClr val="0080FF"/>
                </a:solidFill>
                <a:highlight>
                  <a:srgbClr val="FFFFFF"/>
                </a:highlight>
              </a:rPr>
              <a:t>ok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&amp;</a:t>
            </a:r>
            <a:r>
              <a:rPr lang="en-IE" sz="1400" b="1" dirty="0">
                <a:solidFill>
                  <a:srgbClr val="FF0000"/>
                </a:solidFill>
                <a:highlight>
                  <a:srgbClr val="FFFFFF"/>
                </a:highlight>
              </a:rPr>
              <a:t>=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IE" sz="1400" dirty="0" err="1">
                <a:solidFill>
                  <a:srgbClr val="000000"/>
                </a:solidFill>
                <a:highlight>
                  <a:srgbClr val="FFFFFF"/>
                </a:highlight>
              </a:rPr>
              <a:t>test.Write</a:t>
            </a:r>
            <a:r>
              <a:rPr lang="en-IE" sz="14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(“d", 1.0</a:t>
            </a:r>
            <a:r>
              <a:rPr lang="en-IE" sz="1400" dirty="0">
                <a:solidFill>
                  <a:srgbClr val="000000"/>
                </a:solidFill>
                <a:highlight>
                  <a:srgbClr val="FFFFFF"/>
                </a:highlight>
              </a:rPr>
              <a:t>);</a:t>
            </a:r>
            <a:endParaRPr lang="en-IE" sz="1400" dirty="0"/>
          </a:p>
        </p:txBody>
      </p:sp>
      <p:sp>
        <p:nvSpPr>
          <p:cNvPr id="8" name="Right Arrow 7"/>
          <p:cNvSpPr/>
          <p:nvPr/>
        </p:nvSpPr>
        <p:spPr>
          <a:xfrm>
            <a:off x="6588224" y="3197857"/>
            <a:ext cx="360040" cy="4735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TextBox 11"/>
          <p:cNvSpPr txBox="1"/>
          <p:nvPr/>
        </p:nvSpPr>
        <p:spPr>
          <a:xfrm>
            <a:off x="7051995" y="2740180"/>
            <a:ext cx="1885853" cy="13849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structure R</a:t>
            </a:r>
          </a:p>
          <a:p>
            <a:r>
              <a:rPr lang="en-IE" sz="1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structure </a:t>
            </a:r>
            <a:r>
              <a:rPr lang="en-IE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r>
              <a:rPr lang="en-IE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structure</a:t>
            </a:r>
            <a:r>
              <a:rPr lang="en-IE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C</a:t>
            </a:r>
          </a:p>
          <a:p>
            <a:r>
              <a:rPr lang="en-IE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IE" sz="1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structure</a:t>
            </a:r>
          </a:p>
          <a:p>
            <a:r>
              <a:rPr lang="en-IE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IE" sz="1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IE" sz="12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IE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IE" sz="1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structure B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float d</a:t>
            </a:r>
            <a:endParaRPr lang="en-IE" sz="12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5400000">
            <a:off x="5765070" y="4335831"/>
            <a:ext cx="360040" cy="4735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1366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PVA Database</a:t>
            </a:r>
            <a:endParaRPr lang="en-IE" dirty="0"/>
          </a:p>
        </p:txBody>
      </p:sp>
      <p:pic>
        <p:nvPicPr>
          <p:cNvPr id="3074" name="Picture 2" descr="https://vcis-jenkins.f4e.europa.eu/job/MARTe2-Components-docs-master/doxygen/classMARTe_1_1EPICSPVADataba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96752"/>
            <a:ext cx="4739655" cy="62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79512" y="1647137"/>
            <a:ext cx="4325452" cy="26776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EPICSPVADB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EPICSPVA::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EPICSPVADatabase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StackSize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1048576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CPUs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0x2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AutoStart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0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FalconFastControllerStatistics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EPICSPVA::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EPICSPVARecord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Alias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"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Falcon:Fast:Statistics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Structure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US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value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{//name for </a:t>
            </a:r>
            <a:r>
              <a:rPr lang="en-US" sz="1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pvget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FalconAppStatsStruct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96020" y="2414353"/>
            <a:ext cx="4325452" cy="378565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ThreadStats1Struct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IntrospectionStructure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Thread1C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uint32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Thread1H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uint32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 err="1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NumberOfElements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10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FalconAppStatsStruct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IntrospectionStructure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Offpulse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ThreadStats1Struct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Ready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ThreadStats1Struct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2009" y="1090303"/>
            <a:ext cx="4067943" cy="6589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27CA3"/>
              </a:buClr>
            </a:pPr>
            <a:r>
              <a:rPr lang="en-US" sz="2000" dirty="0" err="1" smtClean="0">
                <a:solidFill>
                  <a:sysClr val="windowText" lastClr="000000"/>
                </a:solidFill>
                <a:latin typeface="Gill Sans MT"/>
              </a:rPr>
              <a:t>EPICSPVARecord</a:t>
            </a: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 server.</a:t>
            </a:r>
            <a:endParaRPr lang="en-US" sz="2000" dirty="0">
              <a:solidFill>
                <a:sysClr val="windowText" lastClr="000000"/>
              </a:solidFill>
              <a:latin typeface="Gill Sans MT"/>
            </a:endParaRPr>
          </a:p>
          <a:p>
            <a:pPr lvl="0">
              <a:buClr>
                <a:srgbClr val="727CA3"/>
              </a:buClr>
            </a:pPr>
            <a:endParaRPr lang="en-US" sz="2000" dirty="0">
              <a:solidFill>
                <a:sysClr val="windowText" lastClr="000000"/>
              </a:solidFill>
              <a:latin typeface="Gill Sans MT"/>
            </a:endParaRPr>
          </a:p>
          <a:p>
            <a:pPr lvl="1">
              <a:buClr>
                <a:srgbClr val="727CA3"/>
              </a:buClr>
            </a:pPr>
            <a:endParaRPr lang="en-US" sz="1800" dirty="0" smtClean="0">
              <a:solidFill>
                <a:sysClr val="windowText" lastClr="000000"/>
              </a:solidFill>
              <a:latin typeface="Gill Sans MT"/>
            </a:endParaRPr>
          </a:p>
          <a:p>
            <a:pPr lvl="0">
              <a:buClr>
                <a:srgbClr val="727CA3"/>
              </a:buClr>
            </a:pPr>
            <a:endParaRPr lang="en-US" sz="2000" dirty="0">
              <a:solidFill>
                <a:sysClr val="windowText" lastClr="000000"/>
              </a:solidFill>
              <a:latin typeface="Gill Sans M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437112"/>
            <a:ext cx="4325452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[netoa@next-4 Configurations]$ </a:t>
            </a:r>
            <a:r>
              <a:rPr lang="en-IE" sz="9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pvget</a:t>
            </a:r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IE" sz="9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Falcon:Fast:Statistics</a:t>
            </a:r>
            <a:endParaRPr lang="en-IE" sz="9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IE" sz="9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Falcon:Fast:Statistics</a:t>
            </a:r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structure</a:t>
            </a:r>
          </a:p>
          <a:p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IE" sz="9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FalconAppStatsStruct</a:t>
            </a:r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value</a:t>
            </a:r>
          </a:p>
          <a:p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ThreadStats1Struct </a:t>
            </a:r>
            <a:r>
              <a:rPr lang="en-IE" sz="9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Offpulse</a:t>
            </a:r>
            <a:endParaRPr lang="en-IE" sz="9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IE" sz="9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uint</a:t>
            </a:r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Thread1C 1447</a:t>
            </a:r>
          </a:p>
          <a:p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IE" sz="9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uint</a:t>
            </a:r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Thread1H [0,0,0,0,0,0,0,0,0,37628]</a:t>
            </a:r>
          </a:p>
          <a:p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IE" sz="9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uint</a:t>
            </a:r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Thread2C 0</a:t>
            </a:r>
          </a:p>
          <a:p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IE" sz="9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uint</a:t>
            </a:r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Thread2H [37628,0,0,0,0,0,0,0,0,0]</a:t>
            </a:r>
          </a:p>
          <a:p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ThreadStats1Struct Ready</a:t>
            </a:r>
          </a:p>
          <a:p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IE" sz="9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uint</a:t>
            </a:r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Thread1C 0</a:t>
            </a:r>
          </a:p>
          <a:p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IE" sz="9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uint</a:t>
            </a:r>
            <a:r>
              <a:rPr lang="en-IE" sz="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[] Thread1H [37628,0,0,0,0,0,0,0,0,0]</a:t>
            </a:r>
          </a:p>
          <a:p>
            <a:r>
              <a:rPr lang="en-IE" sz="9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IE" sz="9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242894"/>
            <a:ext cx="84249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200" dirty="0">
                <a:hlinkClick r:id="rId3"/>
              </a:rPr>
              <a:t>https://</a:t>
            </a:r>
            <a:r>
              <a:rPr lang="en-IE" sz="1200" dirty="0" smtClean="0">
                <a:hlinkClick r:id="rId3"/>
              </a:rPr>
              <a:t>vcis-jenkins.f4e.europa.eu/job/MARTe2-Components-docs-master/doxygen/classMARTe_1_1EPICSPVADatabase.html</a:t>
            </a:r>
            <a:endParaRPr lang="en-IE" sz="1200" dirty="0" smtClean="0"/>
          </a:p>
        </p:txBody>
      </p:sp>
    </p:spTree>
    <p:extLst>
      <p:ext uri="{BB962C8B-B14F-4D97-AF65-F5344CB8AC3E}">
        <p14:creationId xmlns:p14="http://schemas.microsoft.com/office/powerpoint/2010/main" val="341039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PVADataSource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0" y="594928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200" dirty="0">
                <a:hlinkClick r:id="rId2"/>
              </a:rPr>
              <a:t>https://</a:t>
            </a:r>
            <a:r>
              <a:rPr lang="en-IE" sz="1200" dirty="0" smtClean="0">
                <a:hlinkClick r:id="rId2"/>
              </a:rPr>
              <a:t>vcis-jenkins.f4e.europa.eu/job/MARTe2-Components-docs-master/doxygen/classMARTe_1_1EPICSPVAInput.html</a:t>
            </a:r>
            <a:endParaRPr lang="en-IE" sz="1200" dirty="0" smtClean="0"/>
          </a:p>
          <a:p>
            <a:r>
              <a:rPr lang="en-IE" sz="1200" dirty="0">
                <a:hlinkClick r:id="rId3"/>
              </a:rPr>
              <a:t>https://vcis-jenkins.f4e.europa.eu/job/MARTe2-Components-docs-master/doxygen/classMARTe_1_1EPICSPVAOutput.html</a:t>
            </a:r>
            <a:endParaRPr lang="en-IE" sz="1200" dirty="0" smtClean="0"/>
          </a:p>
          <a:p>
            <a:endParaRPr lang="en-IE" sz="1200" dirty="0" smtClean="0"/>
          </a:p>
        </p:txBody>
      </p:sp>
      <p:pic>
        <p:nvPicPr>
          <p:cNvPr id="4098" name="Picture 2" descr="https://vcis-jenkins.f4e.europa.eu/job/MARTe2-Components-docs-master/doxygen/classMARTe_1_1EPICSPVAOutpu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60338"/>
            <a:ext cx="15144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vcis-jenkins.f4e.europa.eu/job/MARTe2-Components-docs-master/doxygen/classMARTe_1_1EPICSPVAInpu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0338"/>
            <a:ext cx="38481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5280" y="2180123"/>
            <a:ext cx="7869088" cy="45679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27CA3"/>
              </a:buClr>
            </a:pP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As EPICSCA </a:t>
            </a:r>
            <a:r>
              <a:rPr lang="en-US" sz="2000" dirty="0" err="1" smtClean="0">
                <a:solidFill>
                  <a:sysClr val="windowText" lastClr="000000"/>
                </a:solidFill>
                <a:latin typeface="Gill Sans MT"/>
              </a:rPr>
              <a:t>DataSources</a:t>
            </a: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 but with structured data</a:t>
            </a:r>
            <a:endParaRPr lang="en-US" sz="2000" dirty="0">
              <a:solidFill>
                <a:sysClr val="windowText" lastClr="000000"/>
              </a:solidFill>
              <a:latin typeface="Gill Sans M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7504" y="2790422"/>
            <a:ext cx="5184576" cy="26776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EPICSPVAInput_1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EPICSPVADataSource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::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EPICSPVAInput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StackSize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1048576 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CPUs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0xff 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Signals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RecordIn1Value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{//Record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name if no Alias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Alias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"alternative::channel::name"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US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Field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"value" //</a:t>
            </a:r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If not set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"value" is assumed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MyStruct1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RecordIn2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Field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"test"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uint32</a:t>
            </a:r>
          </a:p>
          <a:p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...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08104" y="2801822"/>
            <a:ext cx="3501752" cy="24929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AGAM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MyGAM1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InputSignals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MySignal1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 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DataSource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EPICSPVAInput_1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Alias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"RecordIn1Value.A.B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float32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RecordIn2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DataSource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EPICSPVAInput_1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…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86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e.g. protocol proxy</a:t>
            </a:r>
            <a:endParaRPr lang="en-IE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1196752"/>
            <a:ext cx="3419872" cy="408283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27CA3"/>
              </a:buClr>
            </a:pP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EPICS CA to PVA</a:t>
            </a:r>
          </a:p>
          <a:p>
            <a:pPr>
              <a:buClr>
                <a:srgbClr val="727CA3"/>
              </a:buClr>
            </a:pPr>
            <a:r>
              <a:rPr lang="en-US" sz="2000" dirty="0">
                <a:solidFill>
                  <a:sysClr val="windowText" lastClr="000000"/>
                </a:solidFill>
                <a:latin typeface="Gill Sans MT"/>
              </a:rPr>
              <a:t>EPICS </a:t>
            </a: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PVA to CA</a:t>
            </a:r>
          </a:p>
          <a:p>
            <a:pPr>
              <a:buClr>
                <a:srgbClr val="727CA3"/>
              </a:buClr>
            </a:pP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EPICS PVA to OPCUA</a:t>
            </a:r>
          </a:p>
          <a:p>
            <a:pPr>
              <a:buClr>
                <a:srgbClr val="727CA3"/>
              </a:buClr>
            </a:pP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OPCUA to EPICSPVA</a:t>
            </a:r>
          </a:p>
          <a:p>
            <a:pPr>
              <a:buClr>
                <a:srgbClr val="727CA3"/>
              </a:buClr>
            </a:pP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…</a:t>
            </a:r>
            <a:endParaRPr lang="en-US" sz="2000" dirty="0">
              <a:solidFill>
                <a:sysClr val="windowText" lastClr="000000"/>
              </a:solidFill>
              <a:latin typeface="Gill Sans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3888" y="1196752"/>
            <a:ext cx="5184576" cy="212365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EPICSPVAInput_1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EPICSPVADataSource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::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EPICSPVAInput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StackSize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1048576 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CPUs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0xff 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Signals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RecordIn1Value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{//Record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name if no Alias</a:t>
            </a:r>
          </a:p>
          <a:p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Alias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"alternative::channel::name"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US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Field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"value" //</a:t>
            </a:r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If not set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"value" is assumed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MyStruct1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63888" y="4445217"/>
            <a:ext cx="5184576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OPCUAOut_1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OPCUADataSource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::</a:t>
            </a:r>
            <a:r>
              <a:rPr lang="en-IE" sz="12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OPCUADSOutput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Address = "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opc.tcp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://localhost.localdomain:4840"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Signals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RecordIn1Value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</a:t>
            </a:r>
            <a:r>
              <a:rPr lang="en-IE" sz="1200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NamespaceIndex</a:t>
            </a:r>
            <a:r>
              <a:rPr lang="en-IE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= 1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US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Path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"value"</a:t>
            </a:r>
          </a:p>
          <a:p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</a:t>
            </a:r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MyStruct1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sz="12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sz="1200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</a:p>
          <a:p>
            <a:r>
              <a:rPr lang="en-IE" sz="1200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sz="12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5868144" y="3445971"/>
            <a:ext cx="576064" cy="8375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8379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528" y="71433"/>
            <a:ext cx="6480720" cy="810478"/>
          </a:xfrm>
        </p:spPr>
        <p:txBody>
          <a:bodyPr/>
          <a:lstStyle/>
          <a:p>
            <a:r>
              <a:rPr lang="en-IE" dirty="0" err="1" smtClean="0">
                <a:effectLst/>
              </a:rPr>
              <a:t>EPICSRPCClient</a:t>
            </a:r>
            <a:r>
              <a:rPr lang="en-IE" dirty="0" smtClean="0">
                <a:effectLst/>
              </a:rPr>
              <a:t> &amp; </a:t>
            </a:r>
            <a:r>
              <a:rPr lang="en-IE" dirty="0" err="1" smtClean="0">
                <a:effectLst/>
              </a:rPr>
              <a:t>EPICSRPCServer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0" y="594928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200" dirty="0">
                <a:hlinkClick r:id="rId2"/>
              </a:rPr>
              <a:t>https://</a:t>
            </a:r>
            <a:r>
              <a:rPr lang="en-IE" sz="1200" dirty="0" smtClean="0">
                <a:hlinkClick r:id="rId2"/>
              </a:rPr>
              <a:t>vcis-jenkins.f4e.europa.eu/job/MARTe2-Components-docs-master/doxygen/classMARTe_1_1EPICSRPCServer.html</a:t>
            </a:r>
            <a:endParaRPr lang="en-IE" sz="1200" dirty="0" smtClean="0"/>
          </a:p>
          <a:p>
            <a:r>
              <a:rPr lang="en-IE" sz="1200" dirty="0">
                <a:hlinkClick r:id="rId3"/>
              </a:rPr>
              <a:t>https://</a:t>
            </a:r>
            <a:r>
              <a:rPr lang="en-IE" sz="1200" dirty="0" smtClean="0">
                <a:hlinkClick r:id="rId3"/>
              </a:rPr>
              <a:t>vcis-jenkins.f4e.europa.eu/job/MARTe2-Components-docs-master/doxygen/classMARTe_1_1EPICSRPCClient.html</a:t>
            </a:r>
            <a:endParaRPr lang="en-IE" sz="1200" dirty="0" smtClean="0"/>
          </a:p>
          <a:p>
            <a:endParaRPr lang="en-IE" sz="1200" dirty="0" smtClean="0"/>
          </a:p>
        </p:txBody>
      </p:sp>
      <p:pic>
        <p:nvPicPr>
          <p:cNvPr id="5122" name="Picture 2" descr="https://vcis-jenkins.f4e.europa.eu/job/MARTe2-Components-docs-master/doxygen/classMARTe_1_1EPICSRPCServ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081" y="1124744"/>
            <a:ext cx="58197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vcis-jenkins.f4e.europa.eu/job/MARTe2-Components-docs-master/doxygen/classMARTe_1_1EPICSRPCClien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30099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0" y="2114749"/>
            <a:ext cx="4139952" cy="408283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27CA3"/>
              </a:buClr>
            </a:pP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Relay messages </a:t>
            </a:r>
          </a:p>
          <a:p>
            <a:pPr lvl="1">
              <a:buClr>
                <a:srgbClr val="727CA3"/>
              </a:buClr>
            </a:pPr>
            <a:r>
              <a:rPr lang="en-US" sz="1700" dirty="0" err="1" smtClean="0">
                <a:solidFill>
                  <a:sysClr val="windowText" lastClr="000000"/>
                </a:solidFill>
                <a:latin typeface="Gill Sans MT"/>
              </a:rPr>
              <a:t>EPICSPVAStructuredDataI</a:t>
            </a:r>
            <a:r>
              <a:rPr lang="en-US" sz="1700" dirty="0" smtClean="0">
                <a:solidFill>
                  <a:sysClr val="windowText" lastClr="000000"/>
                </a:solidFill>
                <a:latin typeface="Gill Sans MT"/>
              </a:rPr>
              <a:t> serializes messages as </a:t>
            </a:r>
            <a:r>
              <a:rPr lang="en-US" sz="1700" dirty="0" err="1" smtClean="0">
                <a:solidFill>
                  <a:sysClr val="windowText" lastClr="000000"/>
                </a:solidFill>
                <a:latin typeface="Gill Sans MT"/>
              </a:rPr>
              <a:t>PVStructures</a:t>
            </a:r>
            <a:endParaRPr lang="en-US" sz="1700" dirty="0" smtClean="0">
              <a:solidFill>
                <a:sysClr val="windowText" lastClr="000000"/>
              </a:solidFill>
              <a:latin typeface="Gill Sans MT"/>
            </a:endParaRPr>
          </a:p>
          <a:p>
            <a:pPr lvl="1">
              <a:buClr>
                <a:srgbClr val="727CA3"/>
              </a:buClr>
            </a:pPr>
            <a:r>
              <a:rPr lang="en-US" sz="1700" dirty="0" smtClean="0">
                <a:solidFill>
                  <a:sysClr val="windowText" lastClr="000000"/>
                </a:solidFill>
                <a:latin typeface="Gill Sans MT"/>
              </a:rPr>
              <a:t>Structure sent using </a:t>
            </a:r>
            <a:r>
              <a:rPr lang="en-US" sz="1700" dirty="0">
                <a:solidFill>
                  <a:sysClr val="windowText" lastClr="000000"/>
                </a:solidFill>
                <a:latin typeface="Gill Sans MT"/>
              </a:rPr>
              <a:t>an epics::</a:t>
            </a:r>
            <a:r>
              <a:rPr lang="en-US" sz="1700" dirty="0" err="1">
                <a:solidFill>
                  <a:sysClr val="windowText" lastClr="000000"/>
                </a:solidFill>
                <a:latin typeface="Gill Sans MT"/>
              </a:rPr>
              <a:t>pvAccess</a:t>
            </a:r>
            <a:r>
              <a:rPr lang="en-US" sz="1700" dirty="0">
                <a:solidFill>
                  <a:sysClr val="windowText" lastClr="000000"/>
                </a:solidFill>
                <a:latin typeface="Gill Sans MT"/>
              </a:rPr>
              <a:t>::</a:t>
            </a:r>
            <a:r>
              <a:rPr lang="en-US" sz="1700" dirty="0" err="1" smtClean="0">
                <a:solidFill>
                  <a:sysClr val="windowText" lastClr="000000"/>
                </a:solidFill>
                <a:latin typeface="Gill Sans MT"/>
              </a:rPr>
              <a:t>RPCClient</a:t>
            </a:r>
            <a:endParaRPr lang="en-US" sz="1700" dirty="0" smtClean="0">
              <a:solidFill>
                <a:sysClr val="windowText" lastClr="000000"/>
              </a:solidFill>
              <a:latin typeface="Gill Sans MT"/>
            </a:endParaRPr>
          </a:p>
          <a:p>
            <a:pPr>
              <a:buClr>
                <a:srgbClr val="727CA3"/>
              </a:buClr>
            </a:pPr>
            <a:r>
              <a:rPr lang="en-US" sz="2000" dirty="0">
                <a:solidFill>
                  <a:sysClr val="windowText" lastClr="000000"/>
                </a:solidFill>
                <a:latin typeface="Gill Sans MT"/>
              </a:rPr>
              <a:t>Can be used to e.g. </a:t>
            </a:r>
          </a:p>
          <a:p>
            <a:pPr lvl="1">
              <a:buClr>
                <a:srgbClr val="727CA3"/>
              </a:buClr>
            </a:pPr>
            <a:r>
              <a:rPr lang="en-US" sz="1700" dirty="0" smtClean="0">
                <a:solidFill>
                  <a:sysClr val="windowText" lastClr="000000"/>
                </a:solidFill>
                <a:latin typeface="Gill Sans MT"/>
              </a:rPr>
              <a:t>Command a remote application</a:t>
            </a:r>
          </a:p>
          <a:p>
            <a:pPr lvl="1">
              <a:buClr>
                <a:srgbClr val="727CA3"/>
              </a:buClr>
            </a:pPr>
            <a:r>
              <a:rPr lang="en-US" sz="1700" dirty="0" smtClean="0">
                <a:solidFill>
                  <a:sysClr val="windowText" lastClr="000000"/>
                </a:solidFill>
                <a:latin typeface="Gill Sans MT"/>
              </a:rPr>
              <a:t>Key component in SUP demo</a:t>
            </a:r>
            <a:endParaRPr lang="en-US" sz="1700" dirty="0">
              <a:solidFill>
                <a:sysClr val="windowText" lastClr="000000"/>
              </a:solidFill>
              <a:latin typeface="Gill Sans MT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272428" y="2129577"/>
            <a:ext cx="4139952" cy="408283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27CA3"/>
              </a:buClr>
            </a:pP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Container </a:t>
            </a:r>
            <a:r>
              <a:rPr lang="en-US" sz="2000" dirty="0">
                <a:solidFill>
                  <a:sysClr val="windowText" lastClr="000000"/>
                </a:solidFill>
                <a:latin typeface="Gill Sans MT"/>
              </a:rPr>
              <a:t>of </a:t>
            </a:r>
            <a:r>
              <a:rPr lang="en-US" sz="2000" dirty="0" err="1">
                <a:solidFill>
                  <a:sysClr val="windowText" lastClr="000000"/>
                </a:solidFill>
                <a:latin typeface="Gill Sans MT"/>
              </a:rPr>
              <a:t>MARTe</a:t>
            </a:r>
            <a:r>
              <a:rPr lang="en-US" sz="2000" dirty="0">
                <a:solidFill>
                  <a:sysClr val="windowText" lastClr="000000"/>
                </a:solidFill>
                <a:latin typeface="Gill Sans MT"/>
              </a:rPr>
              <a:t> Objects that </a:t>
            </a: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implement </a:t>
            </a:r>
            <a:r>
              <a:rPr lang="en-US" sz="2000" dirty="0">
                <a:solidFill>
                  <a:sysClr val="windowText" lastClr="000000"/>
                </a:solidFill>
                <a:latin typeface="Gill Sans MT"/>
              </a:rPr>
              <a:t>the epics::</a:t>
            </a:r>
            <a:r>
              <a:rPr lang="en-US" sz="2000" dirty="0" err="1">
                <a:solidFill>
                  <a:sysClr val="windowText" lastClr="000000"/>
                </a:solidFill>
                <a:latin typeface="Gill Sans MT"/>
              </a:rPr>
              <a:t>pvAccess</a:t>
            </a:r>
            <a:r>
              <a:rPr lang="en-US" sz="2000" dirty="0">
                <a:solidFill>
                  <a:sysClr val="windowText" lastClr="000000"/>
                </a:solidFill>
                <a:latin typeface="Gill Sans MT"/>
              </a:rPr>
              <a:t>::</a:t>
            </a:r>
            <a:r>
              <a:rPr lang="en-US" sz="2000" dirty="0" err="1">
                <a:solidFill>
                  <a:sysClr val="windowText" lastClr="000000"/>
                </a:solidFill>
                <a:latin typeface="Gill Sans MT"/>
              </a:rPr>
              <a:t>RPCService</a:t>
            </a:r>
            <a:r>
              <a:rPr lang="en-US" sz="2000" dirty="0">
                <a:solidFill>
                  <a:sysClr val="windowText" lastClr="000000"/>
                </a:solidFill>
                <a:latin typeface="Gill Sans MT"/>
              </a:rPr>
              <a:t> </a:t>
            </a: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interface</a:t>
            </a:r>
          </a:p>
          <a:p>
            <a:pPr>
              <a:buClr>
                <a:srgbClr val="727CA3"/>
              </a:buClr>
            </a:pPr>
            <a:r>
              <a:rPr lang="en-US" sz="2000" dirty="0" smtClean="0">
                <a:solidFill>
                  <a:sysClr val="windowText" lastClr="000000"/>
                </a:solidFill>
                <a:latin typeface="Gill Sans MT"/>
              </a:rPr>
              <a:t>Can be used to e.g. </a:t>
            </a:r>
          </a:p>
          <a:p>
            <a:pPr lvl="1">
              <a:buClr>
                <a:srgbClr val="727CA3"/>
              </a:buClr>
            </a:pPr>
            <a:r>
              <a:rPr lang="en-US" sz="1700" dirty="0" smtClean="0">
                <a:solidFill>
                  <a:sysClr val="windowText" lastClr="000000"/>
                </a:solidFill>
                <a:latin typeface="Gill Sans MT"/>
              </a:rPr>
              <a:t>Reconfigure an application based on a </a:t>
            </a:r>
            <a:r>
              <a:rPr lang="en-US" sz="1700" dirty="0" err="1" smtClean="0">
                <a:solidFill>
                  <a:sysClr val="windowText" lastClr="000000"/>
                </a:solidFill>
                <a:latin typeface="Gill Sans MT"/>
              </a:rPr>
              <a:t>PVStructure</a:t>
            </a:r>
            <a:endParaRPr lang="en-US" sz="1700" dirty="0" smtClean="0">
              <a:solidFill>
                <a:sysClr val="windowText" lastClr="000000"/>
              </a:solidFill>
              <a:latin typeface="Gill Sans MT"/>
            </a:endParaRPr>
          </a:p>
          <a:p>
            <a:pPr lvl="1">
              <a:buClr>
                <a:srgbClr val="727CA3"/>
              </a:buClr>
            </a:pPr>
            <a:r>
              <a:rPr lang="en-US" sz="1700" dirty="0" smtClean="0">
                <a:solidFill>
                  <a:sysClr val="windowText" lastClr="000000"/>
                </a:solidFill>
                <a:latin typeface="Gill Sans MT"/>
              </a:rPr>
              <a:t>Query the current configuration as a </a:t>
            </a:r>
            <a:r>
              <a:rPr lang="en-US" sz="1700" dirty="0" err="1" smtClean="0">
                <a:solidFill>
                  <a:sysClr val="windowText" lastClr="000000"/>
                </a:solidFill>
                <a:latin typeface="Gill Sans MT"/>
              </a:rPr>
              <a:t>PVStructure</a:t>
            </a:r>
            <a:endParaRPr lang="en-US" sz="1700" dirty="0" smtClean="0">
              <a:solidFill>
                <a:sysClr val="windowText" lastClr="000000"/>
              </a:solidFill>
              <a:latin typeface="Gill Sans MT"/>
            </a:endParaRPr>
          </a:p>
          <a:p>
            <a:pPr lvl="1">
              <a:buClr>
                <a:srgbClr val="727CA3"/>
              </a:buClr>
            </a:pPr>
            <a:r>
              <a:rPr lang="en-US" sz="1700" dirty="0" smtClean="0">
                <a:solidFill>
                  <a:sysClr val="windowText" lastClr="000000"/>
                </a:solidFill>
                <a:latin typeface="Gill Sans MT"/>
              </a:rPr>
              <a:t>Send messages to a running application</a:t>
            </a:r>
            <a:endParaRPr lang="en-US" sz="1700" dirty="0">
              <a:solidFill>
                <a:sysClr val="windowText" lastClr="000000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26834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&amp; lessons learned</a:t>
            </a:r>
            <a:endParaRPr lang="en-IE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38273" y="1052736"/>
            <a:ext cx="8424863" cy="5467524"/>
          </a:xfrm>
        </p:spPr>
        <p:txBody>
          <a:bodyPr>
            <a:noAutofit/>
          </a:bodyPr>
          <a:lstStyle/>
          <a:p>
            <a:pPr marL="10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64653"/>
                </a:solidFill>
                <a:latin typeface="Gill Sans MT"/>
              </a:rPr>
              <a:t>CA &amp; PVA data sources and interfaces integrated in the </a:t>
            </a:r>
            <a:r>
              <a:rPr lang="en-US" sz="2400" dirty="0" err="1" smtClean="0">
                <a:solidFill>
                  <a:srgbClr val="464653"/>
                </a:solidFill>
                <a:latin typeface="Gill Sans MT"/>
              </a:rPr>
              <a:t>MARTe</a:t>
            </a:r>
            <a:r>
              <a:rPr lang="en-US" sz="2400" dirty="0" smtClean="0">
                <a:solidFill>
                  <a:srgbClr val="464653"/>
                </a:solidFill>
                <a:latin typeface="Gill Sans MT"/>
              </a:rPr>
              <a:t> official release</a:t>
            </a:r>
          </a:p>
          <a:p>
            <a:pPr marL="645500" lvl="1" indent="-285750"/>
            <a:r>
              <a:rPr lang="en-US" sz="2400" dirty="0" smtClean="0">
                <a:solidFill>
                  <a:srgbClr val="464653"/>
                </a:solidFill>
                <a:latin typeface="Gill Sans MT"/>
              </a:rPr>
              <a:t>Fully tested (coverage &gt; 90 %)</a:t>
            </a:r>
          </a:p>
          <a:p>
            <a:pPr marL="645500" lvl="1" indent="-285750"/>
            <a:r>
              <a:rPr lang="en-US" sz="2400" dirty="0" smtClean="0">
                <a:solidFill>
                  <a:srgbClr val="464653"/>
                </a:solidFill>
                <a:latin typeface="Gill Sans MT"/>
              </a:rPr>
              <a:t>Static code analysis</a:t>
            </a:r>
          </a:p>
          <a:p>
            <a:pPr marL="645500" lvl="1" indent="-285750"/>
            <a:r>
              <a:rPr lang="en-US" sz="2400" dirty="0" smtClean="0">
                <a:solidFill>
                  <a:srgbClr val="464653"/>
                </a:solidFill>
                <a:latin typeface="Gill Sans MT"/>
              </a:rPr>
              <a:t>Documentation</a:t>
            </a:r>
          </a:p>
          <a:p>
            <a:pPr marL="16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64653"/>
                </a:solidFill>
                <a:latin typeface="Gill Sans MT"/>
              </a:rPr>
              <a:t>Components are already deployed in operational plants</a:t>
            </a:r>
          </a:p>
          <a:p>
            <a:pPr marL="702650" lvl="1" indent="-342900"/>
            <a:r>
              <a:rPr lang="en-US" sz="2400" dirty="0" smtClean="0">
                <a:solidFill>
                  <a:srgbClr val="464653"/>
                </a:solidFill>
                <a:latin typeface="Gill Sans MT"/>
              </a:rPr>
              <a:t>Everything very stable once deployed</a:t>
            </a:r>
          </a:p>
          <a:p>
            <a:pPr marL="16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64653"/>
                </a:solidFill>
                <a:latin typeface="Gill Sans MT"/>
              </a:rPr>
              <a:t>Structures are extremely useful and key to the design of complex/scientific ITER plant systems </a:t>
            </a:r>
          </a:p>
          <a:p>
            <a:pPr marL="16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464653"/>
                </a:solidFill>
                <a:latin typeface="Gill Sans MT"/>
              </a:rPr>
              <a:t>Concerns about the PVA API</a:t>
            </a:r>
          </a:p>
          <a:p>
            <a:pPr marL="702650" lvl="1" indent="-342900"/>
            <a:r>
              <a:rPr lang="en-US" sz="2400" dirty="0" smtClean="0">
                <a:solidFill>
                  <a:srgbClr val="464653"/>
                </a:solidFill>
                <a:latin typeface="Gill Sans MT"/>
              </a:rPr>
              <a:t>Not always clear what are the best practices to implement a given functionality</a:t>
            </a:r>
          </a:p>
          <a:p>
            <a:pPr marL="702650" lvl="1" indent="-342900"/>
            <a:r>
              <a:rPr lang="en-US" sz="2400" dirty="0" smtClean="0">
                <a:solidFill>
                  <a:srgbClr val="464653"/>
                </a:solidFill>
                <a:latin typeface="Gill Sans MT"/>
              </a:rPr>
              <a:t>Arrays of structures were painful to implement</a:t>
            </a:r>
            <a:endParaRPr lang="en-US" sz="2400" dirty="0">
              <a:solidFill>
                <a:srgbClr val="464653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0653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MARTe</a:t>
            </a:r>
            <a:r>
              <a:rPr lang="en-US" dirty="0" smtClean="0"/>
              <a:t>?</a:t>
            </a:r>
            <a:endParaRPr lang="en-IE" dirty="0"/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457200" y="1219200"/>
            <a:ext cx="5194920" cy="530106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IE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Multi-platform C++ real-time control middleware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Simulink-like way of describing the problem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Modular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development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and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execution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environment for control systems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Ensures and monitors real-time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Facilitates test &amp; commissioning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lang="en-US" dirty="0" smtClean="0">
                <a:solidFill>
                  <a:sysClr val="windowText" lastClr="000000"/>
                </a:solidFill>
                <a:latin typeface="Gill Sans MT"/>
              </a:rPr>
              <a:t>MARTe2 – the QA version</a:t>
            </a:r>
          </a:p>
          <a:p>
            <a:pPr lvl="1">
              <a:spcBef>
                <a:spcPts val="600"/>
              </a:spcBef>
              <a:buClr>
                <a:srgbClr val="727CA3"/>
              </a:buClr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Documentation</a:t>
            </a:r>
          </a:p>
          <a:p>
            <a:pPr lvl="1">
              <a:spcBef>
                <a:spcPts val="600"/>
              </a:spcBef>
              <a:buClr>
                <a:srgbClr val="727CA3"/>
              </a:buClr>
              <a:defRPr/>
            </a:pPr>
            <a:r>
              <a:rPr lang="en-US" dirty="0" smtClean="0">
                <a:solidFill>
                  <a:sysClr val="windowText" lastClr="000000"/>
                </a:solidFill>
                <a:latin typeface="Gill Sans MT"/>
              </a:rPr>
              <a:t>Static code analysis – MISRA</a:t>
            </a:r>
          </a:p>
          <a:p>
            <a:pPr lvl="1">
              <a:spcBef>
                <a:spcPts val="600"/>
              </a:spcBef>
              <a:buClr>
                <a:srgbClr val="727CA3"/>
              </a:buClr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Testing </a:t>
            </a:r>
          </a:p>
          <a:p>
            <a:pPr lvl="2">
              <a:spcBef>
                <a:spcPts val="600"/>
              </a:spcBef>
              <a:buClr>
                <a:srgbClr val="727CA3"/>
              </a:buClr>
              <a:defRPr/>
            </a:pPr>
            <a:r>
              <a:rPr lang="en-US" dirty="0" smtClean="0">
                <a:solidFill>
                  <a:sysClr val="windowText" lastClr="000000"/>
                </a:solidFill>
                <a:latin typeface="Gill Sans MT"/>
              </a:rPr>
              <a:t>Full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functional </a:t>
            </a:r>
          </a:p>
          <a:p>
            <a:pPr lvl="2">
              <a:spcBef>
                <a:spcPts val="600"/>
              </a:spcBef>
              <a:buClr>
                <a:srgbClr val="727CA3"/>
              </a:buClr>
              <a:defRPr/>
            </a:pPr>
            <a:r>
              <a:rPr lang="en-US" dirty="0" smtClean="0">
                <a:solidFill>
                  <a:sysClr val="windowText" lastClr="000000"/>
                </a:solidFill>
                <a:latin typeface="Gill Sans MT"/>
              </a:rPr>
              <a:t>&gt; 90 % coverage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None/>
              <a:tabLst/>
              <a:defRPr/>
            </a:pPr>
            <a:endParaRPr kumimoji="0" lang="en-IE" sz="2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endParaRPr kumimoji="0" lang="en-IE" sz="2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8244408" y="1556791"/>
            <a:ext cx="504056" cy="461317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164288" y="1556792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164288" y="2564904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180504" y="3537012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7164288" y="4513781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164288" y="5521893"/>
            <a:ext cx="648072" cy="648072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727CA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6660232" y="1880828"/>
            <a:ext cx="504056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75" name="Straight Arrow Connector 74"/>
          <p:cNvCxnSpPr/>
          <p:nvPr/>
        </p:nvCxnSpPr>
        <p:spPr>
          <a:xfrm>
            <a:off x="6660232" y="2888941"/>
            <a:ext cx="504056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pic>
        <p:nvPicPr>
          <p:cNvPr id="76" name="Picture 7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1694747"/>
            <a:ext cx="432048" cy="37216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2702861"/>
            <a:ext cx="432048" cy="372160"/>
          </a:xfrm>
          <a:prstGeom prst="rect">
            <a:avLst/>
          </a:prstGeom>
        </p:spPr>
      </p:pic>
      <p:cxnSp>
        <p:nvCxnSpPr>
          <p:cNvPr id="78" name="Straight Arrow Connector 77"/>
          <p:cNvCxnSpPr/>
          <p:nvPr/>
        </p:nvCxnSpPr>
        <p:spPr>
          <a:xfrm>
            <a:off x="7812360" y="1880827"/>
            <a:ext cx="576064" cy="1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pic>
        <p:nvPicPr>
          <p:cNvPr id="79" name="Picture 7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556791"/>
            <a:ext cx="648072" cy="648072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464" y="2662560"/>
            <a:ext cx="524768" cy="524768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521892"/>
            <a:ext cx="648072" cy="648072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272300" y="5659849"/>
            <a:ext cx="432048" cy="372160"/>
          </a:xfrm>
          <a:prstGeom prst="rect">
            <a:avLst/>
          </a:prstGeom>
        </p:spPr>
      </p:pic>
      <p:cxnSp>
        <p:nvCxnSpPr>
          <p:cNvPr id="83" name="Straight Connector 82"/>
          <p:cNvCxnSpPr/>
          <p:nvPr/>
        </p:nvCxnSpPr>
        <p:spPr>
          <a:xfrm>
            <a:off x="8388424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84" name="Straight Connector 83"/>
          <p:cNvCxnSpPr/>
          <p:nvPr/>
        </p:nvCxnSpPr>
        <p:spPr>
          <a:xfrm>
            <a:off x="8460432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85" name="Straight Connector 84"/>
          <p:cNvCxnSpPr/>
          <p:nvPr/>
        </p:nvCxnSpPr>
        <p:spPr>
          <a:xfrm>
            <a:off x="8532440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86" name="Straight Connector 85"/>
          <p:cNvCxnSpPr/>
          <p:nvPr/>
        </p:nvCxnSpPr>
        <p:spPr>
          <a:xfrm>
            <a:off x="8612832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87" name="Straight Arrow Connector 86"/>
          <p:cNvCxnSpPr/>
          <p:nvPr/>
        </p:nvCxnSpPr>
        <p:spPr>
          <a:xfrm>
            <a:off x="7812360" y="2888940"/>
            <a:ext cx="648072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88" name="Straight Arrow Connector 87"/>
          <p:cNvCxnSpPr/>
          <p:nvPr/>
        </p:nvCxnSpPr>
        <p:spPr>
          <a:xfrm>
            <a:off x="7828576" y="3717032"/>
            <a:ext cx="576064" cy="2331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89" name="Straight Arrow Connector 88"/>
          <p:cNvCxnSpPr/>
          <p:nvPr/>
        </p:nvCxnSpPr>
        <p:spPr>
          <a:xfrm flipV="1">
            <a:off x="7828576" y="4001568"/>
            <a:ext cx="703864" cy="3496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90" name="Straight Arrow Connector 89"/>
          <p:cNvCxnSpPr/>
          <p:nvPr/>
        </p:nvCxnSpPr>
        <p:spPr>
          <a:xfrm>
            <a:off x="7828576" y="4837817"/>
            <a:ext cx="648860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91" name="Straight Arrow Connector 90"/>
          <p:cNvCxnSpPr/>
          <p:nvPr/>
        </p:nvCxnSpPr>
        <p:spPr>
          <a:xfrm flipV="1">
            <a:off x="7812360" y="5009680"/>
            <a:ext cx="800472" cy="3496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92" name="Straight Arrow Connector 91"/>
          <p:cNvCxnSpPr/>
          <p:nvPr/>
        </p:nvCxnSpPr>
        <p:spPr>
          <a:xfrm>
            <a:off x="7811572" y="5841290"/>
            <a:ext cx="792876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93" name="Straight Arrow Connector 92"/>
          <p:cNvCxnSpPr/>
          <p:nvPr/>
        </p:nvCxnSpPr>
        <p:spPr>
          <a:xfrm>
            <a:off x="7811572" y="4653136"/>
            <a:ext cx="720868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pic>
        <p:nvPicPr>
          <p:cNvPr id="94" name="Picture 9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14" y="3629352"/>
            <a:ext cx="468052" cy="468052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575" y="4606704"/>
            <a:ext cx="461773" cy="438913"/>
          </a:xfrm>
          <a:prstGeom prst="rect">
            <a:avLst/>
          </a:prstGeom>
        </p:spPr>
      </p:pic>
      <p:cxnSp>
        <p:nvCxnSpPr>
          <p:cNvPr id="96" name="Straight Arrow Connector 95"/>
          <p:cNvCxnSpPr>
            <a:stCxn id="73" idx="1"/>
          </p:cNvCxnSpPr>
          <p:nvPr/>
        </p:nvCxnSpPr>
        <p:spPr>
          <a:xfrm flipH="1" flipV="1">
            <a:off x="6660232" y="5845928"/>
            <a:ext cx="504056" cy="1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3374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25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50" fill="hold"/>
                                        <p:tgtEl>
                                          <p:spTgt spid="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25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50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25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1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25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5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25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5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25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1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25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5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25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5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125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1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125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5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125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50"/>
                            </p:stCondLst>
                            <p:childTnLst>
                              <p:par>
                                <p:cTn id="7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5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125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125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21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5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125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750"/>
                            </p:stCondLst>
                            <p:childTnLst>
                              <p:par>
                                <p:cTn id="9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50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125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5" dur="250" fill="hold"/>
                                        <p:tgtEl>
                                          <p:spTgt spid="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250"/>
                            </p:stCondLst>
                            <p:childTnLst>
                              <p:par>
                                <p:cTn id="97" presetID="2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5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125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060848"/>
            <a:ext cx="7560840" cy="478401"/>
          </a:xfrm>
        </p:spPr>
        <p:txBody>
          <a:bodyPr/>
          <a:lstStyle/>
          <a:p>
            <a:r>
              <a:rPr lang="en-GB" sz="4000" dirty="0" smtClean="0"/>
              <a:t>Thank you for your attention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043608" y="2636912"/>
            <a:ext cx="7561263" cy="2744341"/>
          </a:xfrm>
        </p:spPr>
        <p:txBody>
          <a:bodyPr anchor="ctr">
            <a:spAutoFit/>
          </a:bodyPr>
          <a:lstStyle/>
          <a:p>
            <a:r>
              <a:rPr lang="en-GB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Follow us on:</a:t>
            </a:r>
            <a:endParaRPr lang="en-GB" sz="800" dirty="0" smtClean="0"/>
          </a:p>
          <a:p>
            <a:pPr defTabSz="720000">
              <a:lnSpc>
                <a:spcPct val="150000"/>
              </a:lnSpc>
            </a:pP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www.f4e.europa.eu</a:t>
            </a:r>
          </a:p>
          <a:p>
            <a:pPr defTabSz="720000"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www.twitter.com/fusionforenergy</a:t>
            </a:r>
          </a:p>
          <a:p>
            <a:pPr defTabSz="720000"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www.youtube.com/fusionforenergy</a:t>
            </a:r>
          </a:p>
          <a:p>
            <a:pPr defTabSz="720000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www.linkedin.com/company/fusion-for-energy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I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www.flickr.com/photos/fusionforenergy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 descr="twitt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550" y="3573016"/>
            <a:ext cx="465584" cy="465584"/>
          </a:xfrm>
          <a:prstGeom prst="rect">
            <a:avLst/>
          </a:prstGeom>
        </p:spPr>
      </p:pic>
      <p:pic>
        <p:nvPicPr>
          <p:cNvPr id="5" name="Picture 4" descr="youtub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550" y="4005064"/>
            <a:ext cx="465584" cy="465584"/>
          </a:xfrm>
          <a:prstGeom prst="rect">
            <a:avLst/>
          </a:prstGeom>
        </p:spPr>
      </p:pic>
      <p:pic>
        <p:nvPicPr>
          <p:cNvPr id="6" name="Picture 5" descr="f4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7550" y="3140968"/>
            <a:ext cx="468000" cy="46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876" y="4455194"/>
            <a:ext cx="466725" cy="4667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683" y="4891915"/>
            <a:ext cx="435578" cy="435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GAMDataSource</a:t>
            </a:r>
            <a:r>
              <a:rPr lang="en-US" dirty="0" smtClean="0"/>
              <a:t> (aka DDB)</a:t>
            </a:r>
            <a:endParaRPr lang="en-IE" dirty="0"/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107504" y="1219200"/>
            <a:ext cx="5832648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GAMs share data through a memory bus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MARTe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guarantees coherency between requested and produced signals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Set of GAMs allow to stream data to different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MARTe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systems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Distributed control systems</a:t>
            </a:r>
            <a:endParaRPr kumimoji="0" lang="en-IE" sz="20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244408" y="1556791"/>
            <a:ext cx="504056" cy="461317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164288" y="1556792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164288" y="2564904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180504" y="3537012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164288" y="4513781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164288" y="5521893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6660232" y="1880828"/>
            <a:ext cx="504056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46" name="Straight Arrow Connector 45"/>
          <p:cNvCxnSpPr/>
          <p:nvPr/>
        </p:nvCxnSpPr>
        <p:spPr>
          <a:xfrm>
            <a:off x="6660232" y="2888941"/>
            <a:ext cx="504056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1694747"/>
            <a:ext cx="432048" cy="37216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2702861"/>
            <a:ext cx="432048" cy="372160"/>
          </a:xfrm>
          <a:prstGeom prst="rect">
            <a:avLst/>
          </a:prstGeom>
        </p:spPr>
      </p:pic>
      <p:cxnSp>
        <p:nvCxnSpPr>
          <p:cNvPr id="49" name="Straight Arrow Connector 48"/>
          <p:cNvCxnSpPr/>
          <p:nvPr/>
        </p:nvCxnSpPr>
        <p:spPr>
          <a:xfrm>
            <a:off x="7812360" y="1880827"/>
            <a:ext cx="576064" cy="1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pic>
        <p:nvPicPr>
          <p:cNvPr id="50" name="Picture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556791"/>
            <a:ext cx="648072" cy="64807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464" y="2662560"/>
            <a:ext cx="524768" cy="524768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521892"/>
            <a:ext cx="648072" cy="648072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272300" y="5659849"/>
            <a:ext cx="432048" cy="372160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>
            <a:off x="8388424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55" name="Straight Connector 54"/>
          <p:cNvCxnSpPr/>
          <p:nvPr/>
        </p:nvCxnSpPr>
        <p:spPr>
          <a:xfrm>
            <a:off x="8460432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56" name="Straight Connector 55"/>
          <p:cNvCxnSpPr/>
          <p:nvPr/>
        </p:nvCxnSpPr>
        <p:spPr>
          <a:xfrm>
            <a:off x="8532440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57" name="Straight Connector 56"/>
          <p:cNvCxnSpPr/>
          <p:nvPr/>
        </p:nvCxnSpPr>
        <p:spPr>
          <a:xfrm>
            <a:off x="8612832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58" name="Straight Arrow Connector 57"/>
          <p:cNvCxnSpPr/>
          <p:nvPr/>
        </p:nvCxnSpPr>
        <p:spPr>
          <a:xfrm>
            <a:off x="7812360" y="2888940"/>
            <a:ext cx="648072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59" name="Straight Arrow Connector 58"/>
          <p:cNvCxnSpPr/>
          <p:nvPr/>
        </p:nvCxnSpPr>
        <p:spPr>
          <a:xfrm>
            <a:off x="7828576" y="3717032"/>
            <a:ext cx="307820" cy="233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60" name="Straight Arrow Connector 59"/>
          <p:cNvCxnSpPr/>
          <p:nvPr/>
        </p:nvCxnSpPr>
        <p:spPr>
          <a:xfrm flipV="1">
            <a:off x="7828576" y="4001568"/>
            <a:ext cx="703864" cy="3496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61" name="Straight Arrow Connector 60"/>
          <p:cNvCxnSpPr/>
          <p:nvPr/>
        </p:nvCxnSpPr>
        <p:spPr>
          <a:xfrm>
            <a:off x="7828576" y="4837817"/>
            <a:ext cx="648860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62" name="Straight Arrow Connector 61"/>
          <p:cNvCxnSpPr/>
          <p:nvPr/>
        </p:nvCxnSpPr>
        <p:spPr>
          <a:xfrm flipV="1">
            <a:off x="7812360" y="5009680"/>
            <a:ext cx="800472" cy="3496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63" name="Straight Arrow Connector 62"/>
          <p:cNvCxnSpPr/>
          <p:nvPr/>
        </p:nvCxnSpPr>
        <p:spPr>
          <a:xfrm>
            <a:off x="7811572" y="5841290"/>
            <a:ext cx="792876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7811572" y="4653136"/>
            <a:ext cx="720868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pic>
        <p:nvPicPr>
          <p:cNvPr id="65" name="Picture 6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14" y="3629352"/>
            <a:ext cx="468052" cy="468052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575" y="4606704"/>
            <a:ext cx="461773" cy="438913"/>
          </a:xfrm>
          <a:prstGeom prst="rect">
            <a:avLst/>
          </a:prstGeom>
        </p:spPr>
      </p:pic>
      <p:cxnSp>
        <p:nvCxnSpPr>
          <p:cNvPr id="67" name="Straight Arrow Connector 66"/>
          <p:cNvCxnSpPr>
            <a:stCxn id="44" idx="1"/>
          </p:cNvCxnSpPr>
          <p:nvPr/>
        </p:nvCxnSpPr>
        <p:spPr>
          <a:xfrm flipH="1" flipV="1">
            <a:off x="6660232" y="5845928"/>
            <a:ext cx="504056" cy="1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68" name="Straight Arrow Connector 67"/>
          <p:cNvCxnSpPr/>
          <p:nvPr/>
        </p:nvCxnSpPr>
        <p:spPr>
          <a:xfrm>
            <a:off x="7828576" y="3717032"/>
            <a:ext cx="559848" cy="2331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pic>
        <p:nvPicPr>
          <p:cNvPr id="70" name="Picture 2" descr="../../_images/RTApp-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19" y="4480912"/>
            <a:ext cx="4812033" cy="203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7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Brokers</a:t>
            </a:r>
            <a:endParaRPr lang="en-IE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052736"/>
            <a:ext cx="8229600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27CA3"/>
              </a:buClr>
            </a:pPr>
            <a:r>
              <a:rPr lang="en-US" dirty="0" smtClean="0">
                <a:solidFill>
                  <a:sysClr val="windowText" lastClr="000000"/>
                </a:solidFill>
                <a:latin typeface="Gill Sans MT"/>
              </a:rPr>
              <a:t>Interface </a:t>
            </a: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between the GAMs memory and the </a:t>
            </a:r>
            <a:r>
              <a:rPr lang="en-US" dirty="0" err="1">
                <a:solidFill>
                  <a:sysClr val="windowText" lastClr="000000"/>
                </a:solidFill>
                <a:latin typeface="Gill Sans MT"/>
              </a:rPr>
              <a:t>DataSource</a:t>
            </a: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 hardware data (typically memory). </a:t>
            </a:r>
            <a:endParaRPr lang="en-US" dirty="0" smtClean="0">
              <a:solidFill>
                <a:sysClr val="windowText" lastClr="000000"/>
              </a:solidFill>
              <a:latin typeface="Gill Sans MT"/>
            </a:endParaRPr>
          </a:p>
          <a:p>
            <a:pPr lvl="0">
              <a:buClr>
                <a:srgbClr val="727CA3"/>
              </a:buClr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Broker</a:t>
            </a:r>
            <a:r>
              <a:rPr kumimoji="0" lang="en-US" sz="23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selected by </a:t>
            </a:r>
            <a:r>
              <a:rPr kumimoji="0" lang="en-US" sz="23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DataSource</a:t>
            </a:r>
            <a:r>
              <a:rPr kumimoji="0" lang="en-US" sz="23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based on GAM requirements (e.g. time base period)</a:t>
            </a:r>
            <a:endParaRPr kumimoji="0" lang="en-IE" sz="23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2050" name="Picture 2" descr="../../_images/Brokers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42" y="2852936"/>
            <a:ext cx="7763916" cy="358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87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code </a:t>
            </a:r>
            <a:r>
              <a:rPr lang="en-US" dirty="0" err="1" smtClean="0"/>
              <a:t>ptrs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-16416" y="980728"/>
            <a:ext cx="87849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dirty="0">
                <a:hlinkClick r:id="rId2"/>
              </a:rPr>
              <a:t>https://vcis-gitlab.f4e.europa.eu/aneto/MARTe2-components/blob/master/Source/Components/Interfaces/EPICSPVA/EPICSPVAStructureDataI.cpp</a:t>
            </a:r>
            <a:endParaRPr lang="en-IE" sz="1100" dirty="0"/>
          </a:p>
        </p:txBody>
      </p:sp>
      <p:sp>
        <p:nvSpPr>
          <p:cNvPr id="11" name="Rectangle 10"/>
          <p:cNvSpPr/>
          <p:nvPr/>
        </p:nvSpPr>
        <p:spPr>
          <a:xfrm>
            <a:off x="-16416" y="1269777"/>
            <a:ext cx="87849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dirty="0">
                <a:hlinkClick r:id="rId3"/>
              </a:rPr>
              <a:t>https://vcis-gitlab.f4e.europa.eu/aneto/MARTe2-components/blob/master/Source/Components/Interfaces/EPICSPVA/EPICSPVAHelper.cpp</a:t>
            </a:r>
            <a:endParaRPr lang="en-IE" sz="1100" dirty="0"/>
          </a:p>
        </p:txBody>
      </p:sp>
      <p:sp>
        <p:nvSpPr>
          <p:cNvPr id="12" name="Rectangle 11"/>
          <p:cNvSpPr/>
          <p:nvPr/>
        </p:nvSpPr>
        <p:spPr>
          <a:xfrm>
            <a:off x="-16416" y="1567994"/>
            <a:ext cx="89809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dirty="0">
                <a:hlinkClick r:id="rId4"/>
              </a:rPr>
              <a:t>https://vcis-gitlab.f4e.europa.eu/aneto/MARTe2-components/blob/master/Source/Components/Interfaces/EPICSPVA/EPICSRPCClientMessageFilter.cpp</a:t>
            </a:r>
            <a:endParaRPr lang="en-IE" sz="1100" dirty="0"/>
          </a:p>
        </p:txBody>
      </p:sp>
      <p:sp>
        <p:nvSpPr>
          <p:cNvPr id="13" name="Rectangle 12"/>
          <p:cNvSpPr/>
          <p:nvPr/>
        </p:nvSpPr>
        <p:spPr>
          <a:xfrm>
            <a:off x="-16416" y="1857043"/>
            <a:ext cx="89809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dirty="0">
                <a:hlinkClick r:id="rId5"/>
              </a:rPr>
              <a:t>https://vcis-gitlab.f4e.europa.eu/aneto/MARTe2-components/blob/master/Source/Components/DataSources/EPICSPVA/EPICSPVAInput.cpp</a:t>
            </a:r>
            <a:endParaRPr lang="en-IE" sz="1100" dirty="0"/>
          </a:p>
        </p:txBody>
      </p:sp>
      <p:sp>
        <p:nvSpPr>
          <p:cNvPr id="14" name="Rectangle 13"/>
          <p:cNvSpPr/>
          <p:nvPr/>
        </p:nvSpPr>
        <p:spPr>
          <a:xfrm>
            <a:off x="-16416" y="2146092"/>
            <a:ext cx="89809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dirty="0">
                <a:hlinkClick r:id="rId6"/>
              </a:rPr>
              <a:t>https://vcis-gitlab.f4e.europa.eu/aneto/MARTe2-components/blob/master/Source/Components/DataSources/EPICSPVA/EPICSPVAOutput.cpp</a:t>
            </a:r>
            <a:endParaRPr lang="en-IE" sz="1100" dirty="0"/>
          </a:p>
        </p:txBody>
      </p:sp>
      <p:sp>
        <p:nvSpPr>
          <p:cNvPr id="15" name="Rectangle 14"/>
          <p:cNvSpPr/>
          <p:nvPr/>
        </p:nvSpPr>
        <p:spPr>
          <a:xfrm>
            <a:off x="-16416" y="2435141"/>
            <a:ext cx="89809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dirty="0">
                <a:hlinkClick r:id="rId7"/>
              </a:rPr>
              <a:t>https://vcis-gitlab.f4e.europa.eu/aneto/MARTe2-components/blob/master/Source/Components/Interfaces/EPICSPVA/EPICSRPCServer.cpp</a:t>
            </a:r>
            <a:endParaRPr lang="en-IE" sz="1100" dirty="0"/>
          </a:p>
        </p:txBody>
      </p:sp>
      <p:sp>
        <p:nvSpPr>
          <p:cNvPr id="16" name="Rectangle 15"/>
          <p:cNvSpPr/>
          <p:nvPr/>
        </p:nvSpPr>
        <p:spPr>
          <a:xfrm>
            <a:off x="-16416" y="2724190"/>
            <a:ext cx="89809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dirty="0">
                <a:hlinkClick r:id="rId8"/>
              </a:rPr>
              <a:t>https://vcis-gitlab.f4e.europa.eu/aneto/MARTe2-components/blob/master/Source/Components/Interfaces/EPICSPVA/EPICSPVADatabase.cpp</a:t>
            </a:r>
            <a:endParaRPr lang="en-IE" sz="1100" dirty="0"/>
          </a:p>
        </p:txBody>
      </p:sp>
      <p:sp>
        <p:nvSpPr>
          <p:cNvPr id="17" name="Rectangle 16"/>
          <p:cNvSpPr/>
          <p:nvPr/>
        </p:nvSpPr>
        <p:spPr>
          <a:xfrm>
            <a:off x="-15260" y="3013239"/>
            <a:ext cx="89809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dirty="0">
                <a:hlinkClick r:id="rId9"/>
              </a:rPr>
              <a:t>https://vcis-gitlab.f4e.europa.eu/aneto/MARTe2-components/blob/master/Source/Components/Interfaces/EPICS/EPICSPV.cpp</a:t>
            </a:r>
            <a:endParaRPr lang="en-IE" sz="1100" dirty="0"/>
          </a:p>
        </p:txBody>
      </p:sp>
      <p:sp>
        <p:nvSpPr>
          <p:cNvPr id="18" name="Rectangle 17"/>
          <p:cNvSpPr/>
          <p:nvPr/>
        </p:nvSpPr>
        <p:spPr>
          <a:xfrm>
            <a:off x="1508" y="3302288"/>
            <a:ext cx="89809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dirty="0">
                <a:hlinkClick r:id="rId10"/>
              </a:rPr>
              <a:t>https://vcis-gitlab.f4e.europa.eu/aneto/MARTe2-components/blob/master/Source/Components/Interfaces/EPICS/EPICSCAClient.cpp</a:t>
            </a:r>
            <a:endParaRPr lang="en-IE" sz="1100" dirty="0"/>
          </a:p>
        </p:txBody>
      </p:sp>
      <p:sp>
        <p:nvSpPr>
          <p:cNvPr id="19" name="Rectangle 18"/>
          <p:cNvSpPr/>
          <p:nvPr/>
        </p:nvSpPr>
        <p:spPr>
          <a:xfrm>
            <a:off x="-11068" y="3604995"/>
            <a:ext cx="89809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dirty="0">
                <a:hlinkClick r:id="rId11"/>
              </a:rPr>
              <a:t>https://vcis-gitlab.f4e.europa.eu/aneto/MARTe2-components/blob/master/Source/Components/DataSources/EPICSCA/EPICSCAInput.cpp</a:t>
            </a:r>
            <a:endParaRPr lang="en-IE" sz="1100" dirty="0"/>
          </a:p>
        </p:txBody>
      </p:sp>
      <p:sp>
        <p:nvSpPr>
          <p:cNvPr id="20" name="Rectangle 19"/>
          <p:cNvSpPr/>
          <p:nvPr/>
        </p:nvSpPr>
        <p:spPr>
          <a:xfrm>
            <a:off x="-16416" y="3901077"/>
            <a:ext cx="89809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100" dirty="0">
                <a:hlinkClick r:id="rId11"/>
              </a:rPr>
              <a:t>https://</a:t>
            </a:r>
            <a:r>
              <a:rPr lang="en-IE" sz="1100" dirty="0" smtClean="0">
                <a:hlinkClick r:id="rId11"/>
              </a:rPr>
              <a:t>vcis-gitlab.f4e.europa.eu/aneto/MARTe2-components/blob/master/Source/Components/DataSources/EPICSCA/EPICSCAOutput.cpp</a:t>
            </a:r>
            <a:endParaRPr lang="en-IE" sz="1100" dirty="0"/>
          </a:p>
        </p:txBody>
      </p:sp>
    </p:spTree>
    <p:extLst>
      <p:ext uri="{BB962C8B-B14F-4D97-AF65-F5344CB8AC3E}">
        <p14:creationId xmlns:p14="http://schemas.microsoft.com/office/powerpoint/2010/main" val="88767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 numbers are…</a:t>
            </a:r>
            <a:endParaRPr lang="en-IE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07504" y="1052736"/>
          <a:ext cx="7606306" cy="24482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031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1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965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Item</a:t>
                      </a:r>
                      <a:endParaRPr lang="en-US" sz="2400" dirty="0"/>
                    </a:p>
                  </a:txBody>
                  <a:tcPr marL="120737" marR="120737" marT="60368" marB="60368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Lines of code</a:t>
                      </a:r>
                      <a:endParaRPr lang="en-US" sz="2400" dirty="0"/>
                    </a:p>
                  </a:txBody>
                  <a:tcPr marL="120737" marR="120737" marT="60368" marB="6036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Core</a:t>
                      </a:r>
                      <a:endParaRPr lang="en-US" sz="2400" dirty="0"/>
                    </a:p>
                  </a:txBody>
                  <a:tcPr marL="120737" marR="120737" marT="60368" marB="60368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47 k</a:t>
                      </a:r>
                      <a:endParaRPr lang="en-US" sz="2400" dirty="0"/>
                    </a:p>
                  </a:txBody>
                  <a:tcPr marL="120737" marR="120737" marT="60368" marB="6036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Core (test)</a:t>
                      </a:r>
                      <a:endParaRPr lang="en-US" sz="2400" dirty="0"/>
                    </a:p>
                  </a:txBody>
                  <a:tcPr marL="120737" marR="120737" marT="60368" marB="60368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138</a:t>
                      </a:r>
                      <a:r>
                        <a:rPr lang="en-US" sz="2400" baseline="0" dirty="0" smtClean="0"/>
                        <a:t> k</a:t>
                      </a:r>
                      <a:endParaRPr lang="en-US" sz="2400" dirty="0"/>
                    </a:p>
                  </a:txBody>
                  <a:tcPr marL="120737" marR="120737" marT="60368" marB="6036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Official</a:t>
                      </a:r>
                      <a:r>
                        <a:rPr lang="en-US" sz="2400" baseline="0" dirty="0" smtClean="0"/>
                        <a:t> components</a:t>
                      </a:r>
                      <a:endParaRPr lang="en-US" sz="2400" dirty="0"/>
                    </a:p>
                  </a:txBody>
                  <a:tcPr marL="120737" marR="120737" marT="60368" marB="60368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28 k</a:t>
                      </a:r>
                      <a:endParaRPr lang="en-US" sz="2400" dirty="0"/>
                    </a:p>
                  </a:txBody>
                  <a:tcPr marL="120737" marR="120737" marT="60368" marB="6036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6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Official</a:t>
                      </a:r>
                      <a:r>
                        <a:rPr lang="en-US" sz="2400" baseline="0" dirty="0" smtClean="0"/>
                        <a:t> components (test)</a:t>
                      </a:r>
                      <a:endParaRPr lang="en-US" sz="2400" dirty="0" smtClean="0"/>
                    </a:p>
                  </a:txBody>
                  <a:tcPr marL="120737" marR="120737" marT="60368" marB="60368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122 k</a:t>
                      </a:r>
                      <a:endParaRPr lang="en-US" sz="2400" dirty="0"/>
                    </a:p>
                  </a:txBody>
                  <a:tcPr marL="120737" marR="120737" marT="60368" marB="6036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0" y="3573016"/>
            <a:ext cx="7668344" cy="2736304"/>
          </a:xfrm>
        </p:spPr>
        <p:txBody>
          <a:bodyPr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  <a:defRPr/>
            </a:pPr>
            <a:r>
              <a:rPr lang="en-US" sz="2800" b="0" dirty="0" smtClean="0">
                <a:solidFill>
                  <a:sysClr val="windowText" lastClr="000000"/>
                </a:solidFill>
                <a:latin typeface="Gill Sans MT"/>
              </a:rPr>
              <a:t>For every unit of development expect:</a:t>
            </a:r>
          </a:p>
          <a:p>
            <a:pPr marL="814070" lvl="1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>
                <a:solidFill>
                  <a:sysClr val="windowText" lastClr="000000"/>
                </a:solidFill>
                <a:latin typeface="Gill Sans MT"/>
              </a:rPr>
              <a:t>~4.5x</a:t>
            </a:r>
            <a:r>
              <a:rPr lang="en-US" sz="2400" b="0" dirty="0" smtClean="0">
                <a:solidFill>
                  <a:sysClr val="windowText" lastClr="000000"/>
                </a:solidFill>
                <a:latin typeface="Gill Sans MT"/>
              </a:rPr>
              <a:t> of QA </a:t>
            </a:r>
          </a:p>
          <a:p>
            <a:pPr marL="814070" lvl="1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>
                <a:solidFill>
                  <a:sysClr val="windowText" lastClr="000000"/>
                </a:solidFill>
                <a:latin typeface="Gill Sans MT"/>
              </a:rPr>
              <a:t>~0.3x</a:t>
            </a:r>
            <a:r>
              <a:rPr lang="en-US" sz="2400" b="0" dirty="0" smtClean="0">
                <a:solidFill>
                  <a:sysClr val="windowText" lastClr="000000"/>
                </a:solidFill>
                <a:latin typeface="Gill Sans MT"/>
              </a:rPr>
              <a:t> of QA review</a:t>
            </a:r>
          </a:p>
          <a:p>
            <a:pPr marL="274320" lvl="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  <a:defRPr/>
            </a:pPr>
            <a:r>
              <a:rPr lang="en-US" sz="2800" b="0" dirty="0" smtClean="0">
                <a:solidFill>
                  <a:sysClr val="windowText" lastClr="000000"/>
                </a:solidFill>
                <a:latin typeface="Gill Sans MT"/>
              </a:rPr>
              <a:t>For every new release expect:</a:t>
            </a:r>
          </a:p>
          <a:p>
            <a:pPr marL="814070" lvl="1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>
                <a:solidFill>
                  <a:sysClr val="windowText" lastClr="000000"/>
                </a:solidFill>
                <a:latin typeface="Gill Sans MT"/>
              </a:rPr>
              <a:t>1 day</a:t>
            </a:r>
            <a:r>
              <a:rPr lang="en-US" sz="2400" b="0" dirty="0" smtClean="0">
                <a:solidFill>
                  <a:sysClr val="windowText" lastClr="000000"/>
                </a:solidFill>
                <a:latin typeface="Gill Sans MT"/>
              </a:rPr>
              <a:t> of QA </a:t>
            </a:r>
            <a:endParaRPr lang="en-US" sz="2400" dirty="0" smtClean="0">
              <a:solidFill>
                <a:sysClr val="windowText" lastClr="000000"/>
              </a:solidFill>
              <a:latin typeface="Gill Sans MT"/>
            </a:endParaRPr>
          </a:p>
          <a:p>
            <a:pPr marL="27432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  <a:defRPr/>
            </a:pPr>
            <a:endParaRPr lang="en-US" sz="2800" dirty="0" smtClean="0">
              <a:solidFill>
                <a:sysClr val="windowText" lastClr="000000"/>
              </a:solidFill>
              <a:latin typeface="Gill Sans MT"/>
            </a:endParaRPr>
          </a:p>
          <a:p>
            <a:pPr marL="814070" lvl="1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  <a:defRPr/>
            </a:pPr>
            <a:endParaRPr lang="en-US" sz="2800" dirty="0" smtClean="0">
              <a:solidFill>
                <a:sysClr val="windowText" lastClr="000000"/>
              </a:solidFill>
              <a:latin typeface="Gill Sans MT"/>
            </a:endParaRPr>
          </a:p>
          <a:p>
            <a:pPr marL="814070" lvl="1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  <a:defRPr/>
            </a:pPr>
            <a:endParaRPr lang="en-US" sz="2800" dirty="0">
              <a:solidFill>
                <a:sysClr val="windowText" lastClr="000000"/>
              </a:solidFill>
              <a:latin typeface="Gill Sans MT"/>
            </a:endParaRPr>
          </a:p>
          <a:p>
            <a:pPr lvl="0" indent="0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endParaRPr lang="en-IE" sz="2800" dirty="0">
              <a:solidFill>
                <a:sysClr val="windowText" lastClr="000000"/>
              </a:solidFill>
              <a:latin typeface="Gill Sans MT"/>
            </a:endParaRPr>
          </a:p>
          <a:p>
            <a:pPr marL="274320" lvl="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  <a:defRPr/>
            </a:pPr>
            <a:endParaRPr lang="en-IE" sz="2800" dirty="0">
              <a:solidFill>
                <a:sysClr val="windowText" lastClr="000000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2181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Main features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521892"/>
            <a:ext cx="664288" cy="64807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964" y="1556793"/>
            <a:ext cx="625396" cy="648072"/>
          </a:xfrm>
          <a:prstGeom prst="rect">
            <a:avLst/>
          </a:prstGeom>
        </p:spPr>
      </p:pic>
      <p:sp>
        <p:nvSpPr>
          <p:cNvPr id="42" name="Content Placeholder 2"/>
          <p:cNvSpPr txBox="1">
            <a:spLocks/>
          </p:cNvSpPr>
          <p:nvPr/>
        </p:nvSpPr>
        <p:spPr>
          <a:xfrm>
            <a:off x="457200" y="1219200"/>
            <a:ext cx="5554960" cy="493776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IE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Modular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Clear boundary between algorithms, hardware </a:t>
            </a:r>
            <a:r>
              <a:rPr kumimoji="0" lang="en-IE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interaction and system configuration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IE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Reusability and maintainability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IE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Simulation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Agnostic of the operational environment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Different profiles of people can develop in parallel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ysClr val="window" lastClr="FFFFFF">
                  <a:shade val="50000"/>
                </a:sysClr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Interfaces to hardware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ysClr val="window" lastClr="FFFFFF">
                  <a:shade val="50000"/>
                </a:sysClr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Algorithms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ysClr val="window" lastClr="FFFFFF">
                  <a:shade val="50000"/>
                </a:sysClr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Interfaces to CODAC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Develop and test in different platforms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ysClr val="window" lastClr="FFFFFF">
                  <a:shade val="50000"/>
                </a:sysClr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Deploy the same source</a:t>
            </a:r>
            <a:endParaRPr kumimoji="0" lang="en-IE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244408" y="1556791"/>
            <a:ext cx="504056" cy="461317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164288" y="1556792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164288" y="2564904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180504" y="3537012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164288" y="4513781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164288" y="5521893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6660232" y="1880828"/>
            <a:ext cx="504056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50" name="Straight Arrow Connector 49"/>
          <p:cNvCxnSpPr/>
          <p:nvPr/>
        </p:nvCxnSpPr>
        <p:spPr>
          <a:xfrm>
            <a:off x="6660232" y="2888941"/>
            <a:ext cx="504056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1694747"/>
            <a:ext cx="432048" cy="37216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2702861"/>
            <a:ext cx="432048" cy="372160"/>
          </a:xfrm>
          <a:prstGeom prst="rect">
            <a:avLst/>
          </a:prstGeom>
        </p:spPr>
      </p:pic>
      <p:cxnSp>
        <p:nvCxnSpPr>
          <p:cNvPr id="53" name="Straight Arrow Connector 52"/>
          <p:cNvCxnSpPr/>
          <p:nvPr/>
        </p:nvCxnSpPr>
        <p:spPr>
          <a:xfrm>
            <a:off x="7812360" y="1880827"/>
            <a:ext cx="576064" cy="1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556791"/>
            <a:ext cx="648072" cy="648072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464" y="2662560"/>
            <a:ext cx="524768" cy="524768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521892"/>
            <a:ext cx="648072" cy="648072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272300" y="5659849"/>
            <a:ext cx="432048" cy="372160"/>
          </a:xfrm>
          <a:prstGeom prst="rect">
            <a:avLst/>
          </a:prstGeom>
        </p:spPr>
      </p:pic>
      <p:cxnSp>
        <p:nvCxnSpPr>
          <p:cNvPr id="58" name="Straight Connector 57"/>
          <p:cNvCxnSpPr/>
          <p:nvPr/>
        </p:nvCxnSpPr>
        <p:spPr>
          <a:xfrm>
            <a:off x="8388424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59" name="Straight Connector 58"/>
          <p:cNvCxnSpPr/>
          <p:nvPr/>
        </p:nvCxnSpPr>
        <p:spPr>
          <a:xfrm>
            <a:off x="8460432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60" name="Straight Connector 59"/>
          <p:cNvCxnSpPr/>
          <p:nvPr/>
        </p:nvCxnSpPr>
        <p:spPr>
          <a:xfrm>
            <a:off x="8532440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61" name="Straight Connector 60"/>
          <p:cNvCxnSpPr/>
          <p:nvPr/>
        </p:nvCxnSpPr>
        <p:spPr>
          <a:xfrm>
            <a:off x="8612832" y="1556792"/>
            <a:ext cx="0" cy="4613172"/>
          </a:xfrm>
          <a:prstGeom prst="line">
            <a:avLst/>
          </a:prstGeom>
          <a:noFill/>
          <a:ln w="19050" cap="flat" cmpd="sng" algn="ctr">
            <a:solidFill>
              <a:srgbClr val="FADA7A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cxnSp>
        <p:nvCxnSpPr>
          <p:cNvPr id="62" name="Straight Arrow Connector 61"/>
          <p:cNvCxnSpPr/>
          <p:nvPr/>
        </p:nvCxnSpPr>
        <p:spPr>
          <a:xfrm>
            <a:off x="7812360" y="2888940"/>
            <a:ext cx="648072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63" name="Straight Arrow Connector 62"/>
          <p:cNvCxnSpPr/>
          <p:nvPr/>
        </p:nvCxnSpPr>
        <p:spPr>
          <a:xfrm>
            <a:off x="7828576" y="3717032"/>
            <a:ext cx="576064" cy="2331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 flipV="1">
            <a:off x="7828576" y="4001568"/>
            <a:ext cx="703864" cy="3496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65" name="Straight Arrow Connector 64"/>
          <p:cNvCxnSpPr/>
          <p:nvPr/>
        </p:nvCxnSpPr>
        <p:spPr>
          <a:xfrm>
            <a:off x="7828576" y="4837817"/>
            <a:ext cx="648860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66" name="Straight Arrow Connector 65"/>
          <p:cNvCxnSpPr/>
          <p:nvPr/>
        </p:nvCxnSpPr>
        <p:spPr>
          <a:xfrm flipV="1">
            <a:off x="7812360" y="5009680"/>
            <a:ext cx="800472" cy="3496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cxnSp>
        <p:nvCxnSpPr>
          <p:cNvPr id="67" name="Straight Arrow Connector 66"/>
          <p:cNvCxnSpPr/>
          <p:nvPr/>
        </p:nvCxnSpPr>
        <p:spPr>
          <a:xfrm>
            <a:off x="7811572" y="5841290"/>
            <a:ext cx="792876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68" name="Straight Arrow Connector 67"/>
          <p:cNvCxnSpPr/>
          <p:nvPr/>
        </p:nvCxnSpPr>
        <p:spPr>
          <a:xfrm>
            <a:off x="7811572" y="4653136"/>
            <a:ext cx="720868" cy="0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triangle"/>
            <a:tailEnd type="none"/>
          </a:ln>
          <a:effectLst/>
        </p:spPr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514" y="3629352"/>
            <a:ext cx="468052" cy="468052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575" y="4606704"/>
            <a:ext cx="461773" cy="438913"/>
          </a:xfrm>
          <a:prstGeom prst="rect">
            <a:avLst/>
          </a:prstGeom>
        </p:spPr>
      </p:pic>
      <p:cxnSp>
        <p:nvCxnSpPr>
          <p:cNvPr id="71" name="Straight Arrow Connector 70"/>
          <p:cNvCxnSpPr>
            <a:stCxn id="48" idx="1"/>
          </p:cNvCxnSpPr>
          <p:nvPr/>
        </p:nvCxnSpPr>
        <p:spPr>
          <a:xfrm flipH="1" flipV="1">
            <a:off x="6660232" y="5845928"/>
            <a:ext cx="504056" cy="1"/>
          </a:xfrm>
          <a:prstGeom prst="straightConnector1">
            <a:avLst/>
          </a:prstGeom>
          <a:noFill/>
          <a:ln w="9525" cap="flat" cmpd="sng" algn="ctr">
            <a:solidFill>
              <a:srgbClr val="727CA3"/>
            </a:solidFill>
            <a:prstDash val="solid"/>
            <a:headEnd type="none"/>
            <a:tailEnd type="triangle"/>
          </a:ln>
          <a:effectLst/>
        </p:spPr>
      </p:cxnSp>
      <p:pic>
        <p:nvPicPr>
          <p:cNvPr id="72" name="Picture 7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802" y="2672880"/>
            <a:ext cx="461773" cy="4389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0480" y="6180405"/>
            <a:ext cx="6200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hlinkClick r:id="rId8"/>
              </a:rPr>
              <a:t>https://vcis.f4e.europa.eu/marte2-docs/master/html/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333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Modularity (GAMs)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429" y="5646698"/>
            <a:ext cx="689293" cy="68929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944" y="3197301"/>
            <a:ext cx="664288" cy="648073"/>
          </a:xfrm>
          <a:prstGeom prst="rect">
            <a:avLst/>
          </a:prstGeom>
        </p:spPr>
      </p:pic>
      <p:sp>
        <p:nvSpPr>
          <p:cNvPr id="34" name="Content Placeholder 2"/>
          <p:cNvSpPr txBox="1">
            <a:spLocks/>
          </p:cNvSpPr>
          <p:nvPr/>
        </p:nvSpPr>
        <p:spPr>
          <a:xfrm>
            <a:off x="457200" y="1219200"/>
            <a:ext cx="8229600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IE" sz="26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Define boundaries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Algorithms and hardware don't mix!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Modules do only what they advertise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No interdependence or a priori knowledge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Generic by design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Same goals, same module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Reusability and maintainability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Simulation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Replace actuators and plants with models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Keep all the other modules untouched</a:t>
            </a:r>
            <a:endParaRPr kumimoji="0" lang="en-IE" sz="23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164288" y="1544236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300" y="1682191"/>
            <a:ext cx="432048" cy="37216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7823740" y="1682191"/>
            <a:ext cx="1259632" cy="338554"/>
          </a:xfrm>
          <a:prstGeom prst="rect">
            <a:avLst/>
          </a:prstGeom>
          <a:solidFill>
            <a:srgbClr val="9FB8CD"/>
          </a:solidFill>
          <a:ln w="19050" cap="flat" cmpd="sng" algn="ctr">
            <a:solidFill>
              <a:srgbClr val="9FB8CD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Hardware</a:t>
            </a:r>
            <a:endParaRPr kumimoji="0" lang="en-IE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164288" y="2340712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23740" y="2478667"/>
            <a:ext cx="1259632" cy="338554"/>
          </a:xfrm>
          <a:prstGeom prst="rect">
            <a:avLst/>
          </a:prstGeom>
          <a:solidFill>
            <a:srgbClr val="9FB8CD"/>
          </a:solidFill>
          <a:ln w="19050" cap="flat" cmpd="sng" algn="ctr">
            <a:solidFill>
              <a:srgbClr val="9FB8CD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Models</a:t>
            </a:r>
            <a:endParaRPr kumimoji="0" lang="en-IE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164288" y="3160377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823740" y="3298332"/>
            <a:ext cx="1259632" cy="338554"/>
          </a:xfrm>
          <a:prstGeom prst="rect">
            <a:avLst/>
          </a:prstGeom>
          <a:solidFill>
            <a:srgbClr val="9FB8CD"/>
          </a:solidFill>
          <a:ln w="19050" cap="flat" cmpd="sng" algn="ctr">
            <a:solidFill>
              <a:srgbClr val="9FB8CD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Persistence</a:t>
            </a:r>
            <a:endParaRPr kumimoji="0" lang="en-IE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164288" y="4011125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823740" y="4149080"/>
            <a:ext cx="1259632" cy="338554"/>
          </a:xfrm>
          <a:prstGeom prst="rect">
            <a:avLst/>
          </a:prstGeom>
          <a:solidFill>
            <a:srgbClr val="9FB8CD"/>
          </a:solidFill>
          <a:ln w="19050" cap="flat" cmpd="sng" algn="ctr">
            <a:solidFill>
              <a:srgbClr val="9FB8CD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Algorithms</a:t>
            </a:r>
            <a:endParaRPr kumimoji="0" lang="en-IE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164288" y="4823017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23740" y="4960972"/>
            <a:ext cx="1259632" cy="338554"/>
          </a:xfrm>
          <a:prstGeom prst="rect">
            <a:avLst/>
          </a:prstGeom>
          <a:solidFill>
            <a:srgbClr val="9FB8CD"/>
          </a:solidFill>
          <a:ln w="19050" cap="flat" cmpd="sng" algn="ctr">
            <a:solidFill>
              <a:srgbClr val="9FB8CD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Debug</a:t>
            </a:r>
            <a:endParaRPr kumimoji="0" lang="en-IE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164288" y="5667309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823740" y="5822068"/>
            <a:ext cx="1259632" cy="338554"/>
          </a:xfrm>
          <a:prstGeom prst="rect">
            <a:avLst/>
          </a:prstGeom>
          <a:solidFill>
            <a:srgbClr val="9FB8CD"/>
          </a:solidFill>
          <a:ln w="19050" cap="flat" cmpd="sng" algn="ctr">
            <a:solidFill>
              <a:srgbClr val="9FB8CD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Information</a:t>
            </a:r>
            <a:endParaRPr kumimoji="0" lang="en-IE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437" y="2448830"/>
            <a:ext cx="461773" cy="438913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575" y="4149080"/>
            <a:ext cx="461773" cy="43891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291" y="4960972"/>
            <a:ext cx="448057" cy="420625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432" y="5724454"/>
            <a:ext cx="533781" cy="533781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4932040" y="5667308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591492" y="5822068"/>
            <a:ext cx="1259632" cy="338554"/>
          </a:xfrm>
          <a:prstGeom prst="rect">
            <a:avLst/>
          </a:prstGeom>
          <a:solidFill>
            <a:srgbClr val="9FB8CD"/>
          </a:solidFill>
          <a:ln w="19050" cap="flat" cmpd="sng" algn="ctr">
            <a:solidFill>
              <a:srgbClr val="9FB8CD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Scheduling</a:t>
            </a:r>
            <a:endParaRPr kumimoji="0" lang="en-IE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699792" y="5667309"/>
            <a:ext cx="648072" cy="648072"/>
          </a:xfrm>
          <a:prstGeom prst="rect">
            <a:avLst/>
          </a:prstGeom>
          <a:noFill/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364200" y="5822068"/>
            <a:ext cx="1259632" cy="338554"/>
          </a:xfrm>
          <a:prstGeom prst="rect">
            <a:avLst/>
          </a:prstGeom>
          <a:solidFill>
            <a:srgbClr val="9FB8CD"/>
          </a:solidFill>
          <a:ln w="19050" cap="flat" cmpd="sng" algn="ctr">
            <a:solidFill>
              <a:srgbClr val="9FB8CD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Decision</a:t>
            </a:r>
            <a:endParaRPr kumimoji="0" lang="en-IE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234" y="5868016"/>
            <a:ext cx="529188" cy="24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05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DataSources</a:t>
            </a:r>
            <a:endParaRPr lang="en-IE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052736"/>
            <a:ext cx="8229600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Interface between GAMs and the outside world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Bridge data into/from DDB signals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ysClr val="window" lastClr="FFFFFF">
                  <a:shade val="50000"/>
                </a:sysClr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Using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MARTe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high level drivers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Connect to hardware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ADCs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DACs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DIOs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Networks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Filesystems</a:t>
            </a:r>
            <a:endParaRPr kumimoji="0" lang="en-US" sz="2300" b="0" i="0" u="none" strike="noStrike" kern="1200" cap="none" spc="0" normalizeH="0" baseline="0" noProof="0" dirty="0" smtClean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…</a:t>
            </a:r>
          </a:p>
          <a:p>
            <a:pPr marL="274320" marR="0" lvl="1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None/>
              <a:tabLst/>
              <a:defRPr/>
            </a:pPr>
            <a:endParaRPr kumimoji="0" lang="en-IE" sz="2300" b="0" i="0" u="none" strike="noStrike" kern="1200" cap="none" spc="0" normalizeH="0" baseline="0" noProof="0" dirty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1026" name="Picture 2" descr="../../_images/DataSourc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5" y="5445224"/>
            <a:ext cx="8934450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04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Data-driven components</a:t>
            </a:r>
            <a:endParaRPr lang="en-IE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79512" y="1219200"/>
            <a:ext cx="4032448" cy="530106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Structured syntax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Defines common language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Simple</a:t>
            </a:r>
          </a:p>
          <a:p>
            <a:pPr marL="82296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ysClr val="window" lastClr="FFFFFF">
                  <a:shade val="50000"/>
                </a:sysClr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Human readable configuration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Provides built-in validation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Allows for a clear way of expressing the problem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XML and JSON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also supported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Classes are automatically instantiated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Configuration is validated by the created object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Asserting and parsing functions available</a:t>
            </a:r>
          </a:p>
          <a:p>
            <a:pPr>
              <a:buClr>
                <a:srgbClr val="727CA3"/>
              </a:buClr>
              <a:defRPr/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Support for user-defined data </a:t>
            </a:r>
            <a:r>
              <a:rPr lang="en-US" dirty="0" smtClean="0">
                <a:solidFill>
                  <a:sysClr val="windowText" lastClr="000000"/>
                </a:solidFill>
                <a:latin typeface="Gill Sans MT"/>
              </a:rPr>
              <a:t>types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27CA3"/>
              </a:buClr>
              <a:buSzPct val="76000"/>
              <a:buFont typeface="Wingdings 3"/>
              <a:buChar char=""/>
              <a:tabLst/>
              <a:defRPr/>
            </a:pPr>
            <a:endParaRPr kumimoji="0" lang="en-IE" sz="2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4211960" y="1022630"/>
            <a:ext cx="4735080" cy="309259"/>
          </a:xfrm>
          <a:prstGeom prst="rect">
            <a:avLst/>
          </a:prstGeom>
        </p:spPr>
        <p:txBody>
          <a:bodyPr vert="horz" wrap="square" tIns="15120" anchor="t" anchorCtr="0">
            <a:spAutoFit/>
          </a:bodyPr>
          <a:lstStyle>
            <a:defPPr marL="342720" marR="0" lvl="0" indent="-342720" algn="l" rtl="0" hangingPunct="0">
              <a:lnSpc>
                <a:spcPct val="93000"/>
              </a:lnSpc>
              <a:spcBef>
                <a:spcPts val="799"/>
              </a:spcBef>
              <a:spcAft>
                <a:spcPts val="0"/>
              </a:spcAft>
              <a:buClr>
                <a:srgbClr val="FF950E"/>
              </a:buClr>
              <a:buSzPct val="100000"/>
              <a:buFont typeface="Times New Roman" pitchFamily="18"/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GB" sz="32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DejaVu Sans" pitchFamily="2"/>
                <a:cs typeface="DejaVu Sans" pitchFamily="2"/>
              </a:defRPr>
            </a:defPPr>
            <a:lvl1pPr marL="342720" marR="0" lvl="0" indent="-342720" algn="l" rtl="0" eaLnBrk="1" latinLnBrk="0" hangingPunct="0">
              <a:lnSpc>
                <a:spcPct val="93000"/>
              </a:lnSpc>
              <a:spcBef>
                <a:spcPts val="799"/>
              </a:spcBef>
              <a:spcAft>
                <a:spcPts val="0"/>
              </a:spcAft>
              <a:buClr>
                <a:srgbClr val="FF950E"/>
              </a:buClr>
              <a:buSzPct val="100000"/>
              <a:buFont typeface="Times New Roman" pitchFamily="18"/>
              <a:buChar char="•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kumimoji="0" lang="en-GB" sz="32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DejaVu Sans" pitchFamily="2"/>
                <a:cs typeface="DejaVu Sans" pitchFamily="2"/>
              </a:defRPr>
            </a:lvl1pPr>
            <a:lvl2pPr marL="742680" marR="0" lvl="1" indent="-285480" algn="l" rtl="0" eaLnBrk="1" latinLnBrk="0" hangingPunct="0">
              <a:lnSpc>
                <a:spcPct val="93000"/>
              </a:lnSpc>
              <a:spcBef>
                <a:spcPts val="697"/>
              </a:spcBef>
              <a:spcAft>
                <a:spcPts val="0"/>
              </a:spcAft>
              <a:buClr>
                <a:srgbClr val="FF950E"/>
              </a:buClr>
              <a:buSzPct val="100000"/>
              <a:buFont typeface="Times New Roman" pitchFamily="18"/>
              <a:buChar char="–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kumimoji="0" lang="en-GB" sz="28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DejaVu Sans" pitchFamily="2"/>
                <a:cs typeface="DejaVu Sans" pitchFamily="2"/>
              </a:defRPr>
            </a:lvl2pPr>
            <a:lvl3pPr marL="1143000" marR="0" lvl="2" indent="-228600" algn="l" rtl="0" eaLnBrk="1" latinLnBrk="0" hangingPunct="0">
              <a:lnSpc>
                <a:spcPct val="93000"/>
              </a:lnSpc>
              <a:spcBef>
                <a:spcPts val="598"/>
              </a:spcBef>
              <a:spcAft>
                <a:spcPts val="0"/>
              </a:spcAft>
              <a:buClr>
                <a:srgbClr val="FF950E"/>
              </a:buClr>
              <a:buSzPct val="100000"/>
              <a:buFont typeface="Times New Roman" pitchFamily="18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kumimoji="0" lang="en-GB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DejaVu Sans" pitchFamily="2"/>
                <a:cs typeface="DejaVu Sans" pitchFamily="2"/>
              </a:defRPr>
            </a:lvl3pPr>
            <a:lvl4pPr marL="1600199" marR="0" lvl="3" indent="-228600" algn="l" rtl="0" eaLnBrk="1" latinLnBrk="0" hangingPunct="0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FF950E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kumimoji="0" lang="en-GB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DejaVu Sans" pitchFamily="2"/>
                <a:cs typeface="DejaVu Sans" pitchFamily="2"/>
              </a:defRPr>
            </a:lvl4pPr>
            <a:lvl5pPr marL="2057400" marR="0" lvl="4" indent="-228600" algn="l" rtl="0" eaLnBrk="1" latinLnBrk="0" hangingPunct="0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FF950E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kumimoji="0" lang="en-GB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DejaVu Sans" pitchFamily="2"/>
                <a:cs typeface="DejaVu Sans" pitchFamily="2"/>
              </a:defRPr>
            </a:lvl5pPr>
            <a:lvl6pPr marL="2057400" marR="0" lvl="5" indent="-228600" algn="l" rtl="0" eaLnBrk="1" latinLnBrk="0" hangingPunct="0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FF950E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kumimoji="0" lang="en-GB" sz="2000" b="0" i="0" u="none" strike="noStrike" kern="1200" baseline="0" smtClean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DejaVu Sans" pitchFamily="2"/>
                <a:cs typeface="DejaVu Sans" pitchFamily="2"/>
              </a:defRPr>
            </a:lvl6pPr>
            <a:lvl7pPr marL="2057400" marR="0" lvl="6" indent="-228600" algn="l" rtl="0" eaLnBrk="1" latinLnBrk="0" hangingPunct="0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FF950E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kumimoji="0" lang="en-GB" sz="2000" b="0" i="0" u="none" strike="noStrike" kern="1200" baseline="0" smtClean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DejaVu Sans" pitchFamily="2"/>
                <a:cs typeface="DejaVu Sans" pitchFamily="2"/>
              </a:defRPr>
            </a:lvl7pPr>
            <a:lvl8pPr marL="2057400" marR="0" lvl="7" indent="-228600" algn="l" rtl="0" eaLnBrk="1" latinLnBrk="0" hangingPunct="0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FF950E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kumimoji="0" lang="en-GB" sz="2000" b="0" i="0" u="none" strike="noStrike" kern="1200" baseline="0" smtClean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DejaVu Sans" pitchFamily="2"/>
                <a:cs typeface="DejaVu Sans" pitchFamily="2"/>
              </a:defRPr>
            </a:lvl8pPr>
            <a:lvl9pPr marL="2057400" marR="0" lvl="8" indent="-228600" algn="l" rtl="0" eaLnBrk="1" latinLnBrk="0" hangingPunct="0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FF950E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kumimoji="0" lang="en-GB" sz="2000" b="0" i="0" u="none" strike="noStrike" kern="1200" baseline="0" smtClean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DejaVu Sans" pitchFamily="2"/>
                <a:cs typeface="DejaVu Sans" pitchFamily="2"/>
              </a:defRPr>
            </a:lvl9pPr>
          </a:lstStyle>
          <a:p>
            <a:pPr>
              <a:buFont typeface="Times New Roman" pitchFamily="18"/>
              <a:buNone/>
            </a:pPr>
            <a:endParaRPr lang="en-IE" sz="1700" dirty="0">
              <a:latin typeface="Nimbus Mono L" pitchFamily="4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18451" y="893033"/>
            <a:ext cx="4608512" cy="563231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ThreadStats1Struct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IntrospectionStructure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Thread1C</a:t>
            </a:r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uint32</a:t>
            </a: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Thread1H</a:t>
            </a:r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uint32</a:t>
            </a: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dirty="0" err="1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NumberOfElements</a:t>
            </a:r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10</a:t>
            </a: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IE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FalconAppStatsStruct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IntrospectionStructure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dirty="0" err="1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Offpulse</a:t>
            </a:r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ThreadStats1Struct</a:t>
            </a: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Ready</a:t>
            </a:r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{</a:t>
            </a: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IE" b="1" dirty="0" smtClean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Type</a:t>
            </a:r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ThreadStats1Struct</a:t>
            </a: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IE" dirty="0" smtClean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</a:t>
            </a:r>
            <a:r>
              <a:rPr lang="en-IE" dirty="0" smtClean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11960" y="1848714"/>
            <a:ext cx="4621494" cy="3416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E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Control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IE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IE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ControlGAM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IE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Controller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IE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NoPlasmaVelocityGain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0.0</a:t>
            </a:r>
          </a:p>
          <a:p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IE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NoPlasmaCurrentGain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40.0</a:t>
            </a:r>
          </a:p>
          <a:p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IE" dirty="0" err="1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IPWaveform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IE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Times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{0 120}</a:t>
            </a:r>
          </a:p>
          <a:p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IE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Amplitudes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{0.5 0.5}</a:t>
            </a:r>
          </a:p>
          <a:p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IE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Rounding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IE" b="1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50</a:t>
            </a:r>
          </a:p>
          <a:p>
            <a:r>
              <a:rPr lang="en-IE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IE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IE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IE" dirty="0">
                <a:solidFill>
                  <a:srgbClr val="0080FF"/>
                </a:solidFill>
                <a:highlight>
                  <a:srgbClr val="FF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endParaRPr lang="en-IE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29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</a:t>
            </a:r>
            <a:endParaRPr lang="en-IE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1412776"/>
            <a:ext cx="4032448" cy="4968552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Change the </a:t>
            </a:r>
            <a:r>
              <a:rPr lang="en-US" dirty="0" err="1">
                <a:solidFill>
                  <a:sysClr val="windowText" lastClr="000000"/>
                </a:solidFill>
                <a:latin typeface="Gill Sans MT"/>
              </a:rPr>
              <a:t>behaviour</a:t>
            </a: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 of an application based only on configuration data</a:t>
            </a:r>
          </a:p>
          <a:p>
            <a:pPr lvl="1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i.e. without requiring any code recompilation.</a:t>
            </a:r>
          </a:p>
          <a:p>
            <a:pPr lvl="0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Provide a generic interface between </a:t>
            </a:r>
            <a:r>
              <a:rPr lang="en-US" dirty="0" err="1">
                <a:solidFill>
                  <a:sysClr val="windowText" lastClr="000000"/>
                </a:solidFill>
                <a:latin typeface="Gill Sans MT"/>
              </a:rPr>
              <a:t>MARTe</a:t>
            </a: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 components and any components and protocols that live outside a </a:t>
            </a:r>
            <a:r>
              <a:rPr lang="en-US" dirty="0" err="1">
                <a:solidFill>
                  <a:sysClr val="windowText" lastClr="000000"/>
                </a:solidFill>
                <a:latin typeface="Gill Sans MT"/>
              </a:rPr>
              <a:t>MARTe</a:t>
            </a: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 application</a:t>
            </a:r>
          </a:p>
          <a:p>
            <a:pPr lvl="1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Deployment of applications into new plants without changing code</a:t>
            </a:r>
          </a:p>
          <a:p>
            <a:pPr lvl="0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Typically used for non real-time activities, such as configuration and state management</a:t>
            </a:r>
          </a:p>
        </p:txBody>
      </p:sp>
      <p:pic>
        <p:nvPicPr>
          <p:cNvPr id="8" name="Picture 2" descr="../../_images/Messages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103" y="2132856"/>
            <a:ext cx="5154753" cy="316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11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Interfacing with </a:t>
            </a:r>
            <a:r>
              <a:rPr lang="en-IE" dirty="0" err="1"/>
              <a:t>MARTe</a:t>
            </a:r>
            <a:endParaRPr lang="en-IE" dirty="0"/>
          </a:p>
        </p:txBody>
      </p:sp>
      <p:sp>
        <p:nvSpPr>
          <p:cNvPr id="8" name="Straight Connector 7"/>
          <p:cNvSpPr/>
          <p:nvPr/>
        </p:nvSpPr>
        <p:spPr>
          <a:xfrm flipV="1">
            <a:off x="2843808" y="4353480"/>
            <a:ext cx="936192" cy="58247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b="0" i="0" u="none" strike="noStrike" baseline="0">
              <a:ln>
                <a:noFill/>
              </a:ln>
              <a:solidFill>
                <a:srgbClr val="000000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 flipH="1" flipV="1">
            <a:off x="2484000" y="3024000"/>
            <a:ext cx="1126440" cy="67896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b="0" i="0" u="none" strike="noStrike" baseline="0">
              <a:ln>
                <a:noFill/>
              </a:ln>
              <a:solidFill>
                <a:srgbClr val="000000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420000" y="3420000"/>
            <a:ext cx="2160000" cy="1080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AECF00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i="0" u="none" strike="noStrike" baseline="0">
                <a:ln>
                  <a:noFill/>
                </a:ln>
                <a:solidFill>
                  <a:srgbClr val="000000"/>
                </a:solidFill>
                <a:ea typeface="DejaVu Sans" pitchFamily="2"/>
                <a:cs typeface="DejaVu Sans" pitchFamily="2"/>
              </a:rPr>
              <a:t>MARTe</a:t>
            </a:r>
          </a:p>
        </p:txBody>
      </p:sp>
      <p:sp>
        <p:nvSpPr>
          <p:cNvPr id="11" name="Freeform 10"/>
          <p:cNvSpPr/>
          <p:nvPr/>
        </p:nvSpPr>
        <p:spPr>
          <a:xfrm>
            <a:off x="6480000" y="2160000"/>
            <a:ext cx="2160000" cy="1080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333333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i="0" u="none" strike="noStrike" baseline="0">
                <a:ln>
                  <a:noFill/>
                </a:ln>
                <a:solidFill>
                  <a:srgbClr val="FF8D00"/>
                </a:solidFill>
                <a:ea typeface="DejaVu Sans" pitchFamily="2"/>
                <a:cs typeface="DejaVu Sans" pitchFamily="2"/>
              </a:rPr>
              <a:t>HTTP Server</a:t>
            </a:r>
          </a:p>
        </p:txBody>
      </p:sp>
      <p:sp>
        <p:nvSpPr>
          <p:cNvPr id="12" name="Freeform 11"/>
          <p:cNvSpPr/>
          <p:nvPr/>
        </p:nvSpPr>
        <p:spPr>
          <a:xfrm>
            <a:off x="540000" y="2160000"/>
            <a:ext cx="2160000" cy="1080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333333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i="0" u="none" strike="noStrike" baseline="0" dirty="0">
                <a:ln>
                  <a:noFill/>
                </a:ln>
                <a:solidFill>
                  <a:srgbClr val="FF950E"/>
                </a:solidFill>
                <a:ea typeface="DejaVu Sans" pitchFamily="2"/>
                <a:cs typeface="DejaVu Sans" pitchFamily="2"/>
              </a:rPr>
              <a:t>Logger Server</a:t>
            </a:r>
          </a:p>
        </p:txBody>
      </p:sp>
      <p:sp>
        <p:nvSpPr>
          <p:cNvPr id="13" name="Freeform 12"/>
          <p:cNvSpPr/>
          <p:nvPr/>
        </p:nvSpPr>
        <p:spPr>
          <a:xfrm>
            <a:off x="1080000" y="4784759"/>
            <a:ext cx="2530440" cy="133524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333333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i="1" u="none" strike="noStrike" baseline="0" dirty="0">
                <a:ln>
                  <a:noFill/>
                </a:ln>
                <a:solidFill>
                  <a:srgbClr val="FF8D00"/>
                </a:solidFill>
                <a:ea typeface="DejaVu Sans" pitchFamily="2"/>
                <a:cs typeface="DejaVu Sans" pitchFamily="2"/>
              </a:rPr>
              <a:t>Configuration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i="1" u="none" strike="noStrike" baseline="0" dirty="0">
                <a:ln>
                  <a:noFill/>
                </a:ln>
                <a:solidFill>
                  <a:srgbClr val="FF8D00"/>
                </a:solidFill>
                <a:ea typeface="DejaVu Sans" pitchFamily="2"/>
                <a:cs typeface="DejaVu Sans" pitchFamily="2"/>
              </a:rPr>
              <a:t>provider</a:t>
            </a:r>
          </a:p>
        </p:txBody>
      </p:sp>
      <p:sp>
        <p:nvSpPr>
          <p:cNvPr id="14" name="Freeform 13"/>
          <p:cNvSpPr/>
          <p:nvPr/>
        </p:nvSpPr>
        <p:spPr>
          <a:xfrm>
            <a:off x="5580000" y="4784759"/>
            <a:ext cx="2530440" cy="133524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333333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i="1" u="none" strike="noStrike" baseline="0">
                <a:ln>
                  <a:noFill/>
                </a:ln>
                <a:solidFill>
                  <a:srgbClr val="FF8D00"/>
                </a:solidFill>
                <a:ea typeface="DejaVu Sans" pitchFamily="2"/>
                <a:cs typeface="DejaVu Sans" pitchFamily="2"/>
              </a:rPr>
              <a:t>Data retrieval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i="1" u="none" strike="noStrike" baseline="0">
                <a:ln>
                  <a:noFill/>
                </a:ln>
                <a:solidFill>
                  <a:srgbClr val="FF8D00"/>
                </a:solidFill>
                <a:ea typeface="DejaVu Sans" pitchFamily="2"/>
                <a:cs typeface="DejaVu Sans" pitchFamily="2"/>
              </a:rPr>
              <a:t>facility</a:t>
            </a:r>
          </a:p>
        </p:txBody>
      </p:sp>
      <p:sp>
        <p:nvSpPr>
          <p:cNvPr id="15" name="Freeform 14"/>
          <p:cNvSpPr/>
          <p:nvPr/>
        </p:nvSpPr>
        <p:spPr>
          <a:xfrm>
            <a:off x="3420000" y="1440000"/>
            <a:ext cx="2160000" cy="1080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333333"/>
          </a:solidFill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i="0" u="none" strike="noStrike" baseline="0">
                <a:ln>
                  <a:noFill/>
                </a:ln>
                <a:solidFill>
                  <a:srgbClr val="FF950E"/>
                </a:solidFill>
                <a:ea typeface="DejaVu Sans" pitchFamily="2"/>
                <a:cs typeface="DejaVu Sans" pitchFamily="2"/>
              </a:rPr>
              <a:t>State machine</a:t>
            </a:r>
          </a:p>
        </p:txBody>
      </p:sp>
      <p:sp>
        <p:nvSpPr>
          <p:cNvPr id="16" name="Straight Connector 15"/>
          <p:cNvSpPr/>
          <p:nvPr/>
        </p:nvSpPr>
        <p:spPr>
          <a:xfrm flipV="1">
            <a:off x="4500000" y="2520000"/>
            <a:ext cx="0" cy="9000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b="0" i="0" u="none" strike="noStrike" baseline="0">
              <a:ln>
                <a:noFill/>
              </a:ln>
              <a:solidFill>
                <a:srgbClr val="000000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 flipV="1">
            <a:off x="5441040" y="3060000"/>
            <a:ext cx="1326960" cy="6429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b="0" i="0" u="none" strike="noStrike" baseline="0">
              <a:ln>
                <a:noFill/>
              </a:ln>
              <a:solidFill>
                <a:srgbClr val="000000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>
            <a:off x="5356440" y="4293720"/>
            <a:ext cx="683639" cy="64223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b="0" i="0" u="none" strike="noStrike" baseline="0">
              <a:ln>
                <a:noFill/>
              </a:ln>
              <a:solidFill>
                <a:srgbClr val="000000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19" name="Straight Connector 18"/>
          <p:cNvSpPr/>
          <p:nvPr/>
        </p:nvSpPr>
        <p:spPr>
          <a:xfrm>
            <a:off x="5580000" y="3960000"/>
            <a:ext cx="1620000" cy="180000"/>
          </a:xfrm>
          <a:prstGeom prst="line">
            <a:avLst/>
          </a:prstGeom>
          <a:noFill/>
          <a:ln w="0">
            <a:solidFill>
              <a:srgbClr val="000000"/>
            </a:solidFill>
            <a:custDash>
              <a:ds d="1440000" sp="1440000"/>
              <a:ds d="1440000" sp="1440000"/>
            </a:custDash>
          </a:ln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b="0" i="0" u="none" strike="noStrike" baseline="0">
              <a:ln>
                <a:noFill/>
              </a:ln>
              <a:solidFill>
                <a:srgbClr val="000000"/>
              </a:solidFill>
              <a:ea typeface="DejaVu Sans" pitchFamily="2"/>
              <a:cs typeface="DejaVu Sans" pitchFamily="2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200000" y="3600000"/>
            <a:ext cx="1800000" cy="1080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333333"/>
          </a:solidFill>
          <a:ln w="0">
            <a:solidFill>
              <a:srgbClr val="000000"/>
            </a:solidFill>
            <a:prstDash val="solid"/>
          </a:ln>
          <a:effectLst>
            <a:outerShdw dist="152735" dir="2700000" algn="tl">
              <a:srgbClr val="808080"/>
            </a:outerShdw>
          </a:effectLst>
        </p:spPr>
        <p:txBody>
          <a:bodyPr vert="horz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1" u="none" strike="noStrike" baseline="0">
                <a:ln>
                  <a:noFill/>
                </a:ln>
                <a:solidFill>
                  <a:srgbClr val="FF950E"/>
                </a:solidFill>
                <a:latin typeface="Liberation Sans" pitchFamily="34"/>
                <a:ea typeface="DejaVu Sans" pitchFamily="2"/>
                <a:cs typeface="DejaVu Sans" pitchFamily="2"/>
              </a:rPr>
              <a:t>Any other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1" u="none" strike="noStrike" baseline="0">
                <a:ln>
                  <a:noFill/>
                </a:ln>
                <a:solidFill>
                  <a:srgbClr val="FF950E"/>
                </a:solidFill>
                <a:latin typeface="Liberation Sans" pitchFamily="34"/>
                <a:ea typeface="DejaVu Sans" pitchFamily="2"/>
                <a:cs typeface="DejaVu Sans" pitchFamily="2"/>
              </a:rPr>
              <a:t>Object N</a:t>
            </a:r>
          </a:p>
        </p:txBody>
      </p:sp>
      <p:pic>
        <p:nvPicPr>
          <p:cNvPr id="3074" name="Picture 2" descr="Image result for envelope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208" y="2850019"/>
            <a:ext cx="239961" cy="23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Image result for envelope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388" y="3787640"/>
            <a:ext cx="239961" cy="23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Image result for envelope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014" y="4362157"/>
            <a:ext cx="239961" cy="23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94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46" y="1552542"/>
            <a:ext cx="3963621" cy="417646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Interfacing MARTe2 to the EPICS Channel Access and pvAccess protocols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Access - Objectives</a:t>
            </a:r>
            <a:endParaRPr lang="en-IE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275856" y="1124500"/>
            <a:ext cx="5580112" cy="49685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9750" lvl="1" indent="0">
              <a:buNone/>
            </a:pPr>
            <a:endParaRPr lang="en-US" sz="2400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79512" y="1219200"/>
            <a:ext cx="5005034" cy="494610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Monitoring</a:t>
            </a:r>
          </a:p>
          <a:p>
            <a:pPr lvl="1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Asynchronously query value of a given set of variables</a:t>
            </a:r>
          </a:p>
          <a:p>
            <a:pPr lvl="0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Commands </a:t>
            </a:r>
          </a:p>
          <a:p>
            <a:pPr lvl="1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Proxy PV value change into Messages</a:t>
            </a:r>
          </a:p>
          <a:p>
            <a:pPr lvl="0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E.g. change the state-machine state</a:t>
            </a:r>
          </a:p>
          <a:p>
            <a:pPr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Input/output data source</a:t>
            </a:r>
          </a:p>
          <a:p>
            <a:pPr lvl="1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Typically non-real-time</a:t>
            </a:r>
          </a:p>
          <a:p>
            <a:pPr lvl="1">
              <a:buClr>
                <a:srgbClr val="727CA3"/>
              </a:buClr>
            </a:pPr>
            <a:r>
              <a:rPr lang="en-US" dirty="0">
                <a:solidFill>
                  <a:sysClr val="windowText" lastClr="000000"/>
                </a:solidFill>
                <a:latin typeface="Gill Sans MT"/>
              </a:rPr>
              <a:t>ITER =&gt; SDN for real-time networking</a:t>
            </a:r>
          </a:p>
          <a:p>
            <a:pPr lvl="0">
              <a:buClr>
                <a:srgbClr val="727CA3"/>
              </a:buClr>
            </a:pPr>
            <a:endParaRPr lang="en-US" dirty="0">
              <a:solidFill>
                <a:sysClr val="windowText" lastClr="000000"/>
              </a:solidFill>
              <a:latin typeface="Gill Sans MT"/>
            </a:endParaRPr>
          </a:p>
          <a:p>
            <a:pPr lvl="0">
              <a:buClr>
                <a:srgbClr val="727CA3"/>
              </a:buClr>
            </a:pPr>
            <a:endParaRPr lang="en-US" dirty="0">
              <a:solidFill>
                <a:sysClr val="windowText" lastClr="000000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94441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4E_ppt_template_2012">
  <a:themeElements>
    <a:clrScheme name="F4E_colors">
      <a:dk1>
        <a:srgbClr val="000000"/>
      </a:dk1>
      <a:lt1>
        <a:srgbClr val="FFFFFF"/>
      </a:lt1>
      <a:dk2>
        <a:srgbClr val="1C3F94"/>
      </a:dk2>
      <a:lt2>
        <a:srgbClr val="FFC61E"/>
      </a:lt2>
      <a:accent1>
        <a:srgbClr val="ADE8FE"/>
      </a:accent1>
      <a:accent2>
        <a:srgbClr val="81D9FD"/>
      </a:accent2>
      <a:accent3>
        <a:srgbClr val="2CB1EC"/>
      </a:accent3>
      <a:accent4>
        <a:srgbClr val="007DC5"/>
      </a:accent4>
      <a:accent5>
        <a:srgbClr val="1C3F94"/>
      </a:accent5>
      <a:accent6>
        <a:srgbClr val="001E60"/>
      </a:accent6>
      <a:hlink>
        <a:srgbClr val="FFC61E"/>
      </a:hlink>
      <a:folHlink>
        <a:srgbClr val="FFC61E"/>
      </a:folHlink>
    </a:clrScheme>
    <a:fontScheme name="F4E_font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68DA6C47D64946A34D2AA5081C2DCF" ma:contentTypeVersion="1" ma:contentTypeDescription="Create a new document." ma:contentTypeScope="" ma:versionID="5d0da26f67d5b78414747ef07a52c4ce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5636151-BDC6-46A5-BEDA-04691D1014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2065EE-21CA-434D-A9B7-3D1EC9980F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333DE14-9476-4E14-A6BB-FB7183196775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F4E_ppt_template</Template>
  <TotalTime>1897</TotalTime>
  <Words>2088</Words>
  <Application>Microsoft Office PowerPoint</Application>
  <PresentationFormat>On-screen Show (4:3)</PresentationFormat>
  <Paragraphs>484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Calibri</vt:lpstr>
      <vt:lpstr>Courier New</vt:lpstr>
      <vt:lpstr>DejaVu Sans</vt:lpstr>
      <vt:lpstr>Gill Sans MT</vt:lpstr>
      <vt:lpstr>Liberation Sans</vt:lpstr>
      <vt:lpstr>Nimbus Mono L</vt:lpstr>
      <vt:lpstr>Times New Roman</vt:lpstr>
      <vt:lpstr>Wingdings 3</vt:lpstr>
      <vt:lpstr>F4E_ppt_template_2012</vt:lpstr>
      <vt:lpstr>PowerPoint Presentation</vt:lpstr>
      <vt:lpstr>MARTe?</vt:lpstr>
      <vt:lpstr>Main features</vt:lpstr>
      <vt:lpstr>Modularity (GAMs)</vt:lpstr>
      <vt:lpstr>DataSources</vt:lpstr>
      <vt:lpstr>Data-driven components</vt:lpstr>
      <vt:lpstr>Messages</vt:lpstr>
      <vt:lpstr>Interfacing with MARTe</vt:lpstr>
      <vt:lpstr>Channel Access - Objectives</vt:lpstr>
      <vt:lpstr>EPICSCA DataSources</vt:lpstr>
      <vt:lpstr>e.g. Falcon PON sampler</vt:lpstr>
      <vt:lpstr>EPICSCAClient</vt:lpstr>
      <vt:lpstr>pvAccess - Objectives</vt:lpstr>
      <vt:lpstr>PVAStructuredDataI</vt:lpstr>
      <vt:lpstr>PVA Database</vt:lpstr>
      <vt:lpstr>PVADataSource</vt:lpstr>
      <vt:lpstr>e.g. protocol proxy</vt:lpstr>
      <vt:lpstr>EPICSRPCClient &amp; EPICSRPCServer</vt:lpstr>
      <vt:lpstr>Conclusions &amp; lessons learned</vt:lpstr>
      <vt:lpstr>Thank you for your attention</vt:lpstr>
      <vt:lpstr>GAMDataSource (aka DDB)</vt:lpstr>
      <vt:lpstr>Brokers</vt:lpstr>
      <vt:lpstr>Source code ptrs</vt:lpstr>
      <vt:lpstr>And the numbers are…</vt:lpstr>
    </vt:vector>
  </TitlesOfParts>
  <Company>Fusion For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Cabrita Neto Andre (F4E)</dc:creator>
  <cp:lastModifiedBy>Cabrita Neto Andre (F4E)</cp:lastModifiedBy>
  <cp:revision>128</cp:revision>
  <dcterms:created xsi:type="dcterms:W3CDTF">2019-04-24T14:44:30Z</dcterms:created>
  <dcterms:modified xsi:type="dcterms:W3CDTF">2019-06-04T07:08:10Z</dcterms:modified>
</cp:coreProperties>
</file>