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sldIdLst>
    <p:sldId id="256" r:id="rId5"/>
    <p:sldId id="260" r:id="rId6"/>
    <p:sldId id="310" r:id="rId7"/>
    <p:sldId id="293" r:id="rId8"/>
    <p:sldId id="311" r:id="rId9"/>
    <p:sldId id="284" r:id="rId10"/>
    <p:sldId id="312" r:id="rId11"/>
    <p:sldId id="313" r:id="rId12"/>
    <p:sldId id="314" r:id="rId13"/>
    <p:sldId id="318" r:id="rId14"/>
    <p:sldId id="316" r:id="rId15"/>
    <p:sldId id="321" r:id="rId16"/>
    <p:sldId id="319" r:id="rId17"/>
    <p:sldId id="317" r:id="rId18"/>
    <p:sldId id="261" r:id="rId19"/>
    <p:sldId id="322" r:id="rId20"/>
    <p:sldId id="304" r:id="rId2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91" autoAdjust="0"/>
    <p:restoredTop sz="93979" autoAdjust="0"/>
  </p:normalViewPr>
  <p:slideViewPr>
    <p:cSldViewPr snapToGrid="0">
      <p:cViewPr varScale="1">
        <p:scale>
          <a:sx n="65" d="100"/>
          <a:sy n="65" d="100"/>
        </p:scale>
        <p:origin x="592" y="4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3" d="100"/>
          <a:sy n="93" d="100"/>
        </p:scale>
        <p:origin x="156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CA"/>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738F9B69-24B4-4576-8523-1C0DDE36FF3C}" type="datetimeFigureOut">
              <a:rPr lang="en-CA" smtClean="0"/>
              <a:t>2019-06-03</a:t>
            </a:fld>
            <a:endParaRPr lang="en-CA"/>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CA"/>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CA"/>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5F64E760-0CC9-44B5-9C24-266DF59B145A}" type="slidenum">
              <a:rPr lang="en-CA" smtClean="0"/>
              <a:t>‹#›</a:t>
            </a:fld>
            <a:endParaRPr lang="en-CA"/>
          </a:p>
        </p:txBody>
      </p:sp>
    </p:spTree>
    <p:extLst>
      <p:ext uri="{BB962C8B-B14F-4D97-AF65-F5344CB8AC3E}">
        <p14:creationId xmlns:p14="http://schemas.microsoft.com/office/powerpoint/2010/main" val="30803964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Look at the audience</a:t>
            </a:r>
          </a:p>
        </p:txBody>
      </p:sp>
      <p:sp>
        <p:nvSpPr>
          <p:cNvPr id="4" name="Slide Number Placeholder 3"/>
          <p:cNvSpPr>
            <a:spLocks noGrp="1"/>
          </p:cNvSpPr>
          <p:nvPr>
            <p:ph type="sldNum" sz="quarter" idx="10"/>
          </p:nvPr>
        </p:nvSpPr>
        <p:spPr/>
        <p:txBody>
          <a:bodyPr/>
          <a:lstStyle/>
          <a:p>
            <a:fld id="{5F64E760-0CC9-44B5-9C24-266DF59B145A}" type="slidenum">
              <a:rPr lang="en-CA" smtClean="0"/>
              <a:t>1</a:t>
            </a:fld>
            <a:endParaRPr lang="en-CA"/>
          </a:p>
        </p:txBody>
      </p:sp>
    </p:spTree>
    <p:extLst>
      <p:ext uri="{BB962C8B-B14F-4D97-AF65-F5344CB8AC3E}">
        <p14:creationId xmlns:p14="http://schemas.microsoft.com/office/powerpoint/2010/main" val="40815609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 only synchrotron in Canada</a:t>
            </a:r>
          </a:p>
        </p:txBody>
      </p:sp>
      <p:sp>
        <p:nvSpPr>
          <p:cNvPr id="4" name="Slide Number Placeholder 3"/>
          <p:cNvSpPr>
            <a:spLocks noGrp="1"/>
          </p:cNvSpPr>
          <p:nvPr>
            <p:ph type="sldNum" sz="quarter" idx="10"/>
          </p:nvPr>
        </p:nvSpPr>
        <p:spPr/>
        <p:txBody>
          <a:bodyPr/>
          <a:lstStyle/>
          <a:p>
            <a:fld id="{5F64E760-0CC9-44B5-9C24-266DF59B145A}" type="slidenum">
              <a:rPr lang="en-CA" smtClean="0"/>
              <a:t>2</a:t>
            </a:fld>
            <a:endParaRPr lang="en-CA"/>
          </a:p>
        </p:txBody>
      </p:sp>
    </p:spTree>
    <p:extLst>
      <p:ext uri="{BB962C8B-B14F-4D97-AF65-F5344CB8AC3E}">
        <p14:creationId xmlns:p14="http://schemas.microsoft.com/office/powerpoint/2010/main" val="3654120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4000" dirty="0"/>
              <a:t>Ostensible Reason:</a:t>
            </a:r>
          </a:p>
          <a:p>
            <a:pPr lvl="1"/>
            <a:r>
              <a:rPr lang="en-CA" sz="4000" dirty="0"/>
              <a:t>Sometimes when the beam goes down it trips the Far IR spectrometer and scanning stops.</a:t>
            </a:r>
          </a:p>
          <a:p>
            <a:pPr lvl="1"/>
            <a:r>
              <a:rPr lang="en-CA" sz="4000" dirty="0"/>
              <a:t>At the time the Far IR staff scientist did not own a cell phone.</a:t>
            </a:r>
          </a:p>
          <a:p>
            <a:pPr lvl="1"/>
            <a:endParaRPr lang="en-CA" sz="4000" dirty="0"/>
          </a:p>
          <a:p>
            <a:r>
              <a:rPr lang="en-CA" sz="4000" dirty="0"/>
              <a:t>Actual Reason: because I wanted to see if I could</a:t>
            </a:r>
          </a:p>
        </p:txBody>
      </p:sp>
      <p:sp>
        <p:nvSpPr>
          <p:cNvPr id="4" name="Slide Number Placeholder 3"/>
          <p:cNvSpPr>
            <a:spLocks noGrp="1"/>
          </p:cNvSpPr>
          <p:nvPr>
            <p:ph type="sldNum" sz="quarter" idx="5"/>
          </p:nvPr>
        </p:nvSpPr>
        <p:spPr/>
        <p:txBody>
          <a:bodyPr/>
          <a:lstStyle/>
          <a:p>
            <a:fld id="{5F64E760-0CC9-44B5-9C24-266DF59B145A}" type="slidenum">
              <a:rPr lang="en-CA" smtClean="0"/>
              <a:t>3</a:t>
            </a:fld>
            <a:endParaRPr lang="en-CA"/>
          </a:p>
        </p:txBody>
      </p:sp>
    </p:spTree>
    <p:extLst>
      <p:ext uri="{BB962C8B-B14F-4D97-AF65-F5344CB8AC3E}">
        <p14:creationId xmlns:p14="http://schemas.microsoft.com/office/powerpoint/2010/main" val="33207617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Service developed by Dylan Maxwell for monitoring the EPICS Distributed Control System.</a:t>
            </a:r>
          </a:p>
        </p:txBody>
      </p:sp>
      <p:sp>
        <p:nvSpPr>
          <p:cNvPr id="4" name="Slide Number Placeholder 3"/>
          <p:cNvSpPr>
            <a:spLocks noGrp="1"/>
          </p:cNvSpPr>
          <p:nvPr>
            <p:ph type="sldNum" sz="quarter" idx="10"/>
          </p:nvPr>
        </p:nvSpPr>
        <p:spPr/>
        <p:txBody>
          <a:bodyPr/>
          <a:lstStyle/>
          <a:p>
            <a:fld id="{5F64E760-0CC9-44B5-9C24-266DF59B145A}" type="slidenum">
              <a:rPr lang="en-CA" smtClean="0"/>
              <a:t>4</a:t>
            </a:fld>
            <a:endParaRPr lang="en-CA"/>
          </a:p>
        </p:txBody>
      </p:sp>
    </p:spTree>
    <p:extLst>
      <p:ext uri="{BB962C8B-B14F-4D97-AF65-F5344CB8AC3E}">
        <p14:creationId xmlns:p14="http://schemas.microsoft.com/office/powerpoint/2010/main" val="1529652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So, what does the PV monitor look like?</a:t>
            </a:r>
          </a:p>
        </p:txBody>
      </p:sp>
      <p:sp>
        <p:nvSpPr>
          <p:cNvPr id="4" name="Slide Number Placeholder 3"/>
          <p:cNvSpPr>
            <a:spLocks noGrp="1"/>
          </p:cNvSpPr>
          <p:nvPr>
            <p:ph type="sldNum" sz="quarter" idx="10"/>
          </p:nvPr>
        </p:nvSpPr>
        <p:spPr/>
        <p:txBody>
          <a:bodyPr/>
          <a:lstStyle/>
          <a:p>
            <a:fld id="{5F64E760-0CC9-44B5-9C24-266DF59B145A}" type="slidenum">
              <a:rPr lang="en-CA" smtClean="0"/>
              <a:t>6</a:t>
            </a:fld>
            <a:endParaRPr lang="en-CA"/>
          </a:p>
        </p:txBody>
      </p:sp>
    </p:spTree>
    <p:extLst>
      <p:ext uri="{BB962C8B-B14F-4D97-AF65-F5344CB8AC3E}">
        <p14:creationId xmlns:p14="http://schemas.microsoft.com/office/powerpoint/2010/main" val="18055666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In practical terms this means you just need to add three lines to a config file, which </a:t>
            </a:r>
            <a:r>
              <a:rPr lang="en-CA" dirty="0" err="1"/>
              <a:t>CSWeb</a:t>
            </a:r>
            <a:r>
              <a:rPr lang="en-CA" dirty="0"/>
              <a:t> will pick up automatically.</a:t>
            </a:r>
          </a:p>
        </p:txBody>
      </p:sp>
      <p:sp>
        <p:nvSpPr>
          <p:cNvPr id="4" name="Slide Number Placeholder 3"/>
          <p:cNvSpPr>
            <a:spLocks noGrp="1"/>
          </p:cNvSpPr>
          <p:nvPr>
            <p:ph type="sldNum" sz="quarter" idx="5"/>
          </p:nvPr>
        </p:nvSpPr>
        <p:spPr/>
        <p:txBody>
          <a:bodyPr/>
          <a:lstStyle/>
          <a:p>
            <a:fld id="{5F64E760-0CC9-44B5-9C24-266DF59B145A}" type="slidenum">
              <a:rPr lang="en-CA" smtClean="0"/>
              <a:t>7</a:t>
            </a:fld>
            <a:endParaRPr lang="en-CA"/>
          </a:p>
        </p:txBody>
      </p:sp>
    </p:spTree>
    <p:extLst>
      <p:ext uri="{BB962C8B-B14F-4D97-AF65-F5344CB8AC3E}">
        <p14:creationId xmlns:p14="http://schemas.microsoft.com/office/powerpoint/2010/main" val="3951323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Open Sans"/>
              </a:rPr>
              <a:t>A visual tool for connecting hardware, APIs and online services part of the Internet of Things.</a:t>
            </a:r>
          </a:p>
          <a:p>
            <a:endParaRPr lang="en-US" sz="1200" dirty="0">
              <a:latin typeface="Open Sans"/>
            </a:endParaRPr>
          </a:p>
          <a:p>
            <a:r>
              <a:rPr lang="en-US" sz="1200" dirty="0">
                <a:latin typeface="Open Sans"/>
              </a:rPr>
              <a:t>Node-RED is a flow-based programming tool, originally developed by IBM’s </a:t>
            </a:r>
            <a:r>
              <a:rPr lang="en-US" sz="1200" dirty="0">
                <a:latin typeface="Arial" panose="020B0604020202020204" pitchFamily="34" charset="0"/>
                <a:cs typeface="Arial" panose="020B0604020202020204" pitchFamily="34" charset="0"/>
              </a:rPr>
              <a:t>Emerging</a:t>
            </a:r>
            <a:r>
              <a:rPr lang="en-US" sz="1200" dirty="0">
                <a:latin typeface="Open Sans"/>
              </a:rPr>
              <a:t> Technology Services team and now a part of the JS Foundation.</a:t>
            </a:r>
          </a:p>
          <a:p>
            <a:endParaRPr lang="en-US" sz="1200" dirty="0">
              <a:latin typeface="Open Sans"/>
            </a:endParaRPr>
          </a:p>
          <a:p>
            <a:r>
              <a:rPr lang="en-US" sz="1200" dirty="0">
                <a:latin typeface="Open Sans"/>
              </a:rPr>
              <a:t>It’s a visual tool for connecting hardware, APIs and online services part of the Internet of Things.</a:t>
            </a:r>
          </a:p>
          <a:p>
            <a:r>
              <a:rPr lang="en-US" sz="1200" b="0" i="0" kern="1200" dirty="0">
                <a:solidFill>
                  <a:schemeClr val="tx1"/>
                </a:solidFill>
                <a:effectLst/>
                <a:latin typeface="+mn-lt"/>
                <a:ea typeface="+mn-ea"/>
                <a:cs typeface="+mn-cs"/>
              </a:rPr>
              <a:t>Node-RED consists of a Node.js-based runtime that you point a web browser at to access the flow editor. Within the browser you create your application by dragging nodes from your palette into a workspace and start to wire them together. With a single click, the application is deployed back to the runtime where it is run.</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Node.js is an opensource </a:t>
            </a:r>
            <a:r>
              <a:rPr lang="en-US" sz="1200" b="0" i="0" kern="1200" dirty="0" err="1">
                <a:solidFill>
                  <a:schemeClr val="tx1"/>
                </a:solidFill>
                <a:effectLst/>
                <a:latin typeface="+mn-lt"/>
                <a:ea typeface="+mn-ea"/>
                <a:cs typeface="+mn-cs"/>
              </a:rPr>
              <a:t>javascript</a:t>
            </a:r>
            <a:r>
              <a:rPr lang="en-US" sz="1200" b="0" i="0" kern="1200" dirty="0">
                <a:solidFill>
                  <a:schemeClr val="tx1"/>
                </a:solidFill>
                <a:effectLst/>
                <a:latin typeface="+mn-lt"/>
                <a:ea typeface="+mn-ea"/>
                <a:cs typeface="+mn-cs"/>
              </a:rPr>
              <a:t> runtime environment that lets you run </a:t>
            </a:r>
            <a:r>
              <a:rPr lang="en-US" sz="1200" b="0" i="0" kern="1200" dirty="0" err="1">
                <a:solidFill>
                  <a:schemeClr val="tx1"/>
                </a:solidFill>
                <a:effectLst/>
                <a:latin typeface="+mn-lt"/>
                <a:ea typeface="+mn-ea"/>
                <a:cs typeface="+mn-cs"/>
              </a:rPr>
              <a:t>javascript</a:t>
            </a:r>
            <a:r>
              <a:rPr lang="en-US" sz="1200" b="0" i="0" kern="1200" dirty="0">
                <a:solidFill>
                  <a:schemeClr val="tx1"/>
                </a:solidFill>
                <a:effectLst/>
                <a:latin typeface="+mn-lt"/>
                <a:ea typeface="+mn-ea"/>
                <a:cs typeface="+mn-cs"/>
              </a:rPr>
              <a:t> outside of a browser.</a:t>
            </a:r>
            <a:endParaRPr lang="en-CA" dirty="0"/>
          </a:p>
        </p:txBody>
      </p:sp>
      <p:sp>
        <p:nvSpPr>
          <p:cNvPr id="4" name="Slide Number Placeholder 3"/>
          <p:cNvSpPr>
            <a:spLocks noGrp="1"/>
          </p:cNvSpPr>
          <p:nvPr>
            <p:ph type="sldNum" sz="quarter" idx="5"/>
          </p:nvPr>
        </p:nvSpPr>
        <p:spPr/>
        <p:txBody>
          <a:bodyPr/>
          <a:lstStyle/>
          <a:p>
            <a:fld id="{5F64E760-0CC9-44B5-9C24-266DF59B145A}" type="slidenum">
              <a:rPr lang="en-CA" smtClean="0"/>
              <a:t>8</a:t>
            </a:fld>
            <a:endParaRPr lang="en-CA"/>
          </a:p>
        </p:txBody>
      </p:sp>
    </p:spTree>
    <p:extLst>
      <p:ext uri="{BB962C8B-B14F-4D97-AF65-F5344CB8AC3E}">
        <p14:creationId xmlns:p14="http://schemas.microsoft.com/office/powerpoint/2010/main" val="38283680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srgbClr val="222222"/>
                </a:solidFill>
                <a:latin typeface="arial" panose="020B0604020202020204" pitchFamily="34" charset="0"/>
              </a:rPr>
              <a:t>IFTTT is a free web-based service to create chains of simple conditional statements, called applets. An applet is triggered by changes that occur within other web services such as Gmail, Facebook, Telegram, Instagram, or Pinterest.</a:t>
            </a: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5F64E760-0CC9-44B5-9C24-266DF59B145A}" type="slidenum">
              <a:rPr lang="en-CA" smtClean="0"/>
              <a:t>13</a:t>
            </a:fld>
            <a:endParaRPr lang="en-CA"/>
          </a:p>
        </p:txBody>
      </p:sp>
    </p:spTree>
    <p:extLst>
      <p:ext uri="{BB962C8B-B14F-4D97-AF65-F5344CB8AC3E}">
        <p14:creationId xmlns:p14="http://schemas.microsoft.com/office/powerpoint/2010/main" val="39538093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EB207ACD-DBDC-419F-AFFC-82F3FD8370B5}" type="slidenum">
              <a:rPr lang="en-US" smtClean="0">
                <a:solidFill>
                  <a:prstClr val="black"/>
                </a:solidFill>
                <a:latin typeface="Calibri"/>
              </a:rPr>
              <a:pPr>
                <a:defRPr/>
              </a:pPr>
              <a:t>17</a:t>
            </a:fld>
            <a:endParaRPr lang="en-US">
              <a:solidFill>
                <a:prstClr val="black"/>
              </a:solidFill>
              <a:latin typeface="Calibri"/>
            </a:endParaRPr>
          </a:p>
        </p:txBody>
      </p:sp>
    </p:spTree>
    <p:extLst>
      <p:ext uri="{BB962C8B-B14F-4D97-AF65-F5344CB8AC3E}">
        <p14:creationId xmlns:p14="http://schemas.microsoft.com/office/powerpoint/2010/main" val="2443422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692A18F0-31D3-4F97-97BC-2B1116E14E28}" type="datetimeFigureOut">
              <a:rPr lang="en-CA" smtClean="0"/>
              <a:t>2019-06-03</a:t>
            </a:fld>
            <a:endParaRPr lang="en-CA"/>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CA"/>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9C52B0C-F801-4E54-AF0A-93894ABAD589}" type="slidenum">
              <a:rPr lang="en-CA" smtClean="0"/>
              <a:t>‹#›</a:t>
            </a:fld>
            <a:endParaRPr lang="en-CA"/>
          </a:p>
        </p:txBody>
      </p:sp>
    </p:spTree>
    <p:extLst>
      <p:ext uri="{BB962C8B-B14F-4D97-AF65-F5344CB8AC3E}">
        <p14:creationId xmlns:p14="http://schemas.microsoft.com/office/powerpoint/2010/main" val="3253103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692A18F0-31D3-4F97-97BC-2B1116E14E28}" type="datetimeFigureOut">
              <a:rPr lang="en-CA" smtClean="0"/>
              <a:t>2019-06-03</a:t>
            </a:fld>
            <a:endParaRPr lang="en-CA"/>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CA"/>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9C52B0C-F801-4E54-AF0A-93894ABAD589}" type="slidenum">
              <a:rPr lang="en-CA" smtClean="0"/>
              <a:t>‹#›</a:t>
            </a:fld>
            <a:endParaRPr lang="en-CA"/>
          </a:p>
        </p:txBody>
      </p:sp>
    </p:spTree>
    <p:extLst>
      <p:ext uri="{BB962C8B-B14F-4D97-AF65-F5344CB8AC3E}">
        <p14:creationId xmlns:p14="http://schemas.microsoft.com/office/powerpoint/2010/main" val="4110256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692A18F0-31D3-4F97-97BC-2B1116E14E28}" type="datetimeFigureOut">
              <a:rPr lang="en-CA" smtClean="0"/>
              <a:t>2019-06-03</a:t>
            </a:fld>
            <a:endParaRPr lang="en-CA"/>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CA"/>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9C52B0C-F801-4E54-AF0A-93894ABAD589}" type="slidenum">
              <a:rPr lang="en-CA" smtClean="0"/>
              <a:t>‹#›</a:t>
            </a:fld>
            <a:endParaRPr lang="en-CA"/>
          </a:p>
        </p:txBody>
      </p:sp>
    </p:spTree>
    <p:extLst>
      <p:ext uri="{BB962C8B-B14F-4D97-AF65-F5344CB8AC3E}">
        <p14:creationId xmlns:p14="http://schemas.microsoft.com/office/powerpoint/2010/main" val="2543858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692A18F0-31D3-4F97-97BC-2B1116E14E28}" type="datetimeFigureOut">
              <a:rPr lang="en-CA" smtClean="0"/>
              <a:t>2019-06-03</a:t>
            </a:fld>
            <a:endParaRPr lang="en-CA"/>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CA"/>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9C52B0C-F801-4E54-AF0A-93894ABAD589}" type="slidenum">
              <a:rPr lang="en-CA" smtClean="0"/>
              <a:t>‹#›</a:t>
            </a:fld>
            <a:endParaRPr lang="en-CA"/>
          </a:p>
        </p:txBody>
      </p:sp>
    </p:spTree>
    <p:extLst>
      <p:ext uri="{BB962C8B-B14F-4D97-AF65-F5344CB8AC3E}">
        <p14:creationId xmlns:p14="http://schemas.microsoft.com/office/powerpoint/2010/main" val="3171358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692A18F0-31D3-4F97-97BC-2B1116E14E28}" type="datetimeFigureOut">
              <a:rPr lang="en-CA" smtClean="0"/>
              <a:t>2019-06-03</a:t>
            </a:fld>
            <a:endParaRPr lang="en-CA"/>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CA"/>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9C52B0C-F801-4E54-AF0A-93894ABAD589}" type="slidenum">
              <a:rPr lang="en-CA" smtClean="0"/>
              <a:t>‹#›</a:t>
            </a:fld>
            <a:endParaRPr lang="en-CA"/>
          </a:p>
        </p:txBody>
      </p:sp>
    </p:spTree>
    <p:extLst>
      <p:ext uri="{BB962C8B-B14F-4D97-AF65-F5344CB8AC3E}">
        <p14:creationId xmlns:p14="http://schemas.microsoft.com/office/powerpoint/2010/main" val="1419425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692A18F0-31D3-4F97-97BC-2B1116E14E28}" type="datetimeFigureOut">
              <a:rPr lang="en-CA" smtClean="0"/>
              <a:t>2019-06-03</a:t>
            </a:fld>
            <a:endParaRPr lang="en-CA"/>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CA"/>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59C52B0C-F801-4E54-AF0A-93894ABAD589}" type="slidenum">
              <a:rPr lang="en-CA" smtClean="0"/>
              <a:t>‹#›</a:t>
            </a:fld>
            <a:endParaRPr lang="en-CA"/>
          </a:p>
        </p:txBody>
      </p:sp>
    </p:spTree>
    <p:extLst>
      <p:ext uri="{BB962C8B-B14F-4D97-AF65-F5344CB8AC3E}">
        <p14:creationId xmlns:p14="http://schemas.microsoft.com/office/powerpoint/2010/main" val="3214219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p:cNvSpPr>
            <a:spLocks noGrp="1"/>
          </p:cNvSpPr>
          <p:nvPr>
            <p:ph type="dt" sz="half" idx="10"/>
          </p:nvPr>
        </p:nvSpPr>
        <p:spPr>
          <a:xfrm>
            <a:off x="838200" y="6356350"/>
            <a:ext cx="2743200" cy="365125"/>
          </a:xfrm>
          <a:prstGeom prst="rect">
            <a:avLst/>
          </a:prstGeom>
        </p:spPr>
        <p:txBody>
          <a:bodyPr/>
          <a:lstStyle/>
          <a:p>
            <a:fld id="{692A18F0-31D3-4F97-97BC-2B1116E14E28}" type="datetimeFigureOut">
              <a:rPr lang="en-CA" smtClean="0"/>
              <a:t>2019-06-03</a:t>
            </a:fld>
            <a:endParaRPr lang="en-CA"/>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en-CA"/>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59C52B0C-F801-4E54-AF0A-93894ABAD589}" type="slidenum">
              <a:rPr lang="en-CA" smtClean="0"/>
              <a:t>‹#›</a:t>
            </a:fld>
            <a:endParaRPr lang="en-CA"/>
          </a:p>
        </p:txBody>
      </p:sp>
    </p:spTree>
    <p:extLst>
      <p:ext uri="{BB962C8B-B14F-4D97-AF65-F5344CB8AC3E}">
        <p14:creationId xmlns:p14="http://schemas.microsoft.com/office/powerpoint/2010/main" val="3575028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Date Placeholder 2"/>
          <p:cNvSpPr>
            <a:spLocks noGrp="1"/>
          </p:cNvSpPr>
          <p:nvPr>
            <p:ph type="dt" sz="half" idx="10"/>
          </p:nvPr>
        </p:nvSpPr>
        <p:spPr>
          <a:xfrm>
            <a:off x="838200" y="6356350"/>
            <a:ext cx="2743200" cy="365125"/>
          </a:xfrm>
          <a:prstGeom prst="rect">
            <a:avLst/>
          </a:prstGeom>
        </p:spPr>
        <p:txBody>
          <a:bodyPr/>
          <a:lstStyle/>
          <a:p>
            <a:fld id="{692A18F0-31D3-4F97-97BC-2B1116E14E28}" type="datetimeFigureOut">
              <a:rPr lang="en-CA" smtClean="0"/>
              <a:t>2019-06-03</a:t>
            </a:fld>
            <a:endParaRPr lang="en-CA"/>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CA"/>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59C52B0C-F801-4E54-AF0A-93894ABAD589}" type="slidenum">
              <a:rPr lang="en-CA" smtClean="0"/>
              <a:t>‹#›</a:t>
            </a:fld>
            <a:endParaRPr lang="en-CA"/>
          </a:p>
        </p:txBody>
      </p:sp>
    </p:spTree>
    <p:extLst>
      <p:ext uri="{BB962C8B-B14F-4D97-AF65-F5344CB8AC3E}">
        <p14:creationId xmlns:p14="http://schemas.microsoft.com/office/powerpoint/2010/main" val="4103519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692A18F0-31D3-4F97-97BC-2B1116E14E28}" type="datetimeFigureOut">
              <a:rPr lang="en-CA" smtClean="0"/>
              <a:t>2019-06-03</a:t>
            </a:fld>
            <a:endParaRPr lang="en-CA"/>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en-CA"/>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59C52B0C-F801-4E54-AF0A-93894ABAD589}" type="slidenum">
              <a:rPr lang="en-CA" smtClean="0"/>
              <a:t>‹#›</a:t>
            </a:fld>
            <a:endParaRPr lang="en-CA"/>
          </a:p>
        </p:txBody>
      </p:sp>
    </p:spTree>
    <p:extLst>
      <p:ext uri="{BB962C8B-B14F-4D97-AF65-F5344CB8AC3E}">
        <p14:creationId xmlns:p14="http://schemas.microsoft.com/office/powerpoint/2010/main" val="709129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692A18F0-31D3-4F97-97BC-2B1116E14E28}" type="datetimeFigureOut">
              <a:rPr lang="en-CA" smtClean="0"/>
              <a:t>2019-06-03</a:t>
            </a:fld>
            <a:endParaRPr lang="en-CA"/>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CA"/>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59C52B0C-F801-4E54-AF0A-93894ABAD589}" type="slidenum">
              <a:rPr lang="en-CA" smtClean="0"/>
              <a:t>‹#›</a:t>
            </a:fld>
            <a:endParaRPr lang="en-CA"/>
          </a:p>
        </p:txBody>
      </p:sp>
    </p:spTree>
    <p:extLst>
      <p:ext uri="{BB962C8B-B14F-4D97-AF65-F5344CB8AC3E}">
        <p14:creationId xmlns:p14="http://schemas.microsoft.com/office/powerpoint/2010/main" val="1647633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692A18F0-31D3-4F97-97BC-2B1116E14E28}" type="datetimeFigureOut">
              <a:rPr lang="en-CA" smtClean="0"/>
              <a:t>2019-06-03</a:t>
            </a:fld>
            <a:endParaRPr lang="en-CA"/>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CA"/>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59C52B0C-F801-4E54-AF0A-93894ABAD589}" type="slidenum">
              <a:rPr lang="en-CA" smtClean="0"/>
              <a:t>‹#›</a:t>
            </a:fld>
            <a:endParaRPr lang="en-CA"/>
          </a:p>
        </p:txBody>
      </p:sp>
    </p:spTree>
    <p:extLst>
      <p:ext uri="{BB962C8B-B14F-4D97-AF65-F5344CB8AC3E}">
        <p14:creationId xmlns:p14="http://schemas.microsoft.com/office/powerpoint/2010/main" val="2870647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CA"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pic>
        <p:nvPicPr>
          <p:cNvPr id="7" name="Picture 6"/>
          <p:cNvPicPr/>
          <p:nvPr userDrawn="1"/>
        </p:nvPicPr>
        <p:blipFill>
          <a:blip r:embed="rId13" cstate="print">
            <a:extLst>
              <a:ext uri="{28A0092B-C50C-407E-A947-70E740481C1C}">
                <a14:useLocalDpi xmlns:a14="http://schemas.microsoft.com/office/drawing/2010/main" val="0"/>
              </a:ext>
            </a:extLst>
          </a:blip>
          <a:stretch>
            <a:fillRect/>
          </a:stretch>
        </p:blipFill>
        <p:spPr>
          <a:xfrm>
            <a:off x="474929" y="6134716"/>
            <a:ext cx="2042160" cy="501650"/>
          </a:xfrm>
          <a:prstGeom prst="rect">
            <a:avLst/>
          </a:prstGeom>
          <a:extLst>
            <a:ext uri="{FAA26D3D-D897-4be2-8F04-BA451C77F1D7}">
              <ma14:placeholder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ma14="http://schemas.microsoft.com/office/mac/drawingml/2011/main" xmlns:w="http://schemas.openxmlformats.org/wordprocessingml/2006/main" xmlns:w10="urn:schemas-microsoft-com:office:word" xmlns:v="urn:schemas-microsoft-com:vml" xmlns:o="urn:schemas-microsoft-com:office:office" xmlns:mv="urn:schemas-microsoft-com:mac:vml" xmlns:mo="http://schemas.microsoft.com/office/mac/office/2008/main" xmlns="" xmlns:lc="http://schemas.openxmlformats.org/drawingml/2006/lockedCanvas"/>
            </a:ext>
          </a:extLst>
        </p:spPr>
      </p:pic>
      <p:pic>
        <p:nvPicPr>
          <p:cNvPr id="8" name="Picture 7"/>
          <p:cNvPicPr/>
          <p:nvPr userDrawn="1"/>
        </p:nvPicPr>
        <p:blipFill rotWithShape="1">
          <a:blip r:embed="rId14" cstate="print">
            <a:extLst>
              <a:ext uri="{28A0092B-C50C-407E-A947-70E740481C1C}">
                <a14:useLocalDpi xmlns:a14="http://schemas.microsoft.com/office/drawing/2010/main" val="0"/>
              </a:ext>
            </a:extLst>
          </a:blip>
          <a:srcRect l="-1" r="241" b="52748"/>
          <a:stretch/>
        </p:blipFill>
        <p:spPr bwMode="auto">
          <a:xfrm>
            <a:off x="7270685" y="6269653"/>
            <a:ext cx="4667250" cy="381635"/>
          </a:xfrm>
          <a:prstGeom prst="rect">
            <a:avLst/>
          </a:prstGeom>
          <a:ln>
            <a:noFill/>
          </a:ln>
          <a:extLst>
            <a:ext uri="{53640926-AAD7-44D8-BBD7-CCE9431645EC}">
              <a14:shadowObscured xmlns:a14="http://schemas.microsoft.com/office/drawing/2010/main"/>
            </a:ext>
            <a:ext uri="{FAA26D3D-D897-4be2-8F04-BA451C77F1D7}">
              <ma14:placeholder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ma14="http://schemas.microsoft.com/office/mac/drawingml/2011/main" xmlns:w="http://schemas.openxmlformats.org/wordprocessingml/2006/main" xmlns:w10="urn:schemas-microsoft-com:office:word" xmlns:v="urn:schemas-microsoft-com:vml" xmlns:o="urn:schemas-microsoft-com:office:office" xmlns:mv="urn:schemas-microsoft-com:mac:vml" xmlns:mo="http://schemas.microsoft.com/office/mac/office/2008/main" xmlns="" xmlns:lc="http://schemas.openxmlformats.org/drawingml/2006/lockedCanvas"/>
            </a:ext>
          </a:extLst>
        </p:spPr>
      </p:pic>
    </p:spTree>
    <p:extLst>
      <p:ext uri="{BB962C8B-B14F-4D97-AF65-F5344CB8AC3E}">
        <p14:creationId xmlns:p14="http://schemas.microsoft.com/office/powerpoint/2010/main" val="9958487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rgbClr val="002060"/>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3.png"/><Relationship Id="rId7" Type="http://schemas.openxmlformats.org/officeDocument/2006/relationships/image" Target="../media/image24.png"/><Relationship Id="rId2" Type="http://schemas.openxmlformats.org/officeDocument/2006/relationships/image" Target="../media/image8.jpeg"/><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png"/><Relationship Id="rId10" Type="http://schemas.openxmlformats.org/officeDocument/2006/relationships/image" Target="../media/image34.jpeg"/><Relationship Id="rId4" Type="http://schemas.openxmlformats.org/officeDocument/2006/relationships/image" Target="../media/image28.jpeg"/><Relationship Id="rId9"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406400"/>
            <a:ext cx="9144000" cy="2387600"/>
          </a:xfrm>
        </p:spPr>
        <p:txBody>
          <a:bodyPr>
            <a:normAutofit/>
          </a:bodyPr>
          <a:lstStyle/>
          <a:p>
            <a:r>
              <a:rPr lang="en-CA" sz="6600" dirty="0"/>
              <a:t>PV’s and Google Home</a:t>
            </a:r>
          </a:p>
        </p:txBody>
      </p:sp>
      <p:sp>
        <p:nvSpPr>
          <p:cNvPr id="3" name="Subtitle 2"/>
          <p:cNvSpPr>
            <a:spLocks noGrp="1"/>
          </p:cNvSpPr>
          <p:nvPr>
            <p:ph type="subTitle" idx="1"/>
          </p:nvPr>
        </p:nvSpPr>
        <p:spPr/>
        <p:txBody>
          <a:bodyPr>
            <a:noAutofit/>
          </a:bodyPr>
          <a:lstStyle/>
          <a:p>
            <a:r>
              <a:rPr lang="en-CA" sz="3200" dirty="0" err="1"/>
              <a:t>Propogating</a:t>
            </a:r>
            <a:r>
              <a:rPr lang="en-CA" sz="3200" dirty="0"/>
              <a:t> PV’s with Free Web Tools to a Smart Home Device</a:t>
            </a:r>
          </a:p>
          <a:p>
            <a:endParaRPr lang="en-CA" sz="3200" dirty="0"/>
          </a:p>
          <a:p>
            <a:r>
              <a:rPr lang="en-CA" sz="3200" dirty="0"/>
              <a:t>Gillian Black</a:t>
            </a:r>
          </a:p>
          <a:p>
            <a:r>
              <a:rPr lang="en-CA" sz="3200" dirty="0"/>
              <a:t>Canadian Light Source</a:t>
            </a:r>
          </a:p>
        </p:txBody>
      </p:sp>
      <p:pic>
        <p:nvPicPr>
          <p:cNvPr id="4" name="Picture 14" descr="Image result for google assistant">
            <a:extLst>
              <a:ext uri="{FF2B5EF4-FFF2-40B4-BE49-F238E27FC236}">
                <a16:creationId xmlns:a16="http://schemas.microsoft.com/office/drawing/2014/main" id="{4E185724-FD7D-47E7-9F20-46BDA5070B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57959" y="1184736"/>
            <a:ext cx="1216025" cy="1216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98577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620E224-A45B-41A0-AB4E-50CD76D02FA2}"/>
              </a:ext>
            </a:extLst>
          </p:cNvPr>
          <p:cNvPicPr>
            <a:picLocks noChangeAspect="1"/>
          </p:cNvPicPr>
          <p:nvPr/>
        </p:nvPicPr>
        <p:blipFill>
          <a:blip r:embed="rId2"/>
          <a:stretch>
            <a:fillRect/>
          </a:stretch>
        </p:blipFill>
        <p:spPr>
          <a:xfrm>
            <a:off x="1815922" y="504286"/>
            <a:ext cx="8861328" cy="5849427"/>
          </a:xfrm>
          <a:prstGeom prst="rect">
            <a:avLst/>
          </a:prstGeom>
        </p:spPr>
      </p:pic>
    </p:spTree>
    <p:extLst>
      <p:ext uri="{BB962C8B-B14F-4D97-AF65-F5344CB8AC3E}">
        <p14:creationId xmlns:p14="http://schemas.microsoft.com/office/powerpoint/2010/main" val="8330624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C8F9686-ACE4-4755-B88F-EAD3646ABE2C}"/>
              </a:ext>
            </a:extLst>
          </p:cNvPr>
          <p:cNvPicPr>
            <a:picLocks noChangeAspect="1"/>
          </p:cNvPicPr>
          <p:nvPr/>
        </p:nvPicPr>
        <p:blipFill>
          <a:blip r:embed="rId2"/>
          <a:stretch>
            <a:fillRect/>
          </a:stretch>
        </p:blipFill>
        <p:spPr>
          <a:xfrm>
            <a:off x="1120462" y="853897"/>
            <a:ext cx="10534918" cy="5452375"/>
          </a:xfrm>
          <a:prstGeom prst="rect">
            <a:avLst/>
          </a:prstGeom>
        </p:spPr>
      </p:pic>
    </p:spTree>
    <p:extLst>
      <p:ext uri="{BB962C8B-B14F-4D97-AF65-F5344CB8AC3E}">
        <p14:creationId xmlns:p14="http://schemas.microsoft.com/office/powerpoint/2010/main" val="35893764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405091D-A556-49DC-B585-61BE28AB4D54}"/>
              </a:ext>
            </a:extLst>
          </p:cNvPr>
          <p:cNvPicPr>
            <a:picLocks noChangeAspect="1"/>
          </p:cNvPicPr>
          <p:nvPr/>
        </p:nvPicPr>
        <p:blipFill>
          <a:blip r:embed="rId2"/>
          <a:stretch>
            <a:fillRect/>
          </a:stretch>
        </p:blipFill>
        <p:spPr>
          <a:xfrm>
            <a:off x="879182" y="553792"/>
            <a:ext cx="10441348" cy="5754666"/>
          </a:xfrm>
          <a:prstGeom prst="rect">
            <a:avLst/>
          </a:prstGeom>
        </p:spPr>
      </p:pic>
      <p:sp>
        <p:nvSpPr>
          <p:cNvPr id="4" name="TextBox 3">
            <a:extLst>
              <a:ext uri="{FF2B5EF4-FFF2-40B4-BE49-F238E27FC236}">
                <a16:creationId xmlns:a16="http://schemas.microsoft.com/office/drawing/2014/main" id="{F0ADBFD2-1A4C-43E4-B39C-146FB15A3DFE}"/>
              </a:ext>
            </a:extLst>
          </p:cNvPr>
          <p:cNvSpPr txBox="1"/>
          <p:nvPr/>
        </p:nvSpPr>
        <p:spPr>
          <a:xfrm>
            <a:off x="1486238" y="99688"/>
            <a:ext cx="9826580" cy="646331"/>
          </a:xfrm>
          <a:prstGeom prst="rect">
            <a:avLst/>
          </a:prstGeom>
          <a:noFill/>
        </p:spPr>
        <p:txBody>
          <a:bodyPr wrap="square" rtlCol="0">
            <a:spAutoFit/>
          </a:bodyPr>
          <a:lstStyle/>
          <a:p>
            <a:pPr algn="ctr"/>
            <a:r>
              <a:rPr lang="en-CA" sz="3600" b="1" dirty="0">
                <a:latin typeface="+mj-lt"/>
              </a:rPr>
              <a:t>Problem #3: Turn Notifications on and Off</a:t>
            </a:r>
          </a:p>
        </p:txBody>
      </p:sp>
    </p:spTree>
    <p:extLst>
      <p:ext uri="{BB962C8B-B14F-4D97-AF65-F5344CB8AC3E}">
        <p14:creationId xmlns:p14="http://schemas.microsoft.com/office/powerpoint/2010/main" val="9912930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0BA6B99-D60A-40D2-BDC1-8A2C81B2E83C}"/>
              </a:ext>
            </a:extLst>
          </p:cNvPr>
          <p:cNvSpPr txBox="1"/>
          <p:nvPr/>
        </p:nvSpPr>
        <p:spPr>
          <a:xfrm>
            <a:off x="1313645" y="357265"/>
            <a:ext cx="9826580" cy="646331"/>
          </a:xfrm>
          <a:prstGeom prst="rect">
            <a:avLst/>
          </a:prstGeom>
          <a:noFill/>
        </p:spPr>
        <p:txBody>
          <a:bodyPr wrap="square" rtlCol="0">
            <a:spAutoFit/>
          </a:bodyPr>
          <a:lstStyle/>
          <a:p>
            <a:pPr algn="ctr"/>
            <a:r>
              <a:rPr lang="en-CA" sz="3600" b="1" dirty="0">
                <a:latin typeface="+mj-lt"/>
              </a:rPr>
              <a:t>Problem #4: Pass the POST Request to Node-RED</a:t>
            </a:r>
          </a:p>
        </p:txBody>
      </p:sp>
      <p:pic>
        <p:nvPicPr>
          <p:cNvPr id="2050" name="Picture 2" descr="Image result for ifttt">
            <a:extLst>
              <a:ext uri="{FF2B5EF4-FFF2-40B4-BE49-F238E27FC236}">
                <a16:creationId xmlns:a16="http://schemas.microsoft.com/office/drawing/2014/main" id="{96CB7103-1DB1-4493-AEEC-39BE7CDF7E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3875" y="1764657"/>
            <a:ext cx="5002125" cy="332868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4214CC07-83C6-4086-BBC7-0F2F10B1BF75}"/>
              </a:ext>
            </a:extLst>
          </p:cNvPr>
          <p:cNvPicPr>
            <a:picLocks noChangeAspect="1"/>
          </p:cNvPicPr>
          <p:nvPr/>
        </p:nvPicPr>
        <p:blipFill>
          <a:blip r:embed="rId4"/>
          <a:stretch>
            <a:fillRect/>
          </a:stretch>
        </p:blipFill>
        <p:spPr>
          <a:xfrm>
            <a:off x="7050896" y="1107583"/>
            <a:ext cx="3278027" cy="5664430"/>
          </a:xfrm>
          <a:prstGeom prst="rect">
            <a:avLst/>
          </a:prstGeom>
        </p:spPr>
      </p:pic>
    </p:spTree>
    <p:extLst>
      <p:ext uri="{BB962C8B-B14F-4D97-AF65-F5344CB8AC3E}">
        <p14:creationId xmlns:p14="http://schemas.microsoft.com/office/powerpoint/2010/main" val="586129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 descr="blob:https://www.icloud.com/4c2e5f1a-8a0d-4f0c-9120-2ee813774dcc">
            <a:extLst>
              <a:ext uri="{FF2B5EF4-FFF2-40B4-BE49-F238E27FC236}">
                <a16:creationId xmlns:a16="http://schemas.microsoft.com/office/drawing/2014/main" id="{766A9C14-BFC4-4377-96A4-54E8128E7C79}"/>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8" name="AutoShape 6" descr="blob:https://www.icloud.com/4c2e5f1a-8a0d-4f0c-9120-2ee813774dcc">
            <a:extLst>
              <a:ext uri="{FF2B5EF4-FFF2-40B4-BE49-F238E27FC236}">
                <a16:creationId xmlns:a16="http://schemas.microsoft.com/office/drawing/2014/main" id="{E0D72E3C-2771-4CE2-A1C4-30631F9E8EF1}"/>
              </a:ext>
            </a:extLst>
          </p:cNvPr>
          <p:cNvSpPr>
            <a:spLocks noChangeAspect="1" noChangeArrowheads="1"/>
          </p:cNvSpPr>
          <p:nvPr/>
        </p:nvSpPr>
        <p:spPr bwMode="auto">
          <a:xfrm>
            <a:off x="6095999" y="3428999"/>
            <a:ext cx="2532845" cy="253284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dirty="0"/>
          </a:p>
        </p:txBody>
      </p:sp>
      <p:pic>
        <p:nvPicPr>
          <p:cNvPr id="13" name="Picture 12">
            <a:extLst>
              <a:ext uri="{FF2B5EF4-FFF2-40B4-BE49-F238E27FC236}">
                <a16:creationId xmlns:a16="http://schemas.microsoft.com/office/drawing/2014/main" id="{ACF59D53-7B25-4959-8433-D8BCCF954DB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68709" y="-19050"/>
            <a:ext cx="8792691" cy="6591300"/>
          </a:xfrm>
          <a:prstGeom prst="rect">
            <a:avLst/>
          </a:prstGeom>
        </p:spPr>
      </p:pic>
      <p:pic>
        <p:nvPicPr>
          <p:cNvPr id="5" name="Picture 4">
            <a:extLst>
              <a:ext uri="{FF2B5EF4-FFF2-40B4-BE49-F238E27FC236}">
                <a16:creationId xmlns:a16="http://schemas.microsoft.com/office/drawing/2014/main" id="{10965F25-43FF-4A29-B039-B848E326D4F4}"/>
              </a:ext>
            </a:extLst>
          </p:cNvPr>
          <p:cNvPicPr>
            <a:picLocks noChangeAspect="1"/>
          </p:cNvPicPr>
          <p:nvPr/>
        </p:nvPicPr>
        <p:blipFill>
          <a:blip r:embed="rId3"/>
          <a:stretch>
            <a:fillRect/>
          </a:stretch>
        </p:blipFill>
        <p:spPr>
          <a:xfrm>
            <a:off x="1720872" y="-19050"/>
            <a:ext cx="3495675" cy="6591300"/>
          </a:xfrm>
          <a:prstGeom prst="rect">
            <a:avLst/>
          </a:prstGeom>
        </p:spPr>
      </p:pic>
    </p:spTree>
    <p:extLst>
      <p:ext uri="{BB962C8B-B14F-4D97-AF65-F5344CB8AC3E}">
        <p14:creationId xmlns:p14="http://schemas.microsoft.com/office/powerpoint/2010/main" val="13165912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2505891" cy="1325563"/>
          </a:xfrm>
        </p:spPr>
        <p:txBody>
          <a:bodyPr/>
          <a:lstStyle/>
          <a:p>
            <a:r>
              <a:rPr lang="en-CA" dirty="0"/>
              <a:t>Flowchart</a:t>
            </a:r>
          </a:p>
        </p:txBody>
      </p:sp>
      <p:pic>
        <p:nvPicPr>
          <p:cNvPr id="1026" name="Picture 2" descr="Image result for google hom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15219" y="5035484"/>
            <a:ext cx="1510938" cy="1510938"/>
          </a:xfrm>
          <a:prstGeom prst="rect">
            <a:avLst/>
          </a:prstGeom>
          <a:noFill/>
          <a:extLst>
            <a:ext uri="{909E8E84-426E-40DD-AFC4-6F175D3DCCD1}">
              <a14:hiddenFill xmlns:a14="http://schemas.microsoft.com/office/drawing/2010/main">
                <a:solidFill>
                  <a:srgbClr val="FFFFFF"/>
                </a:solidFill>
              </a14:hiddenFill>
            </a:ext>
          </a:extLst>
        </p:spPr>
      </p:pic>
      <p:sp>
        <p:nvSpPr>
          <p:cNvPr id="3" name="Rounded Rectangle 2"/>
          <p:cNvSpPr/>
          <p:nvPr/>
        </p:nvSpPr>
        <p:spPr>
          <a:xfrm>
            <a:off x="9359536" y="2076267"/>
            <a:ext cx="1959429" cy="121484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extBox 3"/>
          <p:cNvSpPr txBox="1"/>
          <p:nvPr/>
        </p:nvSpPr>
        <p:spPr>
          <a:xfrm>
            <a:off x="9503228" y="2083526"/>
            <a:ext cx="1672046" cy="1200329"/>
          </a:xfrm>
          <a:prstGeom prst="rect">
            <a:avLst/>
          </a:prstGeom>
          <a:noFill/>
        </p:spPr>
        <p:txBody>
          <a:bodyPr wrap="square" rtlCol="0">
            <a:spAutoFit/>
          </a:bodyPr>
          <a:lstStyle/>
          <a:p>
            <a:pPr algn="ctr"/>
            <a:r>
              <a:rPr lang="en-CA" sz="2400" dirty="0"/>
              <a:t>Control System Web</a:t>
            </a:r>
          </a:p>
        </p:txBody>
      </p:sp>
      <p:sp>
        <p:nvSpPr>
          <p:cNvPr id="5" name="TextBox 4"/>
          <p:cNvSpPr txBox="1"/>
          <p:nvPr/>
        </p:nvSpPr>
        <p:spPr>
          <a:xfrm>
            <a:off x="9300754" y="365125"/>
            <a:ext cx="1240972" cy="830997"/>
          </a:xfrm>
          <a:prstGeom prst="rect">
            <a:avLst/>
          </a:prstGeom>
          <a:noFill/>
          <a:ln>
            <a:solidFill>
              <a:schemeClr val="accent1">
                <a:shade val="50000"/>
              </a:schemeClr>
            </a:solidFill>
          </a:ln>
        </p:spPr>
        <p:txBody>
          <a:bodyPr wrap="square" rtlCol="0">
            <a:spAutoFit/>
          </a:bodyPr>
          <a:lstStyle/>
          <a:p>
            <a:pPr algn="ctr"/>
            <a:r>
              <a:rPr lang="en-CA" sz="2400" dirty="0"/>
              <a:t>Changes in PV’s</a:t>
            </a:r>
          </a:p>
        </p:txBody>
      </p:sp>
      <p:pic>
        <p:nvPicPr>
          <p:cNvPr id="1028" name="Picture 4" descr="Related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78417" y="1835952"/>
            <a:ext cx="1517062" cy="145638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gmai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79275" y="3237345"/>
            <a:ext cx="993166" cy="993166"/>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iftt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69392" y="2342980"/>
            <a:ext cx="2425229" cy="138503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Image result for google assistan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06399" y="4056725"/>
            <a:ext cx="1216025" cy="1216025"/>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Arrow Connector 6"/>
          <p:cNvCxnSpPr>
            <a:stCxn id="5" idx="2"/>
            <a:endCxn id="4" idx="0"/>
          </p:cNvCxnSpPr>
          <p:nvPr/>
        </p:nvCxnSpPr>
        <p:spPr>
          <a:xfrm>
            <a:off x="9921240" y="1196122"/>
            <a:ext cx="418011" cy="887404"/>
          </a:xfrm>
          <a:prstGeom prst="straightConnector1">
            <a:avLst/>
          </a:prstGeom>
          <a:ln w="53975">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endCxn id="1034" idx="3"/>
          </p:cNvCxnSpPr>
          <p:nvPr/>
        </p:nvCxnSpPr>
        <p:spPr>
          <a:xfrm flipH="1">
            <a:off x="8772441" y="3318545"/>
            <a:ext cx="1566810" cy="415383"/>
          </a:xfrm>
          <a:prstGeom prst="straightConnector1">
            <a:avLst/>
          </a:prstGeom>
          <a:ln w="53975">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034" idx="1"/>
            <a:endCxn id="1028" idx="3"/>
          </p:cNvCxnSpPr>
          <p:nvPr/>
        </p:nvCxnSpPr>
        <p:spPr>
          <a:xfrm flipH="1" flipV="1">
            <a:off x="6695479" y="2564142"/>
            <a:ext cx="1083796" cy="1169786"/>
          </a:xfrm>
          <a:prstGeom prst="straightConnector1">
            <a:avLst/>
          </a:prstGeom>
          <a:ln w="53975">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cxnSpLocks/>
          </p:cNvCxnSpPr>
          <p:nvPr/>
        </p:nvCxnSpPr>
        <p:spPr>
          <a:xfrm flipV="1">
            <a:off x="3896798" y="2609807"/>
            <a:ext cx="1327386" cy="471354"/>
          </a:xfrm>
          <a:prstGeom prst="straightConnector1">
            <a:avLst/>
          </a:prstGeom>
          <a:ln w="53975">
            <a:tailEnd type="triangle"/>
          </a:ln>
        </p:spPr>
        <p:style>
          <a:lnRef idx="1">
            <a:schemeClr val="accent1"/>
          </a:lnRef>
          <a:fillRef idx="0">
            <a:schemeClr val="accent1"/>
          </a:fillRef>
          <a:effectRef idx="0">
            <a:schemeClr val="accent1"/>
          </a:effectRef>
          <a:fontRef idx="minor">
            <a:schemeClr val="tx1"/>
          </a:fontRef>
        </p:style>
      </p:cxnSp>
      <p:pic>
        <p:nvPicPr>
          <p:cNvPr id="1040" name="Picture 16" descr="Image result for stick man"/>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491573" y="5056276"/>
            <a:ext cx="1374287" cy="1374287"/>
          </a:xfrm>
          <a:prstGeom prst="rect">
            <a:avLst/>
          </a:prstGeom>
          <a:noFill/>
          <a:extLst>
            <a:ext uri="{909E8E84-426E-40DD-AFC4-6F175D3DCCD1}">
              <a14:hiddenFill xmlns:a14="http://schemas.microsoft.com/office/drawing/2010/main">
                <a:solidFill>
                  <a:srgbClr val="FFFFFF"/>
                </a:solidFill>
              </a14:hiddenFill>
            </a:ext>
          </a:extLst>
        </p:spPr>
      </p:pic>
      <p:cxnSp>
        <p:nvCxnSpPr>
          <p:cNvPr id="26" name="Straight Arrow Connector 25"/>
          <p:cNvCxnSpPr>
            <a:endCxn id="1038" idx="3"/>
          </p:cNvCxnSpPr>
          <p:nvPr/>
        </p:nvCxnSpPr>
        <p:spPr>
          <a:xfrm flipH="1" flipV="1">
            <a:off x="3622424" y="4664738"/>
            <a:ext cx="1736353" cy="794622"/>
          </a:xfrm>
          <a:prstGeom prst="straightConnector1">
            <a:avLst/>
          </a:prstGeom>
          <a:ln w="53975">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cxnSpLocks/>
            <a:endCxn id="1026" idx="0"/>
          </p:cNvCxnSpPr>
          <p:nvPr/>
        </p:nvCxnSpPr>
        <p:spPr>
          <a:xfrm>
            <a:off x="5790696" y="3247848"/>
            <a:ext cx="79992" cy="1787636"/>
          </a:xfrm>
          <a:prstGeom prst="straightConnector1">
            <a:avLst/>
          </a:prstGeom>
          <a:ln w="53975">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1038" idx="0"/>
          </p:cNvCxnSpPr>
          <p:nvPr/>
        </p:nvCxnSpPr>
        <p:spPr>
          <a:xfrm flipH="1" flipV="1">
            <a:off x="2760785" y="3318545"/>
            <a:ext cx="253627" cy="738180"/>
          </a:xfrm>
          <a:prstGeom prst="straightConnector1">
            <a:avLst/>
          </a:prstGeom>
          <a:ln w="53975">
            <a:tailEnd type="triangle"/>
          </a:ln>
        </p:spPr>
        <p:style>
          <a:lnRef idx="1">
            <a:schemeClr val="accent1"/>
          </a:lnRef>
          <a:fillRef idx="0">
            <a:schemeClr val="accent1"/>
          </a:fillRef>
          <a:effectRef idx="0">
            <a:schemeClr val="accent1"/>
          </a:effectRef>
          <a:fontRef idx="minor">
            <a:schemeClr val="tx1"/>
          </a:fontRef>
        </p:style>
      </p:cxnSp>
      <p:pic>
        <p:nvPicPr>
          <p:cNvPr id="1042" name="Picture 18" descr="Image result for cartoon voice bubbl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78716" y="4406489"/>
            <a:ext cx="2433047" cy="1818641"/>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p:cNvSpPr txBox="1"/>
          <p:nvPr/>
        </p:nvSpPr>
        <p:spPr>
          <a:xfrm>
            <a:off x="9253548" y="4669545"/>
            <a:ext cx="2198584" cy="923330"/>
          </a:xfrm>
          <a:prstGeom prst="rect">
            <a:avLst/>
          </a:prstGeom>
          <a:noFill/>
          <a:ln>
            <a:noFill/>
          </a:ln>
        </p:spPr>
        <p:txBody>
          <a:bodyPr wrap="square" rtlCol="0">
            <a:spAutoFit/>
          </a:bodyPr>
          <a:lstStyle/>
          <a:p>
            <a:pPr algn="ctr"/>
            <a:r>
              <a:rPr lang="en-CA" dirty="0"/>
              <a:t>Hey Google, please allow beam notifications</a:t>
            </a:r>
          </a:p>
        </p:txBody>
      </p:sp>
      <p:pic>
        <p:nvPicPr>
          <p:cNvPr id="1046" name="Picture 22" descr="Related image"/>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21314" y="4230511"/>
            <a:ext cx="1772557" cy="1772557"/>
          </a:xfrm>
          <a:prstGeom prst="rect">
            <a:avLst/>
          </a:prstGeom>
          <a:noFill/>
          <a:extLst>
            <a:ext uri="{909E8E84-426E-40DD-AFC4-6F175D3DCCD1}">
              <a14:hiddenFill xmlns:a14="http://schemas.microsoft.com/office/drawing/2010/main">
                <a:solidFill>
                  <a:srgbClr val="FFFFFF"/>
                </a:solidFill>
              </a14:hiddenFill>
            </a:ext>
          </a:extLst>
        </p:spPr>
      </p:pic>
      <p:sp>
        <p:nvSpPr>
          <p:cNvPr id="48" name="TextBox 47"/>
          <p:cNvSpPr txBox="1"/>
          <p:nvPr/>
        </p:nvSpPr>
        <p:spPr>
          <a:xfrm>
            <a:off x="6517939" y="4522359"/>
            <a:ext cx="1356495" cy="646331"/>
          </a:xfrm>
          <a:prstGeom prst="rect">
            <a:avLst/>
          </a:prstGeom>
          <a:noFill/>
          <a:ln>
            <a:noFill/>
          </a:ln>
        </p:spPr>
        <p:txBody>
          <a:bodyPr wrap="square" rtlCol="0">
            <a:spAutoFit/>
          </a:bodyPr>
          <a:lstStyle/>
          <a:p>
            <a:pPr algn="ctr"/>
            <a:r>
              <a:rPr lang="en-CA" dirty="0"/>
              <a:t>Beam has gone down.</a:t>
            </a:r>
          </a:p>
        </p:txBody>
      </p:sp>
      <p:cxnSp>
        <p:nvCxnSpPr>
          <p:cNvPr id="23" name="Straight Arrow Connector 22">
            <a:extLst>
              <a:ext uri="{FF2B5EF4-FFF2-40B4-BE49-F238E27FC236}">
                <a16:creationId xmlns:a16="http://schemas.microsoft.com/office/drawing/2014/main" id="{656E0903-4433-42E0-A535-91D52078890F}"/>
              </a:ext>
            </a:extLst>
          </p:cNvPr>
          <p:cNvCxnSpPr>
            <a:cxnSpLocks/>
          </p:cNvCxnSpPr>
          <p:nvPr/>
        </p:nvCxnSpPr>
        <p:spPr>
          <a:xfrm flipH="1">
            <a:off x="6382119" y="5877434"/>
            <a:ext cx="2568698" cy="1"/>
          </a:xfrm>
          <a:prstGeom prst="straightConnector1">
            <a:avLst/>
          </a:prstGeom>
          <a:ln w="539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88231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03F23-8294-4B3A-BBCB-DE3541D5DE71}"/>
              </a:ext>
            </a:extLst>
          </p:cNvPr>
          <p:cNvSpPr>
            <a:spLocks noGrp="1"/>
          </p:cNvSpPr>
          <p:nvPr>
            <p:ph type="title"/>
          </p:nvPr>
        </p:nvSpPr>
        <p:spPr>
          <a:xfrm>
            <a:off x="838200" y="365125"/>
            <a:ext cx="10515600" cy="5391731"/>
          </a:xfrm>
        </p:spPr>
        <p:txBody>
          <a:bodyPr>
            <a:normAutofit/>
          </a:bodyPr>
          <a:lstStyle/>
          <a:p>
            <a:pPr algn="ctr"/>
            <a:r>
              <a:rPr lang="en-CA" sz="8000" dirty="0"/>
              <a:t>Thank you!</a:t>
            </a:r>
          </a:p>
        </p:txBody>
      </p:sp>
    </p:spTree>
    <p:extLst>
      <p:ext uri="{BB962C8B-B14F-4D97-AF65-F5344CB8AC3E}">
        <p14:creationId xmlns:p14="http://schemas.microsoft.com/office/powerpoint/2010/main" val="15396744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2"/>
          <p:cNvSpPr txBox="1">
            <a:spLocks noChangeArrowheads="1"/>
          </p:cNvSpPr>
          <p:nvPr/>
        </p:nvSpPr>
        <p:spPr bwMode="auto">
          <a:xfrm>
            <a:off x="2133600" y="301902"/>
            <a:ext cx="8229600" cy="838200"/>
          </a:xfrm>
          <a:prstGeom prst="rect">
            <a:avLst/>
          </a:prstGeom>
        </p:spPr>
        <p:txBody>
          <a:bodyPr wrap="square" numCol="1" anchorCtr="0" compatLnSpc="1">
            <a:prstTxWarp prst="textNoShape">
              <a:avLst/>
            </a:prstTxWarp>
            <a:normAutofit/>
          </a:bodyPr>
          <a:lstStyle/>
          <a:p>
            <a:pPr algn="ctr" defTabSz="457200">
              <a:defRPr/>
            </a:pPr>
            <a:r>
              <a:rPr lang="en-CA" sz="3000" b="1" dirty="0">
                <a:solidFill>
                  <a:srgbClr val="421C5E"/>
                </a:solidFill>
                <a:latin typeface="Arial" pitchFamily="34" charset="0"/>
                <a:cs typeface="Arial" pitchFamily="34" charset="0"/>
              </a:rPr>
              <a:t>Operating Funding Partners</a:t>
            </a:r>
          </a:p>
        </p:txBody>
      </p:sp>
      <p:grpSp>
        <p:nvGrpSpPr>
          <p:cNvPr id="3" name="Group 2"/>
          <p:cNvGrpSpPr/>
          <p:nvPr/>
        </p:nvGrpSpPr>
        <p:grpSpPr>
          <a:xfrm>
            <a:off x="5151894" y="2816404"/>
            <a:ext cx="2677446" cy="2822396"/>
            <a:chOff x="3485870" y="2057400"/>
            <a:chExt cx="3045187" cy="3363696"/>
          </a:xfrm>
        </p:grpSpPr>
        <p:pic>
          <p:nvPicPr>
            <p:cNvPr id="7" name="Operating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861903" y="3243367"/>
              <a:ext cx="1450549" cy="565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Operating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85870" y="2057400"/>
              <a:ext cx="1562655" cy="994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solidFill>
                    <a:srgbClr val="000000"/>
                  </a:solidFill>
                  <a:miter lim="800000"/>
                  <a:headEnd type="none" w="med" len="lg"/>
                  <a:tailEnd/>
                </a14:hiddenLine>
              </a:ext>
            </a:extLst>
          </p:spPr>
        </p:pic>
        <p:pic>
          <p:nvPicPr>
            <p:cNvPr id="9" name="Operating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464257" y="3134270"/>
              <a:ext cx="1066800" cy="1209955"/>
            </a:xfrm>
            <a:prstGeom prst="rect">
              <a:avLst/>
            </a:prstGeom>
          </p:spPr>
        </p:pic>
        <p:pic>
          <p:nvPicPr>
            <p:cNvPr id="10" name="Operating2"/>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827569" y="4602930"/>
              <a:ext cx="2441911" cy="818166"/>
            </a:xfrm>
            <a:prstGeom prst="rect">
              <a:avLst/>
            </a:prstGeom>
          </p:spPr>
        </p:pic>
      </p:grpSp>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86200" y="4324748"/>
            <a:ext cx="1554732" cy="970800"/>
          </a:xfrm>
          <a:prstGeom prst="rect">
            <a:avLst/>
          </a:prstGeom>
        </p:spPr>
      </p:pic>
      <p:pic>
        <p:nvPicPr>
          <p:cNvPr id="15" name="Picture 1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37914" y="3651261"/>
            <a:ext cx="1113980" cy="645579"/>
          </a:xfrm>
          <a:prstGeom prst="rect">
            <a:avLst/>
          </a:prstGeom>
        </p:spPr>
      </p:pic>
      <p:pic>
        <p:nvPicPr>
          <p:cNvPr id="1026" name="Picture 2" descr="http://www.bigactivities.com/coloring/plants/trees/images/maple_leaf.png"/>
          <p:cNvPicPr>
            <a:picLocks noChangeAspect="1" noChangeArrowheads="1"/>
          </p:cNvPicPr>
          <p:nvPr/>
        </p:nvPicPr>
        <p:blipFill rotWithShape="1">
          <a:blip r:embed="rId9" cstate="screen">
            <a:clrChange>
              <a:clrFrom>
                <a:srgbClr val="FFFFFF"/>
              </a:clrFrom>
              <a:clrTo>
                <a:srgbClr val="FFFFFF">
                  <a:alpha val="0"/>
                </a:srgbClr>
              </a:clrTo>
            </a:clrChange>
            <a:duotone>
              <a:schemeClr val="accent4">
                <a:shade val="45000"/>
                <a:satMod val="135000"/>
              </a:schemeClr>
              <a:prstClr val="white"/>
            </a:duotone>
            <a:extLst>
              <a:ext uri="{28A0092B-C50C-407E-A947-70E740481C1C}">
                <a14:useLocalDpi xmlns:a14="http://schemas.microsoft.com/office/drawing/2010/main"/>
              </a:ext>
            </a:extLst>
          </a:blip>
          <a:srcRect t="-3" b="15868"/>
          <a:stretch/>
        </p:blipFill>
        <p:spPr bwMode="auto">
          <a:xfrm>
            <a:off x="2765221" y="884080"/>
            <a:ext cx="6147293" cy="553436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250718" y="4457476"/>
            <a:ext cx="1494930" cy="436021"/>
          </a:xfrm>
          <a:prstGeom prst="rect">
            <a:avLst/>
          </a:prstGeom>
        </p:spPr>
      </p:pic>
    </p:spTree>
    <p:extLst>
      <p:ext uri="{BB962C8B-B14F-4D97-AF65-F5344CB8AC3E}">
        <p14:creationId xmlns:p14="http://schemas.microsoft.com/office/powerpoint/2010/main" val="1355845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2785" y="-37375"/>
            <a:ext cx="10515600" cy="1325563"/>
          </a:xfrm>
        </p:spPr>
        <p:txBody>
          <a:bodyPr/>
          <a:lstStyle/>
          <a:p>
            <a:r>
              <a:rPr lang="en-US" dirty="0"/>
              <a:t>Synchrotrons Around the World</a:t>
            </a:r>
          </a:p>
        </p:txBody>
      </p:sp>
      <p:pic>
        <p:nvPicPr>
          <p:cNvPr id="4" name="Picture 4" descr="world20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7047" y="797651"/>
            <a:ext cx="9032056"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4"/>
          <p:cNvSpPr>
            <a:spLocks noChangeArrowheads="1"/>
          </p:cNvSpPr>
          <p:nvPr/>
        </p:nvSpPr>
        <p:spPr bwMode="auto">
          <a:xfrm>
            <a:off x="3565797" y="2326414"/>
            <a:ext cx="63500" cy="68262"/>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6" name="Oval 5"/>
          <p:cNvSpPr>
            <a:spLocks noChangeArrowheads="1"/>
          </p:cNvSpPr>
          <p:nvPr/>
        </p:nvSpPr>
        <p:spPr bwMode="auto">
          <a:xfrm>
            <a:off x="3549922" y="2359751"/>
            <a:ext cx="63500" cy="68263"/>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7" name="Oval 6"/>
          <p:cNvSpPr>
            <a:spLocks noChangeArrowheads="1"/>
          </p:cNvSpPr>
          <p:nvPr/>
        </p:nvSpPr>
        <p:spPr bwMode="auto">
          <a:xfrm>
            <a:off x="4153172" y="2545489"/>
            <a:ext cx="63500" cy="66675"/>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8" name="Oval 7"/>
          <p:cNvSpPr>
            <a:spLocks noChangeArrowheads="1"/>
          </p:cNvSpPr>
          <p:nvPr/>
        </p:nvSpPr>
        <p:spPr bwMode="auto">
          <a:xfrm>
            <a:off x="4311922" y="2242276"/>
            <a:ext cx="63500" cy="68263"/>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9" name="Oval 8"/>
          <p:cNvSpPr>
            <a:spLocks noChangeArrowheads="1"/>
          </p:cNvSpPr>
          <p:nvPr/>
        </p:nvSpPr>
        <p:spPr bwMode="auto">
          <a:xfrm>
            <a:off x="4296047" y="2191476"/>
            <a:ext cx="63500" cy="68263"/>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10" name="Oval 9"/>
          <p:cNvSpPr>
            <a:spLocks noChangeArrowheads="1"/>
          </p:cNvSpPr>
          <p:nvPr/>
        </p:nvSpPr>
        <p:spPr bwMode="auto">
          <a:xfrm>
            <a:off x="4629422" y="2259739"/>
            <a:ext cx="63500" cy="66675"/>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11" name="Oval 10"/>
          <p:cNvSpPr>
            <a:spLocks noChangeArrowheads="1"/>
          </p:cNvSpPr>
          <p:nvPr/>
        </p:nvSpPr>
        <p:spPr bwMode="auto">
          <a:xfrm>
            <a:off x="4597672" y="2208939"/>
            <a:ext cx="63500" cy="68262"/>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12" name="Oval 11"/>
          <p:cNvSpPr>
            <a:spLocks noChangeArrowheads="1"/>
          </p:cNvSpPr>
          <p:nvPr/>
        </p:nvSpPr>
        <p:spPr bwMode="auto">
          <a:xfrm>
            <a:off x="4518297" y="2310539"/>
            <a:ext cx="63500" cy="66675"/>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13" name="Oval 12"/>
          <p:cNvSpPr>
            <a:spLocks noChangeArrowheads="1"/>
          </p:cNvSpPr>
          <p:nvPr/>
        </p:nvSpPr>
        <p:spPr bwMode="auto">
          <a:xfrm>
            <a:off x="5073922" y="3990114"/>
            <a:ext cx="63500" cy="68262"/>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14" name="Oval 13"/>
          <p:cNvSpPr>
            <a:spLocks noChangeArrowheads="1"/>
          </p:cNvSpPr>
          <p:nvPr/>
        </p:nvSpPr>
        <p:spPr bwMode="auto">
          <a:xfrm>
            <a:off x="6270897" y="2135914"/>
            <a:ext cx="63500" cy="68262"/>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15" name="Oval 14"/>
          <p:cNvSpPr>
            <a:spLocks noChangeArrowheads="1"/>
          </p:cNvSpPr>
          <p:nvPr/>
        </p:nvSpPr>
        <p:spPr bwMode="auto">
          <a:xfrm>
            <a:off x="6328047" y="2091464"/>
            <a:ext cx="63500" cy="68262"/>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16" name="Oval 15"/>
          <p:cNvSpPr>
            <a:spLocks noChangeArrowheads="1"/>
          </p:cNvSpPr>
          <p:nvPr/>
        </p:nvSpPr>
        <p:spPr bwMode="auto">
          <a:xfrm>
            <a:off x="6328047" y="2040664"/>
            <a:ext cx="63500" cy="68262"/>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17" name="Oval 16"/>
          <p:cNvSpPr>
            <a:spLocks noChangeArrowheads="1"/>
          </p:cNvSpPr>
          <p:nvPr/>
        </p:nvSpPr>
        <p:spPr bwMode="auto">
          <a:xfrm>
            <a:off x="6423297" y="1940651"/>
            <a:ext cx="63500" cy="66675"/>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18" name="Oval 17"/>
          <p:cNvSpPr>
            <a:spLocks noChangeArrowheads="1"/>
          </p:cNvSpPr>
          <p:nvPr/>
        </p:nvSpPr>
        <p:spPr bwMode="auto">
          <a:xfrm>
            <a:off x="6359797" y="1923189"/>
            <a:ext cx="63500" cy="68262"/>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19" name="Oval 18"/>
          <p:cNvSpPr>
            <a:spLocks noChangeArrowheads="1"/>
          </p:cNvSpPr>
          <p:nvPr/>
        </p:nvSpPr>
        <p:spPr bwMode="auto">
          <a:xfrm>
            <a:off x="6423297" y="1856514"/>
            <a:ext cx="63500" cy="66675"/>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20" name="Oval 19"/>
          <p:cNvSpPr>
            <a:spLocks noChangeArrowheads="1"/>
          </p:cNvSpPr>
          <p:nvPr/>
        </p:nvSpPr>
        <p:spPr bwMode="auto">
          <a:xfrm>
            <a:off x="6407422" y="2226401"/>
            <a:ext cx="63500" cy="66675"/>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21" name="Oval 20"/>
          <p:cNvSpPr>
            <a:spLocks noChangeArrowheads="1"/>
          </p:cNvSpPr>
          <p:nvPr/>
        </p:nvSpPr>
        <p:spPr bwMode="auto">
          <a:xfrm>
            <a:off x="6423297" y="2124801"/>
            <a:ext cx="63500" cy="68263"/>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22" name="Oval 21"/>
          <p:cNvSpPr>
            <a:spLocks noChangeArrowheads="1"/>
          </p:cNvSpPr>
          <p:nvPr/>
        </p:nvSpPr>
        <p:spPr bwMode="auto">
          <a:xfrm>
            <a:off x="6883672" y="1872389"/>
            <a:ext cx="63500" cy="68262"/>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23" name="Oval 24"/>
          <p:cNvSpPr>
            <a:spLocks noChangeArrowheads="1"/>
          </p:cNvSpPr>
          <p:nvPr/>
        </p:nvSpPr>
        <p:spPr bwMode="auto">
          <a:xfrm>
            <a:off x="6201047" y="2058126"/>
            <a:ext cx="63500" cy="66675"/>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24" name="Oval 25"/>
          <p:cNvSpPr>
            <a:spLocks noChangeArrowheads="1"/>
          </p:cNvSpPr>
          <p:nvPr/>
        </p:nvSpPr>
        <p:spPr bwMode="auto">
          <a:xfrm>
            <a:off x="6185172" y="2242276"/>
            <a:ext cx="63500" cy="68263"/>
          </a:xfrm>
          <a:prstGeom prst="ellipse">
            <a:avLst/>
          </a:prstGeom>
          <a:solidFill>
            <a:srgbClr val="FF66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25" name="Oval 26"/>
          <p:cNvSpPr>
            <a:spLocks noChangeArrowheads="1"/>
          </p:cNvSpPr>
          <p:nvPr/>
        </p:nvSpPr>
        <p:spPr bwMode="auto">
          <a:xfrm>
            <a:off x="6931297" y="2528026"/>
            <a:ext cx="63500" cy="68263"/>
          </a:xfrm>
          <a:prstGeom prst="ellipse">
            <a:avLst/>
          </a:prstGeom>
          <a:solidFill>
            <a:srgbClr val="FF66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26" name="Oval 27"/>
          <p:cNvSpPr>
            <a:spLocks noChangeArrowheads="1"/>
          </p:cNvSpPr>
          <p:nvPr/>
        </p:nvSpPr>
        <p:spPr bwMode="auto">
          <a:xfrm>
            <a:off x="6550297" y="2007326"/>
            <a:ext cx="63500" cy="68263"/>
          </a:xfrm>
          <a:prstGeom prst="ellipse">
            <a:avLst/>
          </a:prstGeom>
          <a:solidFill>
            <a:srgbClr val="FF66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27" name="Oval 28"/>
          <p:cNvSpPr>
            <a:spLocks noChangeArrowheads="1"/>
          </p:cNvSpPr>
          <p:nvPr/>
        </p:nvSpPr>
        <p:spPr bwMode="auto">
          <a:xfrm>
            <a:off x="7074172" y="2275614"/>
            <a:ext cx="63500" cy="68262"/>
          </a:xfrm>
          <a:prstGeom prst="ellipse">
            <a:avLst/>
          </a:prstGeom>
          <a:solidFill>
            <a:srgbClr val="FF66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28" name="Oval 30"/>
          <p:cNvSpPr>
            <a:spLocks noChangeArrowheads="1"/>
          </p:cNvSpPr>
          <p:nvPr/>
        </p:nvSpPr>
        <p:spPr bwMode="auto">
          <a:xfrm>
            <a:off x="7852047" y="1905726"/>
            <a:ext cx="63500" cy="68263"/>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29" name="Oval 31"/>
          <p:cNvSpPr>
            <a:spLocks noChangeArrowheads="1"/>
          </p:cNvSpPr>
          <p:nvPr/>
        </p:nvSpPr>
        <p:spPr bwMode="auto">
          <a:xfrm>
            <a:off x="8582297" y="2275614"/>
            <a:ext cx="63500" cy="68262"/>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30" name="Oval 32"/>
          <p:cNvSpPr>
            <a:spLocks noChangeArrowheads="1"/>
          </p:cNvSpPr>
          <p:nvPr/>
        </p:nvSpPr>
        <p:spPr bwMode="auto">
          <a:xfrm>
            <a:off x="8709297" y="2512151"/>
            <a:ext cx="63500" cy="66675"/>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31" name="Oval 33"/>
          <p:cNvSpPr>
            <a:spLocks noChangeArrowheads="1"/>
          </p:cNvSpPr>
          <p:nvPr/>
        </p:nvSpPr>
        <p:spPr bwMode="auto">
          <a:xfrm>
            <a:off x="8439422" y="2966176"/>
            <a:ext cx="63500" cy="66675"/>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32" name="Oval 34"/>
          <p:cNvSpPr>
            <a:spLocks noChangeArrowheads="1"/>
          </p:cNvSpPr>
          <p:nvPr/>
        </p:nvSpPr>
        <p:spPr bwMode="auto">
          <a:xfrm>
            <a:off x="8487047" y="3334476"/>
            <a:ext cx="63500" cy="68263"/>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33" name="Oval 35"/>
          <p:cNvSpPr>
            <a:spLocks noChangeArrowheads="1"/>
          </p:cNvSpPr>
          <p:nvPr/>
        </p:nvSpPr>
        <p:spPr bwMode="auto">
          <a:xfrm>
            <a:off x="8820422" y="2713764"/>
            <a:ext cx="63500" cy="66675"/>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34" name="Oval 36"/>
          <p:cNvSpPr>
            <a:spLocks noChangeArrowheads="1"/>
          </p:cNvSpPr>
          <p:nvPr/>
        </p:nvSpPr>
        <p:spPr bwMode="auto">
          <a:xfrm>
            <a:off x="8963297" y="2477226"/>
            <a:ext cx="63500" cy="68263"/>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35" name="Oval 37"/>
          <p:cNvSpPr>
            <a:spLocks noChangeArrowheads="1"/>
          </p:cNvSpPr>
          <p:nvPr/>
        </p:nvSpPr>
        <p:spPr bwMode="auto">
          <a:xfrm>
            <a:off x="9026797" y="2394676"/>
            <a:ext cx="63500" cy="66675"/>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36" name="Oval 38"/>
          <p:cNvSpPr>
            <a:spLocks noChangeArrowheads="1"/>
          </p:cNvSpPr>
          <p:nvPr/>
        </p:nvSpPr>
        <p:spPr bwMode="auto">
          <a:xfrm>
            <a:off x="9106172" y="2377214"/>
            <a:ext cx="63500" cy="68262"/>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37" name="Oval 39"/>
          <p:cNvSpPr>
            <a:spLocks noChangeArrowheads="1"/>
          </p:cNvSpPr>
          <p:nvPr/>
        </p:nvSpPr>
        <p:spPr bwMode="auto">
          <a:xfrm>
            <a:off x="9153797" y="2377214"/>
            <a:ext cx="63500" cy="68262"/>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38" name="Oval 40"/>
          <p:cNvSpPr>
            <a:spLocks noChangeArrowheads="1"/>
          </p:cNvSpPr>
          <p:nvPr/>
        </p:nvSpPr>
        <p:spPr bwMode="auto">
          <a:xfrm>
            <a:off x="9058547" y="2394676"/>
            <a:ext cx="63500" cy="66675"/>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39" name="Oval 41"/>
          <p:cNvSpPr>
            <a:spLocks noChangeArrowheads="1"/>
          </p:cNvSpPr>
          <p:nvPr/>
        </p:nvSpPr>
        <p:spPr bwMode="auto">
          <a:xfrm>
            <a:off x="8899797" y="2394676"/>
            <a:ext cx="63500" cy="66675"/>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40" name="Oval 42"/>
          <p:cNvSpPr>
            <a:spLocks noChangeArrowheads="1"/>
          </p:cNvSpPr>
          <p:nvPr/>
        </p:nvSpPr>
        <p:spPr bwMode="auto">
          <a:xfrm>
            <a:off x="8788672" y="2528026"/>
            <a:ext cx="63500" cy="68263"/>
          </a:xfrm>
          <a:prstGeom prst="ellipse">
            <a:avLst/>
          </a:prstGeom>
          <a:solidFill>
            <a:srgbClr val="FF66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41" name="Oval 44"/>
          <p:cNvSpPr>
            <a:spLocks noChangeArrowheads="1"/>
          </p:cNvSpPr>
          <p:nvPr/>
        </p:nvSpPr>
        <p:spPr bwMode="auto">
          <a:xfrm>
            <a:off x="6121672" y="1923189"/>
            <a:ext cx="63500" cy="68262"/>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42" name="Text Box 45"/>
          <p:cNvSpPr txBox="1">
            <a:spLocks noChangeArrowheads="1"/>
          </p:cNvSpPr>
          <p:nvPr/>
        </p:nvSpPr>
        <p:spPr bwMode="auto">
          <a:xfrm>
            <a:off x="2181497" y="5436326"/>
            <a:ext cx="4111625" cy="666750"/>
          </a:xfrm>
          <a:prstGeom prst="rect">
            <a:avLst/>
          </a:prstGeom>
          <a:noFill/>
          <a:ln w="9525">
            <a:noFill/>
            <a:miter lim="800000"/>
            <a:headEnd/>
            <a:tailEnd/>
          </a:ln>
        </p:spPr>
        <p:txBody>
          <a:bodyPr lIns="19513" tIns="9757" rIns="19513" bIns="9757">
            <a:spAutoFit/>
          </a:bodyPr>
          <a:lstStyle/>
          <a:p>
            <a:pPr fontAlgn="auto">
              <a:spcBef>
                <a:spcPct val="50000"/>
              </a:spcBef>
              <a:spcAft>
                <a:spcPts val="0"/>
              </a:spcAft>
              <a:defRPr/>
            </a:pPr>
            <a:r>
              <a:rPr lang="en-CA" sz="1050" i="1" dirty="0">
                <a:latin typeface="Arial" charset="0"/>
              </a:rPr>
              <a:t>Canadian Light Source</a:t>
            </a:r>
          </a:p>
          <a:p>
            <a:pPr fontAlgn="auto">
              <a:spcBef>
                <a:spcPct val="50000"/>
              </a:spcBef>
              <a:spcAft>
                <a:spcPts val="0"/>
              </a:spcAft>
              <a:defRPr/>
            </a:pPr>
            <a:r>
              <a:rPr lang="en-CA" sz="1050" i="1" dirty="0">
                <a:latin typeface="Arial" charset="0"/>
              </a:rPr>
              <a:t>Synchrotrons currently in operation</a:t>
            </a:r>
          </a:p>
          <a:p>
            <a:pPr fontAlgn="auto">
              <a:spcBef>
                <a:spcPct val="50000"/>
              </a:spcBef>
              <a:spcAft>
                <a:spcPts val="0"/>
              </a:spcAft>
              <a:defRPr/>
            </a:pPr>
            <a:r>
              <a:rPr lang="en-CA" sz="1050" i="1" dirty="0">
                <a:latin typeface="Arial" charset="0"/>
              </a:rPr>
              <a:t>Synchrotrons under construction or in planning phase</a:t>
            </a:r>
          </a:p>
        </p:txBody>
      </p:sp>
      <p:sp>
        <p:nvSpPr>
          <p:cNvPr id="43" name="Oval 46"/>
          <p:cNvSpPr>
            <a:spLocks noChangeArrowheads="1"/>
          </p:cNvSpPr>
          <p:nvPr/>
        </p:nvSpPr>
        <p:spPr bwMode="auto">
          <a:xfrm>
            <a:off x="1952897" y="5741126"/>
            <a:ext cx="127000" cy="134938"/>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44" name="Oval 47"/>
          <p:cNvSpPr>
            <a:spLocks noChangeArrowheads="1"/>
          </p:cNvSpPr>
          <p:nvPr/>
        </p:nvSpPr>
        <p:spPr bwMode="auto">
          <a:xfrm>
            <a:off x="1952897" y="5969726"/>
            <a:ext cx="127000" cy="133350"/>
          </a:xfrm>
          <a:prstGeom prst="ellipse">
            <a:avLst/>
          </a:prstGeom>
          <a:solidFill>
            <a:srgbClr val="FF66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45" name="Text Box 48"/>
          <p:cNvSpPr txBox="1">
            <a:spLocks noChangeArrowheads="1"/>
          </p:cNvSpPr>
          <p:nvPr/>
        </p:nvSpPr>
        <p:spPr bwMode="auto">
          <a:xfrm>
            <a:off x="2137047" y="797651"/>
            <a:ext cx="1682750" cy="406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9513" tIns="9757" rIns="19513" bIns="9757">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endParaRPr lang="en-CA" altLang="en-US" sz="200"/>
          </a:p>
          <a:p>
            <a:pPr eaLnBrk="1" hangingPunct="1">
              <a:spcBef>
                <a:spcPct val="50000"/>
              </a:spcBef>
            </a:pPr>
            <a:endParaRPr lang="en-CA" altLang="en-US" sz="200"/>
          </a:p>
          <a:p>
            <a:pPr eaLnBrk="1" hangingPunct="1">
              <a:spcBef>
                <a:spcPct val="50000"/>
              </a:spcBef>
            </a:pPr>
            <a:endParaRPr lang="en-CA" altLang="en-US" sz="200"/>
          </a:p>
          <a:p>
            <a:pPr eaLnBrk="1" hangingPunct="1">
              <a:spcBef>
                <a:spcPct val="50000"/>
              </a:spcBef>
            </a:pPr>
            <a:endParaRPr lang="en-CA" altLang="en-US" sz="200"/>
          </a:p>
          <a:p>
            <a:pPr eaLnBrk="1" hangingPunct="1">
              <a:spcBef>
                <a:spcPct val="50000"/>
              </a:spcBef>
            </a:pPr>
            <a:endParaRPr lang="en-CA" altLang="en-US" sz="200"/>
          </a:p>
          <a:p>
            <a:pPr eaLnBrk="1" hangingPunct="1">
              <a:spcBef>
                <a:spcPct val="50000"/>
              </a:spcBef>
            </a:pPr>
            <a:endParaRPr lang="en-CA" altLang="en-US" sz="200"/>
          </a:p>
          <a:p>
            <a:pPr eaLnBrk="1" hangingPunct="1">
              <a:spcBef>
                <a:spcPct val="50000"/>
              </a:spcBef>
            </a:pPr>
            <a:endParaRPr lang="en-CA" altLang="en-US" sz="200"/>
          </a:p>
          <a:p>
            <a:pPr eaLnBrk="1" hangingPunct="1">
              <a:spcBef>
                <a:spcPct val="50000"/>
              </a:spcBef>
            </a:pPr>
            <a:endParaRPr lang="en-CA" altLang="en-US" sz="200"/>
          </a:p>
        </p:txBody>
      </p:sp>
      <p:sp>
        <p:nvSpPr>
          <p:cNvPr id="46" name="Text Box 49"/>
          <p:cNvSpPr txBox="1">
            <a:spLocks noChangeArrowheads="1"/>
          </p:cNvSpPr>
          <p:nvPr/>
        </p:nvSpPr>
        <p:spPr bwMode="auto">
          <a:xfrm>
            <a:off x="2311672" y="1083401"/>
            <a:ext cx="904875" cy="406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9513" tIns="9757" rIns="19513" bIns="9757">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endParaRPr lang="en-CA" altLang="en-US" sz="200"/>
          </a:p>
          <a:p>
            <a:pPr eaLnBrk="1" hangingPunct="1">
              <a:spcBef>
                <a:spcPct val="50000"/>
              </a:spcBef>
            </a:pPr>
            <a:endParaRPr lang="en-CA" altLang="en-US" sz="200"/>
          </a:p>
          <a:p>
            <a:pPr eaLnBrk="1" hangingPunct="1">
              <a:spcBef>
                <a:spcPct val="50000"/>
              </a:spcBef>
            </a:pPr>
            <a:endParaRPr lang="en-CA" altLang="en-US" sz="200"/>
          </a:p>
          <a:p>
            <a:pPr eaLnBrk="1" hangingPunct="1">
              <a:spcBef>
                <a:spcPct val="50000"/>
              </a:spcBef>
            </a:pPr>
            <a:endParaRPr lang="en-CA" altLang="en-US" sz="200"/>
          </a:p>
          <a:p>
            <a:pPr eaLnBrk="1" hangingPunct="1">
              <a:spcBef>
                <a:spcPct val="50000"/>
              </a:spcBef>
            </a:pPr>
            <a:endParaRPr lang="en-CA" altLang="en-US" sz="200"/>
          </a:p>
          <a:p>
            <a:pPr eaLnBrk="1" hangingPunct="1">
              <a:spcBef>
                <a:spcPct val="50000"/>
              </a:spcBef>
            </a:pPr>
            <a:endParaRPr lang="en-CA" altLang="en-US" sz="200"/>
          </a:p>
          <a:p>
            <a:pPr eaLnBrk="1" hangingPunct="1">
              <a:spcBef>
                <a:spcPct val="50000"/>
              </a:spcBef>
            </a:pPr>
            <a:endParaRPr lang="en-CA" altLang="en-US" sz="200"/>
          </a:p>
          <a:p>
            <a:pPr eaLnBrk="1" hangingPunct="1">
              <a:spcBef>
                <a:spcPct val="50000"/>
              </a:spcBef>
            </a:pPr>
            <a:endParaRPr lang="en-CA" altLang="en-US" sz="200"/>
          </a:p>
        </p:txBody>
      </p:sp>
      <p:sp>
        <p:nvSpPr>
          <p:cNvPr id="47" name="Text Box 50"/>
          <p:cNvSpPr txBox="1">
            <a:spLocks noChangeArrowheads="1"/>
          </p:cNvSpPr>
          <p:nvPr/>
        </p:nvSpPr>
        <p:spPr bwMode="auto">
          <a:xfrm>
            <a:off x="9820547" y="5201376"/>
            <a:ext cx="873125" cy="557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9513" tIns="9757" rIns="19513" bIns="9757">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endParaRPr lang="en-CA" altLang="en-US" sz="200"/>
          </a:p>
          <a:p>
            <a:pPr eaLnBrk="1" hangingPunct="1">
              <a:spcBef>
                <a:spcPct val="50000"/>
              </a:spcBef>
            </a:pPr>
            <a:endParaRPr lang="en-CA" altLang="en-US" sz="200"/>
          </a:p>
          <a:p>
            <a:pPr eaLnBrk="1" hangingPunct="1">
              <a:spcBef>
                <a:spcPct val="50000"/>
              </a:spcBef>
            </a:pPr>
            <a:endParaRPr lang="en-CA" altLang="en-US" sz="200"/>
          </a:p>
          <a:p>
            <a:pPr eaLnBrk="1" hangingPunct="1">
              <a:spcBef>
                <a:spcPct val="50000"/>
              </a:spcBef>
            </a:pPr>
            <a:endParaRPr lang="en-CA" altLang="en-US" sz="200"/>
          </a:p>
          <a:p>
            <a:pPr eaLnBrk="1" hangingPunct="1">
              <a:spcBef>
                <a:spcPct val="50000"/>
              </a:spcBef>
            </a:pPr>
            <a:endParaRPr lang="en-CA" altLang="en-US" sz="200"/>
          </a:p>
          <a:p>
            <a:pPr eaLnBrk="1" hangingPunct="1">
              <a:spcBef>
                <a:spcPct val="50000"/>
              </a:spcBef>
            </a:pPr>
            <a:endParaRPr lang="en-CA" altLang="en-US" sz="200"/>
          </a:p>
          <a:p>
            <a:pPr eaLnBrk="1" hangingPunct="1">
              <a:spcBef>
                <a:spcPct val="50000"/>
              </a:spcBef>
            </a:pPr>
            <a:endParaRPr lang="en-CA" altLang="en-US" sz="200"/>
          </a:p>
          <a:p>
            <a:pPr eaLnBrk="1" hangingPunct="1">
              <a:spcBef>
                <a:spcPct val="50000"/>
              </a:spcBef>
            </a:pPr>
            <a:endParaRPr lang="en-CA" altLang="en-US" sz="200"/>
          </a:p>
          <a:p>
            <a:pPr eaLnBrk="1" hangingPunct="1">
              <a:spcBef>
                <a:spcPct val="50000"/>
              </a:spcBef>
            </a:pPr>
            <a:endParaRPr lang="en-CA" altLang="en-US" sz="200"/>
          </a:p>
          <a:p>
            <a:pPr eaLnBrk="1" hangingPunct="1">
              <a:spcBef>
                <a:spcPct val="50000"/>
              </a:spcBef>
            </a:pPr>
            <a:endParaRPr lang="en-CA" altLang="en-US" sz="200"/>
          </a:p>
          <a:p>
            <a:pPr eaLnBrk="1" hangingPunct="1">
              <a:spcBef>
                <a:spcPct val="50000"/>
              </a:spcBef>
            </a:pPr>
            <a:endParaRPr lang="en-CA" altLang="en-US" sz="200"/>
          </a:p>
        </p:txBody>
      </p:sp>
      <p:pic>
        <p:nvPicPr>
          <p:cNvPr id="48" name="Picture 51" descr="1565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89672" y="1940651"/>
            <a:ext cx="95250" cy="7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52" descr="1565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76697" y="5436326"/>
            <a:ext cx="2286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Oval 54"/>
          <p:cNvSpPr>
            <a:spLocks noChangeArrowheads="1"/>
          </p:cNvSpPr>
          <p:nvPr/>
        </p:nvSpPr>
        <p:spPr bwMode="auto">
          <a:xfrm>
            <a:off x="9204597" y="4402864"/>
            <a:ext cx="63500" cy="68262"/>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51" name="Oval 55"/>
          <p:cNvSpPr>
            <a:spLocks noChangeArrowheads="1"/>
          </p:cNvSpPr>
          <p:nvPr/>
        </p:nvSpPr>
        <p:spPr bwMode="auto">
          <a:xfrm>
            <a:off x="7820297" y="2724876"/>
            <a:ext cx="63500" cy="66675"/>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52" name="Oval 56"/>
          <p:cNvSpPr>
            <a:spLocks noChangeArrowheads="1"/>
          </p:cNvSpPr>
          <p:nvPr/>
        </p:nvSpPr>
        <p:spPr bwMode="auto">
          <a:xfrm>
            <a:off x="6143897" y="1975576"/>
            <a:ext cx="63500" cy="68263"/>
          </a:xfrm>
          <a:prstGeom prst="ellipse">
            <a:avLst/>
          </a:prstGeom>
          <a:solidFill>
            <a:srgbClr val="00FF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53" name="Oval 10"/>
          <p:cNvSpPr>
            <a:spLocks noChangeArrowheads="1"/>
          </p:cNvSpPr>
          <p:nvPr/>
        </p:nvSpPr>
        <p:spPr bwMode="auto">
          <a:xfrm>
            <a:off x="4556397" y="2235926"/>
            <a:ext cx="63500" cy="66675"/>
          </a:xfrm>
          <a:prstGeom prst="ellipse">
            <a:avLst/>
          </a:prstGeom>
          <a:solidFill>
            <a:srgbClr val="FF66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54" name="Oval 10"/>
          <p:cNvSpPr>
            <a:spLocks noChangeArrowheads="1"/>
          </p:cNvSpPr>
          <p:nvPr/>
        </p:nvSpPr>
        <p:spPr bwMode="auto">
          <a:xfrm>
            <a:off x="6278835" y="2072414"/>
            <a:ext cx="63500" cy="66675"/>
          </a:xfrm>
          <a:prstGeom prst="ellipse">
            <a:avLst/>
          </a:prstGeom>
          <a:solidFill>
            <a:srgbClr val="FF6600"/>
          </a:solidFill>
          <a:ln w="9525">
            <a:solidFill>
              <a:schemeClr val="tx1"/>
            </a:solidFill>
            <a:round/>
            <a:headEnd/>
            <a:tailEnd/>
          </a:ln>
          <a:effectLst/>
        </p:spPr>
        <p:txBody>
          <a:bodyPr wrap="none" anchor="ctr"/>
          <a:lstStyle/>
          <a:p>
            <a:pPr fontAlgn="auto">
              <a:spcBef>
                <a:spcPts val="0"/>
              </a:spcBef>
              <a:spcAft>
                <a:spcPts val="0"/>
              </a:spcAft>
              <a:defRPr/>
            </a:pPr>
            <a:endParaRPr lang="en-US">
              <a:effectLst>
                <a:outerShdw blurRad="38100" dist="38100" dir="2700000" algn="tl">
                  <a:srgbClr val="000000">
                    <a:alpha val="43137"/>
                  </a:srgbClr>
                </a:outerShdw>
              </a:effectLst>
              <a:latin typeface="+mn-lt"/>
            </a:endParaRPr>
          </a:p>
        </p:txBody>
      </p:sp>
      <p:sp>
        <p:nvSpPr>
          <p:cNvPr id="3" name="Right Arrow 2"/>
          <p:cNvSpPr/>
          <p:nvPr/>
        </p:nvSpPr>
        <p:spPr>
          <a:xfrm>
            <a:off x="2137047" y="1793054"/>
            <a:ext cx="1815021" cy="331787"/>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116891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canadian light source">
            <a:extLst>
              <a:ext uri="{FF2B5EF4-FFF2-40B4-BE49-F238E27FC236}">
                <a16:creationId xmlns:a16="http://schemas.microsoft.com/office/drawing/2014/main" id="{9DF6E8B6-B2DC-4D93-A401-1E53F47EE3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5200" y="438876"/>
            <a:ext cx="5141600" cy="343201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Image result for google home">
            <a:extLst>
              <a:ext uri="{FF2B5EF4-FFF2-40B4-BE49-F238E27FC236}">
                <a16:creationId xmlns:a16="http://schemas.microsoft.com/office/drawing/2014/main" id="{10CF1176-18B2-4B6A-B719-8781BC9D3EB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3757" y="2511380"/>
            <a:ext cx="3907744" cy="3907744"/>
          </a:xfrm>
          <a:prstGeom prst="rect">
            <a:avLst/>
          </a:prstGeom>
          <a:noFill/>
          <a:extLst>
            <a:ext uri="{909E8E84-426E-40DD-AFC4-6F175D3DCCD1}">
              <a14:hiddenFill xmlns:a14="http://schemas.microsoft.com/office/drawing/2010/main">
                <a:solidFill>
                  <a:srgbClr val="FFFFFF"/>
                </a:solidFill>
              </a14:hiddenFill>
            </a:ext>
          </a:extLst>
        </p:spPr>
      </p:pic>
      <p:cxnSp>
        <p:nvCxnSpPr>
          <p:cNvPr id="4" name="Connector: Curved 3">
            <a:extLst>
              <a:ext uri="{FF2B5EF4-FFF2-40B4-BE49-F238E27FC236}">
                <a16:creationId xmlns:a16="http://schemas.microsoft.com/office/drawing/2014/main" id="{A8B29AF7-1DAF-4848-8A32-38700D750C3A}"/>
              </a:ext>
            </a:extLst>
          </p:cNvPr>
          <p:cNvCxnSpPr/>
          <p:nvPr/>
        </p:nvCxnSpPr>
        <p:spPr>
          <a:xfrm>
            <a:off x="3603938" y="1948722"/>
            <a:ext cx="4984124" cy="1922172"/>
          </a:xfrm>
          <a:prstGeom prst="curvedConnector3">
            <a:avLst>
              <a:gd name="adj1" fmla="val 56202"/>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AC9D613-2BF5-47FE-963D-B077D435BC4F}"/>
              </a:ext>
            </a:extLst>
          </p:cNvPr>
          <p:cNvSpPr txBox="1"/>
          <p:nvPr/>
        </p:nvSpPr>
        <p:spPr>
          <a:xfrm>
            <a:off x="1735561" y="4003587"/>
            <a:ext cx="4121239" cy="461665"/>
          </a:xfrm>
          <a:prstGeom prst="rect">
            <a:avLst/>
          </a:prstGeom>
          <a:noFill/>
        </p:spPr>
        <p:txBody>
          <a:bodyPr wrap="square" rtlCol="0">
            <a:spAutoFit/>
          </a:bodyPr>
          <a:lstStyle/>
          <a:p>
            <a:r>
              <a:rPr lang="en-CA" sz="2400" dirty="0"/>
              <a:t>Canadian Light Source</a:t>
            </a:r>
          </a:p>
        </p:txBody>
      </p:sp>
      <p:sp>
        <p:nvSpPr>
          <p:cNvPr id="9" name="TextBox 8">
            <a:extLst>
              <a:ext uri="{FF2B5EF4-FFF2-40B4-BE49-F238E27FC236}">
                <a16:creationId xmlns:a16="http://schemas.microsoft.com/office/drawing/2014/main" id="{69694C63-E521-42CF-A80F-7FC6203107E5}"/>
              </a:ext>
            </a:extLst>
          </p:cNvPr>
          <p:cNvSpPr txBox="1"/>
          <p:nvPr/>
        </p:nvSpPr>
        <p:spPr>
          <a:xfrm>
            <a:off x="8422196" y="2049715"/>
            <a:ext cx="4121239" cy="461665"/>
          </a:xfrm>
          <a:prstGeom prst="rect">
            <a:avLst/>
          </a:prstGeom>
          <a:noFill/>
        </p:spPr>
        <p:txBody>
          <a:bodyPr wrap="square" rtlCol="0">
            <a:spAutoFit/>
          </a:bodyPr>
          <a:lstStyle/>
          <a:p>
            <a:r>
              <a:rPr lang="en-CA" sz="2400" dirty="0"/>
              <a:t>Google Home</a:t>
            </a:r>
          </a:p>
        </p:txBody>
      </p:sp>
    </p:spTree>
    <p:extLst>
      <p:ext uri="{BB962C8B-B14F-4D97-AF65-F5344CB8AC3E}">
        <p14:creationId xmlns:p14="http://schemas.microsoft.com/office/powerpoint/2010/main" val="3928806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5" name="TextBox 4"/>
          <p:cNvSpPr txBox="1"/>
          <p:nvPr/>
        </p:nvSpPr>
        <p:spPr>
          <a:xfrm>
            <a:off x="914400" y="344386"/>
            <a:ext cx="10363200" cy="646331"/>
          </a:xfrm>
          <a:prstGeom prst="rect">
            <a:avLst/>
          </a:prstGeom>
          <a:noFill/>
        </p:spPr>
        <p:txBody>
          <a:bodyPr wrap="square" rtlCol="0">
            <a:spAutoFit/>
          </a:bodyPr>
          <a:lstStyle/>
          <a:p>
            <a:pPr algn="ctr"/>
            <a:r>
              <a:rPr lang="en-CA" sz="3600" b="1" dirty="0">
                <a:latin typeface="+mj-lt"/>
              </a:rPr>
              <a:t>Problem #1: Get the Information Out of the Building</a:t>
            </a:r>
          </a:p>
        </p:txBody>
      </p:sp>
      <p:pic>
        <p:nvPicPr>
          <p:cNvPr id="4" name="Picture 3">
            <a:extLst>
              <a:ext uri="{FF2B5EF4-FFF2-40B4-BE49-F238E27FC236}">
                <a16:creationId xmlns:a16="http://schemas.microsoft.com/office/drawing/2014/main" id="{92A644D8-1346-40D4-A72C-CD6ADDF0BF12}"/>
              </a:ext>
            </a:extLst>
          </p:cNvPr>
          <p:cNvPicPr>
            <a:picLocks noChangeAspect="1"/>
          </p:cNvPicPr>
          <p:nvPr/>
        </p:nvPicPr>
        <p:blipFill>
          <a:blip r:embed="rId3"/>
          <a:stretch>
            <a:fillRect/>
          </a:stretch>
        </p:blipFill>
        <p:spPr>
          <a:xfrm>
            <a:off x="3348507" y="1071018"/>
            <a:ext cx="4997003" cy="5442596"/>
          </a:xfrm>
          <a:prstGeom prst="rect">
            <a:avLst/>
          </a:prstGeom>
        </p:spPr>
      </p:pic>
    </p:spTree>
    <p:extLst>
      <p:ext uri="{BB962C8B-B14F-4D97-AF65-F5344CB8AC3E}">
        <p14:creationId xmlns:p14="http://schemas.microsoft.com/office/powerpoint/2010/main" val="3643466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D1FB550-E83E-4CBE-BE4D-7E74A355481C}"/>
              </a:ext>
            </a:extLst>
          </p:cNvPr>
          <p:cNvPicPr>
            <a:picLocks noChangeAspect="1"/>
          </p:cNvPicPr>
          <p:nvPr/>
        </p:nvPicPr>
        <p:blipFill>
          <a:blip r:embed="rId2"/>
          <a:stretch>
            <a:fillRect/>
          </a:stretch>
        </p:blipFill>
        <p:spPr>
          <a:xfrm>
            <a:off x="1210613" y="-412124"/>
            <a:ext cx="9800823" cy="6516710"/>
          </a:xfrm>
          <a:prstGeom prst="rect">
            <a:avLst/>
          </a:prstGeom>
        </p:spPr>
      </p:pic>
    </p:spTree>
    <p:extLst>
      <p:ext uri="{BB962C8B-B14F-4D97-AF65-F5344CB8AC3E}">
        <p14:creationId xmlns:p14="http://schemas.microsoft.com/office/powerpoint/2010/main" val="18063742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9345520-86D3-4752-AE56-B18E6F7476C4}"/>
              </a:ext>
            </a:extLst>
          </p:cNvPr>
          <p:cNvPicPr>
            <a:picLocks noChangeAspect="1"/>
          </p:cNvPicPr>
          <p:nvPr/>
        </p:nvPicPr>
        <p:blipFill>
          <a:blip r:embed="rId3"/>
          <a:stretch>
            <a:fillRect/>
          </a:stretch>
        </p:blipFill>
        <p:spPr>
          <a:xfrm>
            <a:off x="1365161" y="90152"/>
            <a:ext cx="9736428" cy="6629735"/>
          </a:xfrm>
          <a:prstGeom prst="rect">
            <a:avLst/>
          </a:prstGeom>
        </p:spPr>
      </p:pic>
    </p:spTree>
    <p:extLst>
      <p:ext uri="{BB962C8B-B14F-4D97-AF65-F5344CB8AC3E}">
        <p14:creationId xmlns:p14="http://schemas.microsoft.com/office/powerpoint/2010/main" val="259303179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445E76D-295F-4BFE-898E-73ACA662D8C4}"/>
              </a:ext>
            </a:extLst>
          </p:cNvPr>
          <p:cNvSpPr txBox="1"/>
          <p:nvPr/>
        </p:nvSpPr>
        <p:spPr>
          <a:xfrm>
            <a:off x="2923503" y="553790"/>
            <a:ext cx="5950040" cy="584775"/>
          </a:xfrm>
          <a:prstGeom prst="rect">
            <a:avLst/>
          </a:prstGeom>
          <a:noFill/>
        </p:spPr>
        <p:txBody>
          <a:bodyPr wrap="square" rtlCol="0">
            <a:spAutoFit/>
          </a:bodyPr>
          <a:lstStyle/>
          <a:p>
            <a:r>
              <a:rPr lang="en-CA" sz="3200" dirty="0"/>
              <a:t>Config File for Control System Web</a:t>
            </a:r>
          </a:p>
        </p:txBody>
      </p:sp>
      <p:pic>
        <p:nvPicPr>
          <p:cNvPr id="8" name="Picture 7">
            <a:extLst>
              <a:ext uri="{FF2B5EF4-FFF2-40B4-BE49-F238E27FC236}">
                <a16:creationId xmlns:a16="http://schemas.microsoft.com/office/drawing/2014/main" id="{1B93B24B-F7A8-4965-A9CA-C127076FB1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183" y="1622738"/>
            <a:ext cx="10923682" cy="4247180"/>
          </a:xfrm>
          <a:prstGeom prst="rect">
            <a:avLst/>
          </a:prstGeom>
        </p:spPr>
      </p:pic>
    </p:spTree>
    <p:extLst>
      <p:ext uri="{BB962C8B-B14F-4D97-AF65-F5344CB8AC3E}">
        <p14:creationId xmlns:p14="http://schemas.microsoft.com/office/powerpoint/2010/main" val="39924311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0BA6B99-D60A-40D2-BDC1-8A2C81B2E83C}"/>
              </a:ext>
            </a:extLst>
          </p:cNvPr>
          <p:cNvSpPr txBox="1"/>
          <p:nvPr/>
        </p:nvSpPr>
        <p:spPr>
          <a:xfrm>
            <a:off x="1313645" y="357265"/>
            <a:ext cx="9826580" cy="1200329"/>
          </a:xfrm>
          <a:prstGeom prst="rect">
            <a:avLst/>
          </a:prstGeom>
          <a:noFill/>
        </p:spPr>
        <p:txBody>
          <a:bodyPr wrap="square" rtlCol="0">
            <a:spAutoFit/>
          </a:bodyPr>
          <a:lstStyle/>
          <a:p>
            <a:pPr algn="ctr"/>
            <a:r>
              <a:rPr lang="en-CA" sz="3600" b="1" dirty="0">
                <a:latin typeface="+mj-lt"/>
              </a:rPr>
              <a:t>Problem #2: Get Google Home to Speak the Contents of the Email</a:t>
            </a:r>
          </a:p>
        </p:txBody>
      </p:sp>
      <p:pic>
        <p:nvPicPr>
          <p:cNvPr id="3" name="Picture 4" descr="Related image">
            <a:extLst>
              <a:ext uri="{FF2B5EF4-FFF2-40B4-BE49-F238E27FC236}">
                <a16:creationId xmlns:a16="http://schemas.microsoft.com/office/drawing/2014/main" id="{A0AF7742-7AFF-484F-AE03-EB249E73642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27691" y="2088777"/>
            <a:ext cx="3398487" cy="32625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3441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D377575-68CC-4C94-AEA4-6691FEE6BE5E}"/>
              </a:ext>
            </a:extLst>
          </p:cNvPr>
          <p:cNvPicPr>
            <a:picLocks noChangeAspect="1"/>
          </p:cNvPicPr>
          <p:nvPr/>
        </p:nvPicPr>
        <p:blipFill>
          <a:blip r:embed="rId2"/>
          <a:stretch>
            <a:fillRect/>
          </a:stretch>
        </p:blipFill>
        <p:spPr>
          <a:xfrm>
            <a:off x="695459" y="0"/>
            <a:ext cx="10869769" cy="6858000"/>
          </a:xfrm>
          <a:prstGeom prst="rect">
            <a:avLst/>
          </a:prstGeom>
        </p:spPr>
      </p:pic>
    </p:spTree>
    <p:extLst>
      <p:ext uri="{BB962C8B-B14F-4D97-AF65-F5344CB8AC3E}">
        <p14:creationId xmlns:p14="http://schemas.microsoft.com/office/powerpoint/2010/main" val="37290458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05d83ceaa0bbd2e3bc716e6e66bd857a">
  <xsd:schema xmlns:xsd="http://www.w3.org/2001/XMLSchema" xmlns:xs="http://www.w3.org/2001/XMLSchema" xmlns:p="http://schemas.microsoft.com/office/2006/metadata/properties" targetNamespace="http://schemas.microsoft.com/office/2006/metadata/properties" ma:root="true" ma:fieldsID="b3d69fe45253d5ff147bb69036b756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AE46C16-92CC-4109-AE81-64342BE5C18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http://schemas.openxmlformats.org/package/2006/metadata/core-propertie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DE6CA4FE-8640-40EE-AE90-8C2FC7B9CCE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B5DA6D8-1370-4B76-A501-7126FB885D9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12585</TotalTime>
  <Words>298</Words>
  <Application>Microsoft Office PowerPoint</Application>
  <PresentationFormat>Widescreen</PresentationFormat>
  <Paragraphs>72</Paragraphs>
  <Slides>17</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arial</vt:lpstr>
      <vt:lpstr>Calibri</vt:lpstr>
      <vt:lpstr>Calibri Light</vt:lpstr>
      <vt:lpstr>Open Sans</vt:lpstr>
      <vt:lpstr>Office Theme</vt:lpstr>
      <vt:lpstr>PV’s and Google Home</vt:lpstr>
      <vt:lpstr>Synchrotrons Around the World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Flowchart</vt:lpstr>
      <vt:lpstr>Thank you!</vt:lpstr>
      <vt:lpstr>PowerPoint Presentation</vt:lpstr>
    </vt:vector>
  </TitlesOfParts>
  <Company>Canadian Light Source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Revealing the mechanisms of malaria and toxoplasmosis</dc:title>
  <dc:creator>Sandra Ribeiro</dc:creator>
  <cp:lastModifiedBy>Mike Bree</cp:lastModifiedBy>
  <cp:revision>128</cp:revision>
  <cp:lastPrinted>2016-05-16T19:50:38Z</cp:lastPrinted>
  <dcterms:created xsi:type="dcterms:W3CDTF">2016-03-31T17:09:15Z</dcterms:created>
  <dcterms:modified xsi:type="dcterms:W3CDTF">2019-06-03T11:36:56Z</dcterms:modified>
</cp:coreProperties>
</file>