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9" r:id="rId4"/>
    <p:sldId id="271" r:id="rId5"/>
    <p:sldId id="260" r:id="rId6"/>
    <p:sldId id="263" r:id="rId7"/>
    <p:sldId id="264" r:id="rId8"/>
    <p:sldId id="292" r:id="rId9"/>
    <p:sldId id="266" r:id="rId10"/>
    <p:sldId id="267" r:id="rId11"/>
    <p:sldId id="268" r:id="rId12"/>
    <p:sldId id="269" r:id="rId13"/>
    <p:sldId id="277" r:id="rId14"/>
    <p:sldId id="275" r:id="rId15"/>
    <p:sldId id="276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72" r:id="rId24"/>
    <p:sldId id="274" r:id="rId25"/>
    <p:sldId id="273" r:id="rId26"/>
    <p:sldId id="293" r:id="rId27"/>
    <p:sldId id="285" r:id="rId28"/>
    <p:sldId id="286" r:id="rId29"/>
    <p:sldId id="287" r:id="rId30"/>
    <p:sldId id="289" r:id="rId31"/>
    <p:sldId id="265" r:id="rId32"/>
    <p:sldId id="291" r:id="rId33"/>
    <p:sldId id="290" r:id="rId34"/>
    <p:sldId id="28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4" autoAdjust="0"/>
    <p:restoredTop sz="94660"/>
  </p:normalViewPr>
  <p:slideViewPr>
    <p:cSldViewPr showGuides="1">
      <p:cViewPr>
        <p:scale>
          <a:sx n="75" d="100"/>
          <a:sy n="75" d="100"/>
        </p:scale>
        <p:origin x="816" y="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14300" cy="1143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101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13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477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164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119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910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242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516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71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241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594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DF9DD-460C-413C-ACCC-25E4E885EA2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ED639-C5E2-4637-8E22-EB8E5A57CF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83581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94628-8852-45D3-BD2E-19E2B54ED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485900"/>
            <a:ext cx="10972800" cy="1371600"/>
          </a:xfrm>
        </p:spPr>
        <p:txBody>
          <a:bodyPr>
            <a:noAutofit/>
          </a:bodyPr>
          <a:lstStyle/>
          <a:p>
            <a:r>
              <a:rPr lang="en-CA" sz="8000" b="1" i="1" dirty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Monitoring</a:t>
            </a:r>
            <a:r>
              <a:rPr lang="en-CA" sz="8000" b="1" i="1" dirty="0">
                <a:solidFill>
                  <a:srgbClr val="00B0F0"/>
                </a:solidFill>
              </a:rPr>
              <a:t> EPICS Beacons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BB024-887E-416D-9019-F39AC33361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3200" dirty="0">
                <a:solidFill>
                  <a:srgbClr val="FFFF00"/>
                </a:solidFill>
              </a:rPr>
              <a:t>Michael Bree</a:t>
            </a:r>
          </a:p>
          <a:p>
            <a:r>
              <a:rPr lang="en-CA" sz="3200" dirty="0">
                <a:solidFill>
                  <a:srgbClr val="FFFF00"/>
                </a:solidFill>
              </a:rPr>
              <a:t>Canadian Light Source</a:t>
            </a:r>
          </a:p>
          <a:p>
            <a:endParaRPr lang="en-CA" dirty="0">
              <a:solidFill>
                <a:srgbClr val="FFFF00"/>
              </a:solidFill>
            </a:endParaRPr>
          </a:p>
          <a:p>
            <a:r>
              <a:rPr lang="en-CA" sz="2000" i="1" dirty="0">
                <a:solidFill>
                  <a:srgbClr val="FFFF00"/>
                </a:solidFill>
              </a:rPr>
              <a:t>June 2019 EPICS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226591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78AA9E-3AD6-4FAE-BEA0-EA49F5334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62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FAEB5D-6B27-46B4-A66C-E4CF76110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69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25AB02-F432-4962-B51E-5BC248AB3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37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25AB02-F432-4962-B51E-5BC248AB3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99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1828800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rgbClr val="00B0F0"/>
                </a:solidFill>
              </a:rPr>
              <a:t>What is the Problem?</a:t>
            </a:r>
          </a:p>
        </p:txBody>
      </p:sp>
    </p:spTree>
    <p:extLst>
      <p:ext uri="{BB962C8B-B14F-4D97-AF65-F5344CB8AC3E}">
        <p14:creationId xmlns:p14="http://schemas.microsoft.com/office/powerpoint/2010/main" val="2593464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25AB02-F432-4962-B51E-5BC248AB3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56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D1D0D-34B2-4981-9CA7-463988D09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53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rgbClr val="00B0F0"/>
                </a:solidFill>
              </a:rPr>
              <a:t>Classic Chicken &amp; Egg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D7BB5-B182-48E6-BD01-4073B4BA9ADF}"/>
              </a:ext>
            </a:extLst>
          </p:cNvPr>
          <p:cNvSpPr txBox="1"/>
          <p:nvPr/>
        </p:nvSpPr>
        <p:spPr>
          <a:xfrm>
            <a:off x="609600" y="25146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Messy because users* ignore 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9B34F-7458-4039-8273-B98CB0C690DE}"/>
              </a:ext>
            </a:extLst>
          </p:cNvPr>
          <p:cNvSpPr txBox="1"/>
          <p:nvPr/>
        </p:nvSpPr>
        <p:spPr>
          <a:xfrm>
            <a:off x="609600" y="38862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CA" sz="5400" dirty="0">
                <a:solidFill>
                  <a:srgbClr val="FFFF00"/>
                </a:solidFill>
              </a:rPr>
              <a:t>Users* ignore it because it’s messy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A05A25-593B-4040-84B0-E5E5C95993A7}"/>
              </a:ext>
            </a:extLst>
          </p:cNvPr>
          <p:cNvSpPr txBox="1"/>
          <p:nvPr/>
        </p:nvSpPr>
        <p:spPr>
          <a:xfrm>
            <a:off x="622300" y="51435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>
                <a:solidFill>
                  <a:srgbClr val="FFFF00"/>
                </a:solidFill>
              </a:rPr>
              <a:t>			* includes me</a:t>
            </a:r>
          </a:p>
        </p:txBody>
      </p:sp>
    </p:spTree>
    <p:extLst>
      <p:ext uri="{BB962C8B-B14F-4D97-AF65-F5344CB8AC3E}">
        <p14:creationId xmlns:p14="http://schemas.microsoft.com/office/powerpoint/2010/main" val="392455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rgbClr val="00B0F0"/>
                </a:solidFill>
              </a:rPr>
              <a:t>Partial Solution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D7BB5-B182-48E6-BD01-4073B4BA9ADF}"/>
              </a:ext>
            </a:extLst>
          </p:cNvPr>
          <p:cNvSpPr txBox="1"/>
          <p:nvPr/>
        </p:nvSpPr>
        <p:spPr>
          <a:xfrm>
            <a:off x="609600" y="25146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Strict policy – fix immediately</a:t>
            </a:r>
          </a:p>
        </p:txBody>
      </p:sp>
    </p:spTree>
    <p:extLst>
      <p:ext uri="{BB962C8B-B14F-4D97-AF65-F5344CB8AC3E}">
        <p14:creationId xmlns:p14="http://schemas.microsoft.com/office/powerpoint/2010/main" val="786098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2397F2-A2D0-48B6-8ED2-58D42ABA3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52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0C3466EF-58D3-49FC-B46D-5E65C05EE038}"/>
              </a:ext>
            </a:extLst>
          </p:cNvPr>
          <p:cNvSpPr/>
          <p:nvPr/>
        </p:nvSpPr>
        <p:spPr>
          <a:xfrm>
            <a:off x="5753100" y="808147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FC111-552E-4978-8DFB-DA9F32F9140B}"/>
              </a:ext>
            </a:extLst>
          </p:cNvPr>
          <p:cNvSpPr/>
          <p:nvPr/>
        </p:nvSpPr>
        <p:spPr>
          <a:xfrm>
            <a:off x="4724400" y="4435889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FDC95C-25CC-449C-B1DA-D1E61BDAF57F}"/>
              </a:ext>
            </a:extLst>
          </p:cNvPr>
          <p:cNvSpPr/>
          <p:nvPr/>
        </p:nvSpPr>
        <p:spPr>
          <a:xfrm>
            <a:off x="10096500" y="2835689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A7FBCD-130D-4784-9AAD-F9D649008660}"/>
              </a:ext>
            </a:extLst>
          </p:cNvPr>
          <p:cNvSpPr/>
          <p:nvPr/>
        </p:nvSpPr>
        <p:spPr>
          <a:xfrm>
            <a:off x="8382000" y="1060249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351486" y="1008082"/>
            <a:ext cx="4830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F0"/>
                </a:solidFill>
              </a:rPr>
              <a:t>&gt; 1200 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AD5943-5219-46CE-8E3C-6EDD5D56EA22}"/>
              </a:ext>
            </a:extLst>
          </p:cNvPr>
          <p:cNvSpPr txBox="1"/>
          <p:nvPr/>
        </p:nvSpPr>
        <p:spPr>
          <a:xfrm>
            <a:off x="351486" y="4300339"/>
            <a:ext cx="45792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F0"/>
                </a:solidFill>
              </a:rPr>
              <a:t>~ 400 Hosts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3B2132E-F49D-4EDE-B7D1-1D4986F4B6D2}"/>
              </a:ext>
            </a:extLst>
          </p:cNvPr>
          <p:cNvSpPr/>
          <p:nvPr/>
        </p:nvSpPr>
        <p:spPr>
          <a:xfrm rot="5400000">
            <a:off x="5699391" y="3075998"/>
            <a:ext cx="1707618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EDC3968-78B4-4931-A1A2-1CAEAE1BF89C}"/>
              </a:ext>
            </a:extLst>
          </p:cNvPr>
          <p:cNvSpPr/>
          <p:nvPr/>
        </p:nvSpPr>
        <p:spPr>
          <a:xfrm rot="7451304">
            <a:off x="6998212" y="3082900"/>
            <a:ext cx="199414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5E820B3-DBAB-4C8B-B7AD-25B01EB74BAD}"/>
              </a:ext>
            </a:extLst>
          </p:cNvPr>
          <p:cNvSpPr/>
          <p:nvPr/>
        </p:nvSpPr>
        <p:spPr>
          <a:xfrm rot="9601306">
            <a:off x="8475294" y="3805919"/>
            <a:ext cx="157361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1709FA-029D-4560-9647-9B004C7409F1}"/>
              </a:ext>
            </a:extLst>
          </p:cNvPr>
          <p:cNvSpPr/>
          <p:nvPr/>
        </p:nvSpPr>
        <p:spPr>
          <a:xfrm>
            <a:off x="8382000" y="1060249"/>
            <a:ext cx="1600200" cy="1600200"/>
          </a:xfrm>
          <a:prstGeom prst="ellipse">
            <a:avLst/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0C295C0-0818-4DA3-89BD-E5EDF3A3A12A}"/>
              </a:ext>
            </a:extLst>
          </p:cNvPr>
          <p:cNvSpPr/>
          <p:nvPr/>
        </p:nvSpPr>
        <p:spPr>
          <a:xfrm>
            <a:off x="10096500" y="2834954"/>
            <a:ext cx="1600200" cy="1600200"/>
          </a:xfrm>
          <a:prstGeom prst="ellipse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F53393-D804-48D8-A547-1739FD0B366F}"/>
              </a:ext>
            </a:extLst>
          </p:cNvPr>
          <p:cNvSpPr/>
          <p:nvPr/>
        </p:nvSpPr>
        <p:spPr>
          <a:xfrm>
            <a:off x="4724400" y="4435889"/>
            <a:ext cx="3657600" cy="914400"/>
          </a:xfrm>
          <a:prstGeom prst="rect">
            <a:avLst/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4BE797-CE52-4DA8-B816-241408BF7654}"/>
              </a:ext>
            </a:extLst>
          </p:cNvPr>
          <p:cNvSpPr/>
          <p:nvPr/>
        </p:nvSpPr>
        <p:spPr>
          <a:xfrm>
            <a:off x="4724400" y="4435154"/>
            <a:ext cx="3657600" cy="914400"/>
          </a:xfrm>
          <a:prstGeom prst="rect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</p:spTree>
    <p:extLst>
      <p:ext uri="{BB962C8B-B14F-4D97-AF65-F5344CB8AC3E}">
        <p14:creationId xmlns:p14="http://schemas.microsoft.com/office/powerpoint/2010/main" val="149575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6" grpId="0" animBg="1"/>
      <p:bldP spid="19" grpId="0" animBg="1"/>
      <p:bldP spid="21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D1D0D-34B2-4981-9CA7-463988D09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38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rgbClr val="00B0F0"/>
                </a:solidFill>
              </a:rPr>
              <a:t>Partial Solution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D7BB5-B182-48E6-BD01-4073B4BA9ADF}"/>
              </a:ext>
            </a:extLst>
          </p:cNvPr>
          <p:cNvSpPr txBox="1"/>
          <p:nvPr/>
        </p:nvSpPr>
        <p:spPr>
          <a:xfrm>
            <a:off x="609600" y="2514600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Strict policy – fix immediately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55FEA5-C89B-44E1-B11C-D80D4E154ED7}"/>
              </a:ext>
            </a:extLst>
          </p:cNvPr>
          <p:cNvSpPr txBox="1"/>
          <p:nvPr/>
        </p:nvSpPr>
        <p:spPr>
          <a:xfrm>
            <a:off x="726440" y="3886200"/>
            <a:ext cx="1146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8325" indent="-568325">
              <a:buFont typeface="Arial" panose="020B0604020202020204" pitchFamily="34" charset="0"/>
              <a:buChar char="•"/>
            </a:pPr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Display prominently – Control Room*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C89FFD-408E-4D74-BA99-79DF73E3C222}"/>
              </a:ext>
            </a:extLst>
          </p:cNvPr>
          <p:cNvSpPr txBox="1"/>
          <p:nvPr/>
        </p:nvSpPr>
        <p:spPr>
          <a:xfrm>
            <a:off x="2324100" y="5248870"/>
            <a:ext cx="9375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* can’t… it’s to messy</a:t>
            </a:r>
          </a:p>
        </p:txBody>
      </p:sp>
    </p:spTree>
    <p:extLst>
      <p:ext uri="{BB962C8B-B14F-4D97-AF65-F5344CB8AC3E}">
        <p14:creationId xmlns:p14="http://schemas.microsoft.com/office/powerpoint/2010/main" val="300830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rgbClr val="00B0F0"/>
                </a:solidFill>
              </a:rPr>
              <a:t>Real Problem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D7BB5-B182-48E6-BD01-4073B4BA9ADF}"/>
              </a:ext>
            </a:extLst>
          </p:cNvPr>
          <p:cNvSpPr txBox="1"/>
          <p:nvPr/>
        </p:nvSpPr>
        <p:spPr>
          <a:xfrm>
            <a:off x="609600" y="2514600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If users won’t use the tool, </a:t>
            </a:r>
          </a:p>
          <a:p>
            <a:pPr algn="ctr"/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the problem is with the </a:t>
            </a:r>
            <a:r>
              <a:rPr lang="en-CA" sz="5400" b="1" i="1" dirty="0">
                <a:solidFill>
                  <a:srgbClr val="FF0000"/>
                </a:solidFill>
                <a:highlight>
                  <a:srgbClr val="000000"/>
                </a:highlight>
              </a:rPr>
              <a:t>tool</a:t>
            </a:r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, </a:t>
            </a:r>
          </a:p>
          <a:p>
            <a:pPr algn="ctr"/>
            <a:r>
              <a:rPr lang="en-CA" sz="5400" dirty="0">
                <a:solidFill>
                  <a:srgbClr val="FFFF00"/>
                </a:solidFill>
                <a:highlight>
                  <a:srgbClr val="000000"/>
                </a:highlight>
              </a:rPr>
              <a:t>not the </a:t>
            </a:r>
            <a:r>
              <a:rPr lang="en-CA" sz="5400" b="1" i="1" dirty="0">
                <a:solidFill>
                  <a:srgbClr val="FF0000"/>
                </a:solidFill>
                <a:highlight>
                  <a:srgbClr val="000000"/>
                </a:highlight>
              </a:rPr>
              <a:t>users</a:t>
            </a:r>
          </a:p>
        </p:txBody>
      </p:sp>
    </p:spTree>
    <p:extLst>
      <p:ext uri="{BB962C8B-B14F-4D97-AF65-F5344CB8AC3E}">
        <p14:creationId xmlns:p14="http://schemas.microsoft.com/office/powerpoint/2010/main" val="3868998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0C3466EF-58D3-49FC-B46D-5E65C05EE038}"/>
              </a:ext>
            </a:extLst>
          </p:cNvPr>
          <p:cNvSpPr/>
          <p:nvPr/>
        </p:nvSpPr>
        <p:spPr>
          <a:xfrm>
            <a:off x="5753100" y="808147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CC29832-04EA-4B9E-898F-03768875E7EF}"/>
              </a:ext>
            </a:extLst>
          </p:cNvPr>
          <p:cNvSpPr/>
          <p:nvPr/>
        </p:nvSpPr>
        <p:spPr>
          <a:xfrm>
            <a:off x="5960100" y="991560"/>
            <a:ext cx="1186200" cy="122281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0C295C0-0818-4DA3-89BD-E5EDF3A3A12A}"/>
              </a:ext>
            </a:extLst>
          </p:cNvPr>
          <p:cNvSpPr/>
          <p:nvPr/>
        </p:nvSpPr>
        <p:spPr>
          <a:xfrm>
            <a:off x="5753100" y="810192"/>
            <a:ext cx="1600200" cy="1600200"/>
          </a:xfrm>
          <a:prstGeom prst="ellipse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FC111-552E-4978-8DFB-DA9F32F9140B}"/>
              </a:ext>
            </a:extLst>
          </p:cNvPr>
          <p:cNvSpPr/>
          <p:nvPr/>
        </p:nvSpPr>
        <p:spPr>
          <a:xfrm>
            <a:off x="4724400" y="4435889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317E65-EDF1-41CE-9E16-291347815126}"/>
              </a:ext>
            </a:extLst>
          </p:cNvPr>
          <p:cNvSpPr/>
          <p:nvPr/>
        </p:nvSpPr>
        <p:spPr>
          <a:xfrm>
            <a:off x="10002592" y="5029200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IOCAPP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FDC95C-25CC-449C-B1DA-D1E61BDAF57F}"/>
              </a:ext>
            </a:extLst>
          </p:cNvPr>
          <p:cNvSpPr/>
          <p:nvPr/>
        </p:nvSpPr>
        <p:spPr>
          <a:xfrm>
            <a:off x="10210800" y="2835689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A7FBCD-130D-4784-9AAD-F9D649008660}"/>
              </a:ext>
            </a:extLst>
          </p:cNvPr>
          <p:cNvSpPr/>
          <p:nvPr/>
        </p:nvSpPr>
        <p:spPr>
          <a:xfrm>
            <a:off x="8382000" y="1060249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351486" y="1008082"/>
            <a:ext cx="4487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>
                <a:solidFill>
                  <a:srgbClr val="00B0F0"/>
                </a:solidFill>
              </a:rPr>
              <a:t>Ambiguous</a:t>
            </a:r>
          </a:p>
          <a:p>
            <a:r>
              <a:rPr lang="en-CA" sz="7200" dirty="0">
                <a:solidFill>
                  <a:srgbClr val="00B0F0"/>
                </a:solidFill>
              </a:rPr>
              <a:t>Beacons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3B2132E-F49D-4EDE-B7D1-1D4986F4B6D2}"/>
              </a:ext>
            </a:extLst>
          </p:cNvPr>
          <p:cNvSpPr/>
          <p:nvPr/>
        </p:nvSpPr>
        <p:spPr>
          <a:xfrm rot="5400000">
            <a:off x="5699391" y="3075998"/>
            <a:ext cx="1707618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EDC3968-78B4-4931-A1A2-1CAEAE1BF89C}"/>
              </a:ext>
            </a:extLst>
          </p:cNvPr>
          <p:cNvSpPr/>
          <p:nvPr/>
        </p:nvSpPr>
        <p:spPr>
          <a:xfrm rot="7451304">
            <a:off x="6998212" y="3082900"/>
            <a:ext cx="199414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5E820B3-DBAB-4C8B-B7AD-25B01EB74BAD}"/>
              </a:ext>
            </a:extLst>
          </p:cNvPr>
          <p:cNvSpPr/>
          <p:nvPr/>
        </p:nvSpPr>
        <p:spPr>
          <a:xfrm rot="9601306">
            <a:off x="8475294" y="3805919"/>
            <a:ext cx="157361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E18D427B-8494-4FFD-B206-273128CAD728}"/>
              </a:ext>
            </a:extLst>
          </p:cNvPr>
          <p:cNvSpPr/>
          <p:nvPr/>
        </p:nvSpPr>
        <p:spPr>
          <a:xfrm rot="11702785">
            <a:off x="8572866" y="5031990"/>
            <a:ext cx="1378471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4BE797-CE52-4DA8-B816-241408BF7654}"/>
              </a:ext>
            </a:extLst>
          </p:cNvPr>
          <p:cNvSpPr/>
          <p:nvPr/>
        </p:nvSpPr>
        <p:spPr>
          <a:xfrm>
            <a:off x="4724400" y="4435889"/>
            <a:ext cx="3657600" cy="914400"/>
          </a:xfrm>
          <a:prstGeom prst="rect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EC3EF1D-0147-4F74-AE45-3401374B84A2}"/>
              </a:ext>
            </a:extLst>
          </p:cNvPr>
          <p:cNvSpPr/>
          <p:nvPr/>
        </p:nvSpPr>
        <p:spPr>
          <a:xfrm>
            <a:off x="8505881" y="1175220"/>
            <a:ext cx="1186200" cy="122281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162D475-2679-4F29-A97A-46433B9EEF16}"/>
              </a:ext>
            </a:extLst>
          </p:cNvPr>
          <p:cNvSpPr/>
          <p:nvPr/>
        </p:nvSpPr>
        <p:spPr>
          <a:xfrm>
            <a:off x="10416592" y="2946324"/>
            <a:ext cx="1186200" cy="122281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EC62970-3443-4193-A026-26F83F5B0EB2}"/>
              </a:ext>
            </a:extLst>
          </p:cNvPr>
          <p:cNvSpPr/>
          <p:nvPr/>
        </p:nvSpPr>
        <p:spPr>
          <a:xfrm>
            <a:off x="10209592" y="5217893"/>
            <a:ext cx="1186200" cy="122281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1709FA-029D-4560-9647-9B004C7409F1}"/>
              </a:ext>
            </a:extLst>
          </p:cNvPr>
          <p:cNvSpPr/>
          <p:nvPr/>
        </p:nvSpPr>
        <p:spPr>
          <a:xfrm>
            <a:off x="5753100" y="807341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0B84847-A073-42CC-81DB-6CBA1FF3F97E}"/>
              </a:ext>
            </a:extLst>
          </p:cNvPr>
          <p:cNvSpPr/>
          <p:nvPr/>
        </p:nvSpPr>
        <p:spPr>
          <a:xfrm>
            <a:off x="10209592" y="2833321"/>
            <a:ext cx="1600200" cy="1600200"/>
          </a:xfrm>
          <a:prstGeom prst="ellipse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121A88-0D88-4443-83F8-D31A7EEDF2D5}"/>
              </a:ext>
            </a:extLst>
          </p:cNvPr>
          <p:cNvSpPr/>
          <p:nvPr/>
        </p:nvSpPr>
        <p:spPr>
          <a:xfrm>
            <a:off x="4724400" y="4435889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2581F67-C32D-4D62-8D53-C84BBCA0DABA}"/>
              </a:ext>
            </a:extLst>
          </p:cNvPr>
          <p:cNvSpPr/>
          <p:nvPr/>
        </p:nvSpPr>
        <p:spPr>
          <a:xfrm>
            <a:off x="4724400" y="4434240"/>
            <a:ext cx="3657600" cy="914400"/>
          </a:xfrm>
          <a:prstGeom prst="rect">
            <a:avLst/>
          </a:prstGeom>
          <a:solidFill>
            <a:srgbClr val="FF00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046711-C4C9-43E5-9E35-8DA61300AAB7}"/>
              </a:ext>
            </a:extLst>
          </p:cNvPr>
          <p:cNvSpPr/>
          <p:nvPr/>
        </p:nvSpPr>
        <p:spPr>
          <a:xfrm>
            <a:off x="4724400" y="4435541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</p:spTree>
    <p:extLst>
      <p:ext uri="{BB962C8B-B14F-4D97-AF65-F5344CB8AC3E}">
        <p14:creationId xmlns:p14="http://schemas.microsoft.com/office/powerpoint/2010/main" val="326617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7" grpId="0" animBg="1"/>
      <p:bldP spid="15" grpId="0" animBg="1"/>
      <p:bldP spid="20" grpId="0" animBg="1"/>
      <p:bldP spid="22" grpId="0" animBg="1"/>
      <p:bldP spid="23" grpId="0" animBg="1"/>
      <p:bldP spid="24" grpId="0" animBg="1"/>
      <p:bldP spid="16" grpId="0" animBg="1"/>
      <p:bldP spid="26" grpId="0" animBg="1"/>
      <p:bldP spid="27" grpId="0" animBg="1"/>
      <p:bldP spid="28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85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>
                <a:solidFill>
                  <a:srgbClr val="00B0F0"/>
                </a:solidFill>
              </a:rPr>
              <a:t>Ambiguous Beacons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D377D3-626B-4622-9A18-346EEF37DED0}"/>
              </a:ext>
            </a:extLst>
          </p:cNvPr>
          <p:cNvSpPr txBox="1"/>
          <p:nvPr/>
        </p:nvSpPr>
        <p:spPr>
          <a:xfrm>
            <a:off x="723900" y="218944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Can’t distinguish between: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80B067-FC3E-45EC-918F-640BB4A87870}"/>
              </a:ext>
            </a:extLst>
          </p:cNvPr>
          <p:cNvSpPr txBox="1"/>
          <p:nvPr/>
        </p:nvSpPr>
        <p:spPr>
          <a:xfrm>
            <a:off x="723900" y="309599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Restarts and lost beacons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4676B5-5D02-4EDC-9570-77D7D8C24C89}"/>
              </a:ext>
            </a:extLst>
          </p:cNvPr>
          <p:cNvSpPr txBox="1"/>
          <p:nvPr/>
        </p:nvSpPr>
        <p:spPr>
          <a:xfrm>
            <a:off x="723900" y="400253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New and moved beacons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0FEA8-6B47-4FB1-BC5D-E7C8E04B2206}"/>
              </a:ext>
            </a:extLst>
          </p:cNvPr>
          <p:cNvSpPr txBox="1"/>
          <p:nvPr/>
        </p:nvSpPr>
        <p:spPr>
          <a:xfrm>
            <a:off x="736600" y="490908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Critical apps and temporary apps</a:t>
            </a:r>
          </a:p>
        </p:txBody>
      </p:sp>
    </p:spTree>
    <p:extLst>
      <p:ext uri="{BB962C8B-B14F-4D97-AF65-F5344CB8AC3E}">
        <p14:creationId xmlns:p14="http://schemas.microsoft.com/office/powerpoint/2010/main" val="168870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6773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>
                <a:solidFill>
                  <a:srgbClr val="00B0F0"/>
                </a:solidFill>
              </a:rPr>
              <a:t>EPICS Heartbeat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D377D3-626B-4622-9A18-346EEF37DED0}"/>
              </a:ext>
            </a:extLst>
          </p:cNvPr>
          <p:cNvSpPr txBox="1"/>
          <p:nvPr/>
        </p:nvSpPr>
        <p:spPr>
          <a:xfrm>
            <a:off x="723900" y="218944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Enhanced Beacon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80B067-FC3E-45EC-918F-640BB4A87870}"/>
              </a:ext>
            </a:extLst>
          </p:cNvPr>
          <p:cNvSpPr txBox="1"/>
          <p:nvPr/>
        </p:nvSpPr>
        <p:spPr>
          <a:xfrm>
            <a:off x="723900" y="309599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Key = CWD + CMDLINE  (/proc)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8CA333-C3AB-4A7E-B6B0-FA2EEB0313DC}"/>
              </a:ext>
            </a:extLst>
          </p:cNvPr>
          <p:cNvSpPr txBox="1"/>
          <p:nvPr/>
        </p:nvSpPr>
        <p:spPr>
          <a:xfrm>
            <a:off x="723900" y="402667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heartbeat();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C971266-3504-49BF-8BFA-5AC45E963B63}"/>
              </a:ext>
            </a:extLst>
          </p:cNvPr>
          <p:cNvSpPr/>
          <p:nvPr/>
        </p:nvSpPr>
        <p:spPr>
          <a:xfrm>
            <a:off x="8959850" y="389575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CE61747-CBBC-4A02-80FE-6DC68FF2A406}"/>
              </a:ext>
            </a:extLst>
          </p:cNvPr>
          <p:cNvSpPr/>
          <p:nvPr/>
        </p:nvSpPr>
        <p:spPr>
          <a:xfrm>
            <a:off x="8959850" y="389575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</a:p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0022DE5-22F0-4D20-8CB4-99DC376E13A9}"/>
              </a:ext>
            </a:extLst>
          </p:cNvPr>
          <p:cNvSpPr/>
          <p:nvPr/>
        </p:nvSpPr>
        <p:spPr>
          <a:xfrm>
            <a:off x="7931150" y="2962870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188E8F3-204F-43EC-99AE-13AD65C5E305}"/>
              </a:ext>
            </a:extLst>
          </p:cNvPr>
          <p:cNvSpPr/>
          <p:nvPr/>
        </p:nvSpPr>
        <p:spPr>
          <a:xfrm>
            <a:off x="8959850" y="4890024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CA92BA9A-D869-4684-B101-C9839748AE77}"/>
              </a:ext>
            </a:extLst>
          </p:cNvPr>
          <p:cNvSpPr/>
          <p:nvPr/>
        </p:nvSpPr>
        <p:spPr>
          <a:xfrm rot="5400000">
            <a:off x="9406007" y="2140409"/>
            <a:ext cx="707886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336C8FF-B3EB-4DC0-A7DD-DB06B82AC074}"/>
              </a:ext>
            </a:extLst>
          </p:cNvPr>
          <p:cNvSpPr/>
          <p:nvPr/>
        </p:nvSpPr>
        <p:spPr>
          <a:xfrm rot="16200000">
            <a:off x="9406007" y="4024091"/>
            <a:ext cx="707886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5DFEAFD-A134-4AC7-9C65-7CD58184D767}"/>
              </a:ext>
            </a:extLst>
          </p:cNvPr>
          <p:cNvSpPr/>
          <p:nvPr/>
        </p:nvSpPr>
        <p:spPr>
          <a:xfrm>
            <a:off x="8959850" y="4890024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</a:p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CB3EAF-72CF-4EA8-9B84-0A8E3263DDD7}"/>
              </a:ext>
            </a:extLst>
          </p:cNvPr>
          <p:cNvSpPr txBox="1"/>
          <p:nvPr/>
        </p:nvSpPr>
        <p:spPr>
          <a:xfrm>
            <a:off x="723900" y="4939766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Legacy!!    &lt; 40% deployment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C91C999-4300-426A-8C38-C6BCDE20E589}"/>
              </a:ext>
            </a:extLst>
          </p:cNvPr>
          <p:cNvSpPr/>
          <p:nvPr/>
        </p:nvSpPr>
        <p:spPr>
          <a:xfrm>
            <a:off x="9182100" y="5005483"/>
            <a:ext cx="1267122" cy="1369281"/>
          </a:xfrm>
          <a:prstGeom prst="ellipse">
            <a:avLst/>
          </a:prstGeom>
          <a:solidFill>
            <a:srgbClr val="00B050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89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1" grpId="0"/>
      <p:bldP spid="33" grpId="0" animBg="1"/>
      <p:bldP spid="39" grpId="0" animBg="1"/>
      <p:bldP spid="40" grpId="0"/>
      <p:bldP spid="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6773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 err="1">
                <a:solidFill>
                  <a:srgbClr val="00B0F0"/>
                </a:solidFill>
              </a:rPr>
              <a:t>LinuxMonitor</a:t>
            </a:r>
            <a:endParaRPr lang="en-CA" sz="7200" dirty="0">
              <a:solidFill>
                <a:srgbClr val="00B0F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D377D3-626B-4622-9A18-346EEF37DED0}"/>
              </a:ext>
            </a:extLst>
          </p:cNvPr>
          <p:cNvSpPr txBox="1"/>
          <p:nvPr/>
        </p:nvSpPr>
        <p:spPr>
          <a:xfrm>
            <a:off x="723900" y="218944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Based on PCMON (PSI)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80B067-FC3E-45EC-918F-640BB4A87870}"/>
              </a:ext>
            </a:extLst>
          </p:cNvPr>
          <p:cNvSpPr txBox="1"/>
          <p:nvPr/>
        </p:nvSpPr>
        <p:spPr>
          <a:xfrm>
            <a:off x="723900" y="309599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IOC App runs on (almost) all IOC Hosts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4676B5-5D02-4EDC-9570-77D7D8C24C89}"/>
              </a:ext>
            </a:extLst>
          </p:cNvPr>
          <p:cNvSpPr txBox="1"/>
          <p:nvPr/>
        </p:nvSpPr>
        <p:spPr>
          <a:xfrm>
            <a:off x="723900" y="400253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Returns IOC host status PVs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0FEA8-6B47-4FB1-BC5D-E7C8E04B2206}"/>
              </a:ext>
            </a:extLst>
          </p:cNvPr>
          <p:cNvSpPr txBox="1"/>
          <p:nvPr/>
        </p:nvSpPr>
        <p:spPr>
          <a:xfrm>
            <a:off x="736600" y="490908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One image – restart deploys updates</a:t>
            </a:r>
          </a:p>
        </p:txBody>
      </p:sp>
    </p:spTree>
    <p:extLst>
      <p:ext uri="{BB962C8B-B14F-4D97-AF65-F5344CB8AC3E}">
        <p14:creationId xmlns:p14="http://schemas.microsoft.com/office/powerpoint/2010/main" val="401133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609600" y="685800"/>
            <a:ext cx="1085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 err="1">
                <a:solidFill>
                  <a:srgbClr val="00B0F0"/>
                </a:solidFill>
              </a:rPr>
              <a:t>LinuxMonitor</a:t>
            </a:r>
            <a:r>
              <a:rPr lang="en-CA" sz="7200" dirty="0">
                <a:solidFill>
                  <a:srgbClr val="00B0F0"/>
                </a:solidFill>
              </a:rPr>
              <a:t> (Enhanced)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D377D3-626B-4622-9A18-346EEF37DED0}"/>
              </a:ext>
            </a:extLst>
          </p:cNvPr>
          <p:cNvSpPr txBox="1"/>
          <p:nvPr/>
        </p:nvSpPr>
        <p:spPr>
          <a:xfrm>
            <a:off x="723900" y="2189447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UDP Query: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80B067-FC3E-45EC-918F-640BB4A87870}"/>
              </a:ext>
            </a:extLst>
          </p:cNvPr>
          <p:cNvSpPr txBox="1"/>
          <p:nvPr/>
        </p:nvSpPr>
        <p:spPr>
          <a:xfrm>
            <a:off x="723900" y="3095992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>
                <a:solidFill>
                  <a:srgbClr val="FF0000"/>
                </a:solidFill>
                <a:highlight>
                  <a:srgbClr val="000000"/>
                </a:highlight>
              </a:rPr>
              <a:t>Client:</a:t>
            </a: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 Send IOC App beacon 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4676B5-5D02-4EDC-9570-77D7D8C24C89}"/>
              </a:ext>
            </a:extLst>
          </p:cNvPr>
          <p:cNvSpPr txBox="1"/>
          <p:nvPr/>
        </p:nvSpPr>
        <p:spPr>
          <a:xfrm>
            <a:off x="723900" y="4002537"/>
            <a:ext cx="948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 err="1">
                <a:solidFill>
                  <a:srgbClr val="FF0000"/>
                </a:solidFill>
                <a:highlight>
                  <a:srgbClr val="000000"/>
                </a:highlight>
              </a:rPr>
              <a:t>LinuxMon</a:t>
            </a:r>
            <a:r>
              <a:rPr lang="en-CA" sz="4000" dirty="0">
                <a:solidFill>
                  <a:srgbClr val="FF0000"/>
                </a:solidFill>
                <a:highlight>
                  <a:srgbClr val="000000"/>
                </a:highlight>
              </a:rPr>
              <a:t>:</a:t>
            </a: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 IOC App PID from port (/proc)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F9B59A0-80DC-4570-B253-940FCF16D926}"/>
              </a:ext>
            </a:extLst>
          </p:cNvPr>
          <p:cNvSpPr/>
          <p:nvPr/>
        </p:nvSpPr>
        <p:spPr>
          <a:xfrm>
            <a:off x="10251440" y="4710423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E02C8C-58D8-4F59-802E-CA322BDEFC09}"/>
              </a:ext>
            </a:extLst>
          </p:cNvPr>
          <p:cNvSpPr txBox="1"/>
          <p:nvPr/>
        </p:nvSpPr>
        <p:spPr>
          <a:xfrm>
            <a:off x="736600" y="4909082"/>
            <a:ext cx="924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 err="1">
                <a:solidFill>
                  <a:srgbClr val="FF0000"/>
                </a:solidFill>
                <a:highlight>
                  <a:srgbClr val="000000"/>
                </a:highlight>
              </a:rPr>
              <a:t>LinuxMon</a:t>
            </a:r>
            <a:r>
              <a:rPr lang="en-CA" sz="4000" dirty="0">
                <a:solidFill>
                  <a:srgbClr val="FF0000"/>
                </a:solidFill>
                <a:highlight>
                  <a:srgbClr val="000000"/>
                </a:highlight>
              </a:rPr>
              <a:t>:</a:t>
            </a: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 Key = CWD + CMDLINE (/proc)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BDE64C-335B-446B-9F3C-94CB5C9C1730}"/>
              </a:ext>
            </a:extLst>
          </p:cNvPr>
          <p:cNvSpPr txBox="1"/>
          <p:nvPr/>
        </p:nvSpPr>
        <p:spPr>
          <a:xfrm>
            <a:off x="723900" y="5787124"/>
            <a:ext cx="924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4000" dirty="0" err="1">
                <a:solidFill>
                  <a:srgbClr val="FF0000"/>
                </a:solidFill>
                <a:highlight>
                  <a:srgbClr val="000000"/>
                </a:highlight>
              </a:rPr>
              <a:t>LinuxMon</a:t>
            </a:r>
            <a:r>
              <a:rPr lang="en-CA" sz="4000" dirty="0">
                <a:solidFill>
                  <a:srgbClr val="FF0000"/>
                </a:solidFill>
                <a:highlight>
                  <a:srgbClr val="000000"/>
                </a:highlight>
              </a:rPr>
              <a:t>:</a:t>
            </a:r>
            <a:r>
              <a:rPr lang="en-CA" sz="4000" dirty="0">
                <a:solidFill>
                  <a:srgbClr val="FFFF00"/>
                </a:solidFill>
                <a:highlight>
                  <a:srgbClr val="000000"/>
                </a:highlight>
              </a:rPr>
              <a:t> Return Key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C2E0B29-47D9-48D9-84FB-9B7AA6EDE2FA}"/>
              </a:ext>
            </a:extLst>
          </p:cNvPr>
          <p:cNvSpPr/>
          <p:nvPr/>
        </p:nvSpPr>
        <p:spPr>
          <a:xfrm>
            <a:off x="10251440" y="4710423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</a:p>
          <a:p>
            <a:pPr algn="ctr"/>
            <a:r>
              <a:rPr lang="en-CA" sz="32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30868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4" grpId="0"/>
      <p:bldP spid="12" grpId="0"/>
      <p:bldP spid="13" grpId="0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1E145CE5-C8B9-4830-8B6E-478ABEAE6DEE}"/>
              </a:ext>
            </a:extLst>
          </p:cNvPr>
          <p:cNvSpPr/>
          <p:nvPr/>
        </p:nvSpPr>
        <p:spPr>
          <a:xfrm>
            <a:off x="10240314" y="2757631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3DCA819-61FC-4808-96F3-30913F7D7A9A}"/>
              </a:ext>
            </a:extLst>
          </p:cNvPr>
          <p:cNvSpPr/>
          <p:nvPr/>
        </p:nvSpPr>
        <p:spPr>
          <a:xfrm>
            <a:off x="8462000" y="900803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B1709FA-029D-4560-9647-9B004C7409F1}"/>
              </a:ext>
            </a:extLst>
          </p:cNvPr>
          <p:cNvSpPr/>
          <p:nvPr/>
        </p:nvSpPr>
        <p:spPr>
          <a:xfrm>
            <a:off x="5731742" y="595301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32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C3466EF-58D3-49FC-B46D-5E65C05EE038}"/>
              </a:ext>
            </a:extLst>
          </p:cNvPr>
          <p:cNvSpPr/>
          <p:nvPr/>
        </p:nvSpPr>
        <p:spPr>
          <a:xfrm>
            <a:off x="5731742" y="595301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FDC95C-25CC-449C-B1DA-D1E61BDAF57F}"/>
              </a:ext>
            </a:extLst>
          </p:cNvPr>
          <p:cNvSpPr/>
          <p:nvPr/>
        </p:nvSpPr>
        <p:spPr>
          <a:xfrm>
            <a:off x="10240314" y="2757631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A7FBCD-130D-4784-9AAD-F9D649008660}"/>
              </a:ext>
            </a:extLst>
          </p:cNvPr>
          <p:cNvSpPr/>
          <p:nvPr/>
        </p:nvSpPr>
        <p:spPr>
          <a:xfrm>
            <a:off x="8462000" y="902860"/>
            <a:ext cx="1600200" cy="1600200"/>
          </a:xfrm>
          <a:prstGeom prst="ellipse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</a:t>
            </a:r>
          </a:p>
          <a:p>
            <a:pPr algn="ctr"/>
            <a:r>
              <a:rPr lang="en-CA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0DECC-AD16-4ADE-B306-33488DFED632}"/>
              </a:ext>
            </a:extLst>
          </p:cNvPr>
          <p:cNvSpPr txBox="1"/>
          <p:nvPr/>
        </p:nvSpPr>
        <p:spPr>
          <a:xfrm>
            <a:off x="296990" y="1343704"/>
            <a:ext cx="56302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dirty="0" err="1">
                <a:solidFill>
                  <a:srgbClr val="00B0F0"/>
                </a:solidFill>
              </a:rPr>
              <a:t>LinuxMonitor</a:t>
            </a:r>
            <a:endParaRPr lang="en-CA" sz="7200" dirty="0">
              <a:solidFill>
                <a:srgbClr val="00B0F0"/>
              </a:solidFill>
            </a:endParaRPr>
          </a:p>
          <a:p>
            <a:r>
              <a:rPr lang="en-CA" sz="7200" dirty="0">
                <a:solidFill>
                  <a:srgbClr val="00B0F0"/>
                </a:solidFill>
              </a:rPr>
              <a:t>Enhanced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3B2132E-F49D-4EDE-B7D1-1D4986F4B6D2}"/>
              </a:ext>
            </a:extLst>
          </p:cNvPr>
          <p:cNvSpPr/>
          <p:nvPr/>
        </p:nvSpPr>
        <p:spPr>
          <a:xfrm rot="5400000">
            <a:off x="5699391" y="3075998"/>
            <a:ext cx="1707618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EDC3968-78B4-4931-A1A2-1CAEAE1BF89C}"/>
              </a:ext>
            </a:extLst>
          </p:cNvPr>
          <p:cNvSpPr/>
          <p:nvPr/>
        </p:nvSpPr>
        <p:spPr>
          <a:xfrm rot="7451304">
            <a:off x="6998212" y="3082900"/>
            <a:ext cx="199414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5E820B3-DBAB-4C8B-B7AD-25B01EB74BAD}"/>
              </a:ext>
            </a:extLst>
          </p:cNvPr>
          <p:cNvSpPr/>
          <p:nvPr/>
        </p:nvSpPr>
        <p:spPr>
          <a:xfrm rot="9601306">
            <a:off x="8475294" y="3805919"/>
            <a:ext cx="1573613" cy="6858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046711-C4C9-43E5-9E35-8DA61300AAB7}"/>
              </a:ext>
            </a:extLst>
          </p:cNvPr>
          <p:cNvSpPr/>
          <p:nvPr/>
        </p:nvSpPr>
        <p:spPr>
          <a:xfrm>
            <a:off x="4703042" y="4405547"/>
            <a:ext cx="3657600" cy="914400"/>
          </a:xfrm>
          <a:prstGeom prst="rect">
            <a:avLst/>
          </a:prstGeom>
          <a:solidFill>
            <a:srgbClr val="00B05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 HOST</a:t>
            </a:r>
          </a:p>
        </p:txBody>
      </p:sp>
    </p:spTree>
    <p:extLst>
      <p:ext uri="{BB962C8B-B14F-4D97-AF65-F5344CB8AC3E}">
        <p14:creationId xmlns:p14="http://schemas.microsoft.com/office/powerpoint/2010/main" val="239677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25AB02-F432-4962-B51E-5BC248AB3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2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D1D0D-34B2-4981-9CA7-463988D09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99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78AA9E-3AD6-4FAE-BEA0-EA49F5334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9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C33E2D-5491-4BFD-829C-931BCC7B0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459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A5A342-8306-4B62-973F-6C56420D7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798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2397F2-A2D0-48B6-8ED2-58D42ABA3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591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D1D0D-34B2-4981-9CA7-463988D09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4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2397F2-A2D0-48B6-8ED2-58D42ABA3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0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A5A342-8306-4B62-973F-6C56420D7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0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D2244B-758E-4489-A135-DFC786BA3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1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CE38EC-EEBB-4698-80B8-92813781D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82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C33E2D-5491-4BFD-829C-931BCC7B0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41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0736A6-01EB-407B-9EA8-03D3F51DD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59901"/>
            <a:ext cx="10972800" cy="553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75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1841</TotalTime>
  <Words>255</Words>
  <Application>Microsoft Office PowerPoint</Application>
  <PresentationFormat>Widescreen</PresentationFormat>
  <Paragraphs>97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Courier New</vt:lpstr>
      <vt:lpstr>Office Theme</vt:lpstr>
      <vt:lpstr>Monitoring EPICS Beacons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EPICS Beacons</dc:title>
  <dc:creator>Mike Bree</dc:creator>
  <cp:lastModifiedBy>Mike Bree</cp:lastModifiedBy>
  <cp:revision>42</cp:revision>
  <dcterms:created xsi:type="dcterms:W3CDTF">2019-05-06T17:33:32Z</dcterms:created>
  <dcterms:modified xsi:type="dcterms:W3CDTF">2019-05-30T20:23:01Z</dcterms:modified>
</cp:coreProperties>
</file>