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301" r:id="rId2"/>
    <p:sldId id="278" r:id="rId3"/>
    <p:sldId id="294" r:id="rId4"/>
    <p:sldId id="284" r:id="rId5"/>
    <p:sldId id="295" r:id="rId6"/>
    <p:sldId id="283" r:id="rId7"/>
    <p:sldId id="285" r:id="rId8"/>
    <p:sldId id="297" r:id="rId9"/>
    <p:sldId id="290" r:id="rId10"/>
    <p:sldId id="279" r:id="rId11"/>
    <p:sldId id="298" r:id="rId12"/>
    <p:sldId id="286" r:id="rId13"/>
    <p:sldId id="280" r:id="rId14"/>
    <p:sldId id="287" r:id="rId15"/>
    <p:sldId id="291" r:id="rId16"/>
    <p:sldId id="292" r:id="rId17"/>
    <p:sldId id="299" r:id="rId18"/>
    <p:sldId id="281" r:id="rId19"/>
    <p:sldId id="288" r:id="rId20"/>
    <p:sldId id="302" r:id="rId21"/>
  </p:sldIdLst>
  <p:sldSz cx="10080625" cy="568166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90">
          <p15:clr>
            <a:srgbClr val="A4A3A4"/>
          </p15:clr>
        </p15:guide>
        <p15:guide id="2" pos="317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mlopez" initials="a" lastIdx="7" clrIdx="0"/>
  <p:cmAuthor id="1" name="Miguel M." initials="MMM" lastIdx="14" clrIdx="1">
    <p:extLst>
      <p:ext uri="{19B8F6BF-5375-455C-9EA6-DF929625EA0E}">
        <p15:presenceInfo xmlns:p15="http://schemas.microsoft.com/office/powerpoint/2012/main" userId="Miguel 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D903"/>
    <a:srgbClr val="CDF2FF"/>
    <a:srgbClr val="BDEEFF"/>
    <a:srgbClr val="E7F9FF"/>
    <a:srgbClr val="6DD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757" autoAdjust="0"/>
    <p:restoredTop sz="83807" autoAdjust="0"/>
  </p:normalViewPr>
  <p:slideViewPr>
    <p:cSldViewPr>
      <p:cViewPr varScale="1">
        <p:scale>
          <a:sx n="87" d="100"/>
          <a:sy n="87" d="100"/>
        </p:scale>
        <p:origin x="931" y="10"/>
      </p:cViewPr>
      <p:guideLst>
        <p:guide orient="horz" pos="1790"/>
        <p:guide pos="3175"/>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A2F978-611C-4388-B6F5-1CD3B1F07426}" type="datetimeFigureOut">
              <a:rPr lang="en-US" smtClean="0"/>
              <a:t>6/5/2019</a:t>
            </a:fld>
            <a:endParaRPr lang="en-US"/>
          </a:p>
        </p:txBody>
      </p:sp>
      <p:sp>
        <p:nvSpPr>
          <p:cNvPr id="4" name="3 Marcador de imagen de diapositiva"/>
          <p:cNvSpPr>
            <a:spLocks noGrp="1" noRot="1" noChangeAspect="1"/>
          </p:cNvSpPr>
          <p:nvPr>
            <p:ph type="sldImg" idx="2"/>
          </p:nvPr>
        </p:nvSpPr>
        <p:spPr>
          <a:xfrm>
            <a:off x="387350" y="685800"/>
            <a:ext cx="60833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816EAC-6F28-4706-88CC-FE13EB921A30}" type="slidenum">
              <a:rPr lang="en-US" smtClean="0"/>
              <a:t>‹#›</a:t>
            </a:fld>
            <a:endParaRPr lang="en-US"/>
          </a:p>
        </p:txBody>
      </p:sp>
    </p:spTree>
    <p:extLst>
      <p:ext uri="{BB962C8B-B14F-4D97-AF65-F5344CB8AC3E}">
        <p14:creationId xmlns:p14="http://schemas.microsoft.com/office/powerpoint/2010/main" val="992067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725" y="739775"/>
            <a:ext cx="6564313" cy="3700463"/>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6B9611-48F0-4AB3-B59B-4E8CF4AFA5E0}" type="slidenum">
              <a:rPr lang="en-GB" smtClean="0"/>
              <a:t>1</a:t>
            </a:fld>
            <a:endParaRPr lang="en-GB" dirty="0"/>
          </a:p>
        </p:txBody>
      </p:sp>
    </p:spTree>
    <p:extLst>
      <p:ext uri="{BB962C8B-B14F-4D97-AF65-F5344CB8AC3E}">
        <p14:creationId xmlns:p14="http://schemas.microsoft.com/office/powerpoint/2010/main" val="706390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816EAC-6F28-4706-88CC-FE13EB921A30}" type="slidenum">
              <a:rPr lang="en-US" smtClean="0"/>
              <a:t>2</a:t>
            </a:fld>
            <a:endParaRPr lang="en-US"/>
          </a:p>
        </p:txBody>
      </p:sp>
    </p:spTree>
    <p:extLst>
      <p:ext uri="{BB962C8B-B14F-4D97-AF65-F5344CB8AC3E}">
        <p14:creationId xmlns:p14="http://schemas.microsoft.com/office/powerpoint/2010/main" val="1115579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LIPAc</a:t>
            </a:r>
            <a:r>
              <a:rPr lang="en-US" dirty="0"/>
              <a:t> </a:t>
            </a:r>
            <a:r>
              <a:rPr lang="en-US" baseline="0" dirty="0"/>
              <a:t>is one of the pieces of the IFMIF/EVEDA project. This facility is located in a remote place, almost in the middle of nowhere in the Aomori prefecture in Japan. I don’t want to extend too much this introduction since my colleague Antti Jokinen explained this yesterday on his presentation about the </a:t>
            </a:r>
            <a:r>
              <a:rPr lang="en-US" baseline="0" dirty="0" err="1"/>
              <a:t>LIPAc</a:t>
            </a:r>
            <a:r>
              <a:rPr lang="en-US" baseline="0" dirty="0"/>
              <a:t> status, but just in case I think is necessary put this into perspective to understand the aim of this presentation. </a:t>
            </a:r>
          </a:p>
          <a:p>
            <a:endParaRPr lang="en-US" baseline="0" dirty="0"/>
          </a:p>
          <a:p>
            <a:r>
              <a:rPr lang="en-US" dirty="0" err="1"/>
              <a:t>LIPAc</a:t>
            </a:r>
            <a:r>
              <a:rPr lang="en-US" dirty="0"/>
              <a:t>, is a linear accelerator composed</a:t>
            </a:r>
            <a:r>
              <a:rPr lang="en-US" baseline="0" dirty="0"/>
              <a:t> of this elements showed in the image. Up to now, in the current phase, the project has been commissioned until the diagnostic plate located between the RFQ and the SRF module, and with a low power beam dump. But, one of the most important parts of the line, the RFQ, is, at this point accelerating protons and deuterons to the low power beam dump.</a:t>
            </a:r>
          </a:p>
          <a:p>
            <a:endParaRPr lang="en-US" baseline="0"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18816EAC-6F28-4706-88CC-FE13EB921A30}" type="slidenum">
              <a:rPr lang="en-US" smtClean="0"/>
              <a:t>3</a:t>
            </a:fld>
            <a:endParaRPr lang="en-US"/>
          </a:p>
        </p:txBody>
      </p:sp>
    </p:spTree>
    <p:extLst>
      <p:ext uri="{BB962C8B-B14F-4D97-AF65-F5344CB8AC3E}">
        <p14:creationId xmlns:p14="http://schemas.microsoft.com/office/powerpoint/2010/main" val="328094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LIPAc</a:t>
            </a:r>
            <a:r>
              <a:rPr lang="en-US" dirty="0"/>
              <a:t> </a:t>
            </a:r>
            <a:r>
              <a:rPr lang="en-US" baseline="0" dirty="0"/>
              <a:t>is one of the pieces of the IFMIF/EVEDA project. This facility is located in a remote place, almost in the middle of nowhere in the Aomori prefecture in Japan. I don’t want to extend too much this introduction since my colleague Antti Jokinen explained this yesterday on his presentation about the </a:t>
            </a:r>
            <a:r>
              <a:rPr lang="en-US" baseline="0" dirty="0" err="1"/>
              <a:t>LIPAc</a:t>
            </a:r>
            <a:r>
              <a:rPr lang="en-US" baseline="0" dirty="0"/>
              <a:t> status, but just in case I think is necessary put this into perspective to understand the aim of this presentation. </a:t>
            </a:r>
          </a:p>
          <a:p>
            <a:endParaRPr lang="en-US" baseline="0" dirty="0"/>
          </a:p>
          <a:p>
            <a:r>
              <a:rPr lang="en-US" dirty="0" err="1"/>
              <a:t>LIPAc</a:t>
            </a:r>
            <a:r>
              <a:rPr lang="en-US" dirty="0"/>
              <a:t>, is a linear accelerator composed</a:t>
            </a:r>
            <a:r>
              <a:rPr lang="en-US" baseline="0" dirty="0"/>
              <a:t> of this elements showed in the image. Up to now, in the current phase, the project has been commissioned until the diagnostic plate located between the RFQ and the SRF module, and with a low power beam dump. But, one of the most important parts of the line, the RFQ, is, at this point accelerating protons and deuterons to the low power beam dump.</a:t>
            </a:r>
          </a:p>
          <a:p>
            <a:endParaRPr lang="en-US" baseline="0"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18816EAC-6F28-4706-88CC-FE13EB921A30}" type="slidenum">
              <a:rPr lang="en-US" smtClean="0"/>
              <a:t>4</a:t>
            </a:fld>
            <a:endParaRPr lang="en-US"/>
          </a:p>
        </p:txBody>
      </p:sp>
    </p:spTree>
    <p:extLst>
      <p:ext uri="{BB962C8B-B14F-4D97-AF65-F5344CB8AC3E}">
        <p14:creationId xmlns:p14="http://schemas.microsoft.com/office/powerpoint/2010/main" val="328094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Seven Solutions has developed the White Rabbit technology to bring sub-nanosecond time precision in close collaboration with the European Organization for Nuclear Research located near Geneva and other scientific and industrial instrumentation.</a:t>
            </a:r>
          </a:p>
          <a:p>
            <a:endParaRPr lang="en-US" dirty="0"/>
          </a:p>
        </p:txBody>
      </p:sp>
      <p:sp>
        <p:nvSpPr>
          <p:cNvPr id="4" name="Slide Number Placeholder 3"/>
          <p:cNvSpPr>
            <a:spLocks noGrp="1"/>
          </p:cNvSpPr>
          <p:nvPr>
            <p:ph type="sldNum" sz="quarter" idx="5"/>
          </p:nvPr>
        </p:nvSpPr>
        <p:spPr/>
        <p:txBody>
          <a:bodyPr/>
          <a:lstStyle/>
          <a:p>
            <a:fld id="{18816EAC-6F28-4706-88CC-FE13EB921A30}" type="slidenum">
              <a:rPr lang="en-US" smtClean="0"/>
              <a:t>7</a:t>
            </a:fld>
            <a:endParaRPr lang="en-US"/>
          </a:p>
        </p:txBody>
      </p:sp>
    </p:spTree>
    <p:extLst>
      <p:ext uri="{BB962C8B-B14F-4D97-AF65-F5344CB8AC3E}">
        <p14:creationId xmlns:p14="http://schemas.microsoft.com/office/powerpoint/2010/main" val="22232426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816EAC-6F28-4706-88CC-FE13EB921A30}" type="slidenum">
              <a:rPr lang="en-US" smtClean="0"/>
              <a:t>14</a:t>
            </a:fld>
            <a:endParaRPr lang="en-US"/>
          </a:p>
        </p:txBody>
      </p:sp>
    </p:spTree>
    <p:extLst>
      <p:ext uri="{BB962C8B-B14F-4D97-AF65-F5344CB8AC3E}">
        <p14:creationId xmlns:p14="http://schemas.microsoft.com/office/powerpoint/2010/main" val="2149116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En</a:t>
            </a:r>
            <a:r>
              <a:rPr lang="en-US" dirty="0"/>
              <a:t> </a:t>
            </a:r>
            <a:r>
              <a:rPr lang="en-US" dirty="0" err="1"/>
              <a:t>vez</a:t>
            </a:r>
            <a:r>
              <a:rPr lang="en-US" dirty="0"/>
              <a:t> de </a:t>
            </a:r>
            <a:r>
              <a:rPr lang="en-US" dirty="0" err="1"/>
              <a:t>decir</a:t>
            </a:r>
            <a:r>
              <a:rPr lang="en-US" dirty="0"/>
              <a:t> que no es </a:t>
            </a:r>
            <a:r>
              <a:rPr lang="en-US" dirty="0" err="1"/>
              <a:t>sufucientemente</a:t>
            </a:r>
            <a:r>
              <a:rPr lang="en-US" dirty="0"/>
              <a:t> accuracy, que </a:t>
            </a:r>
            <a:r>
              <a:rPr lang="en-US" dirty="0" err="1"/>
              <a:t>ser’ia</a:t>
            </a:r>
            <a:r>
              <a:rPr lang="en-US" dirty="0"/>
              <a:t> </a:t>
            </a:r>
            <a:r>
              <a:rPr lang="en-US" dirty="0" err="1"/>
              <a:t>mejor</a:t>
            </a:r>
            <a:r>
              <a:rPr lang="en-US" dirty="0"/>
              <a:t> </a:t>
            </a:r>
            <a:r>
              <a:rPr lang="en-US" dirty="0" err="1"/>
              <a:t>usar</a:t>
            </a:r>
            <a:r>
              <a:rPr lang="en-US" dirty="0"/>
              <a:t> el stamping de EPICS.</a:t>
            </a:r>
          </a:p>
        </p:txBody>
      </p:sp>
      <p:sp>
        <p:nvSpPr>
          <p:cNvPr id="4" name="Slide Number Placeholder 3"/>
          <p:cNvSpPr>
            <a:spLocks noGrp="1"/>
          </p:cNvSpPr>
          <p:nvPr>
            <p:ph type="sldNum" sz="quarter" idx="5"/>
          </p:nvPr>
        </p:nvSpPr>
        <p:spPr/>
        <p:txBody>
          <a:bodyPr/>
          <a:lstStyle/>
          <a:p>
            <a:fld id="{18816EAC-6F28-4706-88CC-FE13EB921A30}" type="slidenum">
              <a:rPr lang="en-US" smtClean="0"/>
              <a:t>19</a:t>
            </a:fld>
            <a:endParaRPr lang="en-US"/>
          </a:p>
        </p:txBody>
      </p:sp>
    </p:spTree>
    <p:extLst>
      <p:ext uri="{BB962C8B-B14F-4D97-AF65-F5344CB8AC3E}">
        <p14:creationId xmlns:p14="http://schemas.microsoft.com/office/powerpoint/2010/main" val="23940813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En</a:t>
            </a:r>
            <a:r>
              <a:rPr lang="en-US" dirty="0"/>
              <a:t> </a:t>
            </a:r>
            <a:r>
              <a:rPr lang="en-US" dirty="0" err="1"/>
              <a:t>vez</a:t>
            </a:r>
            <a:r>
              <a:rPr lang="en-US" dirty="0"/>
              <a:t> de </a:t>
            </a:r>
            <a:r>
              <a:rPr lang="en-US" dirty="0" err="1"/>
              <a:t>decir</a:t>
            </a:r>
            <a:r>
              <a:rPr lang="en-US" dirty="0"/>
              <a:t> que no es </a:t>
            </a:r>
            <a:r>
              <a:rPr lang="en-US" dirty="0" err="1"/>
              <a:t>sufucientemente</a:t>
            </a:r>
            <a:r>
              <a:rPr lang="en-US" dirty="0"/>
              <a:t> accuracy, que </a:t>
            </a:r>
            <a:r>
              <a:rPr lang="en-US" dirty="0" err="1"/>
              <a:t>ser’ia</a:t>
            </a:r>
            <a:r>
              <a:rPr lang="en-US" dirty="0"/>
              <a:t> </a:t>
            </a:r>
            <a:r>
              <a:rPr lang="en-US" dirty="0" err="1"/>
              <a:t>mejor</a:t>
            </a:r>
            <a:r>
              <a:rPr lang="en-US" dirty="0"/>
              <a:t> </a:t>
            </a:r>
            <a:r>
              <a:rPr lang="en-US" dirty="0" err="1"/>
              <a:t>usar</a:t>
            </a:r>
            <a:r>
              <a:rPr lang="en-US" dirty="0"/>
              <a:t> el stamping de EPICS.</a:t>
            </a:r>
          </a:p>
        </p:txBody>
      </p:sp>
      <p:sp>
        <p:nvSpPr>
          <p:cNvPr id="4" name="Slide Number Placeholder 3"/>
          <p:cNvSpPr>
            <a:spLocks noGrp="1"/>
          </p:cNvSpPr>
          <p:nvPr>
            <p:ph type="sldNum" sz="quarter" idx="5"/>
          </p:nvPr>
        </p:nvSpPr>
        <p:spPr/>
        <p:txBody>
          <a:bodyPr/>
          <a:lstStyle/>
          <a:p>
            <a:fld id="{18816EAC-6F28-4706-88CC-FE13EB921A30}" type="slidenum">
              <a:rPr lang="en-US" smtClean="0"/>
              <a:t>20</a:t>
            </a:fld>
            <a:endParaRPr lang="en-US"/>
          </a:p>
        </p:txBody>
      </p:sp>
    </p:spTree>
    <p:extLst>
      <p:ext uri="{BB962C8B-B14F-4D97-AF65-F5344CB8AC3E}">
        <p14:creationId xmlns:p14="http://schemas.microsoft.com/office/powerpoint/2010/main" val="40359522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gif"/><Relationship Id="rId1" Type="http://schemas.openxmlformats.org/officeDocument/2006/relationships/slideMaster" Target="../slideMasters/slideMaster1.xml"/><Relationship Id="rId5" Type="http://schemas.openxmlformats.org/officeDocument/2006/relationships/image" Target="../media/image15.emf"/><Relationship Id="rId4" Type="http://schemas.openxmlformats.org/officeDocument/2006/relationships/image" Target="../media/image14.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hasCustomPrompt="1"/>
          </p:nvPr>
        </p:nvSpPr>
        <p:spPr>
          <a:xfrm>
            <a:off x="647824" y="1760710"/>
            <a:ext cx="8568531" cy="864097"/>
          </a:xfrm>
        </p:spPr>
        <p:txBody>
          <a:bodyPr>
            <a:noAutofit/>
          </a:bodyPr>
          <a:lstStyle>
            <a:lvl1pPr>
              <a:defRPr sz="2800" b="1" i="1" baseline="0">
                <a:solidFill>
                  <a:schemeClr val="bg1"/>
                </a:solidFill>
                <a:latin typeface="Caecilia LT Std Roman" pitchFamily="18" charset="0"/>
              </a:defRPr>
            </a:lvl1pPr>
          </a:lstStyle>
          <a:p>
            <a:r>
              <a:rPr lang="en-US" noProof="0" dirty="0" err="1"/>
              <a:t>Haga</a:t>
            </a:r>
            <a:r>
              <a:rPr lang="en-US" noProof="0" dirty="0"/>
              <a:t> </a:t>
            </a:r>
            <a:r>
              <a:rPr lang="en-US" noProof="0" dirty="0" err="1"/>
              <a:t>clic</a:t>
            </a:r>
            <a:r>
              <a:rPr lang="en-US" noProof="0" dirty="0"/>
              <a:t> para </a:t>
            </a:r>
            <a:r>
              <a:rPr lang="en-US" noProof="0" dirty="0" err="1"/>
              <a:t>modificar</a:t>
            </a:r>
            <a:r>
              <a:rPr lang="en-US" noProof="0" dirty="0"/>
              <a:t> el </a:t>
            </a:r>
            <a:r>
              <a:rPr lang="en-US" noProof="0" dirty="0" err="1"/>
              <a:t>estilo</a:t>
            </a:r>
            <a:r>
              <a:rPr lang="en-US" noProof="0" dirty="0"/>
              <a:t> </a:t>
            </a:r>
            <a:br>
              <a:rPr lang="en-US" noProof="0" dirty="0"/>
            </a:br>
            <a:r>
              <a:rPr lang="en-US" noProof="0" dirty="0"/>
              <a:t>de </a:t>
            </a:r>
            <a:r>
              <a:rPr lang="en-US" noProof="0" dirty="0" err="1"/>
              <a:t>título</a:t>
            </a:r>
            <a:r>
              <a:rPr lang="en-US" noProof="0" dirty="0"/>
              <a:t> del </a:t>
            </a:r>
            <a:r>
              <a:rPr lang="en-US" noProof="0" dirty="0" err="1"/>
              <a:t>patrón</a:t>
            </a:r>
            <a:endParaRPr lang="en-US" noProof="0" dirty="0"/>
          </a:p>
        </p:txBody>
      </p:sp>
      <p:sp>
        <p:nvSpPr>
          <p:cNvPr id="3" name="2 Subtítulo"/>
          <p:cNvSpPr>
            <a:spLocks noGrp="1"/>
          </p:cNvSpPr>
          <p:nvPr>
            <p:ph type="subTitle" idx="1" hasCustomPrompt="1"/>
          </p:nvPr>
        </p:nvSpPr>
        <p:spPr>
          <a:xfrm>
            <a:off x="863848" y="4638075"/>
            <a:ext cx="8568952" cy="435004"/>
          </a:xfrm>
        </p:spPr>
        <p:txBody>
          <a:bodyPr>
            <a:normAutofit/>
          </a:bodyPr>
          <a:lstStyle>
            <a:lvl1pPr marL="0" indent="0" algn="ctr">
              <a:buNone/>
              <a:defRPr sz="2000" b="0" baseline="0">
                <a:solidFill>
                  <a:srgbClr val="FDD903"/>
                </a:solidFill>
                <a:latin typeface="Caecilia LT Std Roman"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err="1"/>
              <a:t>Cambiar</a:t>
            </a:r>
            <a:r>
              <a:rPr lang="en-US" noProof="0" dirty="0"/>
              <a:t> imagen </a:t>
            </a:r>
            <a:r>
              <a:rPr lang="en-US" noProof="0" dirty="0" err="1"/>
              <a:t>dependiendo</a:t>
            </a:r>
            <a:r>
              <a:rPr lang="en-US" noProof="0" dirty="0"/>
              <a:t> de la </a:t>
            </a:r>
            <a:r>
              <a:rPr lang="en-US" noProof="0" dirty="0" err="1"/>
              <a:t>temática</a:t>
            </a:r>
            <a:r>
              <a:rPr lang="en-US" noProof="0" dirty="0"/>
              <a:t> de la </a:t>
            </a:r>
            <a:r>
              <a:rPr lang="en-US" noProof="0" dirty="0" err="1"/>
              <a:t>presentación</a:t>
            </a:r>
            <a:endParaRPr lang="en-US" noProof="0" dirty="0"/>
          </a:p>
        </p:txBody>
      </p:sp>
      <p:pic>
        <p:nvPicPr>
          <p:cNvPr id="7" name="1 Imagen"/>
          <p:cNvPicPr/>
          <p:nvPr userDrawn="1"/>
        </p:nvPicPr>
        <p:blipFill>
          <a:blip r:embed="rId3"/>
          <a:stretch>
            <a:fillRect/>
          </a:stretch>
        </p:blipFill>
        <p:spPr>
          <a:xfrm>
            <a:off x="3528144" y="72894"/>
            <a:ext cx="2520280" cy="1471793"/>
          </a:xfrm>
          <a:prstGeom prst="rect">
            <a:avLst/>
          </a:prstGeom>
          <a:ln>
            <a:noFill/>
          </a:ln>
        </p:spPr>
      </p:pic>
      <p:sp>
        <p:nvSpPr>
          <p:cNvPr id="8" name="CustomShape 3"/>
          <p:cNvSpPr/>
          <p:nvPr userDrawn="1"/>
        </p:nvSpPr>
        <p:spPr>
          <a:xfrm>
            <a:off x="3600600" y="1446463"/>
            <a:ext cx="7272360" cy="456120"/>
          </a:xfrm>
          <a:prstGeom prst="rect">
            <a:avLst/>
          </a:prstGeom>
          <a:noFill/>
          <a:ln>
            <a:noFill/>
          </a:ln>
        </p:spPr>
        <p:txBody>
          <a:bodyPr lIns="90000" tIns="45000" rIns="90000" bIns="45000"/>
          <a:lstStyle/>
          <a:p>
            <a:r>
              <a:rPr lang="en-US" sz="1200">
                <a:solidFill>
                  <a:srgbClr val="FDD903"/>
                </a:solidFill>
                <a:latin typeface="Caecilia LT Std Roman"/>
              </a:rPr>
              <a:t>When every nanosecond counts</a:t>
            </a:r>
            <a:endParaRPr sz="1200">
              <a:solidFill>
                <a:srgbClr val="FDD903"/>
              </a:solidFill>
            </a:endParaRPr>
          </a:p>
        </p:txBody>
      </p:sp>
      <p:sp>
        <p:nvSpPr>
          <p:cNvPr id="9" name="CustomShape 4"/>
          <p:cNvSpPr/>
          <p:nvPr userDrawn="1"/>
        </p:nvSpPr>
        <p:spPr>
          <a:xfrm>
            <a:off x="3744168" y="5212455"/>
            <a:ext cx="8136720" cy="364680"/>
          </a:xfrm>
          <a:prstGeom prst="rect">
            <a:avLst/>
          </a:prstGeom>
          <a:noFill/>
          <a:ln>
            <a:noFill/>
          </a:ln>
        </p:spPr>
        <p:txBody>
          <a:bodyPr lIns="90000" tIns="45000" rIns="90000" bIns="45000"/>
          <a:lstStyle/>
          <a:p>
            <a:r>
              <a:rPr lang="en-US" sz="1600" b="0">
                <a:solidFill>
                  <a:srgbClr val="FFFFFF"/>
                </a:solidFill>
                <a:latin typeface="Caecilia LT Std Roman" pitchFamily="18" charset="0"/>
              </a:rPr>
              <a:t>www.sevensols.com</a:t>
            </a:r>
            <a:endParaRPr sz="1600" b="0">
              <a:solidFill>
                <a:prstClr val="black"/>
              </a:solidFill>
              <a:latin typeface="Caecilia LT Std Roman" pitchFamily="18" charset="0"/>
            </a:endParaRPr>
          </a:p>
        </p:txBody>
      </p:sp>
      <p:pic>
        <p:nvPicPr>
          <p:cNvPr id="11" name="10 Imagen"/>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15" y="2684408"/>
            <a:ext cx="10058397" cy="1812606"/>
          </a:xfrm>
          <a:prstGeom prst="rect">
            <a:avLst/>
          </a:prstGeom>
        </p:spPr>
      </p:pic>
    </p:spTree>
    <p:extLst>
      <p:ext uri="{BB962C8B-B14F-4D97-AF65-F5344CB8AC3E}">
        <p14:creationId xmlns:p14="http://schemas.microsoft.com/office/powerpoint/2010/main" val="929180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504031" y="5266061"/>
            <a:ext cx="2352146" cy="302496"/>
          </a:xfrm>
          <a:prstGeom prst="rect">
            <a:avLst/>
          </a:prstGeom>
        </p:spPr>
        <p:txBody>
          <a:bodyPr/>
          <a:lstStyle/>
          <a:p>
            <a:endParaRPr lang="es-ES"/>
          </a:p>
        </p:txBody>
      </p:sp>
      <p:sp>
        <p:nvSpPr>
          <p:cNvPr id="5" name="4 Marcador de pie de página"/>
          <p:cNvSpPr>
            <a:spLocks noGrp="1"/>
          </p:cNvSpPr>
          <p:nvPr>
            <p:ph type="ftr" sz="quarter" idx="11"/>
          </p:nvPr>
        </p:nvSpPr>
        <p:spPr>
          <a:xfrm>
            <a:off x="1439912" y="5266061"/>
            <a:ext cx="4836460" cy="302496"/>
          </a:xfrm>
          <a:prstGeom prst="rect">
            <a:avLst/>
          </a:prstGeom>
        </p:spPr>
        <p:txBody>
          <a:bodyPr/>
          <a:lstStyle/>
          <a:p>
            <a:r>
              <a:rPr lang="en-US"/>
              <a:t>Seven Solutions - When every nanosecond counts - CopyRigth@2019</a:t>
            </a:r>
            <a:endParaRPr lang="es-ES"/>
          </a:p>
        </p:txBody>
      </p:sp>
      <p:sp>
        <p:nvSpPr>
          <p:cNvPr id="6" name="5 Marcador de número de diapositiva"/>
          <p:cNvSpPr>
            <a:spLocks noGrp="1"/>
          </p:cNvSpPr>
          <p:nvPr>
            <p:ph type="sldNum" sz="quarter" idx="12"/>
          </p:nvPr>
        </p:nvSpPr>
        <p:spPr>
          <a:xfrm>
            <a:off x="7224448" y="5266061"/>
            <a:ext cx="2352146" cy="302496"/>
          </a:xfrm>
          <a:prstGeom prst="rect">
            <a:avLst/>
          </a:prstGeom>
        </p:spPr>
        <p:txBody>
          <a:bodyPr/>
          <a:lstStyle/>
          <a:p>
            <a:fld id="{79D58B7D-E78A-4902-824F-35622CDF7647}" type="slidenum">
              <a:rPr lang="es-ES" smtClean="0"/>
              <a:t>‹#›</a:t>
            </a:fld>
            <a:endParaRPr lang="es-ES"/>
          </a:p>
        </p:txBody>
      </p:sp>
    </p:spTree>
    <p:extLst>
      <p:ext uri="{BB962C8B-B14F-4D97-AF65-F5344CB8AC3E}">
        <p14:creationId xmlns:p14="http://schemas.microsoft.com/office/powerpoint/2010/main" val="38419625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308453" y="227531"/>
            <a:ext cx="2268141" cy="4847827"/>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504031" y="227531"/>
            <a:ext cx="6636411" cy="4847827"/>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504031" y="5266061"/>
            <a:ext cx="2352146" cy="302496"/>
          </a:xfrm>
          <a:prstGeom prst="rect">
            <a:avLst/>
          </a:prstGeom>
        </p:spPr>
        <p:txBody>
          <a:bodyPr/>
          <a:lstStyle/>
          <a:p>
            <a:endParaRPr lang="es-ES"/>
          </a:p>
        </p:txBody>
      </p:sp>
      <p:sp>
        <p:nvSpPr>
          <p:cNvPr id="5" name="4 Marcador de pie de página"/>
          <p:cNvSpPr>
            <a:spLocks noGrp="1"/>
          </p:cNvSpPr>
          <p:nvPr>
            <p:ph type="ftr" sz="quarter" idx="11"/>
          </p:nvPr>
        </p:nvSpPr>
        <p:spPr>
          <a:xfrm>
            <a:off x="1439912" y="5266061"/>
            <a:ext cx="4836460" cy="302496"/>
          </a:xfrm>
          <a:prstGeom prst="rect">
            <a:avLst/>
          </a:prstGeom>
        </p:spPr>
        <p:txBody>
          <a:bodyPr/>
          <a:lstStyle/>
          <a:p>
            <a:r>
              <a:rPr lang="en-US"/>
              <a:t>Seven Solutions - When every nanosecond counts - CopyRigth@2019</a:t>
            </a:r>
            <a:endParaRPr lang="es-ES"/>
          </a:p>
        </p:txBody>
      </p:sp>
      <p:sp>
        <p:nvSpPr>
          <p:cNvPr id="6" name="5 Marcador de número de diapositiva"/>
          <p:cNvSpPr>
            <a:spLocks noGrp="1"/>
          </p:cNvSpPr>
          <p:nvPr>
            <p:ph type="sldNum" sz="quarter" idx="12"/>
          </p:nvPr>
        </p:nvSpPr>
        <p:spPr>
          <a:xfrm>
            <a:off x="7224448" y="5266061"/>
            <a:ext cx="2352146" cy="302496"/>
          </a:xfrm>
          <a:prstGeom prst="rect">
            <a:avLst/>
          </a:prstGeom>
        </p:spPr>
        <p:txBody>
          <a:bodyPr/>
          <a:lstStyle/>
          <a:p>
            <a:fld id="{79D58B7D-E78A-4902-824F-35622CDF7647}" type="slidenum">
              <a:rPr lang="es-ES" smtClean="0"/>
              <a:t>‹#›</a:t>
            </a:fld>
            <a:endParaRPr lang="es-ES"/>
          </a:p>
        </p:txBody>
      </p:sp>
    </p:spTree>
    <p:extLst>
      <p:ext uri="{BB962C8B-B14F-4D97-AF65-F5344CB8AC3E}">
        <p14:creationId xmlns:p14="http://schemas.microsoft.com/office/powerpoint/2010/main" val="15891901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87D68FB-D909-D945-AC94-E415961659C7}"/>
              </a:ext>
            </a:extLst>
          </p:cNvPr>
          <p:cNvPicPr>
            <a:picLocks noChangeAspect="1"/>
          </p:cNvPicPr>
          <p:nvPr userDrawn="1"/>
        </p:nvPicPr>
        <p:blipFill>
          <a:blip r:embed="rId2" cstate="email">
            <a:clrChange>
              <a:clrFrom>
                <a:srgbClr val="000000">
                  <a:alpha val="0"/>
                </a:srgbClr>
              </a:clrFrom>
              <a:clrTo>
                <a:srgbClr val="000000">
                  <a:alpha val="0"/>
                </a:srgbClr>
              </a:clrTo>
            </a:clrChange>
            <a:extLst>
              <a:ext uri="{28A0092B-C50C-407E-A947-70E740481C1C}">
                <a14:useLocalDpi xmlns:a14="http://schemas.microsoft.com/office/drawing/2010/main"/>
              </a:ext>
            </a:extLst>
          </a:blip>
          <a:stretch>
            <a:fillRect/>
          </a:stretch>
        </p:blipFill>
        <p:spPr>
          <a:xfrm>
            <a:off x="0" y="499"/>
            <a:ext cx="10080625" cy="5680666"/>
          </a:xfrm>
          <a:prstGeom prst="rect">
            <a:avLst/>
          </a:prstGeom>
        </p:spPr>
      </p:pic>
      <p:sp>
        <p:nvSpPr>
          <p:cNvPr id="20" name="Rectangle 19">
            <a:extLst>
              <a:ext uri="{FF2B5EF4-FFF2-40B4-BE49-F238E27FC236}">
                <a16:creationId xmlns:a16="http://schemas.microsoft.com/office/drawing/2014/main" id="{936BDE5A-7489-9444-87A1-EDCBA1E7B5B8}"/>
              </a:ext>
            </a:extLst>
          </p:cNvPr>
          <p:cNvSpPr/>
          <p:nvPr userDrawn="1"/>
        </p:nvSpPr>
        <p:spPr>
          <a:xfrm>
            <a:off x="0" y="4786315"/>
            <a:ext cx="10077946" cy="894849"/>
          </a:xfrm>
          <a:prstGeom prst="rect">
            <a:avLst/>
          </a:prstGeom>
          <a:gradFill>
            <a:gsLst>
              <a:gs pos="0">
                <a:schemeClr val="accent6">
                  <a:lumMod val="5000"/>
                  <a:lumOff val="95000"/>
                  <a:alpha val="0"/>
                </a:schemeClr>
              </a:gs>
              <a:gs pos="100000">
                <a:schemeClr val="tx1">
                  <a:alpha val="82000"/>
                </a:schemeClr>
              </a:gs>
              <a:gs pos="66000">
                <a:schemeClr val="tx1">
                  <a:alpha val="63000"/>
                </a:schemeClr>
              </a:gs>
              <a:gs pos="33000">
                <a:schemeClr val="tx1">
                  <a:alpha val="42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88"/>
          </a:p>
        </p:txBody>
      </p:sp>
      <p:sp>
        <p:nvSpPr>
          <p:cNvPr id="9" name="テキスト ボックス 8">
            <a:extLst>
              <a:ext uri="{FF2B5EF4-FFF2-40B4-BE49-F238E27FC236}">
                <a16:creationId xmlns:a16="http://schemas.microsoft.com/office/drawing/2014/main" id="{9BC6B580-2DB9-4919-A2E6-5E81F3831658}"/>
              </a:ext>
            </a:extLst>
          </p:cNvPr>
          <p:cNvSpPr txBox="1"/>
          <p:nvPr/>
        </p:nvSpPr>
        <p:spPr>
          <a:xfrm>
            <a:off x="7322700" y="2721519"/>
            <a:ext cx="1270142" cy="601447"/>
          </a:xfrm>
          <a:prstGeom prst="rect">
            <a:avLst/>
          </a:prstGeom>
          <a:noFill/>
        </p:spPr>
        <p:txBody>
          <a:bodyPr wrap="square" rtlCol="0">
            <a:spAutoFit/>
          </a:bodyPr>
          <a:lstStyle/>
          <a:p>
            <a:pPr marL="0" marR="0" lvl="0" indent="0" algn="ctr" defTabSz="756007" rtl="0" eaLnBrk="1" fontAlgn="auto" latinLnBrk="0" hangingPunct="1">
              <a:lnSpc>
                <a:spcPct val="100000"/>
              </a:lnSpc>
              <a:spcBef>
                <a:spcPts val="0"/>
              </a:spcBef>
              <a:spcAft>
                <a:spcPts val="0"/>
              </a:spcAft>
              <a:buClrTx/>
              <a:buSzTx/>
              <a:buFontTx/>
              <a:buNone/>
              <a:tabLst/>
              <a:defRPr/>
            </a:pPr>
            <a:r>
              <a:rPr kumimoji="1" lang="en-US" altLang="ja-JP" sz="1654" b="1" i="1" u="none" strike="noStrike" kern="1200" cap="none" spc="0" normalizeH="0" baseline="0" noProof="0" dirty="0">
                <a:ln>
                  <a:noFill/>
                </a:ln>
                <a:solidFill>
                  <a:schemeClr val="bg1"/>
                </a:solidFill>
                <a:effectLst/>
                <a:uLnTx/>
                <a:uFillTx/>
                <a:latin typeface="+mn-lt"/>
                <a:ea typeface="ＭＳ Ｐゴシック" panose="020B0600070205080204" pitchFamily="34" charset="-128"/>
                <a:cs typeface="Arial" panose="020B0604020202020204" pitchFamily="34" charset="0"/>
              </a:rPr>
              <a:t>LIPAc</a:t>
            </a:r>
          </a:p>
          <a:p>
            <a:pPr marL="0" marR="0" lvl="0" indent="0" algn="ctr" defTabSz="756007" rtl="0" eaLnBrk="1" fontAlgn="auto" latinLnBrk="0" hangingPunct="1">
              <a:lnSpc>
                <a:spcPct val="100000"/>
              </a:lnSpc>
              <a:spcBef>
                <a:spcPts val="0"/>
              </a:spcBef>
              <a:spcAft>
                <a:spcPts val="0"/>
              </a:spcAft>
              <a:buClrTx/>
              <a:buSzTx/>
              <a:buFontTx/>
              <a:buNone/>
              <a:tabLst/>
              <a:defRPr/>
            </a:pPr>
            <a:r>
              <a:rPr kumimoji="1" lang="en-US" altLang="ja-JP" sz="1654" b="1" i="1" u="none" strike="noStrike" kern="1200" cap="none" spc="0" normalizeH="0" baseline="0" noProof="0" dirty="0">
                <a:ln>
                  <a:noFill/>
                </a:ln>
                <a:solidFill>
                  <a:schemeClr val="bg1"/>
                </a:solidFill>
                <a:effectLst/>
                <a:uLnTx/>
                <a:uFillTx/>
                <a:latin typeface="+mn-lt"/>
                <a:ea typeface="ＭＳ Ｐゴシック" panose="020B0600070205080204" pitchFamily="34" charset="-128"/>
                <a:cs typeface="Arial" panose="020B0604020202020204" pitchFamily="34" charset="0"/>
              </a:rPr>
              <a:t>Accelerator</a:t>
            </a:r>
            <a:endParaRPr kumimoji="1" lang="ja-JP" altLang="en-US" sz="1654" b="1" i="1" u="none" strike="noStrike" kern="1200" cap="none" spc="0" normalizeH="0" baseline="0" noProof="0" dirty="0">
              <a:ln>
                <a:noFill/>
              </a:ln>
              <a:solidFill>
                <a:schemeClr val="bg1"/>
              </a:solidFill>
              <a:effectLst/>
              <a:uLnTx/>
              <a:uFillTx/>
              <a:latin typeface="+mn-lt"/>
              <a:ea typeface="ＭＳ Ｐゴシック" panose="020B0600070205080204" pitchFamily="34" charset="-128"/>
              <a:cs typeface="Arial" panose="020B0604020202020204" pitchFamily="34" charset="0"/>
            </a:endParaRPr>
          </a:p>
        </p:txBody>
      </p:sp>
      <p:sp>
        <p:nvSpPr>
          <p:cNvPr id="19" name="CuadroTexto 25">
            <a:extLst>
              <a:ext uri="{FF2B5EF4-FFF2-40B4-BE49-F238E27FC236}">
                <a16:creationId xmlns:a16="http://schemas.microsoft.com/office/drawing/2014/main" id="{FAAF6407-511F-3A42-8B80-A3C12ECFBC59}"/>
              </a:ext>
            </a:extLst>
          </p:cNvPr>
          <p:cNvSpPr txBox="1"/>
          <p:nvPr userDrawn="1"/>
        </p:nvSpPr>
        <p:spPr>
          <a:xfrm>
            <a:off x="1170352" y="3608877"/>
            <a:ext cx="2135828" cy="601447"/>
          </a:xfrm>
          <a:prstGeom prst="rect">
            <a:avLst/>
          </a:prstGeom>
          <a:noFill/>
        </p:spPr>
        <p:txBody>
          <a:bodyPr wrap="square" rtlCol="0" anchor="ctr">
            <a:spAutoFit/>
          </a:bodyPr>
          <a:lstStyle/>
          <a:p>
            <a:pPr algn="ctr"/>
            <a:r>
              <a:rPr lang="es-ES" sz="1654" b="1" i="1" spc="0" dirty="0">
                <a:solidFill>
                  <a:schemeClr val="bg1"/>
                </a:solidFill>
                <a:effectLst>
                  <a:outerShdw blurRad="152400" dist="152400" dir="1920000" algn="tl" rotWithShape="0">
                    <a:schemeClr val="tx1">
                      <a:alpha val="91000"/>
                    </a:schemeClr>
                  </a:outerShdw>
                </a:effectLst>
                <a:latin typeface="+mn-lt"/>
                <a:ea typeface="Gill Sans Nova Book" panose="020B0502020204020203" pitchFamily="34" charset="-128"/>
                <a:cs typeface="Gill Sans Nova Book" panose="020B0502020204020203" pitchFamily="34" charset="-128"/>
              </a:rPr>
              <a:t>Administration</a:t>
            </a:r>
          </a:p>
          <a:p>
            <a:pPr algn="ctr"/>
            <a:r>
              <a:rPr lang="es-ES" sz="1654" b="1" i="1" spc="0" dirty="0">
                <a:solidFill>
                  <a:schemeClr val="bg1"/>
                </a:solidFill>
                <a:effectLst>
                  <a:outerShdw blurRad="152400" dist="152400" dir="1920000" algn="tl" rotWithShape="0">
                    <a:schemeClr val="tx1">
                      <a:alpha val="91000"/>
                    </a:schemeClr>
                  </a:outerShdw>
                </a:effectLst>
                <a:latin typeface="+mn-lt"/>
                <a:ea typeface="Gill Sans Nova Book" panose="020B0502020204020203" pitchFamily="34" charset="-128"/>
                <a:cs typeface="Gill Sans Nova Book" panose="020B0502020204020203" pitchFamily="34" charset="-128"/>
              </a:rPr>
              <a:t>  &amp; Research</a:t>
            </a:r>
          </a:p>
        </p:txBody>
      </p:sp>
      <p:sp>
        <p:nvSpPr>
          <p:cNvPr id="12" name="Rectangle 11">
            <a:extLst>
              <a:ext uri="{FF2B5EF4-FFF2-40B4-BE49-F238E27FC236}">
                <a16:creationId xmlns:a16="http://schemas.microsoft.com/office/drawing/2014/main" id="{30CF7DD4-2CB0-6645-A3A0-3A89F82F07C0}"/>
              </a:ext>
            </a:extLst>
          </p:cNvPr>
          <p:cNvSpPr>
            <a:spLocks noChangeAspect="1"/>
          </p:cNvSpPr>
          <p:nvPr userDrawn="1"/>
        </p:nvSpPr>
        <p:spPr>
          <a:xfrm>
            <a:off x="20018" y="4774777"/>
            <a:ext cx="10037911" cy="915892"/>
          </a:xfrm>
          <a:prstGeom prst="rect">
            <a:avLst/>
          </a:prstGeom>
          <a:noFill/>
        </p:spPr>
        <p:txBody>
          <a:bodyPr wrap="square" lIns="99219" tIns="0" bIns="0" rtlCol="0" anchor="ctr">
            <a:spAutoFit/>
          </a:bodyPr>
          <a:lstStyle/>
          <a:p>
            <a:pPr marL="0" algn="ctr"/>
            <a:r>
              <a:rPr lang="en-US" sz="2976" b="1" spc="0" dirty="0">
                <a:solidFill>
                  <a:schemeClr val="bg1"/>
                </a:solidFill>
                <a:effectLst>
                  <a:outerShdw blurRad="152400" dist="152400" dir="1920000" algn="tl" rotWithShape="0">
                    <a:schemeClr val="tx1">
                      <a:alpha val="91000"/>
                    </a:schemeClr>
                  </a:outerShdw>
                </a:effectLst>
                <a:latin typeface="+mn-lt"/>
                <a:cs typeface="Gill Sans Nova Book" panose="020B0502020204020203" pitchFamily="34" charset="-128"/>
              </a:rPr>
              <a:t>Linear IFMIF Prototype Accelerator (LIPAc) </a:t>
            </a:r>
          </a:p>
          <a:p>
            <a:pPr marL="0" algn="ctr"/>
            <a:r>
              <a:rPr lang="es-ES" sz="2976" b="1" spc="0" dirty="0">
                <a:solidFill>
                  <a:schemeClr val="bg1"/>
                </a:solidFill>
                <a:effectLst>
                  <a:outerShdw blurRad="152400" dist="152400" dir="1920000" algn="tl" rotWithShape="0">
                    <a:schemeClr val="tx1">
                      <a:alpha val="91000"/>
                    </a:schemeClr>
                  </a:outerShdw>
                </a:effectLst>
                <a:latin typeface="+mn-lt"/>
                <a:cs typeface="Gill Sans Nova Book" panose="020B0502020204020203" pitchFamily="34" charset="-128"/>
              </a:rPr>
              <a:t>Rokkasho Fusion Institute (BA Site)</a:t>
            </a:r>
          </a:p>
        </p:txBody>
      </p:sp>
      <p:pic>
        <p:nvPicPr>
          <p:cNvPr id="7" name="Picture 6">
            <a:extLst>
              <a:ext uri="{FF2B5EF4-FFF2-40B4-BE49-F238E27FC236}">
                <a16:creationId xmlns:a16="http://schemas.microsoft.com/office/drawing/2014/main" id="{62547FE3-F799-7149-9311-B33C6694ADD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255357" y="96627"/>
            <a:ext cx="674970" cy="289242"/>
          </a:xfrm>
          <a:prstGeom prst="rect">
            <a:avLst/>
          </a:prstGeom>
        </p:spPr>
      </p:pic>
      <p:pic>
        <p:nvPicPr>
          <p:cNvPr id="10" name="Picture 9">
            <a:extLst>
              <a:ext uri="{FF2B5EF4-FFF2-40B4-BE49-F238E27FC236}">
                <a16:creationId xmlns:a16="http://schemas.microsoft.com/office/drawing/2014/main" id="{C1BB8643-8946-1D40-871F-33DC1829311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00351" y="34153"/>
            <a:ext cx="850925" cy="457367"/>
          </a:xfrm>
          <a:prstGeom prst="rect">
            <a:avLst/>
          </a:prstGeom>
        </p:spPr>
      </p:pic>
      <p:pic>
        <p:nvPicPr>
          <p:cNvPr id="14" name="Picture 13">
            <a:extLst>
              <a:ext uri="{FF2B5EF4-FFF2-40B4-BE49-F238E27FC236}">
                <a16:creationId xmlns:a16="http://schemas.microsoft.com/office/drawing/2014/main" id="{6E4C6BE3-2876-8944-87A3-6DA6E7BFC5A6}"/>
              </a:ext>
            </a:extLst>
          </p:cNvPr>
          <p:cNvPicPr>
            <a:picLocks noChangeAspect="1"/>
          </p:cNvPicPr>
          <p:nvPr userDrawn="1"/>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9088887" y="94040"/>
            <a:ext cx="775095" cy="291829"/>
          </a:xfrm>
          <a:prstGeom prst="rect">
            <a:avLst/>
          </a:prstGeom>
        </p:spPr>
      </p:pic>
    </p:spTree>
    <p:extLst>
      <p:ext uri="{BB962C8B-B14F-4D97-AF65-F5344CB8AC3E}">
        <p14:creationId xmlns:p14="http://schemas.microsoft.com/office/powerpoint/2010/main" val="22618333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533958D-A252-2745-8CBA-FFC3D30A5100}"/>
              </a:ext>
            </a:extLst>
          </p:cNvPr>
          <p:cNvSpPr/>
          <p:nvPr userDrawn="1"/>
        </p:nvSpPr>
        <p:spPr>
          <a:xfrm>
            <a:off x="0" y="5415207"/>
            <a:ext cx="10080625" cy="28914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488" dirty="0">
              <a:latin typeface="+mn-lt"/>
            </a:endParaRPr>
          </a:p>
        </p:txBody>
      </p:sp>
      <p:sp>
        <p:nvSpPr>
          <p:cNvPr id="3" name="Content Placeholder 2"/>
          <p:cNvSpPr>
            <a:spLocks noGrp="1"/>
          </p:cNvSpPr>
          <p:nvPr>
            <p:ph idx="1"/>
          </p:nvPr>
        </p:nvSpPr>
        <p:spPr>
          <a:xfrm>
            <a:off x="515435" y="1329530"/>
            <a:ext cx="9072563" cy="3749635"/>
          </a:xfrm>
          <a:prstGeom prst="rect">
            <a:avLst/>
          </a:prstGeom>
        </p:spPr>
        <p:txBody>
          <a:bodyPr/>
          <a:lstStyle>
            <a:lvl1pPr marL="0" indent="0" algn="ctr">
              <a:buFontTx/>
              <a:buNone/>
              <a:defRPr>
                <a:solidFill>
                  <a:srgbClr val="002060"/>
                </a:solidFill>
                <a:latin typeface="+mn-lt"/>
              </a:defRPr>
            </a:lvl1pPr>
            <a:lvl2pPr marL="378004" indent="0" algn="ctr">
              <a:buFontTx/>
              <a:buNone/>
              <a:defRPr>
                <a:solidFill>
                  <a:schemeClr val="tx1"/>
                </a:solidFill>
                <a:latin typeface="+mn-lt"/>
              </a:defRPr>
            </a:lvl2pPr>
            <a:lvl3pPr marL="945008" indent="-189002">
              <a:buFontTx/>
              <a:buBlip>
                <a:blip r:embed="rId2"/>
              </a:buBlip>
              <a:defRPr/>
            </a:lvl3pPr>
          </a:lstStyle>
          <a:p>
            <a:pPr lvl="0"/>
            <a:r>
              <a:rPr lang="en-US" dirty="0"/>
              <a:t>Click to edit Master text styles</a:t>
            </a:r>
          </a:p>
          <a:p>
            <a:pPr lvl="1"/>
            <a:r>
              <a:rPr lang="en-US" dirty="0"/>
              <a:t>Second level</a:t>
            </a:r>
          </a:p>
        </p:txBody>
      </p:sp>
      <p:sp>
        <p:nvSpPr>
          <p:cNvPr id="12" name="Rectangle 11"/>
          <p:cNvSpPr/>
          <p:nvPr userDrawn="1"/>
        </p:nvSpPr>
        <p:spPr>
          <a:xfrm>
            <a:off x="9675584" y="5423868"/>
            <a:ext cx="405042" cy="295915"/>
          </a:xfrm>
          <a:prstGeom prst="rect">
            <a:avLst/>
          </a:prstGeom>
        </p:spPr>
        <p:txBody>
          <a:bodyPr wrap="square">
            <a:spAutoFit/>
          </a:bodyPr>
          <a:lstStyle/>
          <a:p>
            <a:fld id="{7EBF430C-C0B6-4172-B972-8EEC760DEA7F}" type="slidenum">
              <a:rPr lang="en-GB" sz="1323" b="0" cap="none" spc="0" smtClean="0">
                <a:ln w="0">
                  <a:noFill/>
                </a:ln>
                <a:solidFill>
                  <a:schemeClr val="bg1"/>
                </a:solidFill>
                <a:effectLst>
                  <a:outerShdw blurRad="38100" dist="19050" dir="2700000" algn="tl" rotWithShape="0">
                    <a:schemeClr val="dk1">
                      <a:alpha val="40000"/>
                    </a:schemeClr>
                  </a:outerShdw>
                </a:effectLst>
                <a:latin typeface="+mn-lt"/>
              </a:rPr>
              <a:pPr/>
              <a:t>‹#›</a:t>
            </a:fld>
            <a:endParaRPr lang="en-US" sz="1323" dirty="0">
              <a:ln w="0">
                <a:noFill/>
              </a:ln>
              <a:solidFill>
                <a:schemeClr val="bg1"/>
              </a:solidFill>
              <a:effectLst/>
              <a:latin typeface="+mn-lt"/>
            </a:endParaRPr>
          </a:p>
        </p:txBody>
      </p:sp>
      <p:pic>
        <p:nvPicPr>
          <p:cNvPr id="26" name="Picture 3">
            <a:extLst>
              <a:ext uri="{FF2B5EF4-FFF2-40B4-BE49-F238E27FC236}">
                <a16:creationId xmlns:a16="http://schemas.microsoft.com/office/drawing/2014/main" id="{04851FF3-F1F1-3C40-BB66-DD7636A8898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0065" y="-2801"/>
            <a:ext cx="812597" cy="457367"/>
          </a:xfrm>
          <a:prstGeom prst="rect">
            <a:avLst/>
          </a:prstGeom>
          <a:solidFill>
            <a:schemeClr val="bg1"/>
          </a:solidFill>
          <a:ln>
            <a:noFill/>
          </a:ln>
        </p:spPr>
      </p:pic>
      <p:pic>
        <p:nvPicPr>
          <p:cNvPr id="28" name="Picture 2">
            <a:extLst>
              <a:ext uri="{FF2B5EF4-FFF2-40B4-BE49-F238E27FC236}">
                <a16:creationId xmlns:a16="http://schemas.microsoft.com/office/drawing/2014/main" id="{565568A8-CE64-0949-9203-244586F4980B}"/>
              </a:ext>
            </a:extLst>
          </p:cNvPr>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9273791" y="90449"/>
            <a:ext cx="757228" cy="286320"/>
          </a:xfrm>
          <a:prstGeom prst="rect">
            <a:avLst/>
          </a:prstGeom>
          <a:solidFill>
            <a:schemeClr val="bg1"/>
          </a:solidFill>
          <a:ln>
            <a:noFill/>
          </a:ln>
          <a:effectLst/>
        </p:spPr>
      </p:pic>
      <p:cxnSp>
        <p:nvCxnSpPr>
          <p:cNvPr id="16" name="Straight Connector 15">
            <a:extLst>
              <a:ext uri="{FF2B5EF4-FFF2-40B4-BE49-F238E27FC236}">
                <a16:creationId xmlns:a16="http://schemas.microsoft.com/office/drawing/2014/main" id="{1B072CCE-A606-7444-8064-B4976A3A4FE9}"/>
              </a:ext>
            </a:extLst>
          </p:cNvPr>
          <p:cNvCxnSpPr>
            <a:cxnSpLocks/>
          </p:cNvCxnSpPr>
          <p:nvPr userDrawn="1"/>
        </p:nvCxnSpPr>
        <p:spPr>
          <a:xfrm>
            <a:off x="0" y="488514"/>
            <a:ext cx="10080625"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19" name="Date Placeholder 3">
            <a:extLst>
              <a:ext uri="{FF2B5EF4-FFF2-40B4-BE49-F238E27FC236}">
                <a16:creationId xmlns:a16="http://schemas.microsoft.com/office/drawing/2014/main" id="{483EEF9D-506D-E646-A0F7-690E133DF409}"/>
              </a:ext>
            </a:extLst>
          </p:cNvPr>
          <p:cNvSpPr>
            <a:spLocks noGrp="1"/>
          </p:cNvSpPr>
          <p:nvPr>
            <p:ph type="dt" sz="half" idx="10"/>
          </p:nvPr>
        </p:nvSpPr>
        <p:spPr>
          <a:xfrm>
            <a:off x="8963" y="5423867"/>
            <a:ext cx="2352146" cy="295915"/>
          </a:xfrm>
          <a:prstGeom prst="rect">
            <a:avLst/>
          </a:prstGeom>
        </p:spPr>
        <p:txBody>
          <a:bodyPr wrap="square">
            <a:spAutoFit/>
          </a:bodyPr>
          <a:lstStyle>
            <a:lvl1pPr>
              <a:defRPr lang="en-GB" sz="1323" b="0" cap="none" spc="0" dirty="0">
                <a:ln w="0">
                  <a:noFill/>
                </a:ln>
                <a:solidFill>
                  <a:schemeClr val="bg1"/>
                </a:solidFill>
                <a:effectLst>
                  <a:outerShdw blurRad="38100" dist="19050" dir="2700000" algn="tl" rotWithShape="0">
                    <a:schemeClr val="dk1">
                      <a:alpha val="40000"/>
                    </a:schemeClr>
                  </a:outerShdw>
                </a:effectLst>
                <a:latin typeface="+mn-lt"/>
              </a:defRPr>
            </a:lvl1pPr>
          </a:lstStyle>
          <a:p>
            <a:r>
              <a:rPr lang="en-US" dirty="0"/>
              <a:t>04/06/2019</a:t>
            </a:r>
          </a:p>
        </p:txBody>
      </p:sp>
      <p:sp>
        <p:nvSpPr>
          <p:cNvPr id="20" name="Footer Placeholder 4">
            <a:extLst>
              <a:ext uri="{FF2B5EF4-FFF2-40B4-BE49-F238E27FC236}">
                <a16:creationId xmlns:a16="http://schemas.microsoft.com/office/drawing/2014/main" id="{6996A900-CB75-9041-8FEF-E0E4066A6C4C}"/>
              </a:ext>
            </a:extLst>
          </p:cNvPr>
          <p:cNvSpPr>
            <a:spLocks noGrp="1"/>
          </p:cNvSpPr>
          <p:nvPr>
            <p:ph type="ftr" sz="quarter" idx="11"/>
          </p:nvPr>
        </p:nvSpPr>
        <p:spPr>
          <a:xfrm>
            <a:off x="3444214" y="5423867"/>
            <a:ext cx="3192198" cy="295915"/>
          </a:xfrm>
          <a:prstGeom prst="rect">
            <a:avLst/>
          </a:prstGeom>
        </p:spPr>
        <p:txBody>
          <a:bodyPr wrap="square">
            <a:spAutoFit/>
          </a:bodyPr>
          <a:lstStyle>
            <a:lvl1pPr algn="ctr">
              <a:defRPr lang="en-US" sz="1323" b="0" cap="none" spc="0" dirty="0">
                <a:ln w="0">
                  <a:noFill/>
                </a:ln>
                <a:solidFill>
                  <a:schemeClr val="bg1"/>
                </a:solidFill>
                <a:effectLst>
                  <a:outerShdw blurRad="38100" dist="19050" dir="2700000" algn="tl" rotWithShape="0">
                    <a:schemeClr val="dk1">
                      <a:alpha val="40000"/>
                    </a:schemeClr>
                  </a:outerShdw>
                </a:effectLst>
                <a:latin typeface="+mn-lt"/>
              </a:defRPr>
            </a:lvl1pPr>
          </a:lstStyle>
          <a:p>
            <a:r>
              <a:rPr lang="en-GB" dirty="0"/>
              <a:t>EPICS collaboration meeting 2019 - ITER</a:t>
            </a:r>
          </a:p>
        </p:txBody>
      </p:sp>
      <p:pic>
        <p:nvPicPr>
          <p:cNvPr id="13" name="Picture 12">
            <a:extLst>
              <a:ext uri="{FF2B5EF4-FFF2-40B4-BE49-F238E27FC236}">
                <a16:creationId xmlns:a16="http://schemas.microsoft.com/office/drawing/2014/main" id="{02C92607-D187-3346-B20E-0C25871E7C28}"/>
              </a:ext>
            </a:extLst>
          </p:cNvPr>
          <p:cNvPicPr>
            <a:picLocks noChangeAspect="1"/>
          </p:cNvPicPr>
          <p:nvPr userDrawn="1"/>
        </p:nvPicPr>
        <p:blipFill rotWithShape="1">
          <a:blip r:embed="rId5" cstate="email">
            <a:alphaModFix/>
            <a:extLst>
              <a:ext uri="{28A0092B-C50C-407E-A947-70E740481C1C}">
                <a14:useLocalDpi xmlns:a14="http://schemas.microsoft.com/office/drawing/2010/main"/>
              </a:ext>
            </a:extLst>
          </a:blip>
          <a:srcRect/>
          <a:stretch/>
        </p:blipFill>
        <p:spPr>
          <a:xfrm>
            <a:off x="8553047" y="90449"/>
            <a:ext cx="661539" cy="285571"/>
          </a:xfrm>
          <a:prstGeom prst="rect">
            <a:avLst/>
          </a:prstGeom>
          <a:solidFill>
            <a:schemeClr val="bg1"/>
          </a:solidFill>
        </p:spPr>
      </p:pic>
    </p:spTree>
    <p:extLst>
      <p:ext uri="{BB962C8B-B14F-4D97-AF65-F5344CB8AC3E}">
        <p14:creationId xmlns:p14="http://schemas.microsoft.com/office/powerpoint/2010/main" val="371694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8" name="19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 y="-39489"/>
            <a:ext cx="10080625" cy="74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25664" y="-16446"/>
            <a:ext cx="1070256" cy="625029"/>
          </a:xfrm>
          <a:prstGeom prst="rect">
            <a:avLst/>
          </a:prstGeom>
          <a:effectLst>
            <a:outerShdw blurRad="50800" dist="38100" dir="5400000" algn="t" rotWithShape="0">
              <a:prstClr val="black">
                <a:alpha val="40000"/>
              </a:prstClr>
            </a:outerShdw>
          </a:effectLst>
        </p:spPr>
      </p:pic>
      <p:sp>
        <p:nvSpPr>
          <p:cNvPr id="2" name="1 Título"/>
          <p:cNvSpPr>
            <a:spLocks noGrp="1"/>
          </p:cNvSpPr>
          <p:nvPr>
            <p:ph type="title"/>
          </p:nvPr>
        </p:nvSpPr>
        <p:spPr>
          <a:xfrm>
            <a:off x="504031" y="227531"/>
            <a:ext cx="9072563" cy="381052"/>
          </a:xfrm>
        </p:spPr>
        <p:txBody>
          <a:bodyPr>
            <a:noAutofit/>
          </a:bodyPr>
          <a:lstStyle>
            <a:lvl1pPr algn="l">
              <a:defRPr sz="1800" b="1" i="0">
                <a:solidFill>
                  <a:schemeClr val="bg1"/>
                </a:solidFill>
                <a:latin typeface="Caecilia LT Std Roman" pitchFamily="18" charset="0"/>
              </a:defRPr>
            </a:lvl1pPr>
          </a:lstStyle>
          <a:p>
            <a:r>
              <a:rPr lang="es-ES" noProof="0"/>
              <a:t>Haga clic para modificar el estilo de título del patrón</a:t>
            </a:r>
            <a:endParaRPr lang="en-US" noProof="0" dirty="0"/>
          </a:p>
        </p:txBody>
      </p:sp>
      <p:sp>
        <p:nvSpPr>
          <p:cNvPr id="3" name="2 Marcador de contenido"/>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n-US" noProof="0" dirty="0"/>
          </a:p>
        </p:txBody>
      </p:sp>
      <p:sp>
        <p:nvSpPr>
          <p:cNvPr id="5" name="4 Marcador de pie de página"/>
          <p:cNvSpPr>
            <a:spLocks noGrp="1"/>
          </p:cNvSpPr>
          <p:nvPr>
            <p:ph type="ftr" sz="quarter" idx="11"/>
          </p:nvPr>
        </p:nvSpPr>
        <p:spPr>
          <a:xfrm>
            <a:off x="71760" y="5361111"/>
            <a:ext cx="4836460" cy="302496"/>
          </a:xfrm>
          <a:prstGeom prst="rect">
            <a:avLst/>
          </a:prstGeom>
        </p:spPr>
        <p:txBody>
          <a:bodyPr/>
          <a:lstStyle>
            <a:lvl1pPr>
              <a:defRPr sz="1000"/>
            </a:lvl1pPr>
          </a:lstStyle>
          <a:p>
            <a:r>
              <a:rPr lang="en-US" altLang="es-ES">
                <a:solidFill>
                  <a:srgbClr val="595959"/>
                </a:solidFill>
              </a:rPr>
              <a:t>Seven Solutions - When every nanosecond counts - CopyRigth@2019</a:t>
            </a:r>
            <a:endParaRPr lang="es-ES"/>
          </a:p>
        </p:txBody>
      </p:sp>
      <p:sp>
        <p:nvSpPr>
          <p:cNvPr id="6" name="5 Marcador de número de diapositiva"/>
          <p:cNvSpPr>
            <a:spLocks noGrp="1"/>
          </p:cNvSpPr>
          <p:nvPr>
            <p:ph type="sldNum" sz="quarter" idx="12"/>
          </p:nvPr>
        </p:nvSpPr>
        <p:spPr>
          <a:xfrm>
            <a:off x="9263924" y="5317728"/>
            <a:ext cx="744939" cy="302496"/>
          </a:xfrm>
          <a:prstGeom prst="rect">
            <a:avLst/>
          </a:prstGeom>
        </p:spPr>
        <p:txBody>
          <a:bodyPr/>
          <a:lstStyle>
            <a:lvl1pPr>
              <a:defRPr sz="1200"/>
            </a:lvl1pPr>
          </a:lstStyle>
          <a:p>
            <a:fld id="{79D58B7D-E78A-4902-824F-35622CDF7647}" type="slidenum">
              <a:rPr lang="es-ES" smtClean="0"/>
              <a:pPr/>
              <a:t>‹#›</a:t>
            </a:fld>
            <a:endParaRPr lang="es-ES"/>
          </a:p>
        </p:txBody>
      </p:sp>
      <p:pic>
        <p:nvPicPr>
          <p:cNvPr id="10" name="2 Imagen"/>
          <p:cNvPicPr>
            <a:picLocks noChangeAspect="1"/>
          </p:cNvPicPr>
          <p:nvPr userDrawn="1"/>
        </p:nvPicPr>
        <p:blipFill>
          <a:blip r:embed="rId4">
            <a:extLst>
              <a:ext uri="{28A0092B-C50C-407E-A947-70E740481C1C}">
                <a14:useLocalDpi xmlns:a14="http://schemas.microsoft.com/office/drawing/2010/main" val="0"/>
              </a:ext>
            </a:extLst>
          </a:blip>
          <a:srcRect r="13049" b="50000"/>
          <a:stretch>
            <a:fillRect/>
          </a:stretch>
        </p:blipFill>
        <p:spPr bwMode="auto">
          <a:xfrm>
            <a:off x="0" y="5151255"/>
            <a:ext cx="10080624" cy="136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2431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1080293" y="4088654"/>
            <a:ext cx="8568531" cy="1128441"/>
          </a:xfrm>
        </p:spPr>
        <p:txBody>
          <a:bodyPr anchor="t">
            <a:normAutofit/>
          </a:bodyPr>
          <a:lstStyle>
            <a:lvl1pPr algn="l">
              <a:defRPr sz="3200" b="1" cap="all">
                <a:solidFill>
                  <a:schemeClr val="bg1"/>
                </a:solidFill>
                <a:latin typeface="Caecilia LT Std Roman" pitchFamily="18" charset="0"/>
              </a:defRPr>
            </a:lvl1pPr>
          </a:lstStyle>
          <a:p>
            <a:r>
              <a:rPr lang="en-US" noProof="0" dirty="0" err="1"/>
              <a:t>Haga</a:t>
            </a:r>
            <a:r>
              <a:rPr lang="en-US" noProof="0" dirty="0"/>
              <a:t> </a:t>
            </a:r>
            <a:r>
              <a:rPr lang="en-US" noProof="0" dirty="0" err="1"/>
              <a:t>clic</a:t>
            </a:r>
            <a:r>
              <a:rPr lang="en-US" noProof="0" dirty="0"/>
              <a:t> para </a:t>
            </a:r>
            <a:r>
              <a:rPr lang="en-US" noProof="0" dirty="0" err="1"/>
              <a:t>modificar</a:t>
            </a:r>
            <a:br>
              <a:rPr lang="en-US" noProof="0" dirty="0"/>
            </a:br>
            <a:r>
              <a:rPr lang="en-US" noProof="0" dirty="0"/>
              <a:t> el </a:t>
            </a:r>
            <a:r>
              <a:rPr lang="en-US" noProof="0" dirty="0" err="1"/>
              <a:t>estilo</a:t>
            </a:r>
            <a:r>
              <a:rPr lang="en-US" noProof="0" dirty="0"/>
              <a:t> de </a:t>
            </a:r>
            <a:r>
              <a:rPr lang="en-US" noProof="0" dirty="0" err="1"/>
              <a:t>título</a:t>
            </a:r>
            <a:r>
              <a:rPr lang="en-US" noProof="0" dirty="0"/>
              <a:t> del </a:t>
            </a:r>
            <a:r>
              <a:rPr lang="en-US" noProof="0" dirty="0" err="1"/>
              <a:t>patrón</a:t>
            </a:r>
            <a:endParaRPr lang="en-US" noProof="0" dirty="0"/>
          </a:p>
        </p:txBody>
      </p:sp>
      <p:sp>
        <p:nvSpPr>
          <p:cNvPr id="3" name="2 Marcador de texto"/>
          <p:cNvSpPr>
            <a:spLocks noGrp="1"/>
          </p:cNvSpPr>
          <p:nvPr>
            <p:ph type="body" idx="1" hasCustomPrompt="1"/>
          </p:nvPr>
        </p:nvSpPr>
        <p:spPr>
          <a:xfrm>
            <a:off x="796300" y="2408131"/>
            <a:ext cx="8568531" cy="1242864"/>
          </a:xfrm>
        </p:spPr>
        <p:txBody>
          <a:bodyPr anchor="b"/>
          <a:lstStyle>
            <a:lvl1pPr marL="0" indent="0">
              <a:buNone/>
              <a:defRPr sz="2000">
                <a:solidFill>
                  <a:schemeClr val="bg1"/>
                </a:solidFill>
                <a:latin typeface="Arial" panose="020B0604020202020204" pitchFamily="34" charset="0"/>
                <a:cs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noProof="0" dirty="0" err="1"/>
              <a:t>Cambiar</a:t>
            </a:r>
            <a:r>
              <a:rPr lang="en-US" noProof="0" dirty="0"/>
              <a:t> </a:t>
            </a:r>
            <a:r>
              <a:rPr lang="en-US" noProof="0" dirty="0" err="1"/>
              <a:t>fondo</a:t>
            </a:r>
            <a:r>
              <a:rPr lang="en-US" noProof="0" dirty="0"/>
              <a:t> </a:t>
            </a:r>
            <a:r>
              <a:rPr lang="en-US" noProof="0" dirty="0" err="1"/>
              <a:t>dependiendo</a:t>
            </a:r>
            <a:r>
              <a:rPr lang="en-US" noProof="0" dirty="0"/>
              <a:t> de la </a:t>
            </a:r>
            <a:r>
              <a:rPr lang="en-US" noProof="0" dirty="0" err="1"/>
              <a:t>temática</a:t>
            </a:r>
            <a:endParaRPr lang="en-US" noProof="0" dirty="0"/>
          </a:p>
        </p:txBody>
      </p:sp>
    </p:spTree>
    <p:extLst>
      <p:ext uri="{BB962C8B-B14F-4D97-AF65-F5344CB8AC3E}">
        <p14:creationId xmlns:p14="http://schemas.microsoft.com/office/powerpoint/2010/main" val="1171850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4" name="19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 y="-39489"/>
            <a:ext cx="10080625" cy="74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xfrm>
            <a:off x="504031" y="227531"/>
            <a:ext cx="9072563" cy="381052"/>
          </a:xfrm>
        </p:spPr>
        <p:txBody>
          <a:bodyPr>
            <a:normAutofit/>
          </a:bodyPr>
          <a:lstStyle>
            <a:lvl1pPr algn="l">
              <a:defRPr sz="1800" b="1" i="0">
                <a:solidFill>
                  <a:schemeClr val="bg1"/>
                </a:solidFill>
                <a:latin typeface="Caecilia LT Std Roman" pitchFamily="18" charset="0"/>
              </a:defRPr>
            </a:lvl1pPr>
          </a:lstStyle>
          <a:p>
            <a:r>
              <a:rPr lang="es-ES" noProof="0"/>
              <a:t>Haga clic para modificar el estilo de título del patrón</a:t>
            </a:r>
            <a:endParaRPr lang="en-US" noProof="0" dirty="0"/>
          </a:p>
        </p:txBody>
      </p:sp>
      <p:sp>
        <p:nvSpPr>
          <p:cNvPr id="3" name="2 Marcador de contenido"/>
          <p:cNvSpPr>
            <a:spLocks noGrp="1"/>
          </p:cNvSpPr>
          <p:nvPr>
            <p:ph sz="half" idx="1"/>
          </p:nvPr>
        </p:nvSpPr>
        <p:spPr>
          <a:xfrm>
            <a:off x="504031" y="1544687"/>
            <a:ext cx="4452276" cy="3749635"/>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n-US" noProof="0" dirty="0"/>
          </a:p>
        </p:txBody>
      </p:sp>
      <p:sp>
        <p:nvSpPr>
          <p:cNvPr id="4" name="3 Marcador de contenido"/>
          <p:cNvSpPr>
            <a:spLocks noGrp="1"/>
          </p:cNvSpPr>
          <p:nvPr>
            <p:ph sz="half" idx="2"/>
          </p:nvPr>
        </p:nvSpPr>
        <p:spPr>
          <a:xfrm>
            <a:off x="5124318" y="1539468"/>
            <a:ext cx="4452276" cy="3749635"/>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n-US" noProof="0" dirty="0"/>
          </a:p>
        </p:txBody>
      </p:sp>
      <p:pic>
        <p:nvPicPr>
          <p:cNvPr id="10" name="2 Imagen"/>
          <p:cNvPicPr>
            <a:picLocks noChangeAspect="1"/>
          </p:cNvPicPr>
          <p:nvPr userDrawn="1"/>
        </p:nvPicPr>
        <p:blipFill>
          <a:blip r:embed="rId3">
            <a:extLst>
              <a:ext uri="{28A0092B-C50C-407E-A947-70E740481C1C}">
                <a14:useLocalDpi xmlns:a14="http://schemas.microsoft.com/office/drawing/2010/main" val="0"/>
              </a:ext>
            </a:extLst>
          </a:blip>
          <a:srcRect r="13049" b="50000"/>
          <a:stretch>
            <a:fillRect/>
          </a:stretch>
        </p:blipFill>
        <p:spPr bwMode="auto">
          <a:xfrm>
            <a:off x="0" y="5151255"/>
            <a:ext cx="10080624" cy="136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4 Marcador de pie de página"/>
          <p:cNvSpPr>
            <a:spLocks noGrp="1"/>
          </p:cNvSpPr>
          <p:nvPr>
            <p:ph type="ftr" sz="quarter" idx="11"/>
          </p:nvPr>
        </p:nvSpPr>
        <p:spPr>
          <a:xfrm>
            <a:off x="71760" y="5361111"/>
            <a:ext cx="4836460" cy="302496"/>
          </a:xfrm>
          <a:prstGeom prst="rect">
            <a:avLst/>
          </a:prstGeom>
        </p:spPr>
        <p:txBody>
          <a:bodyPr/>
          <a:lstStyle>
            <a:lvl1pPr>
              <a:defRPr sz="1000"/>
            </a:lvl1pPr>
          </a:lstStyle>
          <a:p>
            <a:r>
              <a:rPr lang="en-US" altLang="es-ES">
                <a:solidFill>
                  <a:srgbClr val="595959"/>
                </a:solidFill>
              </a:rPr>
              <a:t>Seven Solutions - When every nanosecond counts - CopyRigth@2019</a:t>
            </a:r>
            <a:endParaRPr lang="es-ES"/>
          </a:p>
        </p:txBody>
      </p:sp>
      <p:sp>
        <p:nvSpPr>
          <p:cNvPr id="13" name="5 Marcador de número de diapositiva"/>
          <p:cNvSpPr>
            <a:spLocks noGrp="1"/>
          </p:cNvSpPr>
          <p:nvPr>
            <p:ph type="sldNum" sz="quarter" idx="12"/>
          </p:nvPr>
        </p:nvSpPr>
        <p:spPr>
          <a:xfrm>
            <a:off x="9263924" y="5317728"/>
            <a:ext cx="744939" cy="302496"/>
          </a:xfrm>
          <a:prstGeom prst="rect">
            <a:avLst/>
          </a:prstGeom>
        </p:spPr>
        <p:txBody>
          <a:bodyPr/>
          <a:lstStyle>
            <a:lvl1pPr>
              <a:defRPr sz="1200"/>
            </a:lvl1pPr>
          </a:lstStyle>
          <a:p>
            <a:fld id="{79D58B7D-E78A-4902-824F-35622CDF7647}" type="slidenum">
              <a:rPr lang="es-ES" smtClean="0"/>
              <a:pPr/>
              <a:t>‹#›</a:t>
            </a:fld>
            <a:endParaRPr lang="es-ES"/>
          </a:p>
        </p:txBody>
      </p:sp>
      <p:pic>
        <p:nvPicPr>
          <p:cNvPr id="15" name="14 Imagen"/>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825664" y="-16446"/>
            <a:ext cx="1070256" cy="625029"/>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462905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504031" y="1271799"/>
            <a:ext cx="4454027" cy="53002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504031" y="1801824"/>
            <a:ext cx="4454027" cy="327353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5120820" y="1271799"/>
            <a:ext cx="4455776" cy="53002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5120820" y="1801824"/>
            <a:ext cx="4455776" cy="327353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8" name="7 Marcador de pie de página"/>
          <p:cNvSpPr>
            <a:spLocks noGrp="1"/>
          </p:cNvSpPr>
          <p:nvPr>
            <p:ph type="ftr" sz="quarter" idx="11"/>
          </p:nvPr>
        </p:nvSpPr>
        <p:spPr>
          <a:xfrm>
            <a:off x="1439912" y="5266061"/>
            <a:ext cx="4836460" cy="302496"/>
          </a:xfrm>
          <a:prstGeom prst="rect">
            <a:avLst/>
          </a:prstGeom>
        </p:spPr>
        <p:txBody>
          <a:bodyPr/>
          <a:lstStyle/>
          <a:p>
            <a:r>
              <a:rPr lang="en-US"/>
              <a:t>Seven Solutions - When every nanosecond counts - CopyRigth@2019</a:t>
            </a:r>
            <a:endParaRPr lang="es-ES"/>
          </a:p>
        </p:txBody>
      </p:sp>
      <p:sp>
        <p:nvSpPr>
          <p:cNvPr id="9" name="8 Marcador de número de diapositiva"/>
          <p:cNvSpPr>
            <a:spLocks noGrp="1"/>
          </p:cNvSpPr>
          <p:nvPr>
            <p:ph type="sldNum" sz="quarter" idx="12"/>
          </p:nvPr>
        </p:nvSpPr>
        <p:spPr>
          <a:xfrm>
            <a:off x="7224448" y="5266061"/>
            <a:ext cx="2352146" cy="302496"/>
          </a:xfrm>
          <a:prstGeom prst="rect">
            <a:avLst/>
          </a:prstGeom>
        </p:spPr>
        <p:txBody>
          <a:bodyPr/>
          <a:lstStyle/>
          <a:p>
            <a:fld id="{79D58B7D-E78A-4902-824F-35622CDF7647}" type="slidenum">
              <a:rPr lang="es-ES" smtClean="0"/>
              <a:t>‹#›</a:t>
            </a:fld>
            <a:endParaRPr lang="es-ES"/>
          </a:p>
        </p:txBody>
      </p:sp>
    </p:spTree>
    <p:extLst>
      <p:ext uri="{BB962C8B-B14F-4D97-AF65-F5344CB8AC3E}">
        <p14:creationId xmlns:p14="http://schemas.microsoft.com/office/powerpoint/2010/main" val="1954276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pic>
        <p:nvPicPr>
          <p:cNvPr id="12" name="19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 y="-39489"/>
            <a:ext cx="10080625" cy="74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1 Título"/>
          <p:cNvSpPr>
            <a:spLocks noGrp="1"/>
          </p:cNvSpPr>
          <p:nvPr>
            <p:ph type="title"/>
          </p:nvPr>
        </p:nvSpPr>
        <p:spPr>
          <a:xfrm>
            <a:off x="504031" y="227531"/>
            <a:ext cx="9072563" cy="381052"/>
          </a:xfrm>
        </p:spPr>
        <p:txBody>
          <a:bodyPr>
            <a:normAutofit/>
          </a:bodyPr>
          <a:lstStyle>
            <a:lvl1pPr algn="l">
              <a:defRPr sz="1800" b="1">
                <a:solidFill>
                  <a:schemeClr val="bg1"/>
                </a:solidFill>
                <a:latin typeface="Caecilia LT Std Roman" pitchFamily="18" charset="0"/>
              </a:defRPr>
            </a:lvl1pPr>
          </a:lstStyle>
          <a:p>
            <a:r>
              <a:rPr lang="es-ES" noProof="0"/>
              <a:t>Haga clic para modificar el estilo de título del patrón</a:t>
            </a:r>
            <a:endParaRPr lang="en-US" noProof="0" dirty="0"/>
          </a:p>
        </p:txBody>
      </p:sp>
      <p:pic>
        <p:nvPicPr>
          <p:cNvPr id="8" name="2 Imagen"/>
          <p:cNvPicPr>
            <a:picLocks noChangeAspect="1"/>
          </p:cNvPicPr>
          <p:nvPr userDrawn="1"/>
        </p:nvPicPr>
        <p:blipFill>
          <a:blip r:embed="rId3">
            <a:extLst>
              <a:ext uri="{28A0092B-C50C-407E-A947-70E740481C1C}">
                <a14:useLocalDpi xmlns:a14="http://schemas.microsoft.com/office/drawing/2010/main" val="0"/>
              </a:ext>
            </a:extLst>
          </a:blip>
          <a:srcRect r="13049" b="50000"/>
          <a:stretch>
            <a:fillRect/>
          </a:stretch>
        </p:blipFill>
        <p:spPr bwMode="auto">
          <a:xfrm>
            <a:off x="0" y="5151255"/>
            <a:ext cx="10080624" cy="136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4 Marcador de pie de página"/>
          <p:cNvSpPr>
            <a:spLocks noGrp="1"/>
          </p:cNvSpPr>
          <p:nvPr>
            <p:ph type="ftr" sz="quarter" idx="11"/>
          </p:nvPr>
        </p:nvSpPr>
        <p:spPr>
          <a:xfrm>
            <a:off x="71760" y="5361111"/>
            <a:ext cx="4836460" cy="302496"/>
          </a:xfrm>
          <a:prstGeom prst="rect">
            <a:avLst/>
          </a:prstGeom>
        </p:spPr>
        <p:txBody>
          <a:bodyPr/>
          <a:lstStyle>
            <a:lvl1pPr>
              <a:defRPr sz="1000"/>
            </a:lvl1pPr>
          </a:lstStyle>
          <a:p>
            <a:r>
              <a:rPr lang="en-US" altLang="es-ES">
                <a:solidFill>
                  <a:srgbClr val="595959"/>
                </a:solidFill>
              </a:rPr>
              <a:t>Seven Solutions - When every nanosecond counts - CopyRigth@2019</a:t>
            </a:r>
            <a:endParaRPr lang="es-ES"/>
          </a:p>
        </p:txBody>
      </p:sp>
      <p:sp>
        <p:nvSpPr>
          <p:cNvPr id="11" name="5 Marcador de número de diapositiva"/>
          <p:cNvSpPr>
            <a:spLocks noGrp="1"/>
          </p:cNvSpPr>
          <p:nvPr>
            <p:ph type="sldNum" sz="quarter" idx="12"/>
          </p:nvPr>
        </p:nvSpPr>
        <p:spPr>
          <a:xfrm>
            <a:off x="9263924" y="5317728"/>
            <a:ext cx="744939" cy="302496"/>
          </a:xfrm>
          <a:prstGeom prst="rect">
            <a:avLst/>
          </a:prstGeom>
        </p:spPr>
        <p:txBody>
          <a:bodyPr/>
          <a:lstStyle>
            <a:lvl1pPr>
              <a:defRPr sz="1200"/>
            </a:lvl1pPr>
          </a:lstStyle>
          <a:p>
            <a:fld id="{79D58B7D-E78A-4902-824F-35622CDF7647}" type="slidenum">
              <a:rPr lang="es-ES" smtClean="0"/>
              <a:pPr/>
              <a:t>‹#›</a:t>
            </a:fld>
            <a:endParaRPr lang="es-ES"/>
          </a:p>
        </p:txBody>
      </p:sp>
      <p:pic>
        <p:nvPicPr>
          <p:cNvPr id="13" name="12 Imagen"/>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825664" y="-16446"/>
            <a:ext cx="1070256" cy="625029"/>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648562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8" name="4 Marcador de pie de página"/>
          <p:cNvSpPr>
            <a:spLocks noGrp="1"/>
          </p:cNvSpPr>
          <p:nvPr>
            <p:ph type="ftr" sz="quarter" idx="11"/>
          </p:nvPr>
        </p:nvSpPr>
        <p:spPr>
          <a:xfrm>
            <a:off x="71760" y="5361111"/>
            <a:ext cx="4836460" cy="302496"/>
          </a:xfrm>
          <a:prstGeom prst="rect">
            <a:avLst/>
          </a:prstGeom>
        </p:spPr>
        <p:txBody>
          <a:bodyPr/>
          <a:lstStyle>
            <a:lvl1pPr>
              <a:defRPr sz="1000"/>
            </a:lvl1pPr>
          </a:lstStyle>
          <a:p>
            <a:r>
              <a:rPr lang="en-US" altLang="es-ES">
                <a:solidFill>
                  <a:srgbClr val="595959"/>
                </a:solidFill>
              </a:rPr>
              <a:t>Seven Solutions - When every nanosecond counts - CopyRigth@2019</a:t>
            </a:r>
            <a:endParaRPr lang="es-ES"/>
          </a:p>
        </p:txBody>
      </p:sp>
      <p:sp>
        <p:nvSpPr>
          <p:cNvPr id="9" name="5 Marcador de número de diapositiva"/>
          <p:cNvSpPr>
            <a:spLocks noGrp="1"/>
          </p:cNvSpPr>
          <p:nvPr>
            <p:ph type="sldNum" sz="quarter" idx="12"/>
          </p:nvPr>
        </p:nvSpPr>
        <p:spPr>
          <a:xfrm>
            <a:off x="9263924" y="5317728"/>
            <a:ext cx="744939" cy="302496"/>
          </a:xfrm>
          <a:prstGeom prst="rect">
            <a:avLst/>
          </a:prstGeom>
        </p:spPr>
        <p:txBody>
          <a:bodyPr/>
          <a:lstStyle>
            <a:lvl1pPr>
              <a:defRPr sz="1200"/>
            </a:lvl1pPr>
          </a:lstStyle>
          <a:p>
            <a:fld id="{79D58B7D-E78A-4902-824F-35622CDF7647}" type="slidenum">
              <a:rPr lang="es-ES" smtClean="0"/>
              <a:pPr/>
              <a:t>‹#›</a:t>
            </a:fld>
            <a:endParaRPr lang="es-ES"/>
          </a:p>
        </p:txBody>
      </p:sp>
      <p:pic>
        <p:nvPicPr>
          <p:cNvPr id="10" name="19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 y="-39489"/>
            <a:ext cx="10080625" cy="744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10 Imagen"/>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825664" y="-16446"/>
            <a:ext cx="1070256" cy="625029"/>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721429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04034" y="226214"/>
            <a:ext cx="3316456" cy="962727"/>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941245" y="226216"/>
            <a:ext cx="5635349" cy="484914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504034" y="1188942"/>
            <a:ext cx="3316456" cy="38864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504031" y="5266061"/>
            <a:ext cx="2352146" cy="302496"/>
          </a:xfrm>
          <a:prstGeom prst="rect">
            <a:avLst/>
          </a:prstGeom>
        </p:spPr>
        <p:txBody>
          <a:bodyPr/>
          <a:lstStyle/>
          <a:p>
            <a:endParaRPr lang="es-ES"/>
          </a:p>
        </p:txBody>
      </p:sp>
      <p:sp>
        <p:nvSpPr>
          <p:cNvPr id="6" name="5 Marcador de pie de página"/>
          <p:cNvSpPr>
            <a:spLocks noGrp="1"/>
          </p:cNvSpPr>
          <p:nvPr>
            <p:ph type="ftr" sz="quarter" idx="11"/>
          </p:nvPr>
        </p:nvSpPr>
        <p:spPr>
          <a:xfrm>
            <a:off x="1439912" y="5266061"/>
            <a:ext cx="4836460" cy="302496"/>
          </a:xfrm>
          <a:prstGeom prst="rect">
            <a:avLst/>
          </a:prstGeom>
        </p:spPr>
        <p:txBody>
          <a:bodyPr/>
          <a:lstStyle/>
          <a:p>
            <a:r>
              <a:rPr lang="en-US"/>
              <a:t>Seven Solutions - When every nanosecond counts - CopyRigth@2019</a:t>
            </a:r>
            <a:endParaRPr lang="es-ES"/>
          </a:p>
        </p:txBody>
      </p:sp>
      <p:sp>
        <p:nvSpPr>
          <p:cNvPr id="7" name="6 Marcador de número de diapositiva"/>
          <p:cNvSpPr>
            <a:spLocks noGrp="1"/>
          </p:cNvSpPr>
          <p:nvPr>
            <p:ph type="sldNum" sz="quarter" idx="12"/>
          </p:nvPr>
        </p:nvSpPr>
        <p:spPr>
          <a:xfrm>
            <a:off x="7224448" y="5266061"/>
            <a:ext cx="2352146" cy="302496"/>
          </a:xfrm>
          <a:prstGeom prst="rect">
            <a:avLst/>
          </a:prstGeom>
        </p:spPr>
        <p:txBody>
          <a:bodyPr/>
          <a:lstStyle/>
          <a:p>
            <a:fld id="{79D58B7D-E78A-4902-824F-35622CDF7647}" type="slidenum">
              <a:rPr lang="es-ES" smtClean="0"/>
              <a:t>‹#›</a:t>
            </a:fld>
            <a:endParaRPr lang="es-ES"/>
          </a:p>
        </p:txBody>
      </p:sp>
    </p:spTree>
    <p:extLst>
      <p:ext uri="{BB962C8B-B14F-4D97-AF65-F5344CB8AC3E}">
        <p14:creationId xmlns:p14="http://schemas.microsoft.com/office/powerpoint/2010/main" val="1284410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975873" y="3977164"/>
            <a:ext cx="6048375" cy="469527"/>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975873" y="507667"/>
            <a:ext cx="6048375" cy="340899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p>
        </p:txBody>
      </p:sp>
      <p:sp>
        <p:nvSpPr>
          <p:cNvPr id="4" name="3 Marcador de texto"/>
          <p:cNvSpPr>
            <a:spLocks noGrp="1"/>
          </p:cNvSpPr>
          <p:nvPr>
            <p:ph type="body" sz="half" idx="2"/>
          </p:nvPr>
        </p:nvSpPr>
        <p:spPr>
          <a:xfrm>
            <a:off x="1975873" y="4446691"/>
            <a:ext cx="6048375" cy="66680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504031" y="5266061"/>
            <a:ext cx="2352146" cy="302496"/>
          </a:xfrm>
          <a:prstGeom prst="rect">
            <a:avLst/>
          </a:prstGeom>
        </p:spPr>
        <p:txBody>
          <a:bodyPr/>
          <a:lstStyle/>
          <a:p>
            <a:endParaRPr lang="es-ES"/>
          </a:p>
        </p:txBody>
      </p:sp>
      <p:sp>
        <p:nvSpPr>
          <p:cNvPr id="6" name="5 Marcador de pie de página"/>
          <p:cNvSpPr>
            <a:spLocks noGrp="1"/>
          </p:cNvSpPr>
          <p:nvPr>
            <p:ph type="ftr" sz="quarter" idx="11"/>
          </p:nvPr>
        </p:nvSpPr>
        <p:spPr>
          <a:xfrm>
            <a:off x="1439912" y="5266061"/>
            <a:ext cx="4836460" cy="302496"/>
          </a:xfrm>
          <a:prstGeom prst="rect">
            <a:avLst/>
          </a:prstGeom>
        </p:spPr>
        <p:txBody>
          <a:bodyPr/>
          <a:lstStyle/>
          <a:p>
            <a:r>
              <a:rPr lang="en-US"/>
              <a:t>Seven Solutions - When every nanosecond counts - CopyRigth@2019</a:t>
            </a:r>
            <a:endParaRPr lang="es-ES"/>
          </a:p>
        </p:txBody>
      </p:sp>
      <p:sp>
        <p:nvSpPr>
          <p:cNvPr id="7" name="6 Marcador de número de diapositiva"/>
          <p:cNvSpPr>
            <a:spLocks noGrp="1"/>
          </p:cNvSpPr>
          <p:nvPr>
            <p:ph type="sldNum" sz="quarter" idx="12"/>
          </p:nvPr>
        </p:nvSpPr>
        <p:spPr>
          <a:xfrm>
            <a:off x="7224448" y="5266061"/>
            <a:ext cx="2352146" cy="302496"/>
          </a:xfrm>
          <a:prstGeom prst="rect">
            <a:avLst/>
          </a:prstGeom>
        </p:spPr>
        <p:txBody>
          <a:bodyPr/>
          <a:lstStyle/>
          <a:p>
            <a:fld id="{79D58B7D-E78A-4902-824F-35622CDF7647}" type="slidenum">
              <a:rPr lang="es-ES" smtClean="0"/>
              <a:t>‹#›</a:t>
            </a:fld>
            <a:endParaRPr lang="es-ES"/>
          </a:p>
        </p:txBody>
      </p:sp>
    </p:spTree>
    <p:extLst>
      <p:ext uri="{BB962C8B-B14F-4D97-AF65-F5344CB8AC3E}">
        <p14:creationId xmlns:p14="http://schemas.microsoft.com/office/powerpoint/2010/main" val="2553277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504031" y="227531"/>
            <a:ext cx="9072563" cy="946944"/>
          </a:xfrm>
          <a:prstGeom prst="rect">
            <a:avLst/>
          </a:prstGeom>
        </p:spPr>
        <p:txBody>
          <a:bodyPr vert="horz" lIns="91440" tIns="45720" rIns="91440" bIns="45720" rtlCol="0" anchor="ctr">
            <a:normAutofit/>
          </a:bodyPr>
          <a:lstStyle/>
          <a:p>
            <a:r>
              <a:rPr lang="en-US" noProof="0" dirty="0" err="1"/>
              <a:t>Haga</a:t>
            </a:r>
            <a:r>
              <a:rPr lang="en-US" noProof="0" dirty="0"/>
              <a:t> </a:t>
            </a:r>
            <a:r>
              <a:rPr lang="en-US" noProof="0" dirty="0" err="1"/>
              <a:t>clic</a:t>
            </a:r>
            <a:r>
              <a:rPr lang="en-US" noProof="0" dirty="0"/>
              <a:t> para </a:t>
            </a:r>
            <a:r>
              <a:rPr lang="en-US" noProof="0" dirty="0" err="1"/>
              <a:t>modificar</a:t>
            </a:r>
            <a:r>
              <a:rPr lang="en-US" noProof="0" dirty="0"/>
              <a:t> el </a:t>
            </a:r>
            <a:r>
              <a:rPr lang="en-US" noProof="0" dirty="0" err="1"/>
              <a:t>estilo</a:t>
            </a:r>
            <a:r>
              <a:rPr lang="en-US" noProof="0" dirty="0"/>
              <a:t> de </a:t>
            </a:r>
            <a:r>
              <a:rPr lang="en-US" noProof="0" dirty="0" err="1"/>
              <a:t>título</a:t>
            </a:r>
            <a:r>
              <a:rPr lang="en-US" noProof="0" dirty="0"/>
              <a:t> del </a:t>
            </a:r>
            <a:r>
              <a:rPr lang="en-US" noProof="0" dirty="0" err="1"/>
              <a:t>patrón</a:t>
            </a:r>
            <a:endParaRPr lang="en-US" noProof="0" dirty="0"/>
          </a:p>
        </p:txBody>
      </p:sp>
      <p:sp>
        <p:nvSpPr>
          <p:cNvPr id="3" name="2 Marcador de texto"/>
          <p:cNvSpPr>
            <a:spLocks noGrp="1"/>
          </p:cNvSpPr>
          <p:nvPr>
            <p:ph type="body" idx="1"/>
          </p:nvPr>
        </p:nvSpPr>
        <p:spPr>
          <a:xfrm>
            <a:off x="504031" y="1325722"/>
            <a:ext cx="9072563" cy="3749635"/>
          </a:xfrm>
          <a:prstGeom prst="rect">
            <a:avLst/>
          </a:prstGeom>
        </p:spPr>
        <p:txBody>
          <a:bodyPr vert="horz" lIns="91440" tIns="45720" rIns="91440" bIns="45720" rtlCol="0">
            <a:normAutofit/>
          </a:bodyPr>
          <a:lstStyle/>
          <a:p>
            <a:pPr lvl="0"/>
            <a:r>
              <a:rPr lang="en-US" noProof="0" dirty="0" err="1"/>
              <a:t>Haga</a:t>
            </a:r>
            <a:r>
              <a:rPr lang="en-US" noProof="0" dirty="0"/>
              <a:t> </a:t>
            </a:r>
            <a:r>
              <a:rPr lang="en-US" noProof="0" dirty="0" err="1"/>
              <a:t>clic</a:t>
            </a:r>
            <a:r>
              <a:rPr lang="en-US" noProof="0" dirty="0"/>
              <a:t> para </a:t>
            </a:r>
            <a:r>
              <a:rPr lang="en-US" noProof="0" dirty="0" err="1"/>
              <a:t>modificar</a:t>
            </a:r>
            <a:r>
              <a:rPr lang="en-US" noProof="0" dirty="0"/>
              <a:t> el </a:t>
            </a:r>
            <a:r>
              <a:rPr lang="en-US" noProof="0" dirty="0" err="1"/>
              <a:t>estilo</a:t>
            </a:r>
            <a:r>
              <a:rPr lang="en-US" noProof="0" dirty="0"/>
              <a:t> de </a:t>
            </a:r>
            <a:r>
              <a:rPr lang="en-US" noProof="0" dirty="0" err="1"/>
              <a:t>texto</a:t>
            </a:r>
            <a:r>
              <a:rPr lang="en-US" noProof="0" dirty="0"/>
              <a:t> del </a:t>
            </a:r>
            <a:r>
              <a:rPr lang="en-US" noProof="0" dirty="0" err="1"/>
              <a:t>patrón</a:t>
            </a:r>
            <a:endParaRPr lang="en-US" noProof="0" dirty="0"/>
          </a:p>
          <a:p>
            <a:pPr lvl="1"/>
            <a:r>
              <a:rPr lang="en-US" noProof="0" dirty="0"/>
              <a:t>Segundo </a:t>
            </a:r>
            <a:r>
              <a:rPr lang="en-US" noProof="0" dirty="0" err="1"/>
              <a:t>nivel</a:t>
            </a:r>
            <a:endParaRPr lang="en-US" noProof="0" dirty="0"/>
          </a:p>
          <a:p>
            <a:pPr lvl="2"/>
            <a:r>
              <a:rPr lang="en-US" noProof="0" dirty="0" err="1"/>
              <a:t>Tercer</a:t>
            </a:r>
            <a:r>
              <a:rPr lang="en-US" noProof="0" dirty="0"/>
              <a:t> </a:t>
            </a:r>
            <a:r>
              <a:rPr lang="en-US" noProof="0" dirty="0" err="1"/>
              <a:t>nivel</a:t>
            </a:r>
            <a:endParaRPr lang="en-US" noProof="0" dirty="0"/>
          </a:p>
          <a:p>
            <a:pPr lvl="3"/>
            <a:r>
              <a:rPr lang="en-US" noProof="0" dirty="0"/>
              <a:t>Cuarto </a:t>
            </a:r>
            <a:r>
              <a:rPr lang="en-US" noProof="0" dirty="0" err="1"/>
              <a:t>nivel</a:t>
            </a:r>
            <a:endParaRPr lang="en-US" noProof="0" dirty="0"/>
          </a:p>
          <a:p>
            <a:pPr lvl="4"/>
            <a:r>
              <a:rPr lang="en-US" noProof="0" dirty="0"/>
              <a:t>Quinto </a:t>
            </a:r>
            <a:r>
              <a:rPr lang="en-US" noProof="0" dirty="0" err="1"/>
              <a:t>nivel</a:t>
            </a:r>
            <a:endParaRPr lang="en-US" noProof="0" dirty="0"/>
          </a:p>
        </p:txBody>
      </p:sp>
    </p:spTree>
    <p:extLst>
      <p:ext uri="{BB962C8B-B14F-4D97-AF65-F5344CB8AC3E}">
        <p14:creationId xmlns:p14="http://schemas.microsoft.com/office/powerpoint/2010/main" val="22374013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1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3.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3.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13">
            <a:extLst>
              <a:ext uri="{FF2B5EF4-FFF2-40B4-BE49-F238E27FC236}">
                <a16:creationId xmlns:a16="http://schemas.microsoft.com/office/drawing/2014/main" id="{F24AC901-FCE3-EC4B-9A9D-ECDF3A3AD7DC}"/>
              </a:ext>
            </a:extLst>
          </p:cNvPr>
          <p:cNvSpPr txBox="1"/>
          <p:nvPr/>
        </p:nvSpPr>
        <p:spPr>
          <a:xfrm>
            <a:off x="-1512416" y="2120751"/>
            <a:ext cx="6707371" cy="725583"/>
          </a:xfrm>
          <a:prstGeom prst="rect">
            <a:avLst/>
          </a:prstGeom>
          <a:noFill/>
        </p:spPr>
        <p:txBody>
          <a:bodyPr wrap="square" lIns="158750" rtlCol="0" anchor="ctr">
            <a:spAutoFit/>
          </a:bodyPr>
          <a:lstStyle/>
          <a:p>
            <a:pPr algn="ctr"/>
            <a:r>
              <a:rPr lang="es-ES" b="1" dirty="0">
                <a:solidFill>
                  <a:schemeClr val="bg1"/>
                </a:solidFill>
              </a:rPr>
              <a:t>Pilar Gil, A. Miguel López (1)</a:t>
            </a:r>
            <a:endParaRPr lang="en-US" dirty="0">
              <a:solidFill>
                <a:schemeClr val="bg1"/>
              </a:solidFill>
            </a:endParaRPr>
          </a:p>
          <a:p>
            <a:pPr algn="ctr"/>
            <a:endParaRPr lang="es-ES" sz="2315" b="1" dirty="0">
              <a:solidFill>
                <a:schemeClr val="bg1"/>
              </a:solidFill>
              <a:effectLst>
                <a:outerShdw blurRad="152400" dist="152400" dir="1920000" algn="tl" rotWithShape="0">
                  <a:schemeClr val="tx1">
                    <a:alpha val="91000"/>
                  </a:schemeClr>
                </a:outerShdw>
              </a:effectLst>
              <a:ea typeface="Gill Sans Nova Book" panose="020B0502020204020203" pitchFamily="34" charset="-128"/>
              <a:cs typeface="Gill Sans Nova Book" panose="020B0502020204020203" pitchFamily="34" charset="-128"/>
            </a:endParaRPr>
          </a:p>
        </p:txBody>
      </p:sp>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69172" y="5351923"/>
            <a:ext cx="1669450" cy="285180"/>
          </a:xfrm>
          <a:prstGeom prst="rect">
            <a:avLst/>
          </a:prstGeom>
        </p:spPr>
      </p:pic>
      <p:pic>
        <p:nvPicPr>
          <p:cNvPr id="7" name="Picture 2" descr="Resultado de imagen de epics"/>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5268" y="5089404"/>
            <a:ext cx="613093" cy="55389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38E5DBCE-504C-440A-B1C6-F0382378B05E}"/>
              </a:ext>
            </a:extLst>
          </p:cNvPr>
          <p:cNvPicPr>
            <a:picLocks noChangeAspect="1"/>
          </p:cNvPicPr>
          <p:nvPr/>
        </p:nvPicPr>
        <p:blipFill>
          <a:blip r:embed="rId5"/>
          <a:stretch>
            <a:fillRect/>
          </a:stretch>
        </p:blipFill>
        <p:spPr>
          <a:xfrm>
            <a:off x="58637" y="283346"/>
            <a:ext cx="9394750" cy="1975275"/>
          </a:xfrm>
          <a:prstGeom prst="rect">
            <a:avLst/>
          </a:prstGeom>
        </p:spPr>
      </p:pic>
      <p:sp>
        <p:nvSpPr>
          <p:cNvPr id="4" name="Rectangle 3">
            <a:extLst>
              <a:ext uri="{FF2B5EF4-FFF2-40B4-BE49-F238E27FC236}">
                <a16:creationId xmlns:a16="http://schemas.microsoft.com/office/drawing/2014/main" id="{F353AC9F-986E-4F4D-A910-FF9211F38EB9}"/>
              </a:ext>
            </a:extLst>
          </p:cNvPr>
          <p:cNvSpPr/>
          <p:nvPr/>
        </p:nvSpPr>
        <p:spPr>
          <a:xfrm>
            <a:off x="215776" y="4136975"/>
            <a:ext cx="7560840" cy="738664"/>
          </a:xfrm>
          <a:prstGeom prst="rect">
            <a:avLst/>
          </a:prstGeom>
        </p:spPr>
        <p:txBody>
          <a:bodyPr wrap="square">
            <a:spAutoFit/>
          </a:bodyPr>
          <a:lstStyle/>
          <a:p>
            <a:r>
              <a:rPr lang="en-US" sz="1400" b="1" dirty="0">
                <a:solidFill>
                  <a:schemeClr val="bg1"/>
                </a:solidFill>
              </a:rPr>
              <a:t>Collaborators</a:t>
            </a:r>
            <a:r>
              <a:rPr lang="es-ES" sz="1400" b="1" dirty="0">
                <a:solidFill>
                  <a:schemeClr val="bg1"/>
                </a:solidFill>
              </a:rPr>
              <a:t>: Iván Moya, Antti </a:t>
            </a:r>
            <a:r>
              <a:rPr lang="es-ES" sz="1400" b="1" dirty="0" err="1">
                <a:solidFill>
                  <a:schemeClr val="bg1"/>
                </a:solidFill>
              </a:rPr>
              <a:t>Jokinen</a:t>
            </a:r>
            <a:r>
              <a:rPr lang="es-ES" sz="1400" b="1" dirty="0">
                <a:solidFill>
                  <a:schemeClr val="bg1"/>
                </a:solidFill>
              </a:rPr>
              <a:t> (2)</a:t>
            </a:r>
            <a:endParaRPr lang="en-US" sz="1400" dirty="0">
              <a:solidFill>
                <a:schemeClr val="bg1"/>
              </a:solidFill>
            </a:endParaRPr>
          </a:p>
          <a:p>
            <a:r>
              <a:rPr lang="es-ES" sz="1400" b="1" dirty="0">
                <a:solidFill>
                  <a:schemeClr val="bg1"/>
                </a:solidFill>
              </a:rPr>
              <a:t>Álvaro Marqueta (3)</a:t>
            </a:r>
            <a:endParaRPr lang="en-US" sz="1400" dirty="0">
              <a:solidFill>
                <a:schemeClr val="bg1"/>
              </a:solidFill>
            </a:endParaRPr>
          </a:p>
          <a:p>
            <a:r>
              <a:rPr lang="en-US" sz="1400" b="1" dirty="0">
                <a:solidFill>
                  <a:schemeClr val="bg1"/>
                </a:solidFill>
              </a:rPr>
              <a:t>(1 Seven Solutions, 2 Fusion for Energy 3 ITER)</a:t>
            </a:r>
            <a:endParaRPr lang="en-US" sz="1400" dirty="0">
              <a:solidFill>
                <a:schemeClr val="bg1"/>
              </a:solidFill>
            </a:endParaRPr>
          </a:p>
        </p:txBody>
      </p:sp>
    </p:spTree>
    <p:extLst>
      <p:ext uri="{BB962C8B-B14F-4D97-AF65-F5344CB8AC3E}">
        <p14:creationId xmlns:p14="http://schemas.microsoft.com/office/powerpoint/2010/main" val="3061209851"/>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20000"/>
          </a:bodyPr>
          <a:lstStyle/>
          <a:p>
            <a:pPr marL="457200" indent="-457200">
              <a:lnSpc>
                <a:spcPct val="150000"/>
              </a:lnSpc>
              <a:buFont typeface="+mj-lt"/>
              <a:buAutoNum type="arabicPeriod"/>
            </a:pPr>
            <a:r>
              <a:rPr lang="en-US" dirty="0"/>
              <a:t>General overview of </a:t>
            </a:r>
            <a:r>
              <a:rPr lang="en-US" dirty="0" err="1"/>
              <a:t>LIPAc</a:t>
            </a:r>
            <a:endParaRPr lang="en-US" dirty="0"/>
          </a:p>
          <a:p>
            <a:pPr marL="457200" indent="-457200">
              <a:lnSpc>
                <a:spcPct val="150000"/>
              </a:lnSpc>
              <a:spcAft>
                <a:spcPts val="1200"/>
              </a:spcAft>
              <a:buFont typeface="+mj-lt"/>
              <a:buAutoNum type="arabicPeriod"/>
            </a:pPr>
            <a:r>
              <a:rPr lang="en-US" dirty="0"/>
              <a:t>General overview of White Rabbit</a:t>
            </a:r>
          </a:p>
          <a:p>
            <a:pPr marL="457200" indent="-457200">
              <a:lnSpc>
                <a:spcPct val="150000"/>
              </a:lnSpc>
              <a:spcAft>
                <a:spcPts val="1200"/>
              </a:spcAft>
              <a:buFont typeface="+mj-lt"/>
              <a:buAutoNum type="arabicPeriod"/>
            </a:pPr>
            <a:r>
              <a:rPr lang="en-US" b="1" dirty="0" err="1"/>
              <a:t>LIPAc</a:t>
            </a:r>
            <a:r>
              <a:rPr lang="en-US" b="1" dirty="0"/>
              <a:t> and Interlocks</a:t>
            </a:r>
          </a:p>
          <a:p>
            <a:pPr marL="457200" indent="-457200">
              <a:lnSpc>
                <a:spcPct val="150000"/>
              </a:lnSpc>
              <a:spcAft>
                <a:spcPts val="1200"/>
              </a:spcAft>
              <a:buFont typeface="+mj-lt"/>
              <a:buAutoNum type="arabicPeriod"/>
            </a:pPr>
            <a:r>
              <a:rPr lang="en-US" dirty="0"/>
              <a:t>Historical Interlocks </a:t>
            </a:r>
          </a:p>
          <a:p>
            <a:pPr marL="457200" indent="-457200">
              <a:lnSpc>
                <a:spcPct val="150000"/>
              </a:lnSpc>
              <a:spcAft>
                <a:spcPts val="1200"/>
              </a:spcAft>
              <a:buFont typeface="+mj-lt"/>
              <a:buAutoNum type="arabicPeriod"/>
            </a:pPr>
            <a:r>
              <a:rPr lang="en-US" dirty="0"/>
              <a:t>Future Developments</a:t>
            </a:r>
          </a:p>
          <a:p>
            <a:pPr marL="0" indent="0">
              <a:buNone/>
            </a:pPr>
            <a:endParaRPr lang="en-US" dirty="0"/>
          </a:p>
          <a:p>
            <a:pPr marL="457200" indent="-457200">
              <a:buFont typeface="+mj-lt"/>
              <a:buAutoNum type="arabicPeriod"/>
            </a:pPr>
            <a:endParaRPr lang="en-US" dirty="0"/>
          </a:p>
        </p:txBody>
      </p:sp>
    </p:spTree>
    <p:extLst>
      <p:ext uri="{BB962C8B-B14F-4D97-AF65-F5344CB8AC3E}">
        <p14:creationId xmlns:p14="http://schemas.microsoft.com/office/powerpoint/2010/main" val="17096628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436851" y="88894"/>
            <a:ext cx="9072562" cy="381000"/>
          </a:xfrm>
        </p:spPr>
        <p:txBody>
          <a:bodyPr>
            <a:normAutofit fontScale="90000"/>
          </a:bodyPr>
          <a:lstStyle/>
          <a:p>
            <a:r>
              <a:rPr lang="en-US" sz="2800" dirty="0"/>
              <a:t>3. </a:t>
            </a:r>
            <a:r>
              <a:rPr lang="en-US" sz="2800" dirty="0" err="1"/>
              <a:t>LIPAc</a:t>
            </a:r>
            <a:r>
              <a:rPr lang="en-US" sz="2800" dirty="0"/>
              <a:t> and Interlocks</a:t>
            </a:r>
          </a:p>
        </p:txBody>
      </p:sp>
      <p:pic>
        <p:nvPicPr>
          <p:cNvPr id="6" name="図 76"/>
          <p:cNvPicPr>
            <a:picLocks noChangeAspect="1"/>
          </p:cNvPicPr>
          <p:nvPr/>
        </p:nvPicPr>
        <p:blipFill rotWithShape="1">
          <a:blip r:embed="rId2" cstate="print">
            <a:extLst>
              <a:ext uri="{28A0092B-C50C-407E-A947-70E740481C1C}">
                <a14:useLocalDpi xmlns:a14="http://schemas.microsoft.com/office/drawing/2010/main" val="0"/>
              </a:ext>
            </a:extLst>
          </a:blip>
          <a:srcRect t="2679" b="6699"/>
          <a:stretch/>
        </p:blipFill>
        <p:spPr>
          <a:xfrm>
            <a:off x="3456136" y="1472679"/>
            <a:ext cx="5177065" cy="3536019"/>
          </a:xfrm>
          <a:prstGeom prst="rect">
            <a:avLst/>
          </a:prstGeom>
          <a:ln w="44450" cap="sq">
            <a:noFill/>
            <a:miter lim="800000"/>
          </a:ln>
          <a:effectLst>
            <a:outerShdw blurRad="57150" dist="50800" dir="2700000" algn="tl" rotWithShape="0">
              <a:srgbClr val="000000">
                <a:alpha val="40000"/>
              </a:srgbClr>
            </a:outerShdw>
          </a:effectLst>
        </p:spPr>
      </p:pic>
      <p:sp>
        <p:nvSpPr>
          <p:cNvPr id="3" name="Rectangle 2">
            <a:extLst>
              <a:ext uri="{FF2B5EF4-FFF2-40B4-BE49-F238E27FC236}">
                <a16:creationId xmlns:a16="http://schemas.microsoft.com/office/drawing/2014/main" id="{EB22024D-58B1-4D96-959F-1251C800A092}"/>
              </a:ext>
            </a:extLst>
          </p:cNvPr>
          <p:cNvSpPr/>
          <p:nvPr/>
        </p:nvSpPr>
        <p:spPr>
          <a:xfrm>
            <a:off x="1314397" y="4350762"/>
            <a:ext cx="1181403" cy="553998"/>
          </a:xfrm>
          <a:prstGeom prst="rect">
            <a:avLst/>
          </a:prstGeom>
          <a:noFill/>
        </p:spPr>
        <p:txBody>
          <a:bodyPr wrap="square" lIns="91440" tIns="45720" rIns="91440" bIns="45720">
            <a:spAutoFit/>
          </a:bodyPr>
          <a:lstStyle/>
          <a:p>
            <a:pPr algn="ctr"/>
            <a:r>
              <a:rPr lang="en-US" sz="3000" b="0" cap="none" spc="0" dirty="0">
                <a:ln w="0"/>
                <a:solidFill>
                  <a:schemeClr val="tx1"/>
                </a:solidFill>
                <a:effectLst>
                  <a:outerShdw blurRad="38100" dist="19050" dir="2700000" algn="tl" rotWithShape="0">
                    <a:schemeClr val="dk1">
                      <a:alpha val="40000"/>
                    </a:schemeClr>
                  </a:outerShdw>
                </a:effectLst>
              </a:rPr>
              <a:t>LLRF 1</a:t>
            </a:r>
          </a:p>
        </p:txBody>
      </p:sp>
      <p:sp>
        <p:nvSpPr>
          <p:cNvPr id="7" name="Rectangle 6">
            <a:extLst>
              <a:ext uri="{FF2B5EF4-FFF2-40B4-BE49-F238E27FC236}">
                <a16:creationId xmlns:a16="http://schemas.microsoft.com/office/drawing/2014/main" id="{67F1E80C-9F8E-4727-9DC8-476BB910976E}"/>
              </a:ext>
            </a:extLst>
          </p:cNvPr>
          <p:cNvSpPr/>
          <p:nvPr/>
        </p:nvSpPr>
        <p:spPr>
          <a:xfrm>
            <a:off x="1312451" y="2100500"/>
            <a:ext cx="1185293" cy="553998"/>
          </a:xfrm>
          <a:prstGeom prst="rect">
            <a:avLst/>
          </a:prstGeom>
          <a:noFill/>
        </p:spPr>
        <p:txBody>
          <a:bodyPr wrap="square" lIns="91440" tIns="45720" rIns="91440" bIns="45720">
            <a:spAutoFit/>
          </a:bodyPr>
          <a:lstStyle/>
          <a:p>
            <a:pPr algn="ctr"/>
            <a:r>
              <a:rPr lang="en-US" sz="3000" b="0" cap="none" spc="0" dirty="0">
                <a:ln w="0"/>
                <a:solidFill>
                  <a:schemeClr val="tx1"/>
                </a:solidFill>
                <a:effectLst>
                  <a:outerShdw blurRad="38100" dist="19050" dir="2700000" algn="tl" rotWithShape="0">
                    <a:schemeClr val="dk1">
                      <a:alpha val="40000"/>
                    </a:schemeClr>
                  </a:outerShdw>
                </a:effectLst>
              </a:rPr>
              <a:t>LLRF 4</a:t>
            </a:r>
          </a:p>
        </p:txBody>
      </p:sp>
      <p:sp>
        <p:nvSpPr>
          <p:cNvPr id="8" name="Rectangle 7">
            <a:extLst>
              <a:ext uri="{FF2B5EF4-FFF2-40B4-BE49-F238E27FC236}">
                <a16:creationId xmlns:a16="http://schemas.microsoft.com/office/drawing/2014/main" id="{03FF5BD9-2B61-466A-9C83-24E0B17340EA}"/>
              </a:ext>
            </a:extLst>
          </p:cNvPr>
          <p:cNvSpPr/>
          <p:nvPr/>
        </p:nvSpPr>
        <p:spPr>
          <a:xfrm>
            <a:off x="1312451" y="2805732"/>
            <a:ext cx="1185292" cy="553998"/>
          </a:xfrm>
          <a:prstGeom prst="rect">
            <a:avLst/>
          </a:prstGeom>
          <a:noFill/>
        </p:spPr>
        <p:txBody>
          <a:bodyPr wrap="square" lIns="91440" tIns="45720" rIns="91440" bIns="45720">
            <a:spAutoFit/>
          </a:bodyPr>
          <a:lstStyle/>
          <a:p>
            <a:pPr algn="ctr"/>
            <a:r>
              <a:rPr lang="en-US" sz="3000" b="0" cap="none" spc="0" dirty="0">
                <a:ln w="0"/>
                <a:solidFill>
                  <a:schemeClr val="tx1"/>
                </a:solidFill>
                <a:effectLst>
                  <a:outerShdw blurRad="38100" dist="19050" dir="2700000" algn="tl" rotWithShape="0">
                    <a:schemeClr val="dk1">
                      <a:alpha val="40000"/>
                    </a:schemeClr>
                  </a:outerShdw>
                </a:effectLst>
              </a:rPr>
              <a:t>LLRF 3</a:t>
            </a:r>
          </a:p>
        </p:txBody>
      </p:sp>
      <p:sp>
        <p:nvSpPr>
          <p:cNvPr id="9" name="Rectangle 8">
            <a:extLst>
              <a:ext uri="{FF2B5EF4-FFF2-40B4-BE49-F238E27FC236}">
                <a16:creationId xmlns:a16="http://schemas.microsoft.com/office/drawing/2014/main" id="{F2456641-11D1-41EF-AD37-EE90C9388D8B}"/>
              </a:ext>
            </a:extLst>
          </p:cNvPr>
          <p:cNvSpPr/>
          <p:nvPr/>
        </p:nvSpPr>
        <p:spPr>
          <a:xfrm>
            <a:off x="1318893" y="3567470"/>
            <a:ext cx="1185292" cy="553998"/>
          </a:xfrm>
          <a:prstGeom prst="rect">
            <a:avLst/>
          </a:prstGeom>
          <a:noFill/>
        </p:spPr>
        <p:txBody>
          <a:bodyPr wrap="square" lIns="91440" tIns="45720" rIns="91440" bIns="45720">
            <a:spAutoFit/>
          </a:bodyPr>
          <a:lstStyle/>
          <a:p>
            <a:pPr algn="ctr"/>
            <a:r>
              <a:rPr lang="en-US" sz="3000" b="0" cap="none" spc="0" dirty="0">
                <a:ln w="0"/>
                <a:solidFill>
                  <a:schemeClr val="tx1"/>
                </a:solidFill>
                <a:effectLst>
                  <a:outerShdw blurRad="38100" dist="19050" dir="2700000" algn="tl" rotWithShape="0">
                    <a:schemeClr val="dk1">
                      <a:alpha val="40000"/>
                    </a:schemeClr>
                  </a:outerShdw>
                </a:effectLst>
              </a:rPr>
              <a:t>LLRF 2</a:t>
            </a:r>
          </a:p>
        </p:txBody>
      </p:sp>
      <p:sp>
        <p:nvSpPr>
          <p:cNvPr id="10" name="Arrow: Down 9">
            <a:extLst>
              <a:ext uri="{FF2B5EF4-FFF2-40B4-BE49-F238E27FC236}">
                <a16:creationId xmlns:a16="http://schemas.microsoft.com/office/drawing/2014/main" id="{623F9FE0-B334-4996-B66A-C581F1F0FAF3}"/>
              </a:ext>
            </a:extLst>
          </p:cNvPr>
          <p:cNvSpPr/>
          <p:nvPr/>
        </p:nvSpPr>
        <p:spPr>
          <a:xfrm flipV="1">
            <a:off x="8785164" y="1608687"/>
            <a:ext cx="647336" cy="32891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A591673-D417-43FC-8BE3-BD5C0FC322F1}"/>
              </a:ext>
            </a:extLst>
          </p:cNvPr>
          <p:cNvSpPr/>
          <p:nvPr/>
        </p:nvSpPr>
        <p:spPr>
          <a:xfrm rot="5400000">
            <a:off x="8643090" y="2749160"/>
            <a:ext cx="1884427" cy="923330"/>
          </a:xfrm>
          <a:prstGeom prst="rect">
            <a:avLst/>
          </a:prstGeom>
          <a:noFill/>
        </p:spPr>
        <p:txBody>
          <a:bodyPr wrap="none" lIns="91440" tIns="45720" rIns="91440" bIns="45720">
            <a:spAutoFit/>
          </a:bodyPr>
          <a:lstStyle/>
          <a:p>
            <a:pPr algn="ctr"/>
            <a:r>
              <a:rPr lang="en-US" sz="5400" dirty="0">
                <a:ln w="0"/>
                <a:effectLst>
                  <a:outerShdw blurRad="38100" dist="19050" dir="2700000" algn="tl" rotWithShape="0">
                    <a:schemeClr val="dk1">
                      <a:alpha val="40000"/>
                    </a:schemeClr>
                  </a:outerShdw>
                </a:effectLst>
              </a:rPr>
              <a:t>BEAM</a:t>
            </a:r>
            <a:endParaRPr lang="en-US" sz="5400" b="0" cap="none" spc="0" dirty="0">
              <a:ln w="0"/>
              <a:solidFill>
                <a:schemeClr val="tx1"/>
              </a:solidFill>
              <a:effectLst>
                <a:outerShdw blurRad="38100" dist="19050" dir="2700000" algn="tl" rotWithShape="0">
                  <a:schemeClr val="dk1">
                    <a:alpha val="40000"/>
                  </a:schemeClr>
                </a:outerShdw>
              </a:effectLst>
            </a:endParaRPr>
          </a:p>
        </p:txBody>
      </p:sp>
      <p:sp>
        <p:nvSpPr>
          <p:cNvPr id="13" name="Rectangle 12">
            <a:extLst>
              <a:ext uri="{FF2B5EF4-FFF2-40B4-BE49-F238E27FC236}">
                <a16:creationId xmlns:a16="http://schemas.microsoft.com/office/drawing/2014/main" id="{67F1E80C-9F8E-4727-9DC8-476BB910976E}"/>
              </a:ext>
            </a:extLst>
          </p:cNvPr>
          <p:cNvSpPr/>
          <p:nvPr/>
        </p:nvSpPr>
        <p:spPr>
          <a:xfrm>
            <a:off x="2526172" y="4414114"/>
            <a:ext cx="1008113" cy="430887"/>
          </a:xfrm>
          <a:prstGeom prst="rect">
            <a:avLst/>
          </a:prstGeom>
          <a:noFill/>
        </p:spPr>
        <p:txBody>
          <a:bodyPr wrap="square" lIns="91440" tIns="45720" rIns="91440" bIns="45720">
            <a:spAutoFit/>
          </a:bodyPr>
          <a:lstStyle/>
          <a:p>
            <a:r>
              <a:rPr lang="en-US" sz="1100" b="0" cap="none" spc="0" dirty="0">
                <a:ln w="0"/>
                <a:solidFill>
                  <a:schemeClr val="tx1"/>
                </a:solidFill>
                <a:effectLst>
                  <a:outerShdw blurRad="38100" dist="19050" dir="2700000" algn="tl" rotWithShape="0">
                    <a:schemeClr val="dk1">
                      <a:alpha val="40000"/>
                    </a:schemeClr>
                  </a:outerShdw>
                </a:effectLst>
              </a:rPr>
              <a:t>Cav. 1B (</a:t>
            </a:r>
            <a:r>
              <a:rPr lang="en-US" sz="1100" b="0" cap="none" spc="0" dirty="0" err="1">
                <a:ln w="0"/>
                <a:solidFill>
                  <a:schemeClr val="tx1"/>
                </a:solidFill>
                <a:effectLst>
                  <a:outerShdw blurRad="38100" dist="19050" dir="2700000" algn="tl" rotWithShape="0">
                    <a:schemeClr val="dk1">
                      <a:alpha val="40000"/>
                    </a:schemeClr>
                  </a:outerShdw>
                </a:effectLst>
              </a:rPr>
              <a:t>Slv</a:t>
            </a:r>
            <a:r>
              <a:rPr lang="en-US" sz="1100" b="0" cap="none" spc="0" dirty="0">
                <a:ln w="0"/>
                <a:solidFill>
                  <a:schemeClr val="tx1"/>
                </a:solidFill>
                <a:effectLst>
                  <a:outerShdw blurRad="38100" dist="19050" dir="2700000" algn="tl" rotWithShape="0">
                    <a:schemeClr val="dk1">
                      <a:alpha val="40000"/>
                    </a:schemeClr>
                  </a:outerShdw>
                </a:effectLst>
              </a:rPr>
              <a:t>)</a:t>
            </a:r>
          </a:p>
          <a:p>
            <a:r>
              <a:rPr lang="en-US" sz="1100" b="0" cap="none" spc="0" dirty="0">
                <a:ln w="0"/>
                <a:solidFill>
                  <a:schemeClr val="tx1"/>
                </a:solidFill>
                <a:effectLst>
                  <a:outerShdw blurRad="38100" dist="19050" dir="2700000" algn="tl" rotWithShape="0">
                    <a:schemeClr val="dk1">
                      <a:alpha val="40000"/>
                    </a:schemeClr>
                  </a:outerShdw>
                </a:effectLst>
              </a:rPr>
              <a:t>Cav. 1A</a:t>
            </a:r>
            <a:r>
              <a:rPr lang="en-US" sz="1100" dirty="0">
                <a:ln w="0"/>
                <a:effectLst>
                  <a:outerShdw blurRad="38100" dist="19050" dir="2700000" algn="tl" rotWithShape="0">
                    <a:schemeClr val="dk1">
                      <a:alpha val="40000"/>
                    </a:schemeClr>
                  </a:outerShdw>
                </a:effectLst>
              </a:rPr>
              <a:t> (</a:t>
            </a:r>
            <a:r>
              <a:rPr lang="en-US" sz="1100" dirty="0" err="1">
                <a:ln w="0"/>
                <a:effectLst>
                  <a:outerShdw blurRad="38100" dist="19050" dir="2700000" algn="tl" rotWithShape="0">
                    <a:schemeClr val="dk1">
                      <a:alpha val="40000"/>
                    </a:schemeClr>
                  </a:outerShdw>
                </a:effectLst>
              </a:rPr>
              <a:t>Mst</a:t>
            </a:r>
            <a:r>
              <a:rPr lang="en-US" sz="1100" dirty="0">
                <a:ln w="0"/>
                <a:effectLst>
                  <a:outerShdw blurRad="38100" dist="19050" dir="2700000" algn="tl" rotWithShape="0">
                    <a:schemeClr val="dk1">
                      <a:alpha val="40000"/>
                    </a:schemeClr>
                  </a:outerShdw>
                </a:effectLst>
              </a:rPr>
              <a:t>)</a:t>
            </a:r>
          </a:p>
        </p:txBody>
      </p:sp>
      <p:sp>
        <p:nvSpPr>
          <p:cNvPr id="14" name="Rectangle 13">
            <a:extLst>
              <a:ext uri="{FF2B5EF4-FFF2-40B4-BE49-F238E27FC236}">
                <a16:creationId xmlns:a16="http://schemas.microsoft.com/office/drawing/2014/main" id="{67F1E80C-9F8E-4727-9DC8-476BB910976E}"/>
              </a:ext>
            </a:extLst>
          </p:cNvPr>
          <p:cNvSpPr/>
          <p:nvPr/>
        </p:nvSpPr>
        <p:spPr>
          <a:xfrm>
            <a:off x="2526173" y="3629026"/>
            <a:ext cx="1008113" cy="430887"/>
          </a:xfrm>
          <a:prstGeom prst="rect">
            <a:avLst/>
          </a:prstGeom>
          <a:noFill/>
        </p:spPr>
        <p:txBody>
          <a:bodyPr wrap="square" lIns="91440" tIns="45720" rIns="91440" bIns="45720">
            <a:spAutoFit/>
          </a:bodyPr>
          <a:lstStyle/>
          <a:p>
            <a:r>
              <a:rPr lang="en-US" sz="1100" b="0" cap="none" spc="0" dirty="0">
                <a:ln w="0"/>
                <a:solidFill>
                  <a:schemeClr val="tx1"/>
                </a:solidFill>
                <a:effectLst>
                  <a:outerShdw blurRad="38100" dist="19050" dir="2700000" algn="tl" rotWithShape="0">
                    <a:schemeClr val="dk1">
                      <a:alpha val="40000"/>
                    </a:schemeClr>
                  </a:outerShdw>
                </a:effectLst>
              </a:rPr>
              <a:t>Cav. 2B (</a:t>
            </a:r>
            <a:r>
              <a:rPr lang="en-US" sz="1100" b="0" cap="none" spc="0" dirty="0" err="1">
                <a:ln w="0"/>
                <a:solidFill>
                  <a:schemeClr val="tx1"/>
                </a:solidFill>
                <a:effectLst>
                  <a:outerShdw blurRad="38100" dist="19050" dir="2700000" algn="tl" rotWithShape="0">
                    <a:schemeClr val="dk1">
                      <a:alpha val="40000"/>
                    </a:schemeClr>
                  </a:outerShdw>
                </a:effectLst>
              </a:rPr>
              <a:t>Slv</a:t>
            </a:r>
            <a:r>
              <a:rPr lang="en-US" sz="1100" b="0" cap="none" spc="0" dirty="0">
                <a:ln w="0"/>
                <a:solidFill>
                  <a:schemeClr val="tx1"/>
                </a:solidFill>
                <a:effectLst>
                  <a:outerShdw blurRad="38100" dist="19050" dir="2700000" algn="tl" rotWithShape="0">
                    <a:schemeClr val="dk1">
                      <a:alpha val="40000"/>
                    </a:schemeClr>
                  </a:outerShdw>
                </a:effectLst>
              </a:rPr>
              <a:t>)</a:t>
            </a:r>
          </a:p>
          <a:p>
            <a:r>
              <a:rPr lang="en-US" sz="1100" b="0" cap="none" spc="0" dirty="0">
                <a:ln w="0"/>
                <a:solidFill>
                  <a:schemeClr val="tx1"/>
                </a:solidFill>
                <a:effectLst>
                  <a:outerShdw blurRad="38100" dist="19050" dir="2700000" algn="tl" rotWithShape="0">
                    <a:schemeClr val="dk1">
                      <a:alpha val="40000"/>
                    </a:schemeClr>
                  </a:outerShdw>
                </a:effectLst>
              </a:rPr>
              <a:t>Cav. 2A</a:t>
            </a:r>
            <a:r>
              <a:rPr lang="en-US" sz="1100" dirty="0">
                <a:ln w="0"/>
                <a:effectLst>
                  <a:outerShdw blurRad="38100" dist="19050" dir="2700000" algn="tl" rotWithShape="0">
                    <a:schemeClr val="dk1">
                      <a:alpha val="40000"/>
                    </a:schemeClr>
                  </a:outerShdw>
                </a:effectLst>
              </a:rPr>
              <a:t> (</a:t>
            </a:r>
            <a:r>
              <a:rPr lang="en-US" sz="1100" dirty="0" err="1">
                <a:ln w="0"/>
                <a:effectLst>
                  <a:outerShdw blurRad="38100" dist="19050" dir="2700000" algn="tl" rotWithShape="0">
                    <a:schemeClr val="dk1">
                      <a:alpha val="40000"/>
                    </a:schemeClr>
                  </a:outerShdw>
                </a:effectLst>
              </a:rPr>
              <a:t>Slv</a:t>
            </a:r>
            <a:r>
              <a:rPr lang="en-US" sz="1100" dirty="0">
                <a:ln w="0"/>
                <a:effectLst>
                  <a:outerShdw blurRad="38100" dist="19050" dir="2700000" algn="tl" rotWithShape="0">
                    <a:schemeClr val="dk1">
                      <a:alpha val="40000"/>
                    </a:schemeClr>
                  </a:outerShdw>
                </a:effectLst>
              </a:rPr>
              <a:t>)</a:t>
            </a:r>
          </a:p>
        </p:txBody>
      </p:sp>
      <p:sp>
        <p:nvSpPr>
          <p:cNvPr id="15" name="Rectangle 14">
            <a:extLst>
              <a:ext uri="{FF2B5EF4-FFF2-40B4-BE49-F238E27FC236}">
                <a16:creationId xmlns:a16="http://schemas.microsoft.com/office/drawing/2014/main" id="{67F1E80C-9F8E-4727-9DC8-476BB910976E}"/>
              </a:ext>
            </a:extLst>
          </p:cNvPr>
          <p:cNvSpPr/>
          <p:nvPr/>
        </p:nvSpPr>
        <p:spPr>
          <a:xfrm>
            <a:off x="2499502" y="2867288"/>
            <a:ext cx="1008113" cy="430887"/>
          </a:xfrm>
          <a:prstGeom prst="rect">
            <a:avLst/>
          </a:prstGeom>
          <a:noFill/>
        </p:spPr>
        <p:txBody>
          <a:bodyPr wrap="square" lIns="91440" tIns="45720" rIns="91440" bIns="45720">
            <a:spAutoFit/>
          </a:bodyPr>
          <a:lstStyle/>
          <a:p>
            <a:r>
              <a:rPr lang="en-US" sz="1100" b="0" cap="none" spc="0" dirty="0">
                <a:ln w="0"/>
                <a:solidFill>
                  <a:schemeClr val="tx1"/>
                </a:solidFill>
                <a:effectLst>
                  <a:outerShdw blurRad="38100" dist="19050" dir="2700000" algn="tl" rotWithShape="0">
                    <a:schemeClr val="dk1">
                      <a:alpha val="40000"/>
                    </a:schemeClr>
                  </a:outerShdw>
                </a:effectLst>
              </a:rPr>
              <a:t>Cav. 3B (</a:t>
            </a:r>
            <a:r>
              <a:rPr lang="en-US" sz="1100" b="0" cap="none" spc="0" dirty="0" err="1">
                <a:ln w="0"/>
                <a:solidFill>
                  <a:schemeClr val="tx1"/>
                </a:solidFill>
                <a:effectLst>
                  <a:outerShdw blurRad="38100" dist="19050" dir="2700000" algn="tl" rotWithShape="0">
                    <a:schemeClr val="dk1">
                      <a:alpha val="40000"/>
                    </a:schemeClr>
                  </a:outerShdw>
                </a:effectLst>
              </a:rPr>
              <a:t>Slv</a:t>
            </a:r>
            <a:r>
              <a:rPr lang="en-US" sz="1100" b="0" cap="none" spc="0" dirty="0">
                <a:ln w="0"/>
                <a:solidFill>
                  <a:schemeClr val="tx1"/>
                </a:solidFill>
                <a:effectLst>
                  <a:outerShdw blurRad="38100" dist="19050" dir="2700000" algn="tl" rotWithShape="0">
                    <a:schemeClr val="dk1">
                      <a:alpha val="40000"/>
                    </a:schemeClr>
                  </a:outerShdw>
                </a:effectLst>
              </a:rPr>
              <a:t>)</a:t>
            </a:r>
          </a:p>
          <a:p>
            <a:r>
              <a:rPr lang="en-US" sz="1100" b="0" cap="none" spc="0" dirty="0">
                <a:ln w="0"/>
                <a:solidFill>
                  <a:schemeClr val="tx1"/>
                </a:solidFill>
                <a:effectLst>
                  <a:outerShdw blurRad="38100" dist="19050" dir="2700000" algn="tl" rotWithShape="0">
                    <a:schemeClr val="dk1">
                      <a:alpha val="40000"/>
                    </a:schemeClr>
                  </a:outerShdw>
                </a:effectLst>
              </a:rPr>
              <a:t>Cav. 3A</a:t>
            </a:r>
            <a:r>
              <a:rPr lang="en-US" sz="1100" dirty="0">
                <a:ln w="0"/>
                <a:effectLst>
                  <a:outerShdw blurRad="38100" dist="19050" dir="2700000" algn="tl" rotWithShape="0">
                    <a:schemeClr val="dk1">
                      <a:alpha val="40000"/>
                    </a:schemeClr>
                  </a:outerShdw>
                </a:effectLst>
              </a:rPr>
              <a:t> (</a:t>
            </a:r>
            <a:r>
              <a:rPr lang="en-US" sz="1100" dirty="0" err="1">
                <a:ln w="0"/>
                <a:effectLst>
                  <a:outerShdw blurRad="38100" dist="19050" dir="2700000" algn="tl" rotWithShape="0">
                    <a:schemeClr val="dk1">
                      <a:alpha val="40000"/>
                    </a:schemeClr>
                  </a:outerShdw>
                </a:effectLst>
              </a:rPr>
              <a:t>Slv</a:t>
            </a:r>
            <a:r>
              <a:rPr lang="en-US" sz="1100" dirty="0">
                <a:ln w="0"/>
                <a:effectLst>
                  <a:outerShdw blurRad="38100" dist="19050" dir="2700000" algn="tl" rotWithShape="0">
                    <a:schemeClr val="dk1">
                      <a:alpha val="40000"/>
                    </a:schemeClr>
                  </a:outerShdw>
                </a:effectLst>
              </a:rPr>
              <a:t>)</a:t>
            </a:r>
          </a:p>
        </p:txBody>
      </p:sp>
      <p:sp>
        <p:nvSpPr>
          <p:cNvPr id="16" name="Rectangle 15">
            <a:extLst>
              <a:ext uri="{FF2B5EF4-FFF2-40B4-BE49-F238E27FC236}">
                <a16:creationId xmlns:a16="http://schemas.microsoft.com/office/drawing/2014/main" id="{67F1E80C-9F8E-4727-9DC8-476BB910976E}"/>
              </a:ext>
            </a:extLst>
          </p:cNvPr>
          <p:cNvSpPr/>
          <p:nvPr/>
        </p:nvSpPr>
        <p:spPr>
          <a:xfrm>
            <a:off x="2499502" y="2162055"/>
            <a:ext cx="1008113" cy="430887"/>
          </a:xfrm>
          <a:prstGeom prst="rect">
            <a:avLst/>
          </a:prstGeom>
          <a:noFill/>
        </p:spPr>
        <p:txBody>
          <a:bodyPr wrap="square" lIns="91440" tIns="45720" rIns="91440" bIns="45720">
            <a:spAutoFit/>
          </a:bodyPr>
          <a:lstStyle/>
          <a:p>
            <a:r>
              <a:rPr lang="en-US" sz="1100" b="0" cap="none" spc="0" dirty="0">
                <a:ln w="0"/>
                <a:solidFill>
                  <a:schemeClr val="tx1"/>
                </a:solidFill>
                <a:effectLst>
                  <a:outerShdw blurRad="38100" dist="19050" dir="2700000" algn="tl" rotWithShape="0">
                    <a:schemeClr val="dk1">
                      <a:alpha val="40000"/>
                    </a:schemeClr>
                  </a:outerShdw>
                </a:effectLst>
              </a:rPr>
              <a:t>Cav. 4B (</a:t>
            </a:r>
            <a:r>
              <a:rPr lang="en-US" sz="1100" b="0" cap="none" spc="0" dirty="0" err="1">
                <a:ln w="0"/>
                <a:solidFill>
                  <a:schemeClr val="tx1"/>
                </a:solidFill>
                <a:effectLst>
                  <a:outerShdw blurRad="38100" dist="19050" dir="2700000" algn="tl" rotWithShape="0">
                    <a:schemeClr val="dk1">
                      <a:alpha val="40000"/>
                    </a:schemeClr>
                  </a:outerShdw>
                </a:effectLst>
              </a:rPr>
              <a:t>Slv</a:t>
            </a:r>
            <a:r>
              <a:rPr lang="en-US" sz="1100" b="0" cap="none" spc="0" dirty="0">
                <a:ln w="0"/>
                <a:solidFill>
                  <a:schemeClr val="tx1"/>
                </a:solidFill>
                <a:effectLst>
                  <a:outerShdw blurRad="38100" dist="19050" dir="2700000" algn="tl" rotWithShape="0">
                    <a:schemeClr val="dk1">
                      <a:alpha val="40000"/>
                    </a:schemeClr>
                  </a:outerShdw>
                </a:effectLst>
              </a:rPr>
              <a:t>)</a:t>
            </a:r>
          </a:p>
          <a:p>
            <a:r>
              <a:rPr lang="en-US" sz="1100" b="0" cap="none" spc="0" dirty="0">
                <a:ln w="0"/>
                <a:solidFill>
                  <a:schemeClr val="tx1"/>
                </a:solidFill>
                <a:effectLst>
                  <a:outerShdw blurRad="38100" dist="19050" dir="2700000" algn="tl" rotWithShape="0">
                    <a:schemeClr val="dk1">
                      <a:alpha val="40000"/>
                    </a:schemeClr>
                  </a:outerShdw>
                </a:effectLst>
              </a:rPr>
              <a:t>Cav. 4A</a:t>
            </a:r>
            <a:r>
              <a:rPr lang="en-US" sz="1100" dirty="0">
                <a:ln w="0"/>
                <a:effectLst>
                  <a:outerShdw blurRad="38100" dist="19050" dir="2700000" algn="tl" rotWithShape="0">
                    <a:schemeClr val="dk1">
                      <a:alpha val="40000"/>
                    </a:schemeClr>
                  </a:outerShdw>
                </a:effectLst>
              </a:rPr>
              <a:t> (</a:t>
            </a:r>
            <a:r>
              <a:rPr lang="en-US" sz="1100" dirty="0" err="1">
                <a:ln w="0"/>
                <a:effectLst>
                  <a:outerShdw blurRad="38100" dist="19050" dir="2700000" algn="tl" rotWithShape="0">
                    <a:schemeClr val="dk1">
                      <a:alpha val="40000"/>
                    </a:schemeClr>
                  </a:outerShdw>
                </a:effectLst>
              </a:rPr>
              <a:t>Slv</a:t>
            </a:r>
            <a:r>
              <a:rPr lang="en-US" sz="1100" dirty="0">
                <a:ln w="0"/>
                <a:effectLst>
                  <a:outerShdw blurRad="38100" dist="19050" dir="2700000" algn="tl" rotWithShape="0">
                    <a:schemeClr val="dk1">
                      <a:alpha val="40000"/>
                    </a:schemeClr>
                  </a:outerShdw>
                </a:effectLst>
              </a:rPr>
              <a:t>)</a:t>
            </a:r>
          </a:p>
        </p:txBody>
      </p:sp>
      <p:sp>
        <p:nvSpPr>
          <p:cNvPr id="17" name="Left Brace 16"/>
          <p:cNvSpPr/>
          <p:nvPr/>
        </p:nvSpPr>
        <p:spPr>
          <a:xfrm>
            <a:off x="2424292" y="2132217"/>
            <a:ext cx="130876" cy="522281"/>
          </a:xfrm>
          <a:prstGeom prst="leftBrace">
            <a:avLst/>
          </a:prstGeom>
          <a:noFill/>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Left Brace 17">
            <a:extLst>
              <a:ext uri="{FF2B5EF4-FFF2-40B4-BE49-F238E27FC236}">
                <a16:creationId xmlns:a16="http://schemas.microsoft.com/office/drawing/2014/main" id="{2CCF0F76-1040-404E-A27A-6504A88D8132}"/>
              </a:ext>
            </a:extLst>
          </p:cNvPr>
          <p:cNvSpPr/>
          <p:nvPr/>
        </p:nvSpPr>
        <p:spPr>
          <a:xfrm>
            <a:off x="2434064" y="2803464"/>
            <a:ext cx="130876" cy="522281"/>
          </a:xfrm>
          <a:prstGeom prst="leftBrace">
            <a:avLst/>
          </a:prstGeom>
          <a:noFill/>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e 18">
            <a:extLst>
              <a:ext uri="{FF2B5EF4-FFF2-40B4-BE49-F238E27FC236}">
                <a16:creationId xmlns:a16="http://schemas.microsoft.com/office/drawing/2014/main" id="{2C58B717-733D-4461-9A75-465580319B52}"/>
              </a:ext>
            </a:extLst>
          </p:cNvPr>
          <p:cNvSpPr/>
          <p:nvPr/>
        </p:nvSpPr>
        <p:spPr>
          <a:xfrm>
            <a:off x="2461757" y="3606008"/>
            <a:ext cx="75490" cy="522281"/>
          </a:xfrm>
          <a:prstGeom prst="leftBrace">
            <a:avLst/>
          </a:prstGeom>
          <a:noFill/>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Left Brace 20">
            <a:extLst>
              <a:ext uri="{FF2B5EF4-FFF2-40B4-BE49-F238E27FC236}">
                <a16:creationId xmlns:a16="http://schemas.microsoft.com/office/drawing/2014/main" id="{F053E657-8570-4429-9F96-F7E70C97346E}"/>
              </a:ext>
            </a:extLst>
          </p:cNvPr>
          <p:cNvSpPr/>
          <p:nvPr/>
        </p:nvSpPr>
        <p:spPr>
          <a:xfrm>
            <a:off x="2479678" y="4339548"/>
            <a:ext cx="75490" cy="522281"/>
          </a:xfrm>
          <a:prstGeom prst="leftBrace">
            <a:avLst/>
          </a:prstGeom>
          <a:noFill/>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a:extLst>
              <a:ext uri="{FF2B5EF4-FFF2-40B4-BE49-F238E27FC236}">
                <a16:creationId xmlns:a16="http://schemas.microsoft.com/office/drawing/2014/main" id="{CAC03848-4ABB-454B-98AF-EEEBE2867375}"/>
              </a:ext>
            </a:extLst>
          </p:cNvPr>
          <p:cNvSpPr txBox="1"/>
          <p:nvPr/>
        </p:nvSpPr>
        <p:spPr>
          <a:xfrm>
            <a:off x="215775" y="939434"/>
            <a:ext cx="3088397" cy="523220"/>
          </a:xfrm>
          <a:prstGeom prst="rect">
            <a:avLst/>
          </a:prstGeom>
          <a:noFill/>
        </p:spPr>
        <p:txBody>
          <a:bodyPr wrap="square" rtlCol="0">
            <a:spAutoFit/>
          </a:bodyPr>
          <a:lstStyle/>
          <a:p>
            <a:r>
              <a:rPr lang="en-US" sz="2800" b="1" dirty="0"/>
              <a:t>RF System for RFQ</a:t>
            </a:r>
          </a:p>
        </p:txBody>
      </p:sp>
      <p:sp>
        <p:nvSpPr>
          <p:cNvPr id="24" name="TextBox 23">
            <a:extLst>
              <a:ext uri="{FF2B5EF4-FFF2-40B4-BE49-F238E27FC236}">
                <a16:creationId xmlns:a16="http://schemas.microsoft.com/office/drawing/2014/main" id="{924AB9CA-99B5-46C2-83D2-00BC6EF4181A}"/>
              </a:ext>
            </a:extLst>
          </p:cNvPr>
          <p:cNvSpPr txBox="1"/>
          <p:nvPr/>
        </p:nvSpPr>
        <p:spPr>
          <a:xfrm>
            <a:off x="4256123" y="1018085"/>
            <a:ext cx="1434019" cy="523220"/>
          </a:xfrm>
          <a:prstGeom prst="rect">
            <a:avLst/>
          </a:prstGeom>
          <a:noFill/>
        </p:spPr>
        <p:txBody>
          <a:bodyPr wrap="square" rtlCol="0">
            <a:spAutoFit/>
          </a:bodyPr>
          <a:lstStyle/>
          <a:p>
            <a:r>
              <a:rPr lang="en-US" sz="2800" b="1" dirty="0"/>
              <a:t>RF Area</a:t>
            </a:r>
          </a:p>
        </p:txBody>
      </p:sp>
      <p:sp>
        <p:nvSpPr>
          <p:cNvPr id="25" name="TextBox 24">
            <a:extLst>
              <a:ext uri="{FF2B5EF4-FFF2-40B4-BE49-F238E27FC236}">
                <a16:creationId xmlns:a16="http://schemas.microsoft.com/office/drawing/2014/main" id="{6B1C3042-16B4-4B66-B2C4-8FB7B5E37E10}"/>
              </a:ext>
            </a:extLst>
          </p:cNvPr>
          <p:cNvSpPr txBox="1"/>
          <p:nvPr/>
        </p:nvSpPr>
        <p:spPr>
          <a:xfrm>
            <a:off x="7488584" y="939434"/>
            <a:ext cx="1144617" cy="523220"/>
          </a:xfrm>
          <a:prstGeom prst="rect">
            <a:avLst/>
          </a:prstGeom>
          <a:noFill/>
        </p:spPr>
        <p:txBody>
          <a:bodyPr wrap="square" rtlCol="0">
            <a:spAutoFit/>
          </a:bodyPr>
          <a:lstStyle/>
          <a:p>
            <a:r>
              <a:rPr lang="en-US" sz="2800" b="1" dirty="0"/>
              <a:t>Vault</a:t>
            </a:r>
          </a:p>
        </p:txBody>
      </p:sp>
    </p:spTree>
    <p:extLst>
      <p:ext uri="{BB962C8B-B14F-4D97-AF65-F5344CB8AC3E}">
        <p14:creationId xmlns:p14="http://schemas.microsoft.com/office/powerpoint/2010/main" val="2695141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5"/>
          <p:cNvSpPr>
            <a:spLocks noGrp="1"/>
          </p:cNvSpPr>
          <p:nvPr>
            <p:ph idx="1"/>
          </p:nvPr>
        </p:nvSpPr>
        <p:spPr>
          <a:xfrm>
            <a:off x="513809" y="984255"/>
            <a:ext cx="9072563" cy="3749635"/>
          </a:xfrm>
        </p:spPr>
        <p:txBody>
          <a:bodyPr>
            <a:normAutofit fontScale="77500" lnSpcReduction="20000"/>
          </a:bodyPr>
          <a:lstStyle/>
          <a:p>
            <a:pPr algn="l"/>
            <a:r>
              <a:rPr lang="en-US" dirty="0"/>
              <a:t>Why WR Based Interlock Correlation?</a:t>
            </a:r>
          </a:p>
          <a:p>
            <a:pPr algn="l"/>
            <a:endParaRPr lang="en-US" dirty="0"/>
          </a:p>
          <a:p>
            <a:pPr marL="835204" lvl="1" indent="-457200" algn="l">
              <a:buFont typeface="Arial" panose="020B0604020202020204" pitchFamily="34" charset="0"/>
              <a:buChar char="•"/>
            </a:pPr>
            <a:r>
              <a:rPr lang="en-US" dirty="0"/>
              <a:t>In </a:t>
            </a:r>
            <a:r>
              <a:rPr lang="en-US" dirty="0" err="1"/>
              <a:t>LIPAc</a:t>
            </a:r>
            <a:r>
              <a:rPr lang="en-US" dirty="0"/>
              <a:t> there are many dependent RF modules and an interlock situation in one of them usually propagates the interlock to other modules (i.e. Reflected power peaks)</a:t>
            </a:r>
          </a:p>
          <a:p>
            <a:pPr marL="835204" lvl="1" indent="-457200" algn="l">
              <a:buFont typeface="Arial" panose="020B0604020202020204" pitchFamily="34" charset="0"/>
              <a:buChar char="•"/>
            </a:pPr>
            <a:endParaRPr lang="en-US" dirty="0"/>
          </a:p>
          <a:p>
            <a:pPr marL="835204" lvl="1" indent="-457200" algn="l">
              <a:buFont typeface="Arial" panose="020B0604020202020204" pitchFamily="34" charset="0"/>
              <a:buChar char="•"/>
            </a:pPr>
            <a:r>
              <a:rPr lang="en-US" dirty="0"/>
              <a:t>When a module triggers an interlock is difficult to detect which one has been the first </a:t>
            </a:r>
            <a:r>
              <a:rPr lang="en-US" dirty="0">
                <a:sym typeface="Wingdings" panose="05000000000000000000" pitchFamily="2" charset="2"/>
              </a:rPr>
              <a:t> Difficult to detect where is the problem!!  </a:t>
            </a:r>
          </a:p>
          <a:p>
            <a:pPr marL="835204" lvl="1" indent="-457200" algn="l">
              <a:buFont typeface="Arial" panose="020B0604020202020204" pitchFamily="34" charset="0"/>
              <a:buChar char="•"/>
            </a:pPr>
            <a:endParaRPr lang="en-US" dirty="0">
              <a:sym typeface="Wingdings" panose="05000000000000000000" pitchFamily="2" charset="2"/>
            </a:endParaRPr>
          </a:p>
          <a:p>
            <a:pPr marL="835204" lvl="1" indent="-457200" algn="l">
              <a:buFont typeface="Arial" panose="020B0604020202020204" pitchFamily="34" charset="0"/>
              <a:buChar char="•"/>
            </a:pPr>
            <a:r>
              <a:rPr lang="en-US" dirty="0">
                <a:sym typeface="Wingdings" panose="05000000000000000000" pitchFamily="2" charset="2"/>
              </a:rPr>
              <a:t>Conditioning time reduction!!</a:t>
            </a:r>
            <a:endParaRPr lang="en-US" dirty="0"/>
          </a:p>
        </p:txBody>
      </p:sp>
      <p:sp>
        <p:nvSpPr>
          <p:cNvPr id="2" name="1 Título"/>
          <p:cNvSpPr>
            <a:spLocks noGrp="1"/>
          </p:cNvSpPr>
          <p:nvPr>
            <p:ph type="title" idx="4294967295"/>
          </p:nvPr>
        </p:nvSpPr>
        <p:spPr>
          <a:xfrm>
            <a:off x="504031" y="90648"/>
            <a:ext cx="9072562" cy="381000"/>
          </a:xfrm>
        </p:spPr>
        <p:txBody>
          <a:bodyPr>
            <a:normAutofit fontScale="90000"/>
          </a:bodyPr>
          <a:lstStyle/>
          <a:p>
            <a:pPr>
              <a:spcAft>
                <a:spcPts val="1200"/>
              </a:spcAft>
            </a:pPr>
            <a:r>
              <a:rPr lang="en-US" sz="2800" dirty="0"/>
              <a:t>3. </a:t>
            </a:r>
            <a:r>
              <a:rPr lang="en-US" sz="2800" dirty="0" err="1"/>
              <a:t>LIPAc</a:t>
            </a:r>
            <a:r>
              <a:rPr lang="en-US" sz="2800" dirty="0"/>
              <a:t> and Interlocks</a:t>
            </a:r>
          </a:p>
        </p:txBody>
      </p:sp>
    </p:spTree>
    <p:extLst>
      <p:ext uri="{BB962C8B-B14F-4D97-AF65-F5344CB8AC3E}">
        <p14:creationId xmlns:p14="http://schemas.microsoft.com/office/powerpoint/2010/main" val="28445862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20000"/>
          </a:bodyPr>
          <a:lstStyle/>
          <a:p>
            <a:pPr marL="457200" indent="-457200">
              <a:lnSpc>
                <a:spcPct val="150000"/>
              </a:lnSpc>
              <a:buFont typeface="+mj-lt"/>
              <a:buAutoNum type="arabicPeriod"/>
            </a:pPr>
            <a:r>
              <a:rPr lang="en-US" dirty="0"/>
              <a:t>General overview of </a:t>
            </a:r>
            <a:r>
              <a:rPr lang="en-US" dirty="0" err="1"/>
              <a:t>LIPAc</a:t>
            </a:r>
            <a:endParaRPr lang="en-US" dirty="0"/>
          </a:p>
          <a:p>
            <a:pPr marL="457200" indent="-457200">
              <a:lnSpc>
                <a:spcPct val="150000"/>
              </a:lnSpc>
              <a:spcAft>
                <a:spcPts val="1200"/>
              </a:spcAft>
              <a:buFont typeface="+mj-lt"/>
              <a:buAutoNum type="arabicPeriod"/>
            </a:pPr>
            <a:r>
              <a:rPr lang="en-US" dirty="0"/>
              <a:t>General overview of White Rabbit</a:t>
            </a:r>
          </a:p>
          <a:p>
            <a:pPr marL="457200" indent="-457200">
              <a:lnSpc>
                <a:spcPct val="150000"/>
              </a:lnSpc>
              <a:spcAft>
                <a:spcPts val="1200"/>
              </a:spcAft>
              <a:buFont typeface="+mj-lt"/>
              <a:buAutoNum type="arabicPeriod"/>
            </a:pPr>
            <a:r>
              <a:rPr lang="en-US" dirty="0" err="1"/>
              <a:t>LIPAc</a:t>
            </a:r>
            <a:r>
              <a:rPr lang="en-US" dirty="0"/>
              <a:t> and Interlocks</a:t>
            </a:r>
          </a:p>
          <a:p>
            <a:pPr marL="457200" indent="-457200">
              <a:lnSpc>
                <a:spcPct val="150000"/>
              </a:lnSpc>
              <a:spcAft>
                <a:spcPts val="1200"/>
              </a:spcAft>
              <a:buFont typeface="+mj-lt"/>
              <a:buAutoNum type="arabicPeriod"/>
            </a:pPr>
            <a:r>
              <a:rPr lang="en-US" b="1" dirty="0"/>
              <a:t>Historical Interlocks</a:t>
            </a:r>
            <a:r>
              <a:rPr lang="en-US" dirty="0"/>
              <a:t> </a:t>
            </a:r>
          </a:p>
          <a:p>
            <a:pPr marL="457200" indent="-457200">
              <a:lnSpc>
                <a:spcPct val="150000"/>
              </a:lnSpc>
              <a:spcAft>
                <a:spcPts val="1200"/>
              </a:spcAft>
              <a:buFont typeface="+mj-lt"/>
              <a:buAutoNum type="arabicPeriod"/>
            </a:pPr>
            <a:r>
              <a:rPr lang="en-US" dirty="0"/>
              <a:t>Future Developments</a:t>
            </a:r>
          </a:p>
          <a:p>
            <a:pPr marL="0" indent="0">
              <a:buNone/>
            </a:pPr>
            <a:endParaRPr lang="en-US" dirty="0"/>
          </a:p>
          <a:p>
            <a:pPr marL="457200" indent="-457200">
              <a:buFont typeface="+mj-lt"/>
              <a:buAutoNum type="arabicPeriod"/>
            </a:pPr>
            <a:endParaRPr lang="en-US" dirty="0"/>
          </a:p>
        </p:txBody>
      </p:sp>
    </p:spTree>
    <p:extLst>
      <p:ext uri="{BB962C8B-B14F-4D97-AF65-F5344CB8AC3E}">
        <p14:creationId xmlns:p14="http://schemas.microsoft.com/office/powerpoint/2010/main" val="2151603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p:txBody>
          <a:bodyPr>
            <a:normAutofit fontScale="85000" lnSpcReduction="20000"/>
          </a:bodyPr>
          <a:lstStyle/>
          <a:p>
            <a:pPr marL="457200" indent="-457200" algn="l">
              <a:buFont typeface="Arial" panose="020B0604020202020204" pitchFamily="34" charset="0"/>
              <a:buChar char="•"/>
            </a:pPr>
            <a:r>
              <a:rPr lang="en-US" dirty="0"/>
              <a:t>WR and EPICS provide a common sense on time in all the LLRF included in the system </a:t>
            </a:r>
            <a:r>
              <a:rPr lang="en-US" dirty="0">
                <a:sym typeface="Wingdings" panose="05000000000000000000" pitchFamily="2" charset="2"/>
              </a:rPr>
              <a:t> All PVs are correlated!!</a:t>
            </a:r>
            <a:endParaRPr lang="en-US" dirty="0"/>
          </a:p>
          <a:p>
            <a:pPr marL="457200" indent="-457200" algn="l">
              <a:buFont typeface="Arial" panose="020B0604020202020204" pitchFamily="34" charset="0"/>
              <a:buChar char="•"/>
            </a:pPr>
            <a:r>
              <a:rPr lang="en-US" dirty="0"/>
              <a:t>EPICS PV and CSS-BOY GUI used for displaying the historical of interlocks</a:t>
            </a:r>
          </a:p>
          <a:p>
            <a:pPr marL="457200" indent="-457200" algn="l">
              <a:buFont typeface="Arial" panose="020B0604020202020204" pitchFamily="34" charset="0"/>
              <a:buChar char="•"/>
            </a:pPr>
            <a:r>
              <a:rPr lang="en-US" dirty="0"/>
              <a:t>Waveforms are used for saving interlocks and timestamps </a:t>
            </a:r>
            <a:r>
              <a:rPr lang="en-US" dirty="0">
                <a:sym typeface="Wingdings" panose="05000000000000000000" pitchFamily="2" charset="2"/>
              </a:rPr>
              <a:t></a:t>
            </a:r>
          </a:p>
          <a:p>
            <a:pPr lvl="1" algn="l"/>
            <a:r>
              <a:rPr lang="en-US" dirty="0">
                <a:sym typeface="Wingdings" panose="05000000000000000000" pitchFamily="2" charset="2"/>
              </a:rPr>
              <a:t>	PV data available for analysis and archiving purposes</a:t>
            </a:r>
            <a:endParaRPr lang="en-US" dirty="0"/>
          </a:p>
          <a:p>
            <a:pPr marL="457200" indent="-457200" algn="l">
              <a:buFont typeface="Arial" panose="020B0604020202020204" pitchFamily="34" charset="0"/>
              <a:buChar char="•"/>
            </a:pPr>
            <a:r>
              <a:rPr lang="en-US" dirty="0"/>
              <a:t>Interlock historic data is also used for post-mortem analysis </a:t>
            </a:r>
          </a:p>
          <a:p>
            <a:pPr marL="457200" indent="-457200" algn="l">
              <a:buFont typeface="Arial" panose="020B0604020202020204" pitchFamily="34" charset="0"/>
              <a:buChar char="•"/>
            </a:pPr>
            <a:r>
              <a:rPr lang="en-US" dirty="0"/>
              <a:t>Provide an easy and visual way to show the sorted interlock occurrence in one or between multiples RF Modules/Chains</a:t>
            </a:r>
          </a:p>
          <a:p>
            <a:endParaRPr lang="en-US" dirty="0"/>
          </a:p>
          <a:p>
            <a:pPr marL="0" indent="0">
              <a:buNone/>
            </a:pPr>
            <a:endParaRPr lang="en-US" dirty="0"/>
          </a:p>
        </p:txBody>
      </p:sp>
      <p:sp>
        <p:nvSpPr>
          <p:cNvPr id="2" name="1 Título"/>
          <p:cNvSpPr>
            <a:spLocks noGrp="1"/>
          </p:cNvSpPr>
          <p:nvPr>
            <p:ph type="title" idx="4294967295"/>
          </p:nvPr>
        </p:nvSpPr>
        <p:spPr>
          <a:xfrm>
            <a:off x="504031" y="73064"/>
            <a:ext cx="9072562" cy="381000"/>
          </a:xfrm>
        </p:spPr>
        <p:txBody>
          <a:bodyPr>
            <a:normAutofit fontScale="90000"/>
          </a:bodyPr>
          <a:lstStyle/>
          <a:p>
            <a:pPr>
              <a:spcAft>
                <a:spcPts val="1200"/>
              </a:spcAft>
            </a:pPr>
            <a:r>
              <a:rPr lang="en-US" sz="2800" dirty="0"/>
              <a:t>4. Historical interlocks</a:t>
            </a:r>
          </a:p>
        </p:txBody>
      </p:sp>
    </p:spTree>
    <p:extLst>
      <p:ext uri="{BB962C8B-B14F-4D97-AF65-F5344CB8AC3E}">
        <p14:creationId xmlns:p14="http://schemas.microsoft.com/office/powerpoint/2010/main" val="24827426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719832" y="104527"/>
            <a:ext cx="9072562" cy="381000"/>
          </a:xfrm>
        </p:spPr>
        <p:txBody>
          <a:bodyPr>
            <a:normAutofit fontScale="90000"/>
          </a:bodyPr>
          <a:lstStyle/>
          <a:p>
            <a:pPr>
              <a:spcAft>
                <a:spcPts val="1200"/>
              </a:spcAft>
            </a:pPr>
            <a:r>
              <a:rPr lang="en-US" sz="2800" dirty="0"/>
              <a:t>4. Historical interlocks</a:t>
            </a:r>
          </a:p>
        </p:txBody>
      </p:sp>
      <p:pic>
        <p:nvPicPr>
          <p:cNvPr id="7" name="Imagen 6"/>
          <p:cNvPicPr>
            <a:picLocks noChangeAspect="1"/>
          </p:cNvPicPr>
          <p:nvPr/>
        </p:nvPicPr>
        <p:blipFill rotWithShape="1">
          <a:blip r:embed="rId2"/>
          <a:srcRect t="6905" r="3275" b="2354"/>
          <a:stretch/>
        </p:blipFill>
        <p:spPr>
          <a:xfrm>
            <a:off x="431800" y="1441575"/>
            <a:ext cx="1296144" cy="3528392"/>
          </a:xfrm>
          <a:prstGeom prst="rect">
            <a:avLst/>
          </a:prstGeom>
        </p:spPr>
      </p:pic>
      <p:sp>
        <p:nvSpPr>
          <p:cNvPr id="8" name="Rectángulo 7"/>
          <p:cNvSpPr/>
          <p:nvPr/>
        </p:nvSpPr>
        <p:spPr>
          <a:xfrm>
            <a:off x="431799" y="1441575"/>
            <a:ext cx="1296144" cy="302433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Flecha derecha 8"/>
          <p:cNvSpPr/>
          <p:nvPr/>
        </p:nvSpPr>
        <p:spPr>
          <a:xfrm>
            <a:off x="1943967" y="2017639"/>
            <a:ext cx="936104"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Rectángulo 9"/>
          <p:cNvSpPr/>
          <p:nvPr/>
        </p:nvSpPr>
        <p:spPr>
          <a:xfrm>
            <a:off x="3024087" y="1904981"/>
            <a:ext cx="2261260" cy="369332"/>
          </a:xfrm>
          <a:prstGeom prst="rect">
            <a:avLst/>
          </a:prstGeom>
        </p:spPr>
        <p:txBody>
          <a:bodyPr wrap="none">
            <a:spAutoFit/>
          </a:bodyPr>
          <a:lstStyle/>
          <a:p>
            <a:r>
              <a:rPr lang="en-US" dirty="0"/>
              <a:t>Actual interlock status</a:t>
            </a:r>
            <a:endParaRPr lang="es-ES" dirty="0"/>
          </a:p>
        </p:txBody>
      </p:sp>
      <p:sp>
        <p:nvSpPr>
          <p:cNvPr id="11" name="Rectángulo 10"/>
          <p:cNvSpPr/>
          <p:nvPr/>
        </p:nvSpPr>
        <p:spPr>
          <a:xfrm>
            <a:off x="431799" y="4477065"/>
            <a:ext cx="1296144" cy="492902"/>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Flecha derecha 11"/>
          <p:cNvSpPr/>
          <p:nvPr/>
        </p:nvSpPr>
        <p:spPr>
          <a:xfrm>
            <a:off x="1940348" y="4651508"/>
            <a:ext cx="936104"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Rectángulo 12"/>
          <p:cNvSpPr/>
          <p:nvPr/>
        </p:nvSpPr>
        <p:spPr>
          <a:xfrm>
            <a:off x="3088856" y="4465911"/>
            <a:ext cx="2378023" cy="646331"/>
          </a:xfrm>
          <a:prstGeom prst="rect">
            <a:avLst/>
          </a:prstGeom>
        </p:spPr>
        <p:txBody>
          <a:bodyPr wrap="none">
            <a:spAutoFit/>
          </a:bodyPr>
          <a:lstStyle/>
          <a:p>
            <a:r>
              <a:rPr lang="en-US" dirty="0"/>
              <a:t>Enables the view of the</a:t>
            </a:r>
          </a:p>
          <a:p>
            <a:r>
              <a:rPr lang="en-US" dirty="0"/>
              <a:t>Historic of interlocks</a:t>
            </a:r>
            <a:endParaRPr lang="es-ES" dirty="0"/>
          </a:p>
        </p:txBody>
      </p:sp>
      <p:pic>
        <p:nvPicPr>
          <p:cNvPr id="15" name="Imagen 14"/>
          <p:cNvPicPr>
            <a:picLocks noChangeAspect="1"/>
          </p:cNvPicPr>
          <p:nvPr/>
        </p:nvPicPr>
        <p:blipFill>
          <a:blip r:embed="rId3"/>
          <a:stretch>
            <a:fillRect/>
          </a:stretch>
        </p:blipFill>
        <p:spPr>
          <a:xfrm>
            <a:off x="4775900" y="3030395"/>
            <a:ext cx="4836393" cy="1219492"/>
          </a:xfrm>
          <a:prstGeom prst="rect">
            <a:avLst/>
          </a:prstGeom>
        </p:spPr>
      </p:pic>
      <p:sp>
        <p:nvSpPr>
          <p:cNvPr id="16" name="Flecha doblada hacia arriba 15"/>
          <p:cNvSpPr/>
          <p:nvPr/>
        </p:nvSpPr>
        <p:spPr>
          <a:xfrm>
            <a:off x="5472359" y="4442225"/>
            <a:ext cx="1008112" cy="311718"/>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Rectángulo 16"/>
          <p:cNvSpPr/>
          <p:nvPr/>
        </p:nvSpPr>
        <p:spPr>
          <a:xfrm>
            <a:off x="6408463" y="1869927"/>
            <a:ext cx="2736304" cy="923330"/>
          </a:xfrm>
          <a:prstGeom prst="rect">
            <a:avLst/>
          </a:prstGeom>
        </p:spPr>
        <p:txBody>
          <a:bodyPr wrap="square">
            <a:spAutoFit/>
          </a:bodyPr>
          <a:lstStyle/>
          <a:p>
            <a:r>
              <a:rPr lang="en-US" dirty="0">
                <a:solidFill>
                  <a:srgbClr val="FF0000"/>
                </a:solidFill>
              </a:rPr>
              <a:t>Detects the occurrence of interlocks with nanosecond precision!!!</a:t>
            </a:r>
            <a:endParaRPr lang="es-ES" dirty="0">
              <a:solidFill>
                <a:srgbClr val="FF0000"/>
              </a:solidFill>
            </a:endParaRPr>
          </a:p>
        </p:txBody>
      </p:sp>
      <p:sp>
        <p:nvSpPr>
          <p:cNvPr id="3" name="TextBox 2">
            <a:extLst>
              <a:ext uri="{FF2B5EF4-FFF2-40B4-BE49-F238E27FC236}">
                <a16:creationId xmlns:a16="http://schemas.microsoft.com/office/drawing/2014/main" id="{1DF50C87-549E-4536-885D-2EAD546ACEC3}"/>
              </a:ext>
            </a:extLst>
          </p:cNvPr>
          <p:cNvSpPr txBox="1"/>
          <p:nvPr/>
        </p:nvSpPr>
        <p:spPr>
          <a:xfrm>
            <a:off x="431799" y="824607"/>
            <a:ext cx="6840760" cy="584775"/>
          </a:xfrm>
          <a:prstGeom prst="rect">
            <a:avLst/>
          </a:prstGeom>
          <a:noFill/>
        </p:spPr>
        <p:txBody>
          <a:bodyPr wrap="square" rtlCol="0">
            <a:spAutoFit/>
          </a:bodyPr>
          <a:lstStyle/>
          <a:p>
            <a:r>
              <a:rPr lang="en-US" sz="3200" dirty="0"/>
              <a:t>Individual Historic</a:t>
            </a:r>
          </a:p>
        </p:txBody>
      </p:sp>
    </p:spTree>
    <p:extLst>
      <p:ext uri="{BB962C8B-B14F-4D97-AF65-F5344CB8AC3E}">
        <p14:creationId xmlns:p14="http://schemas.microsoft.com/office/powerpoint/2010/main" val="28911489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647824" y="104527"/>
            <a:ext cx="9072562" cy="381000"/>
          </a:xfrm>
        </p:spPr>
        <p:txBody>
          <a:bodyPr>
            <a:normAutofit fontScale="90000"/>
          </a:bodyPr>
          <a:lstStyle/>
          <a:p>
            <a:pPr>
              <a:spcAft>
                <a:spcPts val="1200"/>
              </a:spcAft>
            </a:pPr>
            <a:r>
              <a:rPr lang="en-US" sz="2800" dirty="0"/>
              <a:t>4. Historical interlocks</a:t>
            </a:r>
          </a:p>
        </p:txBody>
      </p:sp>
      <p:sp>
        <p:nvSpPr>
          <p:cNvPr id="19" name="Rectángulo 18"/>
          <p:cNvSpPr/>
          <p:nvPr/>
        </p:nvSpPr>
        <p:spPr>
          <a:xfrm>
            <a:off x="431656" y="1184647"/>
            <a:ext cx="4032592" cy="3477875"/>
          </a:xfrm>
          <a:prstGeom prst="rect">
            <a:avLst/>
          </a:prstGeom>
        </p:spPr>
        <p:txBody>
          <a:bodyPr wrap="square">
            <a:spAutoFit/>
          </a:bodyPr>
          <a:lstStyle/>
          <a:p>
            <a:pPr marL="285750" indent="-285750">
              <a:buFont typeface="Arial" panose="020B0604020202020204" pitchFamily="34" charset="0"/>
              <a:buChar char="•"/>
            </a:pPr>
            <a:r>
              <a:rPr lang="en-US" sz="2000" dirty="0">
                <a:solidFill>
                  <a:srgbClr val="002060"/>
                </a:solidFill>
              </a:rPr>
              <a:t>Easy to detect which Module/Chain has been the first one triggering an interlock</a:t>
            </a:r>
          </a:p>
          <a:p>
            <a:pPr marL="285750" indent="-285750">
              <a:buFont typeface="Arial" panose="020B0604020202020204" pitchFamily="34" charset="0"/>
              <a:buChar char="•"/>
            </a:pPr>
            <a:endParaRPr lang="en-US" sz="2000" dirty="0">
              <a:solidFill>
                <a:srgbClr val="002060"/>
              </a:solidFill>
            </a:endParaRPr>
          </a:p>
          <a:p>
            <a:pPr marL="285750" indent="-285750">
              <a:buFont typeface="Arial" panose="020B0604020202020204" pitchFamily="34" charset="0"/>
              <a:buChar char="•"/>
            </a:pPr>
            <a:r>
              <a:rPr lang="en-US" sz="2000" dirty="0">
                <a:solidFill>
                  <a:srgbClr val="002060"/>
                </a:solidFill>
              </a:rPr>
              <a:t>The accuracy provided is better as the one provided in the EPICS PVs timestamp</a:t>
            </a:r>
          </a:p>
          <a:p>
            <a:pPr marL="285750" indent="-285750">
              <a:buFont typeface="Arial" panose="020B0604020202020204" pitchFamily="34" charset="0"/>
              <a:buChar char="•"/>
            </a:pPr>
            <a:endParaRPr lang="en-US" sz="2000" dirty="0">
              <a:solidFill>
                <a:srgbClr val="002060"/>
              </a:solidFill>
            </a:endParaRPr>
          </a:p>
          <a:p>
            <a:pPr marL="285750" indent="-285750">
              <a:buFont typeface="Arial" panose="020B0604020202020204" pitchFamily="34" charset="0"/>
              <a:buChar char="•"/>
            </a:pPr>
            <a:r>
              <a:rPr lang="en-US" sz="2000" dirty="0">
                <a:solidFill>
                  <a:srgbClr val="002060"/>
                </a:solidFill>
              </a:rPr>
              <a:t>Data are integrated in the Post-mortem information </a:t>
            </a:r>
            <a:r>
              <a:rPr lang="en-US" sz="2000" dirty="0">
                <a:solidFill>
                  <a:srgbClr val="002060"/>
                </a:solidFill>
                <a:sym typeface="Wingdings" panose="05000000000000000000" pitchFamily="2" charset="2"/>
              </a:rPr>
              <a:t> Correlated event occurrence</a:t>
            </a:r>
            <a:endParaRPr lang="es-ES" sz="2000" dirty="0">
              <a:solidFill>
                <a:srgbClr val="002060"/>
              </a:solidFill>
            </a:endParaRPr>
          </a:p>
        </p:txBody>
      </p:sp>
      <p:pic>
        <p:nvPicPr>
          <p:cNvPr id="7" name="Picture 6">
            <a:extLst>
              <a:ext uri="{FF2B5EF4-FFF2-40B4-BE49-F238E27FC236}">
                <a16:creationId xmlns:a16="http://schemas.microsoft.com/office/drawing/2014/main" id="{70AEA469-0E78-4BF1-85AE-E529D3F3D58D}"/>
              </a:ext>
            </a:extLst>
          </p:cNvPr>
          <p:cNvPicPr/>
          <p:nvPr/>
        </p:nvPicPr>
        <p:blipFill>
          <a:blip r:embed="rId2">
            <a:extLst>
              <a:ext uri="{28A0092B-C50C-407E-A947-70E740481C1C}">
                <a14:useLocalDpi xmlns:a14="http://schemas.microsoft.com/office/drawing/2010/main" val="0"/>
              </a:ext>
            </a:extLst>
          </a:blip>
          <a:stretch>
            <a:fillRect/>
          </a:stretch>
        </p:blipFill>
        <p:spPr>
          <a:xfrm>
            <a:off x="5364348" y="1211054"/>
            <a:ext cx="3438525" cy="3867150"/>
          </a:xfrm>
          <a:prstGeom prst="rect">
            <a:avLst/>
          </a:prstGeom>
        </p:spPr>
      </p:pic>
      <p:pic>
        <p:nvPicPr>
          <p:cNvPr id="1027" name="Picture 3" descr="C:\Users\amlopez\Google Drive\EPICS WS'19\Resources\hist_ilk.png"/>
          <p:cNvPicPr>
            <a:picLocks noChangeAspect="1" noChangeArrowheads="1"/>
          </p:cNvPicPr>
          <p:nvPr/>
        </p:nvPicPr>
        <p:blipFill rotWithShape="1">
          <a:blip r:embed="rId3">
            <a:extLst>
              <a:ext uri="{28A0092B-C50C-407E-A947-70E740481C1C}">
                <a14:useLocalDpi xmlns:a14="http://schemas.microsoft.com/office/drawing/2010/main" val="0"/>
              </a:ext>
            </a:extLst>
          </a:blip>
          <a:srcRect l="1309" t="15240" r="38472" b="11048"/>
          <a:stretch/>
        </p:blipFill>
        <p:spPr bwMode="auto">
          <a:xfrm>
            <a:off x="5040312" y="1722137"/>
            <a:ext cx="3312369" cy="28449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741CF425-8C57-4456-85BC-EFB0F218DEBB}"/>
              </a:ext>
            </a:extLst>
          </p:cNvPr>
          <p:cNvPicPr>
            <a:picLocks noChangeAspect="1"/>
          </p:cNvPicPr>
          <p:nvPr/>
        </p:nvPicPr>
        <p:blipFill rotWithShape="1">
          <a:blip r:embed="rId4">
            <a:extLst>
              <a:ext uri="{28A0092B-C50C-407E-A947-70E740481C1C}">
                <a14:useLocalDpi xmlns:a14="http://schemas.microsoft.com/office/drawing/2010/main" val="0"/>
              </a:ext>
            </a:extLst>
          </a:blip>
          <a:srcRect l="2827" t="21279" r="4174" b="1502"/>
          <a:stretch/>
        </p:blipFill>
        <p:spPr>
          <a:xfrm>
            <a:off x="4680272" y="1211054"/>
            <a:ext cx="4644517" cy="3528873"/>
          </a:xfrm>
          <a:prstGeom prst="rect">
            <a:avLst/>
          </a:prstGeom>
        </p:spPr>
      </p:pic>
    </p:spTree>
    <p:extLst>
      <p:ext uri="{BB962C8B-B14F-4D97-AF65-F5344CB8AC3E}">
        <p14:creationId xmlns:p14="http://schemas.microsoft.com/office/powerpoint/2010/main" val="2993661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7"/>
                                        </p:tgtEl>
                                        <p:attrNameLst>
                                          <p:attrName>style.visibility</p:attrName>
                                        </p:attrNameLst>
                                      </p:cBhvr>
                                      <p:to>
                                        <p:strVal val="visible"/>
                                      </p:to>
                                    </p:set>
                                    <p:anim calcmode="lin" valueType="num">
                                      <p:cBhvr additive="base">
                                        <p:cTn id="13" dur="500" fill="hold"/>
                                        <p:tgtEl>
                                          <p:spTgt spid="1027"/>
                                        </p:tgtEl>
                                        <p:attrNameLst>
                                          <p:attrName>ppt_x</p:attrName>
                                        </p:attrNameLst>
                                      </p:cBhvr>
                                      <p:tavLst>
                                        <p:tav tm="0">
                                          <p:val>
                                            <p:strVal val="#ppt_x"/>
                                          </p:val>
                                        </p:tav>
                                        <p:tav tm="100000">
                                          <p:val>
                                            <p:strVal val="#ppt_x"/>
                                          </p:val>
                                        </p:tav>
                                      </p:tavLst>
                                    </p:anim>
                                    <p:anim calcmode="lin" valueType="num">
                                      <p:cBhvr additive="base">
                                        <p:cTn id="14"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791840" y="104527"/>
            <a:ext cx="9072562" cy="381000"/>
          </a:xfrm>
        </p:spPr>
        <p:txBody>
          <a:bodyPr>
            <a:normAutofit fontScale="90000"/>
          </a:bodyPr>
          <a:lstStyle/>
          <a:p>
            <a:pPr>
              <a:spcAft>
                <a:spcPts val="1200"/>
              </a:spcAft>
            </a:pPr>
            <a:r>
              <a:rPr lang="en-US" sz="2800" dirty="0"/>
              <a:t>4. Historical interlocks</a:t>
            </a:r>
          </a:p>
        </p:txBody>
      </p:sp>
      <p:sp>
        <p:nvSpPr>
          <p:cNvPr id="19" name="Rectángulo 18"/>
          <p:cNvSpPr/>
          <p:nvPr/>
        </p:nvSpPr>
        <p:spPr>
          <a:xfrm>
            <a:off x="431656" y="1616695"/>
            <a:ext cx="8209056" cy="3416320"/>
          </a:xfrm>
          <a:prstGeom prst="rect">
            <a:avLst/>
          </a:prstGeom>
        </p:spPr>
        <p:txBody>
          <a:bodyPr wrap="square">
            <a:spAutoFit/>
          </a:bodyPr>
          <a:lstStyle/>
          <a:p>
            <a:pPr marL="285750" indent="-285750">
              <a:buFont typeface="Arial" panose="020B0604020202020204" pitchFamily="34" charset="0"/>
              <a:buChar char="•"/>
            </a:pPr>
            <a:r>
              <a:rPr lang="en-US" sz="2700" dirty="0">
                <a:solidFill>
                  <a:srgbClr val="002060"/>
                </a:solidFill>
              </a:rPr>
              <a:t>Detection of recurrent problems/misconfigurations in the circulators</a:t>
            </a:r>
          </a:p>
          <a:p>
            <a:pPr marL="285750" indent="-285750">
              <a:buFont typeface="Arial" panose="020B0604020202020204" pitchFamily="34" charset="0"/>
              <a:buChar char="•"/>
            </a:pPr>
            <a:endParaRPr lang="en-US" sz="2700" dirty="0">
              <a:solidFill>
                <a:srgbClr val="002060"/>
              </a:solidFill>
            </a:endParaRPr>
          </a:p>
          <a:p>
            <a:pPr marL="285750" indent="-285750">
              <a:buFont typeface="Arial" panose="020B0604020202020204" pitchFamily="34" charset="0"/>
              <a:buChar char="•"/>
            </a:pPr>
            <a:r>
              <a:rPr lang="en-US" sz="2700" dirty="0">
                <a:solidFill>
                  <a:srgbClr val="002060"/>
                </a:solidFill>
              </a:rPr>
              <a:t>Problems detected on the pre-amplifiers</a:t>
            </a:r>
          </a:p>
          <a:p>
            <a:pPr marL="285750" indent="-285750">
              <a:buFont typeface="Arial" panose="020B0604020202020204" pitchFamily="34" charset="0"/>
              <a:buChar char="•"/>
            </a:pPr>
            <a:endParaRPr lang="en-US" sz="2700" dirty="0">
              <a:solidFill>
                <a:srgbClr val="002060"/>
              </a:solidFill>
            </a:endParaRPr>
          </a:p>
          <a:p>
            <a:pPr marL="285750" indent="-285750">
              <a:buFont typeface="Arial" panose="020B0604020202020204" pitchFamily="34" charset="0"/>
              <a:buChar char="•"/>
            </a:pPr>
            <a:r>
              <a:rPr lang="en-US" sz="2700" dirty="0">
                <a:solidFill>
                  <a:srgbClr val="002060"/>
                </a:solidFill>
              </a:rPr>
              <a:t>Creation of an statistics database which </a:t>
            </a:r>
          </a:p>
          <a:p>
            <a:pPr marL="285750" indent="-285750">
              <a:buFont typeface="Arial" panose="020B0604020202020204" pitchFamily="34" charset="0"/>
              <a:buChar char="•"/>
            </a:pPr>
            <a:endParaRPr lang="en-US" sz="2700" dirty="0">
              <a:solidFill>
                <a:srgbClr val="002060"/>
              </a:solidFill>
            </a:endParaRPr>
          </a:p>
          <a:p>
            <a:pPr marL="285750" indent="-285750">
              <a:buFont typeface="Arial" panose="020B0604020202020204" pitchFamily="34" charset="0"/>
              <a:buChar char="•"/>
            </a:pPr>
            <a:r>
              <a:rPr lang="en-US" sz="2700" dirty="0">
                <a:solidFill>
                  <a:srgbClr val="002060"/>
                </a:solidFill>
              </a:rPr>
              <a:t>Improvement of the LLRFs increasing its robustness</a:t>
            </a:r>
          </a:p>
        </p:txBody>
      </p:sp>
      <p:sp>
        <p:nvSpPr>
          <p:cNvPr id="8" name="TextBox 7">
            <a:extLst>
              <a:ext uri="{FF2B5EF4-FFF2-40B4-BE49-F238E27FC236}">
                <a16:creationId xmlns:a16="http://schemas.microsoft.com/office/drawing/2014/main" id="{ED5F33FA-E18A-4595-8E2C-EBDCD1765953}"/>
              </a:ext>
            </a:extLst>
          </p:cNvPr>
          <p:cNvSpPr txBox="1"/>
          <p:nvPr/>
        </p:nvSpPr>
        <p:spPr>
          <a:xfrm>
            <a:off x="431800" y="990606"/>
            <a:ext cx="6840760" cy="523220"/>
          </a:xfrm>
          <a:prstGeom prst="rect">
            <a:avLst/>
          </a:prstGeom>
          <a:noFill/>
        </p:spPr>
        <p:txBody>
          <a:bodyPr wrap="square" rtlCol="0">
            <a:spAutoFit/>
          </a:bodyPr>
          <a:lstStyle/>
          <a:p>
            <a:r>
              <a:rPr lang="en-US" sz="2800" dirty="0">
                <a:solidFill>
                  <a:srgbClr val="002060"/>
                </a:solidFill>
              </a:rPr>
              <a:t>Results/Improvements in </a:t>
            </a:r>
            <a:r>
              <a:rPr lang="en-US" sz="2800" dirty="0" err="1">
                <a:solidFill>
                  <a:srgbClr val="002060"/>
                </a:solidFill>
              </a:rPr>
              <a:t>LIPAc</a:t>
            </a:r>
            <a:endParaRPr lang="en-US" sz="2800" dirty="0">
              <a:solidFill>
                <a:srgbClr val="002060"/>
              </a:solidFill>
            </a:endParaRPr>
          </a:p>
        </p:txBody>
      </p:sp>
    </p:spTree>
    <p:extLst>
      <p:ext uri="{BB962C8B-B14F-4D97-AF65-F5344CB8AC3E}">
        <p14:creationId xmlns:p14="http://schemas.microsoft.com/office/powerpoint/2010/main" val="26491429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20000"/>
          </a:bodyPr>
          <a:lstStyle/>
          <a:p>
            <a:pPr marL="457200" indent="-457200">
              <a:lnSpc>
                <a:spcPct val="150000"/>
              </a:lnSpc>
              <a:buFont typeface="+mj-lt"/>
              <a:buAutoNum type="arabicPeriod"/>
            </a:pPr>
            <a:r>
              <a:rPr lang="en-US" dirty="0"/>
              <a:t>General overview of </a:t>
            </a:r>
            <a:r>
              <a:rPr lang="en-US" dirty="0" err="1"/>
              <a:t>LIPAc</a:t>
            </a:r>
            <a:endParaRPr lang="en-US" dirty="0"/>
          </a:p>
          <a:p>
            <a:pPr marL="457200" indent="-457200">
              <a:lnSpc>
                <a:spcPct val="150000"/>
              </a:lnSpc>
              <a:spcAft>
                <a:spcPts val="1200"/>
              </a:spcAft>
              <a:buFont typeface="+mj-lt"/>
              <a:buAutoNum type="arabicPeriod"/>
            </a:pPr>
            <a:r>
              <a:rPr lang="en-US" dirty="0"/>
              <a:t>General overview of White Rabbit</a:t>
            </a:r>
          </a:p>
          <a:p>
            <a:pPr marL="457200" indent="-457200">
              <a:lnSpc>
                <a:spcPct val="150000"/>
              </a:lnSpc>
              <a:spcAft>
                <a:spcPts val="1200"/>
              </a:spcAft>
              <a:buFont typeface="+mj-lt"/>
              <a:buAutoNum type="arabicPeriod"/>
            </a:pPr>
            <a:r>
              <a:rPr lang="en-US" dirty="0" err="1"/>
              <a:t>LIPAc</a:t>
            </a:r>
            <a:r>
              <a:rPr lang="en-US" dirty="0"/>
              <a:t> and Interlocks</a:t>
            </a:r>
          </a:p>
          <a:p>
            <a:pPr marL="457200" indent="-457200">
              <a:lnSpc>
                <a:spcPct val="150000"/>
              </a:lnSpc>
              <a:spcAft>
                <a:spcPts val="1200"/>
              </a:spcAft>
              <a:buFont typeface="+mj-lt"/>
              <a:buAutoNum type="arabicPeriod"/>
            </a:pPr>
            <a:r>
              <a:rPr lang="en-US" dirty="0"/>
              <a:t>Historical Interlocks </a:t>
            </a:r>
          </a:p>
          <a:p>
            <a:pPr marL="457200" indent="-457200">
              <a:lnSpc>
                <a:spcPct val="150000"/>
              </a:lnSpc>
              <a:spcAft>
                <a:spcPts val="1200"/>
              </a:spcAft>
              <a:buFont typeface="+mj-lt"/>
              <a:buAutoNum type="arabicPeriod"/>
            </a:pPr>
            <a:r>
              <a:rPr lang="en-US" b="1" dirty="0"/>
              <a:t>Future Developments</a:t>
            </a:r>
            <a:endParaRPr lang="en-US" dirty="0"/>
          </a:p>
          <a:p>
            <a:pPr marL="457200" indent="-457200">
              <a:buFont typeface="+mj-lt"/>
              <a:buAutoNum type="arabicPeriod"/>
            </a:pPr>
            <a:endParaRPr lang="en-US" dirty="0"/>
          </a:p>
        </p:txBody>
      </p:sp>
    </p:spTree>
    <p:extLst>
      <p:ext uri="{BB962C8B-B14F-4D97-AF65-F5344CB8AC3E}">
        <p14:creationId xmlns:p14="http://schemas.microsoft.com/office/powerpoint/2010/main" val="11891405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p:txBody>
          <a:bodyPr>
            <a:normAutofit/>
          </a:bodyPr>
          <a:lstStyle/>
          <a:p>
            <a:pPr indent="-457200" algn="l">
              <a:lnSpc>
                <a:spcPct val="80000"/>
              </a:lnSpc>
              <a:buFont typeface="Arial" panose="020B0604020202020204" pitchFamily="34" charset="0"/>
              <a:buChar char="•"/>
            </a:pPr>
            <a:r>
              <a:rPr lang="en-US" sz="2700" dirty="0"/>
              <a:t>Integration of WR time into the PV timestamp instead of using the host time (NTP)</a:t>
            </a:r>
          </a:p>
          <a:p>
            <a:pPr indent="-457200" algn="l">
              <a:lnSpc>
                <a:spcPct val="80000"/>
              </a:lnSpc>
              <a:buFont typeface="Arial" panose="020B0604020202020204" pitchFamily="34" charset="0"/>
              <a:buChar char="•"/>
            </a:pPr>
            <a:endParaRPr lang="en-US" sz="2700" dirty="0"/>
          </a:p>
          <a:p>
            <a:pPr indent="-457200" algn="l">
              <a:lnSpc>
                <a:spcPct val="80000"/>
              </a:lnSpc>
              <a:buFont typeface="Arial" panose="020B0604020202020204" pitchFamily="34" charset="0"/>
              <a:buChar char="•"/>
            </a:pPr>
            <a:r>
              <a:rPr lang="en-US" sz="2700" dirty="0"/>
              <a:t>Machine learning for detection of critical points</a:t>
            </a:r>
          </a:p>
          <a:p>
            <a:pPr indent="-457200" algn="l">
              <a:lnSpc>
                <a:spcPct val="80000"/>
              </a:lnSpc>
              <a:buFont typeface="Arial" panose="020B0604020202020204" pitchFamily="34" charset="0"/>
              <a:buChar char="•"/>
            </a:pPr>
            <a:endParaRPr lang="en-US" sz="2700" dirty="0"/>
          </a:p>
          <a:p>
            <a:pPr indent="-457200" algn="l">
              <a:lnSpc>
                <a:spcPct val="80000"/>
              </a:lnSpc>
              <a:buFont typeface="Arial" panose="020B0604020202020204" pitchFamily="34" charset="0"/>
              <a:buChar char="•"/>
            </a:pPr>
            <a:r>
              <a:rPr lang="en-US" sz="2700" dirty="0"/>
              <a:t>Server system status warnings using Telegram! </a:t>
            </a:r>
            <a:r>
              <a:rPr lang="en-US" sz="2700" dirty="0">
                <a:sym typeface="Wingdings" panose="05000000000000000000" pitchFamily="2" charset="2"/>
              </a:rPr>
              <a:t> Easy to monitor the alarms in the system from anywhere</a:t>
            </a:r>
            <a:endParaRPr lang="en-US" sz="2700" dirty="0"/>
          </a:p>
        </p:txBody>
      </p:sp>
      <p:sp>
        <p:nvSpPr>
          <p:cNvPr id="2" name="1 Título"/>
          <p:cNvSpPr>
            <a:spLocks noGrp="1"/>
          </p:cNvSpPr>
          <p:nvPr>
            <p:ph type="title" idx="4294967295"/>
          </p:nvPr>
        </p:nvSpPr>
        <p:spPr>
          <a:xfrm>
            <a:off x="791840" y="104527"/>
            <a:ext cx="9072562" cy="381000"/>
          </a:xfrm>
        </p:spPr>
        <p:txBody>
          <a:bodyPr>
            <a:normAutofit fontScale="90000"/>
          </a:bodyPr>
          <a:lstStyle/>
          <a:p>
            <a:pPr>
              <a:spcAft>
                <a:spcPts val="1200"/>
              </a:spcAft>
            </a:pPr>
            <a:r>
              <a:rPr lang="en-US" sz="2800" dirty="0"/>
              <a:t>5. Future Developments </a:t>
            </a:r>
          </a:p>
        </p:txBody>
      </p:sp>
    </p:spTree>
    <p:extLst>
      <p:ext uri="{BB962C8B-B14F-4D97-AF65-F5344CB8AC3E}">
        <p14:creationId xmlns:p14="http://schemas.microsoft.com/office/powerpoint/2010/main" val="1192391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15435" y="608583"/>
            <a:ext cx="9072563" cy="3749635"/>
          </a:xfrm>
        </p:spPr>
        <p:txBody>
          <a:bodyPr>
            <a:normAutofit fontScale="85000" lnSpcReduction="20000"/>
          </a:bodyPr>
          <a:lstStyle/>
          <a:p>
            <a:pPr marL="457200" indent="-457200">
              <a:lnSpc>
                <a:spcPct val="150000"/>
              </a:lnSpc>
              <a:spcBef>
                <a:spcPts val="0"/>
              </a:spcBef>
              <a:buFont typeface="+mj-lt"/>
              <a:buAutoNum type="arabicPeriod"/>
            </a:pPr>
            <a:r>
              <a:rPr lang="en-US" b="1" dirty="0"/>
              <a:t>General overview of </a:t>
            </a:r>
            <a:r>
              <a:rPr lang="en-US" b="1" dirty="0" err="1"/>
              <a:t>LIPAc</a:t>
            </a:r>
            <a:endParaRPr lang="en-US" b="1" dirty="0"/>
          </a:p>
          <a:p>
            <a:pPr marL="457200" indent="-457200">
              <a:lnSpc>
                <a:spcPct val="150000"/>
              </a:lnSpc>
              <a:spcAft>
                <a:spcPts val="1200"/>
              </a:spcAft>
              <a:buFont typeface="+mj-lt"/>
              <a:buAutoNum type="arabicPeriod"/>
            </a:pPr>
            <a:r>
              <a:rPr lang="en-US" dirty="0"/>
              <a:t>General overview of White Rabbit</a:t>
            </a:r>
          </a:p>
          <a:p>
            <a:pPr marL="457200" indent="-457200">
              <a:lnSpc>
                <a:spcPct val="150000"/>
              </a:lnSpc>
              <a:spcAft>
                <a:spcPts val="1200"/>
              </a:spcAft>
              <a:buFont typeface="+mj-lt"/>
              <a:buAutoNum type="arabicPeriod"/>
            </a:pPr>
            <a:r>
              <a:rPr lang="en-US" dirty="0" err="1"/>
              <a:t>LIPAc</a:t>
            </a:r>
            <a:r>
              <a:rPr lang="en-US" dirty="0"/>
              <a:t> and Interlocks</a:t>
            </a:r>
          </a:p>
          <a:p>
            <a:pPr marL="457200" indent="-457200">
              <a:lnSpc>
                <a:spcPct val="150000"/>
              </a:lnSpc>
              <a:spcAft>
                <a:spcPts val="1200"/>
              </a:spcAft>
              <a:buFont typeface="+mj-lt"/>
              <a:buAutoNum type="arabicPeriod"/>
            </a:pPr>
            <a:r>
              <a:rPr lang="en-US" dirty="0"/>
              <a:t>Historical Interlocks </a:t>
            </a:r>
          </a:p>
          <a:p>
            <a:pPr marL="457200" indent="-457200">
              <a:lnSpc>
                <a:spcPct val="150000"/>
              </a:lnSpc>
              <a:spcAft>
                <a:spcPts val="1200"/>
              </a:spcAft>
              <a:buFont typeface="+mj-lt"/>
              <a:buAutoNum type="arabicPeriod"/>
            </a:pPr>
            <a:r>
              <a:rPr lang="en-US" dirty="0"/>
              <a:t>Future Developments</a:t>
            </a:r>
          </a:p>
          <a:p>
            <a:pPr marL="0" indent="0">
              <a:buNone/>
            </a:pPr>
            <a:endParaRPr lang="en-US" dirty="0"/>
          </a:p>
          <a:p>
            <a:pPr marL="457200" indent="-457200">
              <a:buFont typeface="+mj-lt"/>
              <a:buAutoNum type="arabicPeriod"/>
            </a:pPr>
            <a:endParaRPr lang="en-US" dirty="0"/>
          </a:p>
        </p:txBody>
      </p:sp>
      <p:sp>
        <p:nvSpPr>
          <p:cNvPr id="6" name="Marcador de contenido 5">
            <a:extLst>
              <a:ext uri="{FF2B5EF4-FFF2-40B4-BE49-F238E27FC236}">
                <a16:creationId xmlns:a16="http://schemas.microsoft.com/office/drawing/2014/main" id="{D023937C-5F76-4E64-BD71-99FFBD0ACCD9}"/>
              </a:ext>
            </a:extLst>
          </p:cNvPr>
          <p:cNvSpPr txBox="1">
            <a:spLocks/>
          </p:cNvSpPr>
          <p:nvPr/>
        </p:nvSpPr>
        <p:spPr>
          <a:xfrm>
            <a:off x="502947" y="4497015"/>
            <a:ext cx="9072563" cy="1008112"/>
          </a:xfrm>
          <a:prstGeom prst="rect">
            <a:avLst/>
          </a:prstGeom>
        </p:spPr>
        <p:txBody>
          <a:bodyPr vert="horz" lIns="91440" tIns="45720" rIns="91440" bIns="45720" rtlCol="0">
            <a:normAutofit fontScale="85000" lnSpcReduction="20000"/>
          </a:bodyPr>
          <a:lstStyle>
            <a:lvl1pPr marL="0" indent="0" algn="ctr" defTabSz="914400" rtl="0" eaLnBrk="1" latinLnBrk="0" hangingPunct="1">
              <a:spcBef>
                <a:spcPct val="20000"/>
              </a:spcBef>
              <a:buFontTx/>
              <a:buNone/>
              <a:defRPr sz="3200" kern="1200">
                <a:solidFill>
                  <a:srgbClr val="002060"/>
                </a:solidFill>
                <a:latin typeface="+mn-lt"/>
                <a:ea typeface="+mn-ea"/>
                <a:cs typeface="+mn-cs"/>
              </a:defRPr>
            </a:lvl1pPr>
            <a:lvl2pPr marL="378004" indent="0" algn="ctr" defTabSz="914400" rtl="0" eaLnBrk="1" latinLnBrk="0" hangingPunct="1">
              <a:spcBef>
                <a:spcPct val="20000"/>
              </a:spcBef>
              <a:buFontTx/>
              <a:buNone/>
              <a:defRPr sz="2800" kern="1200">
                <a:solidFill>
                  <a:schemeClr val="tx1"/>
                </a:solidFill>
                <a:latin typeface="+mn-lt"/>
                <a:ea typeface="+mn-ea"/>
                <a:cs typeface="+mn-cs"/>
              </a:defRPr>
            </a:lvl2pPr>
            <a:lvl3pPr marL="945008" indent="-189002" algn="l" defTabSz="914400" rtl="0" eaLnBrk="1" latinLnBrk="0" hangingPunct="1">
              <a:spcBef>
                <a:spcPct val="20000"/>
              </a:spcBef>
              <a:buFontTx/>
              <a:buBlip>
                <a:blip r:embed="rId3"/>
              </a:buBlip>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a:lnSpc>
                <a:spcPct val="80000"/>
              </a:lnSpc>
            </a:pPr>
            <a:r>
              <a:rPr lang="en-US" sz="2000" dirty="0"/>
              <a:t>Disclaimer: The present work has been performed in the framework of the </a:t>
            </a:r>
            <a:r>
              <a:rPr lang="en-US" sz="2000" dirty="0" err="1"/>
              <a:t>LIPAc</a:t>
            </a:r>
            <a:r>
              <a:rPr lang="en-US" sz="2000" dirty="0"/>
              <a:t> project through the Broader Approach Agreement. The content of this presentation has been carried out under the on-going framework contract F4E-OFC-0935 between F4E and Seven Solutions.</a:t>
            </a:r>
          </a:p>
          <a:p>
            <a:pPr algn="l">
              <a:lnSpc>
                <a:spcPct val="80000"/>
              </a:lnSpc>
            </a:pPr>
            <a:r>
              <a:rPr lang="en-US" sz="2000" dirty="0"/>
              <a:t>Views and opinions expressed herein do not necessarily reflect those of Fusion for Energy or the involved Parties.</a:t>
            </a:r>
          </a:p>
          <a:p>
            <a:pPr algn="l">
              <a:lnSpc>
                <a:spcPct val="80000"/>
              </a:lnSpc>
            </a:pPr>
            <a:endParaRPr lang="en-US" sz="2000" dirty="0"/>
          </a:p>
        </p:txBody>
      </p:sp>
    </p:spTree>
    <p:extLst>
      <p:ext uri="{BB962C8B-B14F-4D97-AF65-F5344CB8AC3E}">
        <p14:creationId xmlns:p14="http://schemas.microsoft.com/office/powerpoint/2010/main" val="1144399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515435" y="1329530"/>
            <a:ext cx="9072563" cy="1367285"/>
          </a:xfrm>
        </p:spPr>
        <p:txBody>
          <a:bodyPr>
            <a:normAutofit/>
          </a:bodyPr>
          <a:lstStyle/>
          <a:p>
            <a:pPr>
              <a:lnSpc>
                <a:spcPct val="80000"/>
              </a:lnSpc>
            </a:pPr>
            <a:r>
              <a:rPr lang="en-US" sz="2700" dirty="0"/>
              <a:t>Thanks for your attention!! </a:t>
            </a:r>
          </a:p>
          <a:p>
            <a:pPr>
              <a:lnSpc>
                <a:spcPct val="80000"/>
              </a:lnSpc>
            </a:pPr>
            <a:endParaRPr lang="en-US" sz="2700" dirty="0"/>
          </a:p>
          <a:p>
            <a:pPr>
              <a:lnSpc>
                <a:spcPct val="80000"/>
              </a:lnSpc>
            </a:pPr>
            <a:r>
              <a:rPr lang="en-US" sz="2700" dirty="0"/>
              <a:t>Any questions??</a:t>
            </a:r>
          </a:p>
        </p:txBody>
      </p:sp>
      <p:sp>
        <p:nvSpPr>
          <p:cNvPr id="2" name="1 Título"/>
          <p:cNvSpPr>
            <a:spLocks noGrp="1"/>
          </p:cNvSpPr>
          <p:nvPr>
            <p:ph type="title" idx="4294967295"/>
          </p:nvPr>
        </p:nvSpPr>
        <p:spPr>
          <a:xfrm>
            <a:off x="791840" y="104527"/>
            <a:ext cx="9072562" cy="381000"/>
          </a:xfrm>
        </p:spPr>
        <p:txBody>
          <a:bodyPr>
            <a:normAutofit fontScale="90000"/>
          </a:bodyPr>
          <a:lstStyle/>
          <a:p>
            <a:pPr>
              <a:spcAft>
                <a:spcPts val="1200"/>
              </a:spcAft>
            </a:pPr>
            <a:r>
              <a:rPr lang="en-US" sz="2800" dirty="0"/>
              <a:t>5. Future Developments </a:t>
            </a:r>
          </a:p>
        </p:txBody>
      </p:sp>
    </p:spTree>
    <p:extLst>
      <p:ext uri="{BB962C8B-B14F-4D97-AF65-F5344CB8AC3E}">
        <p14:creationId xmlns:p14="http://schemas.microsoft.com/office/powerpoint/2010/main" val="18489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277560" y="59971"/>
            <a:ext cx="9072562" cy="381000"/>
          </a:xfrm>
        </p:spPr>
        <p:txBody>
          <a:bodyPr>
            <a:normAutofit fontScale="90000"/>
          </a:bodyPr>
          <a:lstStyle/>
          <a:p>
            <a:r>
              <a:rPr lang="en-US" sz="2800" dirty="0"/>
              <a:t>1. General overview of </a:t>
            </a:r>
            <a:r>
              <a:rPr lang="en-US" sz="2800" dirty="0" err="1"/>
              <a:t>LIPAc</a:t>
            </a:r>
            <a:endParaRPr lang="en-US" sz="2800" dirty="0"/>
          </a:p>
        </p:txBody>
      </p:sp>
      <p:sp>
        <p:nvSpPr>
          <p:cNvPr id="10" name="Content Placeholder 1">
            <a:extLst>
              <a:ext uri="{FF2B5EF4-FFF2-40B4-BE49-F238E27FC236}">
                <a16:creationId xmlns:a16="http://schemas.microsoft.com/office/drawing/2014/main" id="{E121CCBD-5FDE-48F8-A109-30C22296B56B}"/>
              </a:ext>
            </a:extLst>
          </p:cNvPr>
          <p:cNvSpPr>
            <a:spLocks noGrp="1"/>
          </p:cNvSpPr>
          <p:nvPr/>
        </p:nvSpPr>
        <p:spPr>
          <a:xfrm>
            <a:off x="2520032" y="502473"/>
            <a:ext cx="7725544" cy="1296145"/>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200000"/>
              </a:lnSpc>
              <a:spcBef>
                <a:spcPts val="50"/>
              </a:spcBef>
            </a:pPr>
            <a:r>
              <a:rPr lang="en-GB" sz="2400" b="1" dirty="0" err="1"/>
              <a:t>LIPAc</a:t>
            </a:r>
            <a:r>
              <a:rPr lang="en-GB" sz="2400" dirty="0"/>
              <a:t> ( Linear </a:t>
            </a:r>
            <a:r>
              <a:rPr lang="en-GB" sz="2400" b="1" dirty="0"/>
              <a:t>IFMIF</a:t>
            </a:r>
            <a:r>
              <a:rPr lang="en-GB" sz="2400" dirty="0"/>
              <a:t> Particle Accelerator )</a:t>
            </a:r>
          </a:p>
          <a:p>
            <a:pPr algn="ctr">
              <a:spcBef>
                <a:spcPts val="50"/>
              </a:spcBef>
              <a:spcAft>
                <a:spcPts val="50"/>
              </a:spcAft>
            </a:pPr>
            <a:r>
              <a:rPr lang="en-GB" sz="2400" b="1" dirty="0"/>
              <a:t>International Fusion Materials Irradiation Facility</a:t>
            </a:r>
          </a:p>
          <a:p>
            <a:endParaRPr lang="en-GB" dirty="0"/>
          </a:p>
          <a:p>
            <a:endParaRPr lang="en-GB" dirty="0"/>
          </a:p>
          <a:p>
            <a:endParaRPr lang="en-GB" dirty="0"/>
          </a:p>
          <a:p>
            <a:endParaRPr lang="en-GB" dirty="0"/>
          </a:p>
          <a:p>
            <a:endParaRPr lang="en-GB" dirty="0"/>
          </a:p>
          <a:p>
            <a:endParaRPr lang="en-GB" dirty="0"/>
          </a:p>
        </p:txBody>
      </p:sp>
      <p:sp>
        <p:nvSpPr>
          <p:cNvPr id="11" name="Left Brace 10">
            <a:extLst>
              <a:ext uri="{FF2B5EF4-FFF2-40B4-BE49-F238E27FC236}">
                <a16:creationId xmlns:a16="http://schemas.microsoft.com/office/drawing/2014/main" id="{85784F08-F9CD-4F98-AE0B-37337A8FDA64}"/>
              </a:ext>
            </a:extLst>
          </p:cNvPr>
          <p:cNvSpPr/>
          <p:nvPr/>
        </p:nvSpPr>
        <p:spPr>
          <a:xfrm rot="5400000">
            <a:off x="6202784" y="-1806723"/>
            <a:ext cx="360040" cy="6264696"/>
          </a:xfrm>
          <a:prstGeom prst="leftBrace">
            <a:avLst>
              <a:gd name="adj1" fmla="val 8333"/>
              <a:gd name="adj2" fmla="val 57716"/>
            </a:avLst>
          </a:prstGeom>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p>
        </p:txBody>
      </p:sp>
      <p:grpSp>
        <p:nvGrpSpPr>
          <p:cNvPr id="12" name="Group 11">
            <a:extLst>
              <a:ext uri="{FF2B5EF4-FFF2-40B4-BE49-F238E27FC236}">
                <a16:creationId xmlns:a16="http://schemas.microsoft.com/office/drawing/2014/main" id="{1F7E6DC5-A1D5-44B6-8FC2-CA631EE89CA2}"/>
              </a:ext>
            </a:extLst>
          </p:cNvPr>
          <p:cNvGrpSpPr/>
          <p:nvPr/>
        </p:nvGrpSpPr>
        <p:grpSpPr>
          <a:xfrm>
            <a:off x="7850995" y="2327474"/>
            <a:ext cx="1984287" cy="2393327"/>
            <a:chOff x="3347855" y="2420886"/>
            <a:chExt cx="4608491" cy="3960420"/>
          </a:xfrm>
        </p:grpSpPr>
        <p:grpSp>
          <p:nvGrpSpPr>
            <p:cNvPr id="13" name="Group 12">
              <a:extLst>
                <a:ext uri="{FF2B5EF4-FFF2-40B4-BE49-F238E27FC236}">
                  <a16:creationId xmlns:a16="http://schemas.microsoft.com/office/drawing/2014/main" id="{F23D88E9-C052-4B30-99E8-79CF61ECD677}"/>
                </a:ext>
              </a:extLst>
            </p:cNvPr>
            <p:cNvGrpSpPr>
              <a:grpSpLocks/>
            </p:cNvGrpSpPr>
            <p:nvPr/>
          </p:nvGrpSpPr>
          <p:grpSpPr bwMode="auto">
            <a:xfrm rot="103454">
              <a:off x="3347855" y="2420886"/>
              <a:ext cx="4608491" cy="3960420"/>
              <a:chOff x="1200" y="432"/>
              <a:chExt cx="3120" cy="2658"/>
            </a:xfrm>
          </p:grpSpPr>
          <p:sp>
            <p:nvSpPr>
              <p:cNvPr id="15" name="Freeform 3">
                <a:extLst>
                  <a:ext uri="{FF2B5EF4-FFF2-40B4-BE49-F238E27FC236}">
                    <a16:creationId xmlns:a16="http://schemas.microsoft.com/office/drawing/2014/main" id="{7E89C7B7-B918-4DA1-B4C3-4C8CC7F8F67B}"/>
                  </a:ext>
                </a:extLst>
              </p:cNvPr>
              <p:cNvSpPr>
                <a:spLocks/>
              </p:cNvSpPr>
              <p:nvPr/>
            </p:nvSpPr>
            <p:spPr bwMode="auto">
              <a:xfrm>
                <a:off x="1200" y="2614"/>
                <a:ext cx="49" cy="25"/>
              </a:xfrm>
              <a:custGeom>
                <a:avLst/>
                <a:gdLst>
                  <a:gd name="T0" fmla="*/ 18 w 55"/>
                  <a:gd name="T1" fmla="*/ 3 h 32"/>
                  <a:gd name="T2" fmla="*/ 18 w 55"/>
                  <a:gd name="T3" fmla="*/ 2 h 32"/>
                  <a:gd name="T4" fmla="*/ 14 w 55"/>
                  <a:gd name="T5" fmla="*/ 2 h 32"/>
                  <a:gd name="T6" fmla="*/ 12 w 55"/>
                  <a:gd name="T7" fmla="*/ 2 h 32"/>
                  <a:gd name="T8" fmla="*/ 10 w 55"/>
                  <a:gd name="T9" fmla="*/ 0 h 32"/>
                  <a:gd name="T10" fmla="*/ 4 w 55"/>
                  <a:gd name="T11" fmla="*/ 0 h 32"/>
                  <a:gd name="T12" fmla="*/ 0 w 55"/>
                  <a:gd name="T13" fmla="*/ 2 h 32"/>
                  <a:gd name="T14" fmla="*/ 0 w 55"/>
                  <a:gd name="T15" fmla="*/ 2 h 32"/>
                  <a:gd name="T16" fmla="*/ 4 w 55"/>
                  <a:gd name="T17" fmla="*/ 2 h 32"/>
                  <a:gd name="T18" fmla="*/ 4 w 55"/>
                  <a:gd name="T19" fmla="*/ 2 h 32"/>
                  <a:gd name="T20" fmla="*/ 7 w 55"/>
                  <a:gd name="T21" fmla="*/ 2 h 32"/>
                  <a:gd name="T22" fmla="*/ 12 w 55"/>
                  <a:gd name="T23" fmla="*/ 3 h 32"/>
                  <a:gd name="T24" fmla="*/ 14 w 55"/>
                  <a:gd name="T25" fmla="*/ 3 h 32"/>
                  <a:gd name="T26" fmla="*/ 14 w 55"/>
                  <a:gd name="T27" fmla="*/ 2 h 32"/>
                  <a:gd name="T28" fmla="*/ 14 w 55"/>
                  <a:gd name="T29" fmla="*/ 2 h 32"/>
                  <a:gd name="T30" fmla="*/ 18 w 55"/>
                  <a:gd name="T31" fmla="*/ 3 h 3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5"/>
                  <a:gd name="T49" fmla="*/ 0 h 32"/>
                  <a:gd name="T50" fmla="*/ 55 w 55"/>
                  <a:gd name="T51" fmla="*/ 32 h 3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5" h="32">
                    <a:moveTo>
                      <a:pt x="55" y="32"/>
                    </a:moveTo>
                    <a:lnTo>
                      <a:pt x="55" y="16"/>
                    </a:lnTo>
                    <a:lnTo>
                      <a:pt x="47" y="8"/>
                    </a:lnTo>
                    <a:lnTo>
                      <a:pt x="39" y="8"/>
                    </a:lnTo>
                    <a:lnTo>
                      <a:pt x="31" y="0"/>
                    </a:lnTo>
                    <a:lnTo>
                      <a:pt x="16" y="0"/>
                    </a:lnTo>
                    <a:lnTo>
                      <a:pt x="0" y="8"/>
                    </a:lnTo>
                    <a:lnTo>
                      <a:pt x="0" y="16"/>
                    </a:lnTo>
                    <a:lnTo>
                      <a:pt x="8" y="24"/>
                    </a:lnTo>
                    <a:lnTo>
                      <a:pt x="16" y="24"/>
                    </a:lnTo>
                    <a:lnTo>
                      <a:pt x="23" y="24"/>
                    </a:lnTo>
                    <a:lnTo>
                      <a:pt x="39" y="32"/>
                    </a:lnTo>
                    <a:lnTo>
                      <a:pt x="47" y="32"/>
                    </a:lnTo>
                    <a:lnTo>
                      <a:pt x="47" y="24"/>
                    </a:lnTo>
                    <a:lnTo>
                      <a:pt x="47" y="16"/>
                    </a:lnTo>
                    <a:lnTo>
                      <a:pt x="55" y="32"/>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6" name="Freeform 4">
                <a:extLst>
                  <a:ext uri="{FF2B5EF4-FFF2-40B4-BE49-F238E27FC236}">
                    <a16:creationId xmlns:a16="http://schemas.microsoft.com/office/drawing/2014/main" id="{2256846B-03A6-4E13-976E-304219CF154D}"/>
                  </a:ext>
                </a:extLst>
              </p:cNvPr>
              <p:cNvSpPr>
                <a:spLocks/>
              </p:cNvSpPr>
              <p:nvPr/>
            </p:nvSpPr>
            <p:spPr bwMode="auto">
              <a:xfrm>
                <a:off x="1200" y="2614"/>
                <a:ext cx="49" cy="25"/>
              </a:xfrm>
              <a:custGeom>
                <a:avLst/>
                <a:gdLst>
                  <a:gd name="T0" fmla="*/ 18 w 55"/>
                  <a:gd name="T1" fmla="*/ 3 h 32"/>
                  <a:gd name="T2" fmla="*/ 18 w 55"/>
                  <a:gd name="T3" fmla="*/ 2 h 32"/>
                  <a:gd name="T4" fmla="*/ 14 w 55"/>
                  <a:gd name="T5" fmla="*/ 2 h 32"/>
                  <a:gd name="T6" fmla="*/ 12 w 55"/>
                  <a:gd name="T7" fmla="*/ 2 h 32"/>
                  <a:gd name="T8" fmla="*/ 10 w 55"/>
                  <a:gd name="T9" fmla="*/ 0 h 32"/>
                  <a:gd name="T10" fmla="*/ 4 w 55"/>
                  <a:gd name="T11" fmla="*/ 0 h 32"/>
                  <a:gd name="T12" fmla="*/ 0 w 55"/>
                  <a:gd name="T13" fmla="*/ 2 h 32"/>
                  <a:gd name="T14" fmla="*/ 0 w 55"/>
                  <a:gd name="T15" fmla="*/ 2 h 32"/>
                  <a:gd name="T16" fmla="*/ 4 w 55"/>
                  <a:gd name="T17" fmla="*/ 2 h 32"/>
                  <a:gd name="T18" fmla="*/ 4 w 55"/>
                  <a:gd name="T19" fmla="*/ 2 h 32"/>
                  <a:gd name="T20" fmla="*/ 7 w 55"/>
                  <a:gd name="T21" fmla="*/ 2 h 32"/>
                  <a:gd name="T22" fmla="*/ 12 w 55"/>
                  <a:gd name="T23" fmla="*/ 3 h 32"/>
                  <a:gd name="T24" fmla="*/ 14 w 55"/>
                  <a:gd name="T25" fmla="*/ 3 h 32"/>
                  <a:gd name="T26" fmla="*/ 14 w 55"/>
                  <a:gd name="T27" fmla="*/ 2 h 32"/>
                  <a:gd name="T28" fmla="*/ 14 w 55"/>
                  <a:gd name="T29" fmla="*/ 2 h 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5"/>
                  <a:gd name="T46" fmla="*/ 0 h 32"/>
                  <a:gd name="T47" fmla="*/ 55 w 55"/>
                  <a:gd name="T48" fmla="*/ 32 h 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5" h="32">
                    <a:moveTo>
                      <a:pt x="55" y="32"/>
                    </a:moveTo>
                    <a:lnTo>
                      <a:pt x="55" y="16"/>
                    </a:lnTo>
                    <a:lnTo>
                      <a:pt x="47" y="8"/>
                    </a:lnTo>
                    <a:lnTo>
                      <a:pt x="39" y="8"/>
                    </a:lnTo>
                    <a:lnTo>
                      <a:pt x="31" y="0"/>
                    </a:lnTo>
                    <a:lnTo>
                      <a:pt x="16" y="0"/>
                    </a:lnTo>
                    <a:lnTo>
                      <a:pt x="0" y="8"/>
                    </a:lnTo>
                    <a:lnTo>
                      <a:pt x="0" y="16"/>
                    </a:lnTo>
                    <a:lnTo>
                      <a:pt x="8" y="24"/>
                    </a:lnTo>
                    <a:lnTo>
                      <a:pt x="16" y="24"/>
                    </a:lnTo>
                    <a:lnTo>
                      <a:pt x="23" y="24"/>
                    </a:lnTo>
                    <a:lnTo>
                      <a:pt x="39" y="32"/>
                    </a:lnTo>
                    <a:lnTo>
                      <a:pt x="47" y="32"/>
                    </a:lnTo>
                    <a:lnTo>
                      <a:pt x="47" y="24"/>
                    </a:lnTo>
                    <a:lnTo>
                      <a:pt x="47" y="16"/>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7" name="Freeform 5">
                <a:extLst>
                  <a:ext uri="{FF2B5EF4-FFF2-40B4-BE49-F238E27FC236}">
                    <a16:creationId xmlns:a16="http://schemas.microsoft.com/office/drawing/2014/main" id="{3D67040C-D7CC-4F20-BF26-048B15BECC6B}"/>
                  </a:ext>
                </a:extLst>
              </p:cNvPr>
              <p:cNvSpPr>
                <a:spLocks/>
              </p:cNvSpPr>
              <p:nvPr/>
            </p:nvSpPr>
            <p:spPr bwMode="auto">
              <a:xfrm>
                <a:off x="1263" y="2515"/>
                <a:ext cx="50" cy="74"/>
              </a:xfrm>
              <a:custGeom>
                <a:avLst/>
                <a:gdLst>
                  <a:gd name="T0" fmla="*/ 15 w 56"/>
                  <a:gd name="T1" fmla="*/ 0 h 96"/>
                  <a:gd name="T2" fmla="*/ 13 w 56"/>
                  <a:gd name="T3" fmla="*/ 2 h 96"/>
                  <a:gd name="T4" fmla="*/ 13 w 56"/>
                  <a:gd name="T5" fmla="*/ 2 h 96"/>
                  <a:gd name="T6" fmla="*/ 11 w 56"/>
                  <a:gd name="T7" fmla="*/ 2 h 96"/>
                  <a:gd name="T8" fmla="*/ 8 w 56"/>
                  <a:gd name="T9" fmla="*/ 2 h 96"/>
                  <a:gd name="T10" fmla="*/ 8 w 56"/>
                  <a:gd name="T11" fmla="*/ 2 h 96"/>
                  <a:gd name="T12" fmla="*/ 8 w 56"/>
                  <a:gd name="T13" fmla="*/ 2 h 96"/>
                  <a:gd name="T14" fmla="*/ 5 w 56"/>
                  <a:gd name="T15" fmla="*/ 4 h 96"/>
                  <a:gd name="T16" fmla="*/ 4 w 56"/>
                  <a:gd name="T17" fmla="*/ 6 h 96"/>
                  <a:gd name="T18" fmla="*/ 0 w 56"/>
                  <a:gd name="T19" fmla="*/ 7 h 96"/>
                  <a:gd name="T20" fmla="*/ 4 w 56"/>
                  <a:gd name="T21" fmla="*/ 7 h 96"/>
                  <a:gd name="T22" fmla="*/ 5 w 56"/>
                  <a:gd name="T23" fmla="*/ 7 h 96"/>
                  <a:gd name="T24" fmla="*/ 8 w 56"/>
                  <a:gd name="T25" fmla="*/ 7 h 96"/>
                  <a:gd name="T26" fmla="*/ 8 w 56"/>
                  <a:gd name="T27" fmla="*/ 6 h 96"/>
                  <a:gd name="T28" fmla="*/ 13 w 56"/>
                  <a:gd name="T29" fmla="*/ 5 h 96"/>
                  <a:gd name="T30" fmla="*/ 15 w 56"/>
                  <a:gd name="T31" fmla="*/ 5 h 96"/>
                  <a:gd name="T32" fmla="*/ 15 w 56"/>
                  <a:gd name="T33" fmla="*/ 4 h 96"/>
                  <a:gd name="T34" fmla="*/ 15 w 56"/>
                  <a:gd name="T35" fmla="*/ 2 h 96"/>
                  <a:gd name="T36" fmla="*/ 19 w 56"/>
                  <a:gd name="T37" fmla="*/ 2 h 96"/>
                  <a:gd name="T38" fmla="*/ 19 w 56"/>
                  <a:gd name="T39" fmla="*/ 2 h 96"/>
                  <a:gd name="T40" fmla="*/ 15 w 56"/>
                  <a:gd name="T41" fmla="*/ 0 h 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6"/>
                  <a:gd name="T64" fmla="*/ 0 h 96"/>
                  <a:gd name="T65" fmla="*/ 56 w 56"/>
                  <a:gd name="T66" fmla="*/ 96 h 9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6" h="96">
                    <a:moveTo>
                      <a:pt x="48" y="0"/>
                    </a:moveTo>
                    <a:lnTo>
                      <a:pt x="40" y="8"/>
                    </a:lnTo>
                    <a:lnTo>
                      <a:pt x="40" y="16"/>
                    </a:lnTo>
                    <a:lnTo>
                      <a:pt x="32" y="16"/>
                    </a:lnTo>
                    <a:lnTo>
                      <a:pt x="24" y="16"/>
                    </a:lnTo>
                    <a:lnTo>
                      <a:pt x="24" y="24"/>
                    </a:lnTo>
                    <a:lnTo>
                      <a:pt x="24" y="32"/>
                    </a:lnTo>
                    <a:lnTo>
                      <a:pt x="16" y="56"/>
                    </a:lnTo>
                    <a:lnTo>
                      <a:pt x="8" y="80"/>
                    </a:lnTo>
                    <a:lnTo>
                      <a:pt x="0" y="88"/>
                    </a:lnTo>
                    <a:lnTo>
                      <a:pt x="8" y="96"/>
                    </a:lnTo>
                    <a:lnTo>
                      <a:pt x="16" y="96"/>
                    </a:lnTo>
                    <a:lnTo>
                      <a:pt x="24" y="88"/>
                    </a:lnTo>
                    <a:lnTo>
                      <a:pt x="24" y="80"/>
                    </a:lnTo>
                    <a:lnTo>
                      <a:pt x="40" y="72"/>
                    </a:lnTo>
                    <a:lnTo>
                      <a:pt x="48" y="64"/>
                    </a:lnTo>
                    <a:lnTo>
                      <a:pt x="48" y="56"/>
                    </a:lnTo>
                    <a:lnTo>
                      <a:pt x="48" y="32"/>
                    </a:lnTo>
                    <a:lnTo>
                      <a:pt x="56" y="16"/>
                    </a:lnTo>
                    <a:lnTo>
                      <a:pt x="56" y="8"/>
                    </a:lnTo>
                    <a:lnTo>
                      <a:pt x="48" y="0"/>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8" name="Freeform 6">
                <a:extLst>
                  <a:ext uri="{FF2B5EF4-FFF2-40B4-BE49-F238E27FC236}">
                    <a16:creationId xmlns:a16="http://schemas.microsoft.com/office/drawing/2014/main" id="{849C4732-0AF3-4C0E-A373-EB5933569B46}"/>
                  </a:ext>
                </a:extLst>
              </p:cNvPr>
              <p:cNvSpPr>
                <a:spLocks/>
              </p:cNvSpPr>
              <p:nvPr/>
            </p:nvSpPr>
            <p:spPr bwMode="auto">
              <a:xfrm>
                <a:off x="1263" y="2515"/>
                <a:ext cx="50" cy="74"/>
              </a:xfrm>
              <a:custGeom>
                <a:avLst/>
                <a:gdLst>
                  <a:gd name="T0" fmla="*/ 15 w 56"/>
                  <a:gd name="T1" fmla="*/ 0 h 96"/>
                  <a:gd name="T2" fmla="*/ 13 w 56"/>
                  <a:gd name="T3" fmla="*/ 2 h 96"/>
                  <a:gd name="T4" fmla="*/ 13 w 56"/>
                  <a:gd name="T5" fmla="*/ 2 h 96"/>
                  <a:gd name="T6" fmla="*/ 11 w 56"/>
                  <a:gd name="T7" fmla="*/ 2 h 96"/>
                  <a:gd name="T8" fmla="*/ 8 w 56"/>
                  <a:gd name="T9" fmla="*/ 2 h 96"/>
                  <a:gd name="T10" fmla="*/ 8 w 56"/>
                  <a:gd name="T11" fmla="*/ 2 h 96"/>
                  <a:gd name="T12" fmla="*/ 8 w 56"/>
                  <a:gd name="T13" fmla="*/ 2 h 96"/>
                  <a:gd name="T14" fmla="*/ 5 w 56"/>
                  <a:gd name="T15" fmla="*/ 4 h 96"/>
                  <a:gd name="T16" fmla="*/ 4 w 56"/>
                  <a:gd name="T17" fmla="*/ 6 h 96"/>
                  <a:gd name="T18" fmla="*/ 0 w 56"/>
                  <a:gd name="T19" fmla="*/ 7 h 96"/>
                  <a:gd name="T20" fmla="*/ 4 w 56"/>
                  <a:gd name="T21" fmla="*/ 7 h 96"/>
                  <a:gd name="T22" fmla="*/ 5 w 56"/>
                  <a:gd name="T23" fmla="*/ 7 h 96"/>
                  <a:gd name="T24" fmla="*/ 8 w 56"/>
                  <a:gd name="T25" fmla="*/ 7 h 96"/>
                  <a:gd name="T26" fmla="*/ 8 w 56"/>
                  <a:gd name="T27" fmla="*/ 6 h 96"/>
                  <a:gd name="T28" fmla="*/ 13 w 56"/>
                  <a:gd name="T29" fmla="*/ 5 h 96"/>
                  <a:gd name="T30" fmla="*/ 15 w 56"/>
                  <a:gd name="T31" fmla="*/ 5 h 96"/>
                  <a:gd name="T32" fmla="*/ 15 w 56"/>
                  <a:gd name="T33" fmla="*/ 4 h 96"/>
                  <a:gd name="T34" fmla="*/ 15 w 56"/>
                  <a:gd name="T35" fmla="*/ 2 h 96"/>
                  <a:gd name="T36" fmla="*/ 19 w 56"/>
                  <a:gd name="T37" fmla="*/ 2 h 96"/>
                  <a:gd name="T38" fmla="*/ 19 w 56"/>
                  <a:gd name="T39" fmla="*/ 2 h 96"/>
                  <a:gd name="T40" fmla="*/ 15 w 56"/>
                  <a:gd name="T41" fmla="*/ 0 h 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6"/>
                  <a:gd name="T64" fmla="*/ 0 h 96"/>
                  <a:gd name="T65" fmla="*/ 56 w 56"/>
                  <a:gd name="T66" fmla="*/ 96 h 9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6" h="96">
                    <a:moveTo>
                      <a:pt x="48" y="0"/>
                    </a:moveTo>
                    <a:lnTo>
                      <a:pt x="40" y="8"/>
                    </a:lnTo>
                    <a:lnTo>
                      <a:pt x="40" y="16"/>
                    </a:lnTo>
                    <a:lnTo>
                      <a:pt x="32" y="16"/>
                    </a:lnTo>
                    <a:lnTo>
                      <a:pt x="24" y="16"/>
                    </a:lnTo>
                    <a:lnTo>
                      <a:pt x="24" y="24"/>
                    </a:lnTo>
                    <a:lnTo>
                      <a:pt x="24" y="32"/>
                    </a:lnTo>
                    <a:lnTo>
                      <a:pt x="16" y="56"/>
                    </a:lnTo>
                    <a:lnTo>
                      <a:pt x="8" y="80"/>
                    </a:lnTo>
                    <a:lnTo>
                      <a:pt x="0" y="88"/>
                    </a:lnTo>
                    <a:lnTo>
                      <a:pt x="8" y="96"/>
                    </a:lnTo>
                    <a:lnTo>
                      <a:pt x="16" y="96"/>
                    </a:lnTo>
                    <a:lnTo>
                      <a:pt x="24" y="88"/>
                    </a:lnTo>
                    <a:lnTo>
                      <a:pt x="24" y="80"/>
                    </a:lnTo>
                    <a:lnTo>
                      <a:pt x="40" y="72"/>
                    </a:lnTo>
                    <a:lnTo>
                      <a:pt x="48" y="64"/>
                    </a:lnTo>
                    <a:lnTo>
                      <a:pt x="48" y="56"/>
                    </a:lnTo>
                    <a:lnTo>
                      <a:pt x="48" y="32"/>
                    </a:lnTo>
                    <a:lnTo>
                      <a:pt x="56" y="16"/>
                    </a:lnTo>
                    <a:lnTo>
                      <a:pt x="56" y="8"/>
                    </a:lnTo>
                    <a:lnTo>
                      <a:pt x="48" y="0"/>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9" name="Freeform 7">
                <a:extLst>
                  <a:ext uri="{FF2B5EF4-FFF2-40B4-BE49-F238E27FC236}">
                    <a16:creationId xmlns:a16="http://schemas.microsoft.com/office/drawing/2014/main" id="{38BF5047-B0B2-43AE-90F0-8C4BA21CD2DB}"/>
                  </a:ext>
                </a:extLst>
              </p:cNvPr>
              <p:cNvSpPr>
                <a:spLocks/>
              </p:cNvSpPr>
              <p:nvPr/>
            </p:nvSpPr>
            <p:spPr bwMode="auto">
              <a:xfrm>
                <a:off x="1342" y="2416"/>
                <a:ext cx="469" cy="532"/>
              </a:xfrm>
              <a:custGeom>
                <a:avLst/>
                <a:gdLst>
                  <a:gd name="T0" fmla="*/ 8 w 527"/>
                  <a:gd name="T1" fmla="*/ 8 h 686"/>
                  <a:gd name="T2" fmla="*/ 0 w 527"/>
                  <a:gd name="T3" fmla="*/ 12 h 686"/>
                  <a:gd name="T4" fmla="*/ 8 w 527"/>
                  <a:gd name="T5" fmla="*/ 10 h 686"/>
                  <a:gd name="T6" fmla="*/ 15 w 527"/>
                  <a:gd name="T7" fmla="*/ 10 h 686"/>
                  <a:gd name="T8" fmla="*/ 18 w 527"/>
                  <a:gd name="T9" fmla="*/ 12 h 686"/>
                  <a:gd name="T10" fmla="*/ 15 w 527"/>
                  <a:gd name="T11" fmla="*/ 15 h 686"/>
                  <a:gd name="T12" fmla="*/ 10 w 527"/>
                  <a:gd name="T13" fmla="*/ 17 h 686"/>
                  <a:gd name="T14" fmla="*/ 18 w 527"/>
                  <a:gd name="T15" fmla="*/ 19 h 686"/>
                  <a:gd name="T16" fmla="*/ 18 w 527"/>
                  <a:gd name="T17" fmla="*/ 23 h 686"/>
                  <a:gd name="T18" fmla="*/ 25 w 527"/>
                  <a:gd name="T19" fmla="*/ 23 h 686"/>
                  <a:gd name="T20" fmla="*/ 33 w 527"/>
                  <a:gd name="T21" fmla="*/ 20 h 686"/>
                  <a:gd name="T22" fmla="*/ 43 w 527"/>
                  <a:gd name="T23" fmla="*/ 20 h 686"/>
                  <a:gd name="T24" fmla="*/ 44 w 527"/>
                  <a:gd name="T25" fmla="*/ 24 h 686"/>
                  <a:gd name="T26" fmla="*/ 58 w 527"/>
                  <a:gd name="T27" fmla="*/ 22 h 686"/>
                  <a:gd name="T28" fmla="*/ 48 w 527"/>
                  <a:gd name="T29" fmla="*/ 19 h 686"/>
                  <a:gd name="T30" fmla="*/ 49 w 527"/>
                  <a:gd name="T31" fmla="*/ 13 h 686"/>
                  <a:gd name="T32" fmla="*/ 61 w 527"/>
                  <a:gd name="T33" fmla="*/ 16 h 686"/>
                  <a:gd name="T34" fmla="*/ 68 w 527"/>
                  <a:gd name="T35" fmla="*/ 20 h 686"/>
                  <a:gd name="T36" fmla="*/ 77 w 527"/>
                  <a:gd name="T37" fmla="*/ 22 h 686"/>
                  <a:gd name="T38" fmla="*/ 66 w 527"/>
                  <a:gd name="T39" fmla="*/ 24 h 686"/>
                  <a:gd name="T40" fmla="*/ 68 w 527"/>
                  <a:gd name="T41" fmla="*/ 28 h 686"/>
                  <a:gd name="T42" fmla="*/ 48 w 527"/>
                  <a:gd name="T43" fmla="*/ 33 h 686"/>
                  <a:gd name="T44" fmla="*/ 43 w 527"/>
                  <a:gd name="T45" fmla="*/ 34 h 686"/>
                  <a:gd name="T46" fmla="*/ 39 w 527"/>
                  <a:gd name="T47" fmla="*/ 38 h 686"/>
                  <a:gd name="T48" fmla="*/ 48 w 527"/>
                  <a:gd name="T49" fmla="*/ 43 h 686"/>
                  <a:gd name="T50" fmla="*/ 39 w 527"/>
                  <a:gd name="T51" fmla="*/ 47 h 686"/>
                  <a:gd name="T52" fmla="*/ 49 w 527"/>
                  <a:gd name="T53" fmla="*/ 51 h 686"/>
                  <a:gd name="T54" fmla="*/ 49 w 527"/>
                  <a:gd name="T55" fmla="*/ 49 h 686"/>
                  <a:gd name="T56" fmla="*/ 68 w 527"/>
                  <a:gd name="T57" fmla="*/ 43 h 686"/>
                  <a:gd name="T58" fmla="*/ 68 w 527"/>
                  <a:gd name="T59" fmla="*/ 46 h 686"/>
                  <a:gd name="T60" fmla="*/ 68 w 527"/>
                  <a:gd name="T61" fmla="*/ 53 h 686"/>
                  <a:gd name="T62" fmla="*/ 69 w 527"/>
                  <a:gd name="T63" fmla="*/ 53 h 686"/>
                  <a:gd name="T64" fmla="*/ 87 w 527"/>
                  <a:gd name="T65" fmla="*/ 49 h 686"/>
                  <a:gd name="T66" fmla="*/ 93 w 527"/>
                  <a:gd name="T67" fmla="*/ 50 h 686"/>
                  <a:gd name="T68" fmla="*/ 105 w 527"/>
                  <a:gd name="T69" fmla="*/ 46 h 686"/>
                  <a:gd name="T70" fmla="*/ 114 w 527"/>
                  <a:gd name="T71" fmla="*/ 40 h 686"/>
                  <a:gd name="T72" fmla="*/ 132 w 527"/>
                  <a:gd name="T73" fmla="*/ 32 h 686"/>
                  <a:gd name="T74" fmla="*/ 147 w 527"/>
                  <a:gd name="T75" fmla="*/ 26 h 686"/>
                  <a:gd name="T76" fmla="*/ 162 w 527"/>
                  <a:gd name="T77" fmla="*/ 22 h 686"/>
                  <a:gd name="T78" fmla="*/ 157 w 527"/>
                  <a:gd name="T79" fmla="*/ 20 h 686"/>
                  <a:gd name="T80" fmla="*/ 155 w 527"/>
                  <a:gd name="T81" fmla="*/ 17 h 686"/>
                  <a:gd name="T82" fmla="*/ 150 w 527"/>
                  <a:gd name="T83" fmla="*/ 16 h 686"/>
                  <a:gd name="T84" fmla="*/ 140 w 527"/>
                  <a:gd name="T85" fmla="*/ 13 h 686"/>
                  <a:gd name="T86" fmla="*/ 150 w 527"/>
                  <a:gd name="T87" fmla="*/ 12 h 686"/>
                  <a:gd name="T88" fmla="*/ 142 w 527"/>
                  <a:gd name="T89" fmla="*/ 6 h 686"/>
                  <a:gd name="T90" fmla="*/ 117 w 527"/>
                  <a:gd name="T91" fmla="*/ 7 h 686"/>
                  <a:gd name="T92" fmla="*/ 109 w 527"/>
                  <a:gd name="T93" fmla="*/ 7 h 686"/>
                  <a:gd name="T94" fmla="*/ 105 w 527"/>
                  <a:gd name="T95" fmla="*/ 2 h 686"/>
                  <a:gd name="T96" fmla="*/ 93 w 527"/>
                  <a:gd name="T97" fmla="*/ 2 h 686"/>
                  <a:gd name="T98" fmla="*/ 77 w 527"/>
                  <a:gd name="T99" fmla="*/ 0 h 686"/>
                  <a:gd name="T100" fmla="*/ 68 w 527"/>
                  <a:gd name="T101" fmla="*/ 4 h 686"/>
                  <a:gd name="T102" fmla="*/ 54 w 527"/>
                  <a:gd name="T103" fmla="*/ 4 h 686"/>
                  <a:gd name="T104" fmla="*/ 48 w 527"/>
                  <a:gd name="T105" fmla="*/ 7 h 686"/>
                  <a:gd name="T106" fmla="*/ 33 w 527"/>
                  <a:gd name="T107" fmla="*/ 6 h 686"/>
                  <a:gd name="T108" fmla="*/ 20 w 527"/>
                  <a:gd name="T109" fmla="*/ 7 h 68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27"/>
                  <a:gd name="T166" fmla="*/ 0 h 686"/>
                  <a:gd name="T167" fmla="*/ 527 w 527"/>
                  <a:gd name="T168" fmla="*/ 686 h 68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27" h="686">
                    <a:moveTo>
                      <a:pt x="48" y="96"/>
                    </a:moveTo>
                    <a:lnTo>
                      <a:pt x="40" y="96"/>
                    </a:lnTo>
                    <a:lnTo>
                      <a:pt x="32" y="96"/>
                    </a:lnTo>
                    <a:lnTo>
                      <a:pt x="24" y="96"/>
                    </a:lnTo>
                    <a:lnTo>
                      <a:pt x="24" y="104"/>
                    </a:lnTo>
                    <a:lnTo>
                      <a:pt x="16" y="112"/>
                    </a:lnTo>
                    <a:lnTo>
                      <a:pt x="16" y="119"/>
                    </a:lnTo>
                    <a:lnTo>
                      <a:pt x="8" y="127"/>
                    </a:lnTo>
                    <a:lnTo>
                      <a:pt x="0" y="135"/>
                    </a:lnTo>
                    <a:lnTo>
                      <a:pt x="0" y="151"/>
                    </a:lnTo>
                    <a:lnTo>
                      <a:pt x="0" y="159"/>
                    </a:lnTo>
                    <a:lnTo>
                      <a:pt x="8" y="159"/>
                    </a:lnTo>
                    <a:lnTo>
                      <a:pt x="16" y="151"/>
                    </a:lnTo>
                    <a:lnTo>
                      <a:pt x="24" y="143"/>
                    </a:lnTo>
                    <a:lnTo>
                      <a:pt x="24" y="135"/>
                    </a:lnTo>
                    <a:lnTo>
                      <a:pt x="32" y="135"/>
                    </a:lnTo>
                    <a:lnTo>
                      <a:pt x="32" y="127"/>
                    </a:lnTo>
                    <a:lnTo>
                      <a:pt x="32" y="119"/>
                    </a:lnTo>
                    <a:lnTo>
                      <a:pt x="40" y="119"/>
                    </a:lnTo>
                    <a:lnTo>
                      <a:pt x="48" y="127"/>
                    </a:lnTo>
                    <a:lnTo>
                      <a:pt x="56" y="127"/>
                    </a:lnTo>
                    <a:lnTo>
                      <a:pt x="56" y="119"/>
                    </a:lnTo>
                    <a:lnTo>
                      <a:pt x="56" y="127"/>
                    </a:lnTo>
                    <a:lnTo>
                      <a:pt x="64" y="135"/>
                    </a:lnTo>
                    <a:lnTo>
                      <a:pt x="56" y="143"/>
                    </a:lnTo>
                    <a:lnTo>
                      <a:pt x="48" y="151"/>
                    </a:lnTo>
                    <a:lnTo>
                      <a:pt x="48" y="159"/>
                    </a:lnTo>
                    <a:lnTo>
                      <a:pt x="48" y="167"/>
                    </a:lnTo>
                    <a:lnTo>
                      <a:pt x="48" y="175"/>
                    </a:lnTo>
                    <a:lnTo>
                      <a:pt x="48" y="183"/>
                    </a:lnTo>
                    <a:lnTo>
                      <a:pt x="48" y="191"/>
                    </a:lnTo>
                    <a:lnTo>
                      <a:pt x="48" y="199"/>
                    </a:lnTo>
                    <a:lnTo>
                      <a:pt x="48" y="207"/>
                    </a:lnTo>
                    <a:lnTo>
                      <a:pt x="40" y="215"/>
                    </a:lnTo>
                    <a:lnTo>
                      <a:pt x="32" y="215"/>
                    </a:lnTo>
                    <a:lnTo>
                      <a:pt x="40" y="215"/>
                    </a:lnTo>
                    <a:lnTo>
                      <a:pt x="40" y="223"/>
                    </a:lnTo>
                    <a:lnTo>
                      <a:pt x="48" y="231"/>
                    </a:lnTo>
                    <a:lnTo>
                      <a:pt x="56" y="223"/>
                    </a:lnTo>
                    <a:lnTo>
                      <a:pt x="56" y="239"/>
                    </a:lnTo>
                    <a:lnTo>
                      <a:pt x="56" y="255"/>
                    </a:lnTo>
                    <a:lnTo>
                      <a:pt x="64" y="263"/>
                    </a:lnTo>
                    <a:lnTo>
                      <a:pt x="72" y="271"/>
                    </a:lnTo>
                    <a:lnTo>
                      <a:pt x="64" y="279"/>
                    </a:lnTo>
                    <a:lnTo>
                      <a:pt x="56" y="295"/>
                    </a:lnTo>
                    <a:lnTo>
                      <a:pt x="56" y="303"/>
                    </a:lnTo>
                    <a:lnTo>
                      <a:pt x="56" y="311"/>
                    </a:lnTo>
                    <a:lnTo>
                      <a:pt x="72" y="303"/>
                    </a:lnTo>
                    <a:lnTo>
                      <a:pt x="72" y="295"/>
                    </a:lnTo>
                    <a:lnTo>
                      <a:pt x="80" y="295"/>
                    </a:lnTo>
                    <a:lnTo>
                      <a:pt x="88" y="287"/>
                    </a:lnTo>
                    <a:lnTo>
                      <a:pt x="96" y="279"/>
                    </a:lnTo>
                    <a:lnTo>
                      <a:pt x="96" y="271"/>
                    </a:lnTo>
                    <a:lnTo>
                      <a:pt x="96" y="263"/>
                    </a:lnTo>
                    <a:lnTo>
                      <a:pt x="104" y="263"/>
                    </a:lnTo>
                    <a:lnTo>
                      <a:pt x="112" y="255"/>
                    </a:lnTo>
                    <a:lnTo>
                      <a:pt x="120" y="255"/>
                    </a:lnTo>
                    <a:lnTo>
                      <a:pt x="128" y="255"/>
                    </a:lnTo>
                    <a:lnTo>
                      <a:pt x="136" y="255"/>
                    </a:lnTo>
                    <a:lnTo>
                      <a:pt x="136" y="263"/>
                    </a:lnTo>
                    <a:lnTo>
                      <a:pt x="144" y="279"/>
                    </a:lnTo>
                    <a:lnTo>
                      <a:pt x="136" y="295"/>
                    </a:lnTo>
                    <a:lnTo>
                      <a:pt x="128" y="303"/>
                    </a:lnTo>
                    <a:lnTo>
                      <a:pt x="136" y="303"/>
                    </a:lnTo>
                    <a:lnTo>
                      <a:pt x="144" y="303"/>
                    </a:lnTo>
                    <a:lnTo>
                      <a:pt x="152" y="303"/>
                    </a:lnTo>
                    <a:lnTo>
                      <a:pt x="160" y="295"/>
                    </a:lnTo>
                    <a:lnTo>
                      <a:pt x="168" y="287"/>
                    </a:lnTo>
                    <a:lnTo>
                      <a:pt x="176" y="287"/>
                    </a:lnTo>
                    <a:lnTo>
                      <a:pt x="184" y="271"/>
                    </a:lnTo>
                    <a:lnTo>
                      <a:pt x="184" y="263"/>
                    </a:lnTo>
                    <a:lnTo>
                      <a:pt x="184" y="247"/>
                    </a:lnTo>
                    <a:lnTo>
                      <a:pt x="168" y="239"/>
                    </a:lnTo>
                    <a:lnTo>
                      <a:pt x="160" y="239"/>
                    </a:lnTo>
                    <a:lnTo>
                      <a:pt x="152" y="239"/>
                    </a:lnTo>
                    <a:lnTo>
                      <a:pt x="144" y="239"/>
                    </a:lnTo>
                    <a:lnTo>
                      <a:pt x="144" y="231"/>
                    </a:lnTo>
                    <a:lnTo>
                      <a:pt x="152" y="231"/>
                    </a:lnTo>
                    <a:lnTo>
                      <a:pt x="160" y="199"/>
                    </a:lnTo>
                    <a:lnTo>
                      <a:pt x="160" y="175"/>
                    </a:lnTo>
                    <a:lnTo>
                      <a:pt x="168" y="167"/>
                    </a:lnTo>
                    <a:lnTo>
                      <a:pt x="176" y="175"/>
                    </a:lnTo>
                    <a:lnTo>
                      <a:pt x="184" y="183"/>
                    </a:lnTo>
                    <a:lnTo>
                      <a:pt x="184" y="191"/>
                    </a:lnTo>
                    <a:lnTo>
                      <a:pt x="192" y="207"/>
                    </a:lnTo>
                    <a:lnTo>
                      <a:pt x="208" y="231"/>
                    </a:lnTo>
                    <a:lnTo>
                      <a:pt x="208" y="239"/>
                    </a:lnTo>
                    <a:lnTo>
                      <a:pt x="208" y="247"/>
                    </a:lnTo>
                    <a:lnTo>
                      <a:pt x="208" y="255"/>
                    </a:lnTo>
                    <a:lnTo>
                      <a:pt x="216" y="255"/>
                    </a:lnTo>
                    <a:lnTo>
                      <a:pt x="223" y="255"/>
                    </a:lnTo>
                    <a:lnTo>
                      <a:pt x="231" y="263"/>
                    </a:lnTo>
                    <a:lnTo>
                      <a:pt x="239" y="263"/>
                    </a:lnTo>
                    <a:lnTo>
                      <a:pt x="247" y="271"/>
                    </a:lnTo>
                    <a:lnTo>
                      <a:pt x="247" y="287"/>
                    </a:lnTo>
                    <a:lnTo>
                      <a:pt x="247" y="295"/>
                    </a:lnTo>
                    <a:lnTo>
                      <a:pt x="239" y="295"/>
                    </a:lnTo>
                    <a:lnTo>
                      <a:pt x="223" y="303"/>
                    </a:lnTo>
                    <a:lnTo>
                      <a:pt x="216" y="311"/>
                    </a:lnTo>
                    <a:lnTo>
                      <a:pt x="208" y="311"/>
                    </a:lnTo>
                    <a:lnTo>
                      <a:pt x="216" y="319"/>
                    </a:lnTo>
                    <a:lnTo>
                      <a:pt x="216" y="327"/>
                    </a:lnTo>
                    <a:lnTo>
                      <a:pt x="223" y="335"/>
                    </a:lnTo>
                    <a:lnTo>
                      <a:pt x="223" y="343"/>
                    </a:lnTo>
                    <a:lnTo>
                      <a:pt x="216" y="351"/>
                    </a:lnTo>
                    <a:lnTo>
                      <a:pt x="208" y="367"/>
                    </a:lnTo>
                    <a:lnTo>
                      <a:pt x="200" y="375"/>
                    </a:lnTo>
                    <a:lnTo>
                      <a:pt x="192" y="399"/>
                    </a:lnTo>
                    <a:lnTo>
                      <a:pt x="176" y="423"/>
                    </a:lnTo>
                    <a:lnTo>
                      <a:pt x="152" y="423"/>
                    </a:lnTo>
                    <a:lnTo>
                      <a:pt x="144" y="415"/>
                    </a:lnTo>
                    <a:lnTo>
                      <a:pt x="136" y="407"/>
                    </a:lnTo>
                    <a:lnTo>
                      <a:pt x="136" y="415"/>
                    </a:lnTo>
                    <a:lnTo>
                      <a:pt x="136" y="423"/>
                    </a:lnTo>
                    <a:lnTo>
                      <a:pt x="136" y="431"/>
                    </a:lnTo>
                    <a:lnTo>
                      <a:pt x="136" y="439"/>
                    </a:lnTo>
                    <a:lnTo>
                      <a:pt x="136" y="455"/>
                    </a:lnTo>
                    <a:lnTo>
                      <a:pt x="128" y="471"/>
                    </a:lnTo>
                    <a:lnTo>
                      <a:pt x="120" y="479"/>
                    </a:lnTo>
                    <a:lnTo>
                      <a:pt x="128" y="487"/>
                    </a:lnTo>
                    <a:lnTo>
                      <a:pt x="136" y="495"/>
                    </a:lnTo>
                    <a:lnTo>
                      <a:pt x="144" y="511"/>
                    </a:lnTo>
                    <a:lnTo>
                      <a:pt x="152" y="519"/>
                    </a:lnTo>
                    <a:lnTo>
                      <a:pt x="152" y="535"/>
                    </a:lnTo>
                    <a:lnTo>
                      <a:pt x="152" y="551"/>
                    </a:lnTo>
                    <a:lnTo>
                      <a:pt x="144" y="559"/>
                    </a:lnTo>
                    <a:lnTo>
                      <a:pt x="144" y="575"/>
                    </a:lnTo>
                    <a:lnTo>
                      <a:pt x="144" y="591"/>
                    </a:lnTo>
                    <a:lnTo>
                      <a:pt x="136" y="599"/>
                    </a:lnTo>
                    <a:lnTo>
                      <a:pt x="128" y="599"/>
                    </a:lnTo>
                    <a:lnTo>
                      <a:pt x="120" y="599"/>
                    </a:lnTo>
                    <a:lnTo>
                      <a:pt x="120" y="607"/>
                    </a:lnTo>
                    <a:lnTo>
                      <a:pt x="128" y="615"/>
                    </a:lnTo>
                    <a:lnTo>
                      <a:pt x="144" y="631"/>
                    </a:lnTo>
                    <a:lnTo>
                      <a:pt x="160" y="647"/>
                    </a:lnTo>
                    <a:lnTo>
                      <a:pt x="176" y="654"/>
                    </a:lnTo>
                    <a:lnTo>
                      <a:pt x="184" y="654"/>
                    </a:lnTo>
                    <a:lnTo>
                      <a:pt x="184" y="647"/>
                    </a:lnTo>
                    <a:lnTo>
                      <a:pt x="176" y="639"/>
                    </a:lnTo>
                    <a:lnTo>
                      <a:pt x="160" y="615"/>
                    </a:lnTo>
                    <a:lnTo>
                      <a:pt x="160" y="591"/>
                    </a:lnTo>
                    <a:lnTo>
                      <a:pt x="168" y="575"/>
                    </a:lnTo>
                    <a:lnTo>
                      <a:pt x="184" y="551"/>
                    </a:lnTo>
                    <a:lnTo>
                      <a:pt x="200" y="535"/>
                    </a:lnTo>
                    <a:lnTo>
                      <a:pt x="216" y="543"/>
                    </a:lnTo>
                    <a:lnTo>
                      <a:pt x="223" y="559"/>
                    </a:lnTo>
                    <a:lnTo>
                      <a:pt x="216" y="567"/>
                    </a:lnTo>
                    <a:lnTo>
                      <a:pt x="208" y="567"/>
                    </a:lnTo>
                    <a:lnTo>
                      <a:pt x="208" y="575"/>
                    </a:lnTo>
                    <a:lnTo>
                      <a:pt x="216" y="583"/>
                    </a:lnTo>
                    <a:lnTo>
                      <a:pt x="231" y="607"/>
                    </a:lnTo>
                    <a:lnTo>
                      <a:pt x="231" y="623"/>
                    </a:lnTo>
                    <a:lnTo>
                      <a:pt x="231" y="639"/>
                    </a:lnTo>
                    <a:lnTo>
                      <a:pt x="223" y="654"/>
                    </a:lnTo>
                    <a:lnTo>
                      <a:pt x="216" y="670"/>
                    </a:lnTo>
                    <a:lnTo>
                      <a:pt x="216" y="678"/>
                    </a:lnTo>
                    <a:lnTo>
                      <a:pt x="208" y="686"/>
                    </a:lnTo>
                    <a:lnTo>
                      <a:pt x="200" y="686"/>
                    </a:lnTo>
                    <a:lnTo>
                      <a:pt x="208" y="686"/>
                    </a:lnTo>
                    <a:lnTo>
                      <a:pt x="223" y="670"/>
                    </a:lnTo>
                    <a:lnTo>
                      <a:pt x="247" y="662"/>
                    </a:lnTo>
                    <a:lnTo>
                      <a:pt x="255" y="662"/>
                    </a:lnTo>
                    <a:lnTo>
                      <a:pt x="271" y="662"/>
                    </a:lnTo>
                    <a:lnTo>
                      <a:pt x="279" y="639"/>
                    </a:lnTo>
                    <a:lnTo>
                      <a:pt x="279" y="615"/>
                    </a:lnTo>
                    <a:lnTo>
                      <a:pt x="287" y="607"/>
                    </a:lnTo>
                    <a:lnTo>
                      <a:pt x="287" y="599"/>
                    </a:lnTo>
                    <a:lnTo>
                      <a:pt x="295" y="607"/>
                    </a:lnTo>
                    <a:lnTo>
                      <a:pt x="303" y="615"/>
                    </a:lnTo>
                    <a:lnTo>
                      <a:pt x="303" y="631"/>
                    </a:lnTo>
                    <a:lnTo>
                      <a:pt x="303" y="639"/>
                    </a:lnTo>
                    <a:lnTo>
                      <a:pt x="311" y="639"/>
                    </a:lnTo>
                    <a:lnTo>
                      <a:pt x="319" y="631"/>
                    </a:lnTo>
                    <a:lnTo>
                      <a:pt x="327" y="607"/>
                    </a:lnTo>
                    <a:lnTo>
                      <a:pt x="343" y="583"/>
                    </a:lnTo>
                    <a:lnTo>
                      <a:pt x="359" y="559"/>
                    </a:lnTo>
                    <a:lnTo>
                      <a:pt x="367" y="551"/>
                    </a:lnTo>
                    <a:lnTo>
                      <a:pt x="367" y="543"/>
                    </a:lnTo>
                    <a:lnTo>
                      <a:pt x="359" y="535"/>
                    </a:lnTo>
                    <a:lnTo>
                      <a:pt x="367" y="511"/>
                    </a:lnTo>
                    <a:lnTo>
                      <a:pt x="367" y="487"/>
                    </a:lnTo>
                    <a:lnTo>
                      <a:pt x="375" y="463"/>
                    </a:lnTo>
                    <a:lnTo>
                      <a:pt x="383" y="447"/>
                    </a:lnTo>
                    <a:lnTo>
                      <a:pt x="407" y="431"/>
                    </a:lnTo>
                    <a:lnTo>
                      <a:pt x="423" y="407"/>
                    </a:lnTo>
                    <a:lnTo>
                      <a:pt x="423" y="399"/>
                    </a:lnTo>
                    <a:lnTo>
                      <a:pt x="423" y="383"/>
                    </a:lnTo>
                    <a:lnTo>
                      <a:pt x="431" y="359"/>
                    </a:lnTo>
                    <a:lnTo>
                      <a:pt x="447" y="335"/>
                    </a:lnTo>
                    <a:lnTo>
                      <a:pt x="471" y="319"/>
                    </a:lnTo>
                    <a:lnTo>
                      <a:pt x="487" y="303"/>
                    </a:lnTo>
                    <a:lnTo>
                      <a:pt x="511" y="287"/>
                    </a:lnTo>
                    <a:lnTo>
                      <a:pt x="519" y="271"/>
                    </a:lnTo>
                    <a:lnTo>
                      <a:pt x="527" y="271"/>
                    </a:lnTo>
                    <a:lnTo>
                      <a:pt x="519" y="271"/>
                    </a:lnTo>
                    <a:lnTo>
                      <a:pt x="511" y="271"/>
                    </a:lnTo>
                    <a:lnTo>
                      <a:pt x="495" y="271"/>
                    </a:lnTo>
                    <a:lnTo>
                      <a:pt x="487" y="263"/>
                    </a:lnTo>
                    <a:lnTo>
                      <a:pt x="495" y="255"/>
                    </a:lnTo>
                    <a:lnTo>
                      <a:pt x="503" y="247"/>
                    </a:lnTo>
                    <a:lnTo>
                      <a:pt x="503" y="239"/>
                    </a:lnTo>
                    <a:lnTo>
                      <a:pt x="503" y="231"/>
                    </a:lnTo>
                    <a:lnTo>
                      <a:pt x="503" y="223"/>
                    </a:lnTo>
                    <a:lnTo>
                      <a:pt x="503" y="215"/>
                    </a:lnTo>
                    <a:lnTo>
                      <a:pt x="495" y="215"/>
                    </a:lnTo>
                    <a:lnTo>
                      <a:pt x="503" y="207"/>
                    </a:lnTo>
                    <a:lnTo>
                      <a:pt x="503" y="199"/>
                    </a:lnTo>
                    <a:lnTo>
                      <a:pt x="503" y="191"/>
                    </a:lnTo>
                    <a:lnTo>
                      <a:pt x="495" y="191"/>
                    </a:lnTo>
                    <a:lnTo>
                      <a:pt x="479" y="191"/>
                    </a:lnTo>
                    <a:lnTo>
                      <a:pt x="471" y="191"/>
                    </a:lnTo>
                    <a:lnTo>
                      <a:pt x="463" y="183"/>
                    </a:lnTo>
                    <a:lnTo>
                      <a:pt x="455" y="183"/>
                    </a:lnTo>
                    <a:lnTo>
                      <a:pt x="447" y="183"/>
                    </a:lnTo>
                    <a:lnTo>
                      <a:pt x="447" y="175"/>
                    </a:lnTo>
                    <a:lnTo>
                      <a:pt x="455" y="175"/>
                    </a:lnTo>
                    <a:lnTo>
                      <a:pt x="463" y="167"/>
                    </a:lnTo>
                    <a:lnTo>
                      <a:pt x="471" y="159"/>
                    </a:lnTo>
                    <a:lnTo>
                      <a:pt x="479" y="151"/>
                    </a:lnTo>
                    <a:lnTo>
                      <a:pt x="479" y="143"/>
                    </a:lnTo>
                    <a:lnTo>
                      <a:pt x="479" y="135"/>
                    </a:lnTo>
                    <a:lnTo>
                      <a:pt x="471" y="127"/>
                    </a:lnTo>
                    <a:lnTo>
                      <a:pt x="463" y="104"/>
                    </a:lnTo>
                    <a:lnTo>
                      <a:pt x="463" y="88"/>
                    </a:lnTo>
                    <a:lnTo>
                      <a:pt x="455" y="80"/>
                    </a:lnTo>
                    <a:lnTo>
                      <a:pt x="447" y="88"/>
                    </a:lnTo>
                    <a:lnTo>
                      <a:pt x="439" y="96"/>
                    </a:lnTo>
                    <a:lnTo>
                      <a:pt x="407" y="96"/>
                    </a:lnTo>
                    <a:lnTo>
                      <a:pt x="383" y="96"/>
                    </a:lnTo>
                    <a:lnTo>
                      <a:pt x="375" y="96"/>
                    </a:lnTo>
                    <a:lnTo>
                      <a:pt x="375" y="88"/>
                    </a:lnTo>
                    <a:lnTo>
                      <a:pt x="375" y="96"/>
                    </a:lnTo>
                    <a:lnTo>
                      <a:pt x="367" y="96"/>
                    </a:lnTo>
                    <a:lnTo>
                      <a:pt x="359" y="96"/>
                    </a:lnTo>
                    <a:lnTo>
                      <a:pt x="351" y="88"/>
                    </a:lnTo>
                    <a:lnTo>
                      <a:pt x="343" y="72"/>
                    </a:lnTo>
                    <a:lnTo>
                      <a:pt x="335" y="56"/>
                    </a:lnTo>
                    <a:lnTo>
                      <a:pt x="343" y="40"/>
                    </a:lnTo>
                    <a:lnTo>
                      <a:pt x="343" y="32"/>
                    </a:lnTo>
                    <a:lnTo>
                      <a:pt x="343" y="24"/>
                    </a:lnTo>
                    <a:lnTo>
                      <a:pt x="335" y="24"/>
                    </a:lnTo>
                    <a:lnTo>
                      <a:pt x="327" y="24"/>
                    </a:lnTo>
                    <a:lnTo>
                      <a:pt x="319" y="24"/>
                    </a:lnTo>
                    <a:lnTo>
                      <a:pt x="311" y="24"/>
                    </a:lnTo>
                    <a:lnTo>
                      <a:pt x="303" y="16"/>
                    </a:lnTo>
                    <a:lnTo>
                      <a:pt x="287" y="8"/>
                    </a:lnTo>
                    <a:lnTo>
                      <a:pt x="287" y="0"/>
                    </a:lnTo>
                    <a:lnTo>
                      <a:pt x="279" y="0"/>
                    </a:lnTo>
                    <a:lnTo>
                      <a:pt x="255" y="0"/>
                    </a:lnTo>
                    <a:lnTo>
                      <a:pt x="247" y="0"/>
                    </a:lnTo>
                    <a:lnTo>
                      <a:pt x="239" y="16"/>
                    </a:lnTo>
                    <a:lnTo>
                      <a:pt x="223" y="32"/>
                    </a:lnTo>
                    <a:lnTo>
                      <a:pt x="223" y="40"/>
                    </a:lnTo>
                    <a:lnTo>
                      <a:pt x="223" y="48"/>
                    </a:lnTo>
                    <a:lnTo>
                      <a:pt x="216" y="56"/>
                    </a:lnTo>
                    <a:lnTo>
                      <a:pt x="208" y="56"/>
                    </a:lnTo>
                    <a:lnTo>
                      <a:pt x="208" y="64"/>
                    </a:lnTo>
                    <a:lnTo>
                      <a:pt x="192" y="64"/>
                    </a:lnTo>
                    <a:lnTo>
                      <a:pt x="184" y="56"/>
                    </a:lnTo>
                    <a:lnTo>
                      <a:pt x="176" y="56"/>
                    </a:lnTo>
                    <a:lnTo>
                      <a:pt x="168" y="64"/>
                    </a:lnTo>
                    <a:lnTo>
                      <a:pt x="160" y="64"/>
                    </a:lnTo>
                    <a:lnTo>
                      <a:pt x="168" y="72"/>
                    </a:lnTo>
                    <a:lnTo>
                      <a:pt x="160" y="80"/>
                    </a:lnTo>
                    <a:lnTo>
                      <a:pt x="152" y="88"/>
                    </a:lnTo>
                    <a:lnTo>
                      <a:pt x="136" y="88"/>
                    </a:lnTo>
                    <a:lnTo>
                      <a:pt x="128" y="72"/>
                    </a:lnTo>
                    <a:lnTo>
                      <a:pt x="112" y="72"/>
                    </a:lnTo>
                    <a:lnTo>
                      <a:pt x="104" y="72"/>
                    </a:lnTo>
                    <a:lnTo>
                      <a:pt x="104" y="80"/>
                    </a:lnTo>
                    <a:lnTo>
                      <a:pt x="96" y="80"/>
                    </a:lnTo>
                    <a:lnTo>
                      <a:pt x="96" y="88"/>
                    </a:lnTo>
                    <a:lnTo>
                      <a:pt x="88" y="88"/>
                    </a:lnTo>
                    <a:lnTo>
                      <a:pt x="72" y="88"/>
                    </a:lnTo>
                    <a:lnTo>
                      <a:pt x="64" y="88"/>
                    </a:lnTo>
                    <a:lnTo>
                      <a:pt x="56" y="88"/>
                    </a:lnTo>
                    <a:lnTo>
                      <a:pt x="48" y="96"/>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0" name="Freeform 8">
                <a:extLst>
                  <a:ext uri="{FF2B5EF4-FFF2-40B4-BE49-F238E27FC236}">
                    <a16:creationId xmlns:a16="http://schemas.microsoft.com/office/drawing/2014/main" id="{3F73C6BC-C988-4BFA-9DC8-ACF7A2390E9A}"/>
                  </a:ext>
                </a:extLst>
              </p:cNvPr>
              <p:cNvSpPr>
                <a:spLocks/>
              </p:cNvSpPr>
              <p:nvPr/>
            </p:nvSpPr>
            <p:spPr bwMode="auto">
              <a:xfrm>
                <a:off x="1342" y="2416"/>
                <a:ext cx="469" cy="532"/>
              </a:xfrm>
              <a:custGeom>
                <a:avLst/>
                <a:gdLst>
                  <a:gd name="T0" fmla="*/ 8 w 527"/>
                  <a:gd name="T1" fmla="*/ 8 h 686"/>
                  <a:gd name="T2" fmla="*/ 0 w 527"/>
                  <a:gd name="T3" fmla="*/ 12 h 686"/>
                  <a:gd name="T4" fmla="*/ 8 w 527"/>
                  <a:gd name="T5" fmla="*/ 10 h 686"/>
                  <a:gd name="T6" fmla="*/ 15 w 527"/>
                  <a:gd name="T7" fmla="*/ 10 h 686"/>
                  <a:gd name="T8" fmla="*/ 18 w 527"/>
                  <a:gd name="T9" fmla="*/ 12 h 686"/>
                  <a:gd name="T10" fmla="*/ 15 w 527"/>
                  <a:gd name="T11" fmla="*/ 15 h 686"/>
                  <a:gd name="T12" fmla="*/ 10 w 527"/>
                  <a:gd name="T13" fmla="*/ 17 h 686"/>
                  <a:gd name="T14" fmla="*/ 18 w 527"/>
                  <a:gd name="T15" fmla="*/ 19 h 686"/>
                  <a:gd name="T16" fmla="*/ 18 w 527"/>
                  <a:gd name="T17" fmla="*/ 23 h 686"/>
                  <a:gd name="T18" fmla="*/ 25 w 527"/>
                  <a:gd name="T19" fmla="*/ 23 h 686"/>
                  <a:gd name="T20" fmla="*/ 33 w 527"/>
                  <a:gd name="T21" fmla="*/ 20 h 686"/>
                  <a:gd name="T22" fmla="*/ 43 w 527"/>
                  <a:gd name="T23" fmla="*/ 20 h 686"/>
                  <a:gd name="T24" fmla="*/ 44 w 527"/>
                  <a:gd name="T25" fmla="*/ 24 h 686"/>
                  <a:gd name="T26" fmla="*/ 58 w 527"/>
                  <a:gd name="T27" fmla="*/ 22 h 686"/>
                  <a:gd name="T28" fmla="*/ 48 w 527"/>
                  <a:gd name="T29" fmla="*/ 19 h 686"/>
                  <a:gd name="T30" fmla="*/ 49 w 527"/>
                  <a:gd name="T31" fmla="*/ 13 h 686"/>
                  <a:gd name="T32" fmla="*/ 61 w 527"/>
                  <a:gd name="T33" fmla="*/ 16 h 686"/>
                  <a:gd name="T34" fmla="*/ 68 w 527"/>
                  <a:gd name="T35" fmla="*/ 20 h 686"/>
                  <a:gd name="T36" fmla="*/ 77 w 527"/>
                  <a:gd name="T37" fmla="*/ 22 h 686"/>
                  <a:gd name="T38" fmla="*/ 66 w 527"/>
                  <a:gd name="T39" fmla="*/ 24 h 686"/>
                  <a:gd name="T40" fmla="*/ 68 w 527"/>
                  <a:gd name="T41" fmla="*/ 28 h 686"/>
                  <a:gd name="T42" fmla="*/ 48 w 527"/>
                  <a:gd name="T43" fmla="*/ 33 h 686"/>
                  <a:gd name="T44" fmla="*/ 43 w 527"/>
                  <a:gd name="T45" fmla="*/ 34 h 686"/>
                  <a:gd name="T46" fmla="*/ 39 w 527"/>
                  <a:gd name="T47" fmla="*/ 38 h 686"/>
                  <a:gd name="T48" fmla="*/ 48 w 527"/>
                  <a:gd name="T49" fmla="*/ 43 h 686"/>
                  <a:gd name="T50" fmla="*/ 39 w 527"/>
                  <a:gd name="T51" fmla="*/ 47 h 686"/>
                  <a:gd name="T52" fmla="*/ 49 w 527"/>
                  <a:gd name="T53" fmla="*/ 51 h 686"/>
                  <a:gd name="T54" fmla="*/ 49 w 527"/>
                  <a:gd name="T55" fmla="*/ 49 h 686"/>
                  <a:gd name="T56" fmla="*/ 68 w 527"/>
                  <a:gd name="T57" fmla="*/ 43 h 686"/>
                  <a:gd name="T58" fmla="*/ 68 w 527"/>
                  <a:gd name="T59" fmla="*/ 46 h 686"/>
                  <a:gd name="T60" fmla="*/ 68 w 527"/>
                  <a:gd name="T61" fmla="*/ 53 h 686"/>
                  <a:gd name="T62" fmla="*/ 69 w 527"/>
                  <a:gd name="T63" fmla="*/ 53 h 686"/>
                  <a:gd name="T64" fmla="*/ 87 w 527"/>
                  <a:gd name="T65" fmla="*/ 49 h 686"/>
                  <a:gd name="T66" fmla="*/ 93 w 527"/>
                  <a:gd name="T67" fmla="*/ 50 h 686"/>
                  <a:gd name="T68" fmla="*/ 105 w 527"/>
                  <a:gd name="T69" fmla="*/ 46 h 686"/>
                  <a:gd name="T70" fmla="*/ 114 w 527"/>
                  <a:gd name="T71" fmla="*/ 40 h 686"/>
                  <a:gd name="T72" fmla="*/ 132 w 527"/>
                  <a:gd name="T73" fmla="*/ 32 h 686"/>
                  <a:gd name="T74" fmla="*/ 147 w 527"/>
                  <a:gd name="T75" fmla="*/ 26 h 686"/>
                  <a:gd name="T76" fmla="*/ 162 w 527"/>
                  <a:gd name="T77" fmla="*/ 22 h 686"/>
                  <a:gd name="T78" fmla="*/ 157 w 527"/>
                  <a:gd name="T79" fmla="*/ 20 h 686"/>
                  <a:gd name="T80" fmla="*/ 155 w 527"/>
                  <a:gd name="T81" fmla="*/ 17 h 686"/>
                  <a:gd name="T82" fmla="*/ 150 w 527"/>
                  <a:gd name="T83" fmla="*/ 16 h 686"/>
                  <a:gd name="T84" fmla="*/ 140 w 527"/>
                  <a:gd name="T85" fmla="*/ 13 h 686"/>
                  <a:gd name="T86" fmla="*/ 150 w 527"/>
                  <a:gd name="T87" fmla="*/ 12 h 686"/>
                  <a:gd name="T88" fmla="*/ 142 w 527"/>
                  <a:gd name="T89" fmla="*/ 6 h 686"/>
                  <a:gd name="T90" fmla="*/ 117 w 527"/>
                  <a:gd name="T91" fmla="*/ 7 h 686"/>
                  <a:gd name="T92" fmla="*/ 109 w 527"/>
                  <a:gd name="T93" fmla="*/ 7 h 686"/>
                  <a:gd name="T94" fmla="*/ 105 w 527"/>
                  <a:gd name="T95" fmla="*/ 2 h 686"/>
                  <a:gd name="T96" fmla="*/ 93 w 527"/>
                  <a:gd name="T97" fmla="*/ 2 h 686"/>
                  <a:gd name="T98" fmla="*/ 77 w 527"/>
                  <a:gd name="T99" fmla="*/ 0 h 686"/>
                  <a:gd name="T100" fmla="*/ 68 w 527"/>
                  <a:gd name="T101" fmla="*/ 4 h 686"/>
                  <a:gd name="T102" fmla="*/ 54 w 527"/>
                  <a:gd name="T103" fmla="*/ 4 h 686"/>
                  <a:gd name="T104" fmla="*/ 48 w 527"/>
                  <a:gd name="T105" fmla="*/ 7 h 686"/>
                  <a:gd name="T106" fmla="*/ 33 w 527"/>
                  <a:gd name="T107" fmla="*/ 6 h 686"/>
                  <a:gd name="T108" fmla="*/ 20 w 527"/>
                  <a:gd name="T109" fmla="*/ 7 h 68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27"/>
                  <a:gd name="T166" fmla="*/ 0 h 686"/>
                  <a:gd name="T167" fmla="*/ 527 w 527"/>
                  <a:gd name="T168" fmla="*/ 686 h 68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27" h="686">
                    <a:moveTo>
                      <a:pt x="48" y="96"/>
                    </a:moveTo>
                    <a:lnTo>
                      <a:pt x="40" y="96"/>
                    </a:lnTo>
                    <a:lnTo>
                      <a:pt x="32" y="96"/>
                    </a:lnTo>
                    <a:lnTo>
                      <a:pt x="24" y="96"/>
                    </a:lnTo>
                    <a:lnTo>
                      <a:pt x="24" y="104"/>
                    </a:lnTo>
                    <a:lnTo>
                      <a:pt x="16" y="112"/>
                    </a:lnTo>
                    <a:lnTo>
                      <a:pt x="16" y="119"/>
                    </a:lnTo>
                    <a:lnTo>
                      <a:pt x="8" y="127"/>
                    </a:lnTo>
                    <a:lnTo>
                      <a:pt x="0" y="135"/>
                    </a:lnTo>
                    <a:lnTo>
                      <a:pt x="0" y="151"/>
                    </a:lnTo>
                    <a:lnTo>
                      <a:pt x="0" y="159"/>
                    </a:lnTo>
                    <a:lnTo>
                      <a:pt x="8" y="159"/>
                    </a:lnTo>
                    <a:lnTo>
                      <a:pt x="16" y="151"/>
                    </a:lnTo>
                    <a:lnTo>
                      <a:pt x="24" y="143"/>
                    </a:lnTo>
                    <a:lnTo>
                      <a:pt x="24" y="135"/>
                    </a:lnTo>
                    <a:lnTo>
                      <a:pt x="32" y="135"/>
                    </a:lnTo>
                    <a:lnTo>
                      <a:pt x="32" y="127"/>
                    </a:lnTo>
                    <a:lnTo>
                      <a:pt x="32" y="119"/>
                    </a:lnTo>
                    <a:lnTo>
                      <a:pt x="40" y="119"/>
                    </a:lnTo>
                    <a:lnTo>
                      <a:pt x="48" y="127"/>
                    </a:lnTo>
                    <a:lnTo>
                      <a:pt x="56" y="127"/>
                    </a:lnTo>
                    <a:lnTo>
                      <a:pt x="56" y="119"/>
                    </a:lnTo>
                    <a:lnTo>
                      <a:pt x="56" y="127"/>
                    </a:lnTo>
                    <a:lnTo>
                      <a:pt x="64" y="135"/>
                    </a:lnTo>
                    <a:lnTo>
                      <a:pt x="56" y="143"/>
                    </a:lnTo>
                    <a:lnTo>
                      <a:pt x="48" y="151"/>
                    </a:lnTo>
                    <a:lnTo>
                      <a:pt x="48" y="159"/>
                    </a:lnTo>
                    <a:lnTo>
                      <a:pt x="48" y="167"/>
                    </a:lnTo>
                    <a:lnTo>
                      <a:pt x="48" y="175"/>
                    </a:lnTo>
                    <a:lnTo>
                      <a:pt x="48" y="183"/>
                    </a:lnTo>
                    <a:lnTo>
                      <a:pt x="48" y="191"/>
                    </a:lnTo>
                    <a:lnTo>
                      <a:pt x="48" y="199"/>
                    </a:lnTo>
                    <a:lnTo>
                      <a:pt x="48" y="207"/>
                    </a:lnTo>
                    <a:lnTo>
                      <a:pt x="40" y="215"/>
                    </a:lnTo>
                    <a:lnTo>
                      <a:pt x="32" y="215"/>
                    </a:lnTo>
                    <a:lnTo>
                      <a:pt x="40" y="215"/>
                    </a:lnTo>
                    <a:lnTo>
                      <a:pt x="40" y="223"/>
                    </a:lnTo>
                    <a:lnTo>
                      <a:pt x="48" y="231"/>
                    </a:lnTo>
                    <a:lnTo>
                      <a:pt x="56" y="223"/>
                    </a:lnTo>
                    <a:lnTo>
                      <a:pt x="56" y="239"/>
                    </a:lnTo>
                    <a:lnTo>
                      <a:pt x="56" y="255"/>
                    </a:lnTo>
                    <a:lnTo>
                      <a:pt x="64" y="263"/>
                    </a:lnTo>
                    <a:lnTo>
                      <a:pt x="72" y="271"/>
                    </a:lnTo>
                    <a:lnTo>
                      <a:pt x="64" y="279"/>
                    </a:lnTo>
                    <a:lnTo>
                      <a:pt x="56" y="295"/>
                    </a:lnTo>
                    <a:lnTo>
                      <a:pt x="56" y="303"/>
                    </a:lnTo>
                    <a:lnTo>
                      <a:pt x="56" y="311"/>
                    </a:lnTo>
                    <a:lnTo>
                      <a:pt x="72" y="303"/>
                    </a:lnTo>
                    <a:lnTo>
                      <a:pt x="72" y="295"/>
                    </a:lnTo>
                    <a:lnTo>
                      <a:pt x="80" y="295"/>
                    </a:lnTo>
                    <a:lnTo>
                      <a:pt x="88" y="287"/>
                    </a:lnTo>
                    <a:lnTo>
                      <a:pt x="96" y="279"/>
                    </a:lnTo>
                    <a:lnTo>
                      <a:pt x="96" y="271"/>
                    </a:lnTo>
                    <a:lnTo>
                      <a:pt x="96" y="263"/>
                    </a:lnTo>
                    <a:lnTo>
                      <a:pt x="104" y="263"/>
                    </a:lnTo>
                    <a:lnTo>
                      <a:pt x="112" y="255"/>
                    </a:lnTo>
                    <a:lnTo>
                      <a:pt x="120" y="255"/>
                    </a:lnTo>
                    <a:lnTo>
                      <a:pt x="128" y="255"/>
                    </a:lnTo>
                    <a:lnTo>
                      <a:pt x="136" y="255"/>
                    </a:lnTo>
                    <a:lnTo>
                      <a:pt x="136" y="263"/>
                    </a:lnTo>
                    <a:lnTo>
                      <a:pt x="144" y="279"/>
                    </a:lnTo>
                    <a:lnTo>
                      <a:pt x="136" y="295"/>
                    </a:lnTo>
                    <a:lnTo>
                      <a:pt x="128" y="303"/>
                    </a:lnTo>
                    <a:lnTo>
                      <a:pt x="136" y="303"/>
                    </a:lnTo>
                    <a:lnTo>
                      <a:pt x="144" y="303"/>
                    </a:lnTo>
                    <a:lnTo>
                      <a:pt x="152" y="303"/>
                    </a:lnTo>
                    <a:lnTo>
                      <a:pt x="160" y="295"/>
                    </a:lnTo>
                    <a:lnTo>
                      <a:pt x="168" y="287"/>
                    </a:lnTo>
                    <a:lnTo>
                      <a:pt x="176" y="287"/>
                    </a:lnTo>
                    <a:lnTo>
                      <a:pt x="184" y="271"/>
                    </a:lnTo>
                    <a:lnTo>
                      <a:pt x="184" y="263"/>
                    </a:lnTo>
                    <a:lnTo>
                      <a:pt x="184" y="247"/>
                    </a:lnTo>
                    <a:lnTo>
                      <a:pt x="168" y="239"/>
                    </a:lnTo>
                    <a:lnTo>
                      <a:pt x="160" y="239"/>
                    </a:lnTo>
                    <a:lnTo>
                      <a:pt x="152" y="239"/>
                    </a:lnTo>
                    <a:lnTo>
                      <a:pt x="144" y="239"/>
                    </a:lnTo>
                    <a:lnTo>
                      <a:pt x="144" y="231"/>
                    </a:lnTo>
                    <a:lnTo>
                      <a:pt x="152" y="231"/>
                    </a:lnTo>
                    <a:lnTo>
                      <a:pt x="160" y="199"/>
                    </a:lnTo>
                    <a:lnTo>
                      <a:pt x="160" y="175"/>
                    </a:lnTo>
                    <a:lnTo>
                      <a:pt x="168" y="167"/>
                    </a:lnTo>
                    <a:lnTo>
                      <a:pt x="176" y="175"/>
                    </a:lnTo>
                    <a:lnTo>
                      <a:pt x="184" y="183"/>
                    </a:lnTo>
                    <a:lnTo>
                      <a:pt x="184" y="191"/>
                    </a:lnTo>
                    <a:lnTo>
                      <a:pt x="192" y="207"/>
                    </a:lnTo>
                    <a:lnTo>
                      <a:pt x="208" y="231"/>
                    </a:lnTo>
                    <a:lnTo>
                      <a:pt x="208" y="239"/>
                    </a:lnTo>
                    <a:lnTo>
                      <a:pt x="208" y="247"/>
                    </a:lnTo>
                    <a:lnTo>
                      <a:pt x="208" y="255"/>
                    </a:lnTo>
                    <a:lnTo>
                      <a:pt x="216" y="255"/>
                    </a:lnTo>
                    <a:lnTo>
                      <a:pt x="223" y="255"/>
                    </a:lnTo>
                    <a:lnTo>
                      <a:pt x="231" y="263"/>
                    </a:lnTo>
                    <a:lnTo>
                      <a:pt x="239" y="263"/>
                    </a:lnTo>
                    <a:lnTo>
                      <a:pt x="247" y="271"/>
                    </a:lnTo>
                    <a:lnTo>
                      <a:pt x="247" y="287"/>
                    </a:lnTo>
                    <a:lnTo>
                      <a:pt x="247" y="295"/>
                    </a:lnTo>
                    <a:lnTo>
                      <a:pt x="239" y="295"/>
                    </a:lnTo>
                    <a:lnTo>
                      <a:pt x="223" y="303"/>
                    </a:lnTo>
                    <a:lnTo>
                      <a:pt x="216" y="311"/>
                    </a:lnTo>
                    <a:lnTo>
                      <a:pt x="208" y="311"/>
                    </a:lnTo>
                    <a:lnTo>
                      <a:pt x="216" y="319"/>
                    </a:lnTo>
                    <a:lnTo>
                      <a:pt x="216" y="327"/>
                    </a:lnTo>
                    <a:lnTo>
                      <a:pt x="223" y="335"/>
                    </a:lnTo>
                    <a:lnTo>
                      <a:pt x="223" y="343"/>
                    </a:lnTo>
                    <a:lnTo>
                      <a:pt x="216" y="351"/>
                    </a:lnTo>
                    <a:lnTo>
                      <a:pt x="208" y="367"/>
                    </a:lnTo>
                    <a:lnTo>
                      <a:pt x="200" y="375"/>
                    </a:lnTo>
                    <a:lnTo>
                      <a:pt x="192" y="399"/>
                    </a:lnTo>
                    <a:lnTo>
                      <a:pt x="176" y="423"/>
                    </a:lnTo>
                    <a:lnTo>
                      <a:pt x="152" y="423"/>
                    </a:lnTo>
                    <a:lnTo>
                      <a:pt x="144" y="415"/>
                    </a:lnTo>
                    <a:lnTo>
                      <a:pt x="136" y="407"/>
                    </a:lnTo>
                    <a:lnTo>
                      <a:pt x="136" y="415"/>
                    </a:lnTo>
                    <a:lnTo>
                      <a:pt x="136" y="423"/>
                    </a:lnTo>
                    <a:lnTo>
                      <a:pt x="136" y="431"/>
                    </a:lnTo>
                    <a:lnTo>
                      <a:pt x="136" y="439"/>
                    </a:lnTo>
                    <a:lnTo>
                      <a:pt x="136" y="455"/>
                    </a:lnTo>
                    <a:lnTo>
                      <a:pt x="128" y="471"/>
                    </a:lnTo>
                    <a:lnTo>
                      <a:pt x="120" y="479"/>
                    </a:lnTo>
                    <a:lnTo>
                      <a:pt x="128" y="487"/>
                    </a:lnTo>
                    <a:lnTo>
                      <a:pt x="136" y="495"/>
                    </a:lnTo>
                    <a:lnTo>
                      <a:pt x="144" y="511"/>
                    </a:lnTo>
                    <a:lnTo>
                      <a:pt x="152" y="519"/>
                    </a:lnTo>
                    <a:lnTo>
                      <a:pt x="152" y="535"/>
                    </a:lnTo>
                    <a:lnTo>
                      <a:pt x="152" y="551"/>
                    </a:lnTo>
                    <a:lnTo>
                      <a:pt x="144" y="559"/>
                    </a:lnTo>
                    <a:lnTo>
                      <a:pt x="144" y="575"/>
                    </a:lnTo>
                    <a:lnTo>
                      <a:pt x="144" y="591"/>
                    </a:lnTo>
                    <a:lnTo>
                      <a:pt x="136" y="599"/>
                    </a:lnTo>
                    <a:lnTo>
                      <a:pt x="128" y="599"/>
                    </a:lnTo>
                    <a:lnTo>
                      <a:pt x="120" y="599"/>
                    </a:lnTo>
                    <a:lnTo>
                      <a:pt x="120" y="607"/>
                    </a:lnTo>
                    <a:lnTo>
                      <a:pt x="128" y="615"/>
                    </a:lnTo>
                    <a:lnTo>
                      <a:pt x="144" y="631"/>
                    </a:lnTo>
                    <a:lnTo>
                      <a:pt x="160" y="647"/>
                    </a:lnTo>
                    <a:lnTo>
                      <a:pt x="176" y="654"/>
                    </a:lnTo>
                    <a:lnTo>
                      <a:pt x="184" y="654"/>
                    </a:lnTo>
                    <a:lnTo>
                      <a:pt x="184" y="647"/>
                    </a:lnTo>
                    <a:lnTo>
                      <a:pt x="176" y="639"/>
                    </a:lnTo>
                    <a:lnTo>
                      <a:pt x="160" y="615"/>
                    </a:lnTo>
                    <a:lnTo>
                      <a:pt x="160" y="591"/>
                    </a:lnTo>
                    <a:lnTo>
                      <a:pt x="168" y="575"/>
                    </a:lnTo>
                    <a:lnTo>
                      <a:pt x="184" y="551"/>
                    </a:lnTo>
                    <a:lnTo>
                      <a:pt x="200" y="535"/>
                    </a:lnTo>
                    <a:lnTo>
                      <a:pt x="216" y="543"/>
                    </a:lnTo>
                    <a:lnTo>
                      <a:pt x="223" y="559"/>
                    </a:lnTo>
                    <a:lnTo>
                      <a:pt x="216" y="567"/>
                    </a:lnTo>
                    <a:lnTo>
                      <a:pt x="208" y="567"/>
                    </a:lnTo>
                    <a:lnTo>
                      <a:pt x="208" y="575"/>
                    </a:lnTo>
                    <a:lnTo>
                      <a:pt x="216" y="583"/>
                    </a:lnTo>
                    <a:lnTo>
                      <a:pt x="231" y="607"/>
                    </a:lnTo>
                    <a:lnTo>
                      <a:pt x="231" y="623"/>
                    </a:lnTo>
                    <a:lnTo>
                      <a:pt x="231" y="639"/>
                    </a:lnTo>
                    <a:lnTo>
                      <a:pt x="223" y="654"/>
                    </a:lnTo>
                    <a:lnTo>
                      <a:pt x="216" y="670"/>
                    </a:lnTo>
                    <a:lnTo>
                      <a:pt x="216" y="678"/>
                    </a:lnTo>
                    <a:lnTo>
                      <a:pt x="208" y="686"/>
                    </a:lnTo>
                    <a:lnTo>
                      <a:pt x="200" y="686"/>
                    </a:lnTo>
                    <a:lnTo>
                      <a:pt x="208" y="686"/>
                    </a:lnTo>
                    <a:lnTo>
                      <a:pt x="223" y="670"/>
                    </a:lnTo>
                    <a:lnTo>
                      <a:pt x="247" y="662"/>
                    </a:lnTo>
                    <a:lnTo>
                      <a:pt x="255" y="662"/>
                    </a:lnTo>
                    <a:lnTo>
                      <a:pt x="271" y="662"/>
                    </a:lnTo>
                    <a:lnTo>
                      <a:pt x="279" y="639"/>
                    </a:lnTo>
                    <a:lnTo>
                      <a:pt x="279" y="615"/>
                    </a:lnTo>
                    <a:lnTo>
                      <a:pt x="287" y="607"/>
                    </a:lnTo>
                    <a:lnTo>
                      <a:pt x="287" y="599"/>
                    </a:lnTo>
                    <a:lnTo>
                      <a:pt x="295" y="607"/>
                    </a:lnTo>
                    <a:lnTo>
                      <a:pt x="303" y="615"/>
                    </a:lnTo>
                    <a:lnTo>
                      <a:pt x="303" y="631"/>
                    </a:lnTo>
                    <a:lnTo>
                      <a:pt x="303" y="639"/>
                    </a:lnTo>
                    <a:lnTo>
                      <a:pt x="311" y="639"/>
                    </a:lnTo>
                    <a:lnTo>
                      <a:pt x="319" y="631"/>
                    </a:lnTo>
                    <a:lnTo>
                      <a:pt x="327" y="607"/>
                    </a:lnTo>
                    <a:lnTo>
                      <a:pt x="343" y="583"/>
                    </a:lnTo>
                    <a:lnTo>
                      <a:pt x="359" y="559"/>
                    </a:lnTo>
                    <a:lnTo>
                      <a:pt x="367" y="551"/>
                    </a:lnTo>
                    <a:lnTo>
                      <a:pt x="367" y="543"/>
                    </a:lnTo>
                    <a:lnTo>
                      <a:pt x="359" y="535"/>
                    </a:lnTo>
                    <a:lnTo>
                      <a:pt x="367" y="511"/>
                    </a:lnTo>
                    <a:lnTo>
                      <a:pt x="367" y="487"/>
                    </a:lnTo>
                    <a:lnTo>
                      <a:pt x="375" y="463"/>
                    </a:lnTo>
                    <a:lnTo>
                      <a:pt x="383" y="447"/>
                    </a:lnTo>
                    <a:lnTo>
                      <a:pt x="407" y="431"/>
                    </a:lnTo>
                    <a:lnTo>
                      <a:pt x="423" y="407"/>
                    </a:lnTo>
                    <a:lnTo>
                      <a:pt x="423" y="399"/>
                    </a:lnTo>
                    <a:lnTo>
                      <a:pt x="423" y="383"/>
                    </a:lnTo>
                    <a:lnTo>
                      <a:pt x="431" y="359"/>
                    </a:lnTo>
                    <a:lnTo>
                      <a:pt x="447" y="335"/>
                    </a:lnTo>
                    <a:lnTo>
                      <a:pt x="471" y="319"/>
                    </a:lnTo>
                    <a:lnTo>
                      <a:pt x="487" y="303"/>
                    </a:lnTo>
                    <a:lnTo>
                      <a:pt x="511" y="287"/>
                    </a:lnTo>
                    <a:lnTo>
                      <a:pt x="519" y="271"/>
                    </a:lnTo>
                    <a:lnTo>
                      <a:pt x="527" y="271"/>
                    </a:lnTo>
                    <a:lnTo>
                      <a:pt x="519" y="271"/>
                    </a:lnTo>
                    <a:lnTo>
                      <a:pt x="511" y="271"/>
                    </a:lnTo>
                    <a:lnTo>
                      <a:pt x="495" y="271"/>
                    </a:lnTo>
                    <a:lnTo>
                      <a:pt x="487" y="263"/>
                    </a:lnTo>
                    <a:lnTo>
                      <a:pt x="495" y="255"/>
                    </a:lnTo>
                    <a:lnTo>
                      <a:pt x="503" y="247"/>
                    </a:lnTo>
                    <a:lnTo>
                      <a:pt x="503" y="239"/>
                    </a:lnTo>
                    <a:lnTo>
                      <a:pt x="503" y="231"/>
                    </a:lnTo>
                    <a:lnTo>
                      <a:pt x="503" y="223"/>
                    </a:lnTo>
                    <a:lnTo>
                      <a:pt x="503" y="215"/>
                    </a:lnTo>
                    <a:lnTo>
                      <a:pt x="495" y="215"/>
                    </a:lnTo>
                    <a:lnTo>
                      <a:pt x="503" y="207"/>
                    </a:lnTo>
                    <a:lnTo>
                      <a:pt x="503" y="199"/>
                    </a:lnTo>
                    <a:lnTo>
                      <a:pt x="503" y="191"/>
                    </a:lnTo>
                    <a:lnTo>
                      <a:pt x="495" y="191"/>
                    </a:lnTo>
                    <a:lnTo>
                      <a:pt x="479" y="191"/>
                    </a:lnTo>
                    <a:lnTo>
                      <a:pt x="471" y="191"/>
                    </a:lnTo>
                    <a:lnTo>
                      <a:pt x="463" y="183"/>
                    </a:lnTo>
                    <a:lnTo>
                      <a:pt x="455" y="183"/>
                    </a:lnTo>
                    <a:lnTo>
                      <a:pt x="447" y="183"/>
                    </a:lnTo>
                    <a:lnTo>
                      <a:pt x="447" y="175"/>
                    </a:lnTo>
                    <a:lnTo>
                      <a:pt x="455" y="175"/>
                    </a:lnTo>
                    <a:lnTo>
                      <a:pt x="463" y="167"/>
                    </a:lnTo>
                    <a:lnTo>
                      <a:pt x="471" y="159"/>
                    </a:lnTo>
                    <a:lnTo>
                      <a:pt x="479" y="151"/>
                    </a:lnTo>
                    <a:lnTo>
                      <a:pt x="479" y="143"/>
                    </a:lnTo>
                    <a:lnTo>
                      <a:pt x="479" y="135"/>
                    </a:lnTo>
                    <a:lnTo>
                      <a:pt x="471" y="127"/>
                    </a:lnTo>
                    <a:lnTo>
                      <a:pt x="463" y="104"/>
                    </a:lnTo>
                    <a:lnTo>
                      <a:pt x="463" y="88"/>
                    </a:lnTo>
                    <a:lnTo>
                      <a:pt x="455" y="80"/>
                    </a:lnTo>
                    <a:lnTo>
                      <a:pt x="447" y="88"/>
                    </a:lnTo>
                    <a:lnTo>
                      <a:pt x="439" y="96"/>
                    </a:lnTo>
                    <a:lnTo>
                      <a:pt x="407" y="96"/>
                    </a:lnTo>
                    <a:lnTo>
                      <a:pt x="383" y="96"/>
                    </a:lnTo>
                    <a:lnTo>
                      <a:pt x="375" y="96"/>
                    </a:lnTo>
                    <a:lnTo>
                      <a:pt x="375" y="88"/>
                    </a:lnTo>
                    <a:lnTo>
                      <a:pt x="375" y="96"/>
                    </a:lnTo>
                    <a:lnTo>
                      <a:pt x="367" y="96"/>
                    </a:lnTo>
                    <a:lnTo>
                      <a:pt x="359" y="96"/>
                    </a:lnTo>
                    <a:lnTo>
                      <a:pt x="351" y="88"/>
                    </a:lnTo>
                    <a:lnTo>
                      <a:pt x="343" y="72"/>
                    </a:lnTo>
                    <a:lnTo>
                      <a:pt x="335" y="56"/>
                    </a:lnTo>
                    <a:lnTo>
                      <a:pt x="343" y="40"/>
                    </a:lnTo>
                    <a:lnTo>
                      <a:pt x="343" y="32"/>
                    </a:lnTo>
                    <a:lnTo>
                      <a:pt x="343" y="24"/>
                    </a:lnTo>
                    <a:lnTo>
                      <a:pt x="335" y="24"/>
                    </a:lnTo>
                    <a:lnTo>
                      <a:pt x="327" y="24"/>
                    </a:lnTo>
                    <a:lnTo>
                      <a:pt x="319" y="24"/>
                    </a:lnTo>
                    <a:lnTo>
                      <a:pt x="311" y="24"/>
                    </a:lnTo>
                    <a:lnTo>
                      <a:pt x="303" y="16"/>
                    </a:lnTo>
                    <a:lnTo>
                      <a:pt x="287" y="8"/>
                    </a:lnTo>
                    <a:lnTo>
                      <a:pt x="287" y="0"/>
                    </a:lnTo>
                    <a:lnTo>
                      <a:pt x="279" y="0"/>
                    </a:lnTo>
                    <a:lnTo>
                      <a:pt x="255" y="0"/>
                    </a:lnTo>
                    <a:lnTo>
                      <a:pt x="247" y="0"/>
                    </a:lnTo>
                    <a:lnTo>
                      <a:pt x="239" y="16"/>
                    </a:lnTo>
                    <a:lnTo>
                      <a:pt x="223" y="32"/>
                    </a:lnTo>
                    <a:lnTo>
                      <a:pt x="223" y="40"/>
                    </a:lnTo>
                    <a:lnTo>
                      <a:pt x="223" y="48"/>
                    </a:lnTo>
                    <a:lnTo>
                      <a:pt x="216" y="56"/>
                    </a:lnTo>
                    <a:lnTo>
                      <a:pt x="208" y="56"/>
                    </a:lnTo>
                    <a:lnTo>
                      <a:pt x="208" y="64"/>
                    </a:lnTo>
                    <a:lnTo>
                      <a:pt x="192" y="64"/>
                    </a:lnTo>
                    <a:lnTo>
                      <a:pt x="184" y="56"/>
                    </a:lnTo>
                    <a:lnTo>
                      <a:pt x="176" y="56"/>
                    </a:lnTo>
                    <a:lnTo>
                      <a:pt x="168" y="64"/>
                    </a:lnTo>
                    <a:lnTo>
                      <a:pt x="160" y="64"/>
                    </a:lnTo>
                    <a:lnTo>
                      <a:pt x="168" y="72"/>
                    </a:lnTo>
                    <a:lnTo>
                      <a:pt x="160" y="80"/>
                    </a:lnTo>
                    <a:lnTo>
                      <a:pt x="152" y="88"/>
                    </a:lnTo>
                    <a:lnTo>
                      <a:pt x="136" y="88"/>
                    </a:lnTo>
                    <a:lnTo>
                      <a:pt x="128" y="72"/>
                    </a:lnTo>
                    <a:lnTo>
                      <a:pt x="112" y="72"/>
                    </a:lnTo>
                    <a:lnTo>
                      <a:pt x="104" y="72"/>
                    </a:lnTo>
                    <a:lnTo>
                      <a:pt x="104" y="80"/>
                    </a:lnTo>
                    <a:lnTo>
                      <a:pt x="96" y="80"/>
                    </a:lnTo>
                    <a:lnTo>
                      <a:pt x="96" y="88"/>
                    </a:lnTo>
                    <a:lnTo>
                      <a:pt x="88" y="88"/>
                    </a:lnTo>
                    <a:lnTo>
                      <a:pt x="72" y="88"/>
                    </a:lnTo>
                    <a:lnTo>
                      <a:pt x="64" y="88"/>
                    </a:lnTo>
                    <a:lnTo>
                      <a:pt x="56" y="88"/>
                    </a:lnTo>
                    <a:lnTo>
                      <a:pt x="48" y="96"/>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1" name="Freeform 9">
                <a:extLst>
                  <a:ext uri="{FF2B5EF4-FFF2-40B4-BE49-F238E27FC236}">
                    <a16:creationId xmlns:a16="http://schemas.microsoft.com/office/drawing/2014/main" id="{E3AD3FA9-C5C3-4877-BC90-0AE354CC9432}"/>
                  </a:ext>
                </a:extLst>
              </p:cNvPr>
              <p:cNvSpPr>
                <a:spLocks/>
              </p:cNvSpPr>
              <p:nvPr/>
            </p:nvSpPr>
            <p:spPr bwMode="auto">
              <a:xfrm>
                <a:off x="1399" y="2416"/>
                <a:ext cx="42" cy="31"/>
              </a:xfrm>
              <a:custGeom>
                <a:avLst/>
                <a:gdLst>
                  <a:gd name="T0" fmla="*/ 9 w 48"/>
                  <a:gd name="T1" fmla="*/ 2 h 40"/>
                  <a:gd name="T2" fmla="*/ 11 w 48"/>
                  <a:gd name="T3" fmla="*/ 2 h 40"/>
                  <a:gd name="T4" fmla="*/ 13 w 48"/>
                  <a:gd name="T5" fmla="*/ 2 h 40"/>
                  <a:gd name="T6" fmla="*/ 13 w 48"/>
                  <a:gd name="T7" fmla="*/ 2 h 40"/>
                  <a:gd name="T8" fmla="*/ 13 w 48"/>
                  <a:gd name="T9" fmla="*/ 2 h 40"/>
                  <a:gd name="T10" fmla="*/ 11 w 48"/>
                  <a:gd name="T11" fmla="*/ 2 h 40"/>
                  <a:gd name="T12" fmla="*/ 11 w 48"/>
                  <a:gd name="T13" fmla="*/ 0 h 40"/>
                  <a:gd name="T14" fmla="*/ 9 w 48"/>
                  <a:gd name="T15" fmla="*/ 0 h 40"/>
                  <a:gd name="T16" fmla="*/ 7 w 48"/>
                  <a:gd name="T17" fmla="*/ 0 h 40"/>
                  <a:gd name="T18" fmla="*/ 4 w 48"/>
                  <a:gd name="T19" fmla="*/ 0 h 40"/>
                  <a:gd name="T20" fmla="*/ 4 w 48"/>
                  <a:gd name="T21" fmla="*/ 2 h 40"/>
                  <a:gd name="T22" fmla="*/ 4 w 48"/>
                  <a:gd name="T23" fmla="*/ 2 h 40"/>
                  <a:gd name="T24" fmla="*/ 0 w 48"/>
                  <a:gd name="T25" fmla="*/ 2 h 40"/>
                  <a:gd name="T26" fmla="*/ 4 w 48"/>
                  <a:gd name="T27" fmla="*/ 2 h 40"/>
                  <a:gd name="T28" fmla="*/ 4 w 48"/>
                  <a:gd name="T29" fmla="*/ 3 h 40"/>
                  <a:gd name="T30" fmla="*/ 7 w 48"/>
                  <a:gd name="T31" fmla="*/ 3 h 40"/>
                  <a:gd name="T32" fmla="*/ 9 w 48"/>
                  <a:gd name="T33" fmla="*/ 3 h 40"/>
                  <a:gd name="T34" fmla="*/ 9 w 48"/>
                  <a:gd name="T35" fmla="*/ 2 h 40"/>
                  <a:gd name="T36" fmla="*/ 9 w 48"/>
                  <a:gd name="T37" fmla="*/ 2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8"/>
                  <a:gd name="T58" fmla="*/ 0 h 40"/>
                  <a:gd name="T59" fmla="*/ 48 w 48"/>
                  <a:gd name="T60" fmla="*/ 40 h 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8" h="40">
                    <a:moveTo>
                      <a:pt x="32" y="24"/>
                    </a:moveTo>
                    <a:lnTo>
                      <a:pt x="40" y="24"/>
                    </a:lnTo>
                    <a:lnTo>
                      <a:pt x="48" y="24"/>
                    </a:lnTo>
                    <a:lnTo>
                      <a:pt x="48" y="16"/>
                    </a:lnTo>
                    <a:lnTo>
                      <a:pt x="48" y="8"/>
                    </a:lnTo>
                    <a:lnTo>
                      <a:pt x="40" y="8"/>
                    </a:lnTo>
                    <a:lnTo>
                      <a:pt x="40" y="0"/>
                    </a:lnTo>
                    <a:lnTo>
                      <a:pt x="32" y="0"/>
                    </a:lnTo>
                    <a:lnTo>
                      <a:pt x="24" y="0"/>
                    </a:lnTo>
                    <a:lnTo>
                      <a:pt x="16" y="0"/>
                    </a:lnTo>
                    <a:lnTo>
                      <a:pt x="16" y="8"/>
                    </a:lnTo>
                    <a:lnTo>
                      <a:pt x="8" y="8"/>
                    </a:lnTo>
                    <a:lnTo>
                      <a:pt x="0" y="16"/>
                    </a:lnTo>
                    <a:lnTo>
                      <a:pt x="8" y="32"/>
                    </a:lnTo>
                    <a:lnTo>
                      <a:pt x="16" y="40"/>
                    </a:lnTo>
                    <a:lnTo>
                      <a:pt x="24" y="40"/>
                    </a:lnTo>
                    <a:lnTo>
                      <a:pt x="32" y="40"/>
                    </a:lnTo>
                    <a:lnTo>
                      <a:pt x="32" y="32"/>
                    </a:lnTo>
                    <a:lnTo>
                      <a:pt x="32" y="24"/>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2" name="Freeform 10">
                <a:extLst>
                  <a:ext uri="{FF2B5EF4-FFF2-40B4-BE49-F238E27FC236}">
                    <a16:creationId xmlns:a16="http://schemas.microsoft.com/office/drawing/2014/main" id="{ADB07BB2-7DEF-4E52-B303-6BF9ADBF4A67}"/>
                  </a:ext>
                </a:extLst>
              </p:cNvPr>
              <p:cNvSpPr>
                <a:spLocks/>
              </p:cNvSpPr>
              <p:nvPr/>
            </p:nvSpPr>
            <p:spPr bwMode="auto">
              <a:xfrm>
                <a:off x="1399" y="2416"/>
                <a:ext cx="42" cy="31"/>
              </a:xfrm>
              <a:custGeom>
                <a:avLst/>
                <a:gdLst>
                  <a:gd name="T0" fmla="*/ 9 w 48"/>
                  <a:gd name="T1" fmla="*/ 2 h 40"/>
                  <a:gd name="T2" fmla="*/ 11 w 48"/>
                  <a:gd name="T3" fmla="*/ 2 h 40"/>
                  <a:gd name="T4" fmla="*/ 13 w 48"/>
                  <a:gd name="T5" fmla="*/ 2 h 40"/>
                  <a:gd name="T6" fmla="*/ 13 w 48"/>
                  <a:gd name="T7" fmla="*/ 2 h 40"/>
                  <a:gd name="T8" fmla="*/ 13 w 48"/>
                  <a:gd name="T9" fmla="*/ 2 h 40"/>
                  <a:gd name="T10" fmla="*/ 11 w 48"/>
                  <a:gd name="T11" fmla="*/ 2 h 40"/>
                  <a:gd name="T12" fmla="*/ 11 w 48"/>
                  <a:gd name="T13" fmla="*/ 0 h 40"/>
                  <a:gd name="T14" fmla="*/ 9 w 48"/>
                  <a:gd name="T15" fmla="*/ 0 h 40"/>
                  <a:gd name="T16" fmla="*/ 7 w 48"/>
                  <a:gd name="T17" fmla="*/ 0 h 40"/>
                  <a:gd name="T18" fmla="*/ 4 w 48"/>
                  <a:gd name="T19" fmla="*/ 0 h 40"/>
                  <a:gd name="T20" fmla="*/ 4 w 48"/>
                  <a:gd name="T21" fmla="*/ 2 h 40"/>
                  <a:gd name="T22" fmla="*/ 4 w 48"/>
                  <a:gd name="T23" fmla="*/ 2 h 40"/>
                  <a:gd name="T24" fmla="*/ 0 w 48"/>
                  <a:gd name="T25" fmla="*/ 2 h 40"/>
                  <a:gd name="T26" fmla="*/ 4 w 48"/>
                  <a:gd name="T27" fmla="*/ 2 h 40"/>
                  <a:gd name="T28" fmla="*/ 4 w 48"/>
                  <a:gd name="T29" fmla="*/ 3 h 40"/>
                  <a:gd name="T30" fmla="*/ 7 w 48"/>
                  <a:gd name="T31" fmla="*/ 3 h 40"/>
                  <a:gd name="T32" fmla="*/ 9 w 48"/>
                  <a:gd name="T33" fmla="*/ 3 h 40"/>
                  <a:gd name="T34" fmla="*/ 9 w 48"/>
                  <a:gd name="T35" fmla="*/ 2 h 40"/>
                  <a:gd name="T36" fmla="*/ 9 w 48"/>
                  <a:gd name="T37" fmla="*/ 2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8"/>
                  <a:gd name="T58" fmla="*/ 0 h 40"/>
                  <a:gd name="T59" fmla="*/ 48 w 48"/>
                  <a:gd name="T60" fmla="*/ 40 h 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8" h="40">
                    <a:moveTo>
                      <a:pt x="32" y="24"/>
                    </a:moveTo>
                    <a:lnTo>
                      <a:pt x="40" y="24"/>
                    </a:lnTo>
                    <a:lnTo>
                      <a:pt x="48" y="24"/>
                    </a:lnTo>
                    <a:lnTo>
                      <a:pt x="48" y="16"/>
                    </a:lnTo>
                    <a:lnTo>
                      <a:pt x="48" y="8"/>
                    </a:lnTo>
                    <a:lnTo>
                      <a:pt x="40" y="8"/>
                    </a:lnTo>
                    <a:lnTo>
                      <a:pt x="40" y="0"/>
                    </a:lnTo>
                    <a:lnTo>
                      <a:pt x="32" y="0"/>
                    </a:lnTo>
                    <a:lnTo>
                      <a:pt x="24" y="0"/>
                    </a:lnTo>
                    <a:lnTo>
                      <a:pt x="16" y="0"/>
                    </a:lnTo>
                    <a:lnTo>
                      <a:pt x="16" y="8"/>
                    </a:lnTo>
                    <a:lnTo>
                      <a:pt x="8" y="8"/>
                    </a:lnTo>
                    <a:lnTo>
                      <a:pt x="0" y="16"/>
                    </a:lnTo>
                    <a:lnTo>
                      <a:pt x="8" y="32"/>
                    </a:lnTo>
                    <a:lnTo>
                      <a:pt x="16" y="40"/>
                    </a:lnTo>
                    <a:lnTo>
                      <a:pt x="24" y="40"/>
                    </a:lnTo>
                    <a:lnTo>
                      <a:pt x="32" y="40"/>
                    </a:lnTo>
                    <a:lnTo>
                      <a:pt x="32" y="32"/>
                    </a:lnTo>
                    <a:lnTo>
                      <a:pt x="32" y="24"/>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3" name="Freeform 11">
                <a:extLst>
                  <a:ext uri="{FF2B5EF4-FFF2-40B4-BE49-F238E27FC236}">
                    <a16:creationId xmlns:a16="http://schemas.microsoft.com/office/drawing/2014/main" id="{69C9FA5D-4EB8-4A8E-8A97-5A241FAB5E6B}"/>
                  </a:ext>
                </a:extLst>
              </p:cNvPr>
              <p:cNvSpPr>
                <a:spLocks/>
              </p:cNvSpPr>
              <p:nvPr/>
            </p:nvSpPr>
            <p:spPr bwMode="auto">
              <a:xfrm>
                <a:off x="1456" y="3059"/>
                <a:ext cx="50" cy="31"/>
              </a:xfrm>
              <a:custGeom>
                <a:avLst/>
                <a:gdLst>
                  <a:gd name="T0" fmla="*/ 0 w 56"/>
                  <a:gd name="T1" fmla="*/ 2 h 40"/>
                  <a:gd name="T2" fmla="*/ 0 w 56"/>
                  <a:gd name="T3" fmla="*/ 2 h 40"/>
                  <a:gd name="T4" fmla="*/ 0 w 56"/>
                  <a:gd name="T5" fmla="*/ 2 h 40"/>
                  <a:gd name="T6" fmla="*/ 5 w 56"/>
                  <a:gd name="T7" fmla="*/ 0 h 40"/>
                  <a:gd name="T8" fmla="*/ 11 w 56"/>
                  <a:gd name="T9" fmla="*/ 0 h 40"/>
                  <a:gd name="T10" fmla="*/ 15 w 56"/>
                  <a:gd name="T11" fmla="*/ 0 h 40"/>
                  <a:gd name="T12" fmla="*/ 19 w 56"/>
                  <a:gd name="T13" fmla="*/ 0 h 40"/>
                  <a:gd name="T14" fmla="*/ 19 w 56"/>
                  <a:gd name="T15" fmla="*/ 2 h 40"/>
                  <a:gd name="T16" fmla="*/ 15 w 56"/>
                  <a:gd name="T17" fmla="*/ 2 h 40"/>
                  <a:gd name="T18" fmla="*/ 15 w 56"/>
                  <a:gd name="T19" fmla="*/ 2 h 40"/>
                  <a:gd name="T20" fmla="*/ 15 w 56"/>
                  <a:gd name="T21" fmla="*/ 2 h 40"/>
                  <a:gd name="T22" fmla="*/ 13 w 56"/>
                  <a:gd name="T23" fmla="*/ 3 h 40"/>
                  <a:gd name="T24" fmla="*/ 8 w 56"/>
                  <a:gd name="T25" fmla="*/ 3 h 40"/>
                  <a:gd name="T26" fmla="*/ 5 w 56"/>
                  <a:gd name="T27" fmla="*/ 3 h 40"/>
                  <a:gd name="T28" fmla="*/ 0 w 56"/>
                  <a:gd name="T29" fmla="*/ 2 h 40"/>
                  <a:gd name="T30" fmla="*/ 0 w 56"/>
                  <a:gd name="T31" fmla="*/ 2 h 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6"/>
                  <a:gd name="T49" fmla="*/ 0 h 40"/>
                  <a:gd name="T50" fmla="*/ 56 w 56"/>
                  <a:gd name="T51" fmla="*/ 40 h 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6" h="40">
                    <a:moveTo>
                      <a:pt x="0" y="24"/>
                    </a:moveTo>
                    <a:lnTo>
                      <a:pt x="0" y="16"/>
                    </a:lnTo>
                    <a:lnTo>
                      <a:pt x="0" y="8"/>
                    </a:lnTo>
                    <a:lnTo>
                      <a:pt x="16" y="0"/>
                    </a:lnTo>
                    <a:lnTo>
                      <a:pt x="32" y="0"/>
                    </a:lnTo>
                    <a:lnTo>
                      <a:pt x="48" y="0"/>
                    </a:lnTo>
                    <a:lnTo>
                      <a:pt x="56" y="0"/>
                    </a:lnTo>
                    <a:lnTo>
                      <a:pt x="56" y="8"/>
                    </a:lnTo>
                    <a:lnTo>
                      <a:pt x="48" y="8"/>
                    </a:lnTo>
                    <a:lnTo>
                      <a:pt x="48" y="16"/>
                    </a:lnTo>
                    <a:lnTo>
                      <a:pt x="48" y="32"/>
                    </a:lnTo>
                    <a:lnTo>
                      <a:pt x="40" y="40"/>
                    </a:lnTo>
                    <a:lnTo>
                      <a:pt x="24" y="40"/>
                    </a:lnTo>
                    <a:lnTo>
                      <a:pt x="16" y="40"/>
                    </a:lnTo>
                    <a:lnTo>
                      <a:pt x="0" y="32"/>
                    </a:lnTo>
                    <a:lnTo>
                      <a:pt x="0" y="24"/>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4" name="Freeform 12">
                <a:extLst>
                  <a:ext uri="{FF2B5EF4-FFF2-40B4-BE49-F238E27FC236}">
                    <a16:creationId xmlns:a16="http://schemas.microsoft.com/office/drawing/2014/main" id="{5CC46BF4-B145-4F8B-BB11-A3AD109077D4}"/>
                  </a:ext>
                </a:extLst>
              </p:cNvPr>
              <p:cNvSpPr>
                <a:spLocks/>
              </p:cNvSpPr>
              <p:nvPr/>
            </p:nvSpPr>
            <p:spPr bwMode="auto">
              <a:xfrm>
                <a:off x="1456" y="3059"/>
                <a:ext cx="50" cy="31"/>
              </a:xfrm>
              <a:custGeom>
                <a:avLst/>
                <a:gdLst>
                  <a:gd name="T0" fmla="*/ 0 w 56"/>
                  <a:gd name="T1" fmla="*/ 2 h 40"/>
                  <a:gd name="T2" fmla="*/ 0 w 56"/>
                  <a:gd name="T3" fmla="*/ 2 h 40"/>
                  <a:gd name="T4" fmla="*/ 0 w 56"/>
                  <a:gd name="T5" fmla="*/ 2 h 40"/>
                  <a:gd name="T6" fmla="*/ 5 w 56"/>
                  <a:gd name="T7" fmla="*/ 0 h 40"/>
                  <a:gd name="T8" fmla="*/ 11 w 56"/>
                  <a:gd name="T9" fmla="*/ 0 h 40"/>
                  <a:gd name="T10" fmla="*/ 15 w 56"/>
                  <a:gd name="T11" fmla="*/ 0 h 40"/>
                  <a:gd name="T12" fmla="*/ 19 w 56"/>
                  <a:gd name="T13" fmla="*/ 0 h 40"/>
                  <a:gd name="T14" fmla="*/ 19 w 56"/>
                  <a:gd name="T15" fmla="*/ 2 h 40"/>
                  <a:gd name="T16" fmla="*/ 15 w 56"/>
                  <a:gd name="T17" fmla="*/ 2 h 40"/>
                  <a:gd name="T18" fmla="*/ 15 w 56"/>
                  <a:gd name="T19" fmla="*/ 2 h 40"/>
                  <a:gd name="T20" fmla="*/ 15 w 56"/>
                  <a:gd name="T21" fmla="*/ 2 h 40"/>
                  <a:gd name="T22" fmla="*/ 13 w 56"/>
                  <a:gd name="T23" fmla="*/ 3 h 40"/>
                  <a:gd name="T24" fmla="*/ 8 w 56"/>
                  <a:gd name="T25" fmla="*/ 3 h 40"/>
                  <a:gd name="T26" fmla="*/ 5 w 56"/>
                  <a:gd name="T27" fmla="*/ 3 h 40"/>
                  <a:gd name="T28" fmla="*/ 0 w 56"/>
                  <a:gd name="T29" fmla="*/ 2 h 40"/>
                  <a:gd name="T30" fmla="*/ 0 w 56"/>
                  <a:gd name="T31" fmla="*/ 2 h 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6"/>
                  <a:gd name="T49" fmla="*/ 0 h 40"/>
                  <a:gd name="T50" fmla="*/ 56 w 56"/>
                  <a:gd name="T51" fmla="*/ 40 h 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6" h="40">
                    <a:moveTo>
                      <a:pt x="0" y="24"/>
                    </a:moveTo>
                    <a:lnTo>
                      <a:pt x="0" y="16"/>
                    </a:lnTo>
                    <a:lnTo>
                      <a:pt x="0" y="8"/>
                    </a:lnTo>
                    <a:lnTo>
                      <a:pt x="16" y="0"/>
                    </a:lnTo>
                    <a:lnTo>
                      <a:pt x="32" y="0"/>
                    </a:lnTo>
                    <a:lnTo>
                      <a:pt x="48" y="0"/>
                    </a:lnTo>
                    <a:lnTo>
                      <a:pt x="56" y="0"/>
                    </a:lnTo>
                    <a:lnTo>
                      <a:pt x="56" y="8"/>
                    </a:lnTo>
                    <a:lnTo>
                      <a:pt x="48" y="8"/>
                    </a:lnTo>
                    <a:lnTo>
                      <a:pt x="48" y="16"/>
                    </a:lnTo>
                    <a:lnTo>
                      <a:pt x="48" y="32"/>
                    </a:lnTo>
                    <a:lnTo>
                      <a:pt x="40" y="40"/>
                    </a:lnTo>
                    <a:lnTo>
                      <a:pt x="24" y="40"/>
                    </a:lnTo>
                    <a:lnTo>
                      <a:pt x="16" y="40"/>
                    </a:lnTo>
                    <a:lnTo>
                      <a:pt x="0" y="32"/>
                    </a:lnTo>
                    <a:lnTo>
                      <a:pt x="0" y="24"/>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5" name="Freeform 13">
                <a:extLst>
                  <a:ext uri="{FF2B5EF4-FFF2-40B4-BE49-F238E27FC236}">
                    <a16:creationId xmlns:a16="http://schemas.microsoft.com/office/drawing/2014/main" id="{08C2A6F3-F41E-4CCD-AF7E-9AEC991FF860}"/>
                  </a:ext>
                </a:extLst>
              </p:cNvPr>
              <p:cNvSpPr>
                <a:spLocks/>
              </p:cNvSpPr>
              <p:nvPr/>
            </p:nvSpPr>
            <p:spPr bwMode="auto">
              <a:xfrm>
                <a:off x="1540" y="3003"/>
                <a:ext cx="36" cy="75"/>
              </a:xfrm>
              <a:custGeom>
                <a:avLst/>
                <a:gdLst>
                  <a:gd name="T0" fmla="*/ 0 w 40"/>
                  <a:gd name="T1" fmla="*/ 6 h 96"/>
                  <a:gd name="T2" fmla="*/ 0 w 40"/>
                  <a:gd name="T3" fmla="*/ 5 h 96"/>
                  <a:gd name="T4" fmla="*/ 0 w 40"/>
                  <a:gd name="T5" fmla="*/ 5 h 96"/>
                  <a:gd name="T6" fmla="*/ 5 w 40"/>
                  <a:gd name="T7" fmla="*/ 5 h 96"/>
                  <a:gd name="T8" fmla="*/ 5 w 40"/>
                  <a:gd name="T9" fmla="*/ 3 h 96"/>
                  <a:gd name="T10" fmla="*/ 5 w 40"/>
                  <a:gd name="T11" fmla="*/ 2 h 96"/>
                  <a:gd name="T12" fmla="*/ 5 w 40"/>
                  <a:gd name="T13" fmla="*/ 2 h 96"/>
                  <a:gd name="T14" fmla="*/ 5 w 40"/>
                  <a:gd name="T15" fmla="*/ 2 h 96"/>
                  <a:gd name="T16" fmla="*/ 5 w 40"/>
                  <a:gd name="T17" fmla="*/ 0 h 96"/>
                  <a:gd name="T18" fmla="*/ 9 w 40"/>
                  <a:gd name="T19" fmla="*/ 0 h 96"/>
                  <a:gd name="T20" fmla="*/ 14 w 40"/>
                  <a:gd name="T21" fmla="*/ 2 h 96"/>
                  <a:gd name="T22" fmla="*/ 14 w 40"/>
                  <a:gd name="T23" fmla="*/ 2 h 96"/>
                  <a:gd name="T24" fmla="*/ 12 w 40"/>
                  <a:gd name="T25" fmla="*/ 3 h 96"/>
                  <a:gd name="T26" fmla="*/ 12 w 40"/>
                  <a:gd name="T27" fmla="*/ 4 h 96"/>
                  <a:gd name="T28" fmla="*/ 12 w 40"/>
                  <a:gd name="T29" fmla="*/ 5 h 96"/>
                  <a:gd name="T30" fmla="*/ 12 w 40"/>
                  <a:gd name="T31" fmla="*/ 5 h 96"/>
                  <a:gd name="T32" fmla="*/ 5 w 40"/>
                  <a:gd name="T33" fmla="*/ 7 h 96"/>
                  <a:gd name="T34" fmla="*/ 5 w 40"/>
                  <a:gd name="T35" fmla="*/ 8 h 96"/>
                  <a:gd name="T36" fmla="*/ 0 w 40"/>
                  <a:gd name="T37" fmla="*/ 8 h 96"/>
                  <a:gd name="T38" fmla="*/ 0 w 40"/>
                  <a:gd name="T39" fmla="*/ 8 h 96"/>
                  <a:gd name="T40" fmla="*/ 0 w 40"/>
                  <a:gd name="T41" fmla="*/ 6 h 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0"/>
                  <a:gd name="T64" fmla="*/ 0 h 96"/>
                  <a:gd name="T65" fmla="*/ 40 w 40"/>
                  <a:gd name="T66" fmla="*/ 96 h 9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0" h="96">
                    <a:moveTo>
                      <a:pt x="0" y="72"/>
                    </a:moveTo>
                    <a:lnTo>
                      <a:pt x="0" y="64"/>
                    </a:lnTo>
                    <a:lnTo>
                      <a:pt x="0" y="56"/>
                    </a:lnTo>
                    <a:lnTo>
                      <a:pt x="8" y="56"/>
                    </a:lnTo>
                    <a:lnTo>
                      <a:pt x="16" y="40"/>
                    </a:lnTo>
                    <a:lnTo>
                      <a:pt x="16" y="24"/>
                    </a:lnTo>
                    <a:lnTo>
                      <a:pt x="16" y="16"/>
                    </a:lnTo>
                    <a:lnTo>
                      <a:pt x="16" y="8"/>
                    </a:lnTo>
                    <a:lnTo>
                      <a:pt x="16" y="0"/>
                    </a:lnTo>
                    <a:lnTo>
                      <a:pt x="24" y="0"/>
                    </a:lnTo>
                    <a:lnTo>
                      <a:pt x="40" y="8"/>
                    </a:lnTo>
                    <a:lnTo>
                      <a:pt x="40" y="24"/>
                    </a:lnTo>
                    <a:lnTo>
                      <a:pt x="32" y="40"/>
                    </a:lnTo>
                    <a:lnTo>
                      <a:pt x="32" y="48"/>
                    </a:lnTo>
                    <a:lnTo>
                      <a:pt x="32" y="56"/>
                    </a:lnTo>
                    <a:lnTo>
                      <a:pt x="32" y="64"/>
                    </a:lnTo>
                    <a:lnTo>
                      <a:pt x="16" y="80"/>
                    </a:lnTo>
                    <a:lnTo>
                      <a:pt x="8" y="96"/>
                    </a:lnTo>
                    <a:lnTo>
                      <a:pt x="0" y="96"/>
                    </a:lnTo>
                    <a:lnTo>
                      <a:pt x="0" y="88"/>
                    </a:lnTo>
                    <a:lnTo>
                      <a:pt x="0" y="72"/>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6" name="Freeform 14">
                <a:extLst>
                  <a:ext uri="{FF2B5EF4-FFF2-40B4-BE49-F238E27FC236}">
                    <a16:creationId xmlns:a16="http://schemas.microsoft.com/office/drawing/2014/main" id="{8DCDDF8B-6805-4C42-A0BA-B598B19673F0}"/>
                  </a:ext>
                </a:extLst>
              </p:cNvPr>
              <p:cNvSpPr>
                <a:spLocks/>
              </p:cNvSpPr>
              <p:nvPr/>
            </p:nvSpPr>
            <p:spPr bwMode="auto">
              <a:xfrm>
                <a:off x="1540" y="3003"/>
                <a:ext cx="36" cy="75"/>
              </a:xfrm>
              <a:custGeom>
                <a:avLst/>
                <a:gdLst>
                  <a:gd name="T0" fmla="*/ 0 w 40"/>
                  <a:gd name="T1" fmla="*/ 6 h 96"/>
                  <a:gd name="T2" fmla="*/ 0 w 40"/>
                  <a:gd name="T3" fmla="*/ 5 h 96"/>
                  <a:gd name="T4" fmla="*/ 0 w 40"/>
                  <a:gd name="T5" fmla="*/ 5 h 96"/>
                  <a:gd name="T6" fmla="*/ 5 w 40"/>
                  <a:gd name="T7" fmla="*/ 5 h 96"/>
                  <a:gd name="T8" fmla="*/ 5 w 40"/>
                  <a:gd name="T9" fmla="*/ 3 h 96"/>
                  <a:gd name="T10" fmla="*/ 5 w 40"/>
                  <a:gd name="T11" fmla="*/ 2 h 96"/>
                  <a:gd name="T12" fmla="*/ 5 w 40"/>
                  <a:gd name="T13" fmla="*/ 2 h 96"/>
                  <a:gd name="T14" fmla="*/ 5 w 40"/>
                  <a:gd name="T15" fmla="*/ 2 h 96"/>
                  <a:gd name="T16" fmla="*/ 5 w 40"/>
                  <a:gd name="T17" fmla="*/ 0 h 96"/>
                  <a:gd name="T18" fmla="*/ 9 w 40"/>
                  <a:gd name="T19" fmla="*/ 0 h 96"/>
                  <a:gd name="T20" fmla="*/ 14 w 40"/>
                  <a:gd name="T21" fmla="*/ 2 h 96"/>
                  <a:gd name="T22" fmla="*/ 14 w 40"/>
                  <a:gd name="T23" fmla="*/ 2 h 96"/>
                  <a:gd name="T24" fmla="*/ 12 w 40"/>
                  <a:gd name="T25" fmla="*/ 3 h 96"/>
                  <a:gd name="T26" fmla="*/ 12 w 40"/>
                  <a:gd name="T27" fmla="*/ 4 h 96"/>
                  <a:gd name="T28" fmla="*/ 12 w 40"/>
                  <a:gd name="T29" fmla="*/ 5 h 96"/>
                  <a:gd name="T30" fmla="*/ 12 w 40"/>
                  <a:gd name="T31" fmla="*/ 5 h 96"/>
                  <a:gd name="T32" fmla="*/ 5 w 40"/>
                  <a:gd name="T33" fmla="*/ 7 h 96"/>
                  <a:gd name="T34" fmla="*/ 5 w 40"/>
                  <a:gd name="T35" fmla="*/ 8 h 96"/>
                  <a:gd name="T36" fmla="*/ 0 w 40"/>
                  <a:gd name="T37" fmla="*/ 8 h 96"/>
                  <a:gd name="T38" fmla="*/ 0 w 40"/>
                  <a:gd name="T39" fmla="*/ 8 h 96"/>
                  <a:gd name="T40" fmla="*/ 0 w 40"/>
                  <a:gd name="T41" fmla="*/ 6 h 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0"/>
                  <a:gd name="T64" fmla="*/ 0 h 96"/>
                  <a:gd name="T65" fmla="*/ 40 w 40"/>
                  <a:gd name="T66" fmla="*/ 96 h 9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0" h="96">
                    <a:moveTo>
                      <a:pt x="0" y="72"/>
                    </a:moveTo>
                    <a:lnTo>
                      <a:pt x="0" y="64"/>
                    </a:lnTo>
                    <a:lnTo>
                      <a:pt x="0" y="56"/>
                    </a:lnTo>
                    <a:lnTo>
                      <a:pt x="8" y="56"/>
                    </a:lnTo>
                    <a:lnTo>
                      <a:pt x="16" y="40"/>
                    </a:lnTo>
                    <a:lnTo>
                      <a:pt x="16" y="24"/>
                    </a:lnTo>
                    <a:lnTo>
                      <a:pt x="16" y="16"/>
                    </a:lnTo>
                    <a:lnTo>
                      <a:pt x="16" y="8"/>
                    </a:lnTo>
                    <a:lnTo>
                      <a:pt x="16" y="0"/>
                    </a:lnTo>
                    <a:lnTo>
                      <a:pt x="24" y="0"/>
                    </a:lnTo>
                    <a:lnTo>
                      <a:pt x="40" y="8"/>
                    </a:lnTo>
                    <a:lnTo>
                      <a:pt x="40" y="24"/>
                    </a:lnTo>
                    <a:lnTo>
                      <a:pt x="32" y="40"/>
                    </a:lnTo>
                    <a:lnTo>
                      <a:pt x="32" y="48"/>
                    </a:lnTo>
                    <a:lnTo>
                      <a:pt x="32" y="56"/>
                    </a:lnTo>
                    <a:lnTo>
                      <a:pt x="32" y="64"/>
                    </a:lnTo>
                    <a:lnTo>
                      <a:pt x="16" y="80"/>
                    </a:lnTo>
                    <a:lnTo>
                      <a:pt x="8" y="96"/>
                    </a:lnTo>
                    <a:lnTo>
                      <a:pt x="0" y="96"/>
                    </a:lnTo>
                    <a:lnTo>
                      <a:pt x="0" y="88"/>
                    </a:lnTo>
                    <a:lnTo>
                      <a:pt x="0" y="72"/>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7" name="Freeform 15">
                <a:extLst>
                  <a:ext uri="{FF2B5EF4-FFF2-40B4-BE49-F238E27FC236}">
                    <a16:creationId xmlns:a16="http://schemas.microsoft.com/office/drawing/2014/main" id="{F611CE41-EDCD-460B-BB71-500080A12616}"/>
                  </a:ext>
                </a:extLst>
              </p:cNvPr>
              <p:cNvSpPr>
                <a:spLocks/>
              </p:cNvSpPr>
              <p:nvPr/>
            </p:nvSpPr>
            <p:spPr bwMode="auto">
              <a:xfrm>
                <a:off x="1413" y="2676"/>
                <a:ext cx="50" cy="49"/>
              </a:xfrm>
              <a:custGeom>
                <a:avLst/>
                <a:gdLst>
                  <a:gd name="T0" fmla="*/ 0 w 56"/>
                  <a:gd name="T1" fmla="*/ 4 h 64"/>
                  <a:gd name="T2" fmla="*/ 0 w 56"/>
                  <a:gd name="T3" fmla="*/ 3 h 64"/>
                  <a:gd name="T4" fmla="*/ 4 w 56"/>
                  <a:gd name="T5" fmla="*/ 3 h 64"/>
                  <a:gd name="T6" fmla="*/ 5 w 56"/>
                  <a:gd name="T7" fmla="*/ 2 h 64"/>
                  <a:gd name="T8" fmla="*/ 5 w 56"/>
                  <a:gd name="T9" fmla="*/ 2 h 64"/>
                  <a:gd name="T10" fmla="*/ 5 w 56"/>
                  <a:gd name="T11" fmla="*/ 2 h 64"/>
                  <a:gd name="T12" fmla="*/ 5 w 56"/>
                  <a:gd name="T13" fmla="*/ 2 h 64"/>
                  <a:gd name="T14" fmla="*/ 8 w 56"/>
                  <a:gd name="T15" fmla="*/ 0 h 64"/>
                  <a:gd name="T16" fmla="*/ 11 w 56"/>
                  <a:gd name="T17" fmla="*/ 0 h 64"/>
                  <a:gd name="T18" fmla="*/ 15 w 56"/>
                  <a:gd name="T19" fmla="*/ 2 h 64"/>
                  <a:gd name="T20" fmla="*/ 19 w 56"/>
                  <a:gd name="T21" fmla="*/ 2 h 64"/>
                  <a:gd name="T22" fmla="*/ 19 w 56"/>
                  <a:gd name="T23" fmla="*/ 3 h 64"/>
                  <a:gd name="T24" fmla="*/ 15 w 56"/>
                  <a:gd name="T25" fmla="*/ 3 h 64"/>
                  <a:gd name="T26" fmla="*/ 13 w 56"/>
                  <a:gd name="T27" fmla="*/ 3 h 64"/>
                  <a:gd name="T28" fmla="*/ 11 w 56"/>
                  <a:gd name="T29" fmla="*/ 3 h 64"/>
                  <a:gd name="T30" fmla="*/ 8 w 56"/>
                  <a:gd name="T31" fmla="*/ 5 h 64"/>
                  <a:gd name="T32" fmla="*/ 4 w 56"/>
                  <a:gd name="T33" fmla="*/ 5 h 64"/>
                  <a:gd name="T34" fmla="*/ 0 w 56"/>
                  <a:gd name="T35" fmla="*/ 5 h 64"/>
                  <a:gd name="T36" fmla="*/ 0 w 56"/>
                  <a:gd name="T37" fmla="*/ 4 h 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6"/>
                  <a:gd name="T58" fmla="*/ 0 h 64"/>
                  <a:gd name="T59" fmla="*/ 56 w 56"/>
                  <a:gd name="T60" fmla="*/ 64 h 6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6" h="64">
                    <a:moveTo>
                      <a:pt x="0" y="56"/>
                    </a:moveTo>
                    <a:lnTo>
                      <a:pt x="0" y="48"/>
                    </a:lnTo>
                    <a:lnTo>
                      <a:pt x="8" y="40"/>
                    </a:lnTo>
                    <a:lnTo>
                      <a:pt x="16" y="32"/>
                    </a:lnTo>
                    <a:lnTo>
                      <a:pt x="16" y="24"/>
                    </a:lnTo>
                    <a:lnTo>
                      <a:pt x="16" y="16"/>
                    </a:lnTo>
                    <a:lnTo>
                      <a:pt x="16" y="8"/>
                    </a:lnTo>
                    <a:lnTo>
                      <a:pt x="24" y="0"/>
                    </a:lnTo>
                    <a:lnTo>
                      <a:pt x="32" y="0"/>
                    </a:lnTo>
                    <a:lnTo>
                      <a:pt x="48" y="8"/>
                    </a:lnTo>
                    <a:lnTo>
                      <a:pt x="56" y="32"/>
                    </a:lnTo>
                    <a:lnTo>
                      <a:pt x="56" y="40"/>
                    </a:lnTo>
                    <a:lnTo>
                      <a:pt x="48" y="40"/>
                    </a:lnTo>
                    <a:lnTo>
                      <a:pt x="40" y="40"/>
                    </a:lnTo>
                    <a:lnTo>
                      <a:pt x="32" y="48"/>
                    </a:lnTo>
                    <a:lnTo>
                      <a:pt x="24" y="64"/>
                    </a:lnTo>
                    <a:lnTo>
                      <a:pt x="8" y="64"/>
                    </a:lnTo>
                    <a:lnTo>
                      <a:pt x="0" y="64"/>
                    </a:lnTo>
                    <a:lnTo>
                      <a:pt x="0" y="56"/>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8" name="Freeform 16">
                <a:extLst>
                  <a:ext uri="{FF2B5EF4-FFF2-40B4-BE49-F238E27FC236}">
                    <a16:creationId xmlns:a16="http://schemas.microsoft.com/office/drawing/2014/main" id="{335A2D3B-BE62-4E96-85F7-ABA25D0EBE1A}"/>
                  </a:ext>
                </a:extLst>
              </p:cNvPr>
              <p:cNvSpPr>
                <a:spLocks/>
              </p:cNvSpPr>
              <p:nvPr/>
            </p:nvSpPr>
            <p:spPr bwMode="auto">
              <a:xfrm>
                <a:off x="1413" y="2676"/>
                <a:ext cx="50" cy="49"/>
              </a:xfrm>
              <a:custGeom>
                <a:avLst/>
                <a:gdLst>
                  <a:gd name="T0" fmla="*/ 0 w 56"/>
                  <a:gd name="T1" fmla="*/ 4 h 64"/>
                  <a:gd name="T2" fmla="*/ 0 w 56"/>
                  <a:gd name="T3" fmla="*/ 3 h 64"/>
                  <a:gd name="T4" fmla="*/ 4 w 56"/>
                  <a:gd name="T5" fmla="*/ 3 h 64"/>
                  <a:gd name="T6" fmla="*/ 5 w 56"/>
                  <a:gd name="T7" fmla="*/ 2 h 64"/>
                  <a:gd name="T8" fmla="*/ 5 w 56"/>
                  <a:gd name="T9" fmla="*/ 2 h 64"/>
                  <a:gd name="T10" fmla="*/ 5 w 56"/>
                  <a:gd name="T11" fmla="*/ 2 h 64"/>
                  <a:gd name="T12" fmla="*/ 5 w 56"/>
                  <a:gd name="T13" fmla="*/ 2 h 64"/>
                  <a:gd name="T14" fmla="*/ 8 w 56"/>
                  <a:gd name="T15" fmla="*/ 0 h 64"/>
                  <a:gd name="T16" fmla="*/ 11 w 56"/>
                  <a:gd name="T17" fmla="*/ 0 h 64"/>
                  <a:gd name="T18" fmla="*/ 15 w 56"/>
                  <a:gd name="T19" fmla="*/ 2 h 64"/>
                  <a:gd name="T20" fmla="*/ 19 w 56"/>
                  <a:gd name="T21" fmla="*/ 2 h 64"/>
                  <a:gd name="T22" fmla="*/ 19 w 56"/>
                  <a:gd name="T23" fmla="*/ 3 h 64"/>
                  <a:gd name="T24" fmla="*/ 15 w 56"/>
                  <a:gd name="T25" fmla="*/ 3 h 64"/>
                  <a:gd name="T26" fmla="*/ 13 w 56"/>
                  <a:gd name="T27" fmla="*/ 3 h 64"/>
                  <a:gd name="T28" fmla="*/ 11 w 56"/>
                  <a:gd name="T29" fmla="*/ 3 h 64"/>
                  <a:gd name="T30" fmla="*/ 8 w 56"/>
                  <a:gd name="T31" fmla="*/ 5 h 64"/>
                  <a:gd name="T32" fmla="*/ 4 w 56"/>
                  <a:gd name="T33" fmla="*/ 5 h 64"/>
                  <a:gd name="T34" fmla="*/ 0 w 56"/>
                  <a:gd name="T35" fmla="*/ 5 h 64"/>
                  <a:gd name="T36" fmla="*/ 0 w 56"/>
                  <a:gd name="T37" fmla="*/ 4 h 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6"/>
                  <a:gd name="T58" fmla="*/ 0 h 64"/>
                  <a:gd name="T59" fmla="*/ 56 w 56"/>
                  <a:gd name="T60" fmla="*/ 64 h 6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6" h="64">
                    <a:moveTo>
                      <a:pt x="0" y="56"/>
                    </a:moveTo>
                    <a:lnTo>
                      <a:pt x="0" y="48"/>
                    </a:lnTo>
                    <a:lnTo>
                      <a:pt x="8" y="40"/>
                    </a:lnTo>
                    <a:lnTo>
                      <a:pt x="16" y="32"/>
                    </a:lnTo>
                    <a:lnTo>
                      <a:pt x="16" y="24"/>
                    </a:lnTo>
                    <a:lnTo>
                      <a:pt x="16" y="16"/>
                    </a:lnTo>
                    <a:lnTo>
                      <a:pt x="16" y="8"/>
                    </a:lnTo>
                    <a:lnTo>
                      <a:pt x="24" y="0"/>
                    </a:lnTo>
                    <a:lnTo>
                      <a:pt x="32" y="0"/>
                    </a:lnTo>
                    <a:lnTo>
                      <a:pt x="48" y="8"/>
                    </a:lnTo>
                    <a:lnTo>
                      <a:pt x="56" y="32"/>
                    </a:lnTo>
                    <a:lnTo>
                      <a:pt x="56" y="40"/>
                    </a:lnTo>
                    <a:lnTo>
                      <a:pt x="48" y="40"/>
                    </a:lnTo>
                    <a:lnTo>
                      <a:pt x="40" y="40"/>
                    </a:lnTo>
                    <a:lnTo>
                      <a:pt x="32" y="48"/>
                    </a:lnTo>
                    <a:lnTo>
                      <a:pt x="24" y="64"/>
                    </a:lnTo>
                    <a:lnTo>
                      <a:pt x="8" y="64"/>
                    </a:lnTo>
                    <a:lnTo>
                      <a:pt x="0" y="64"/>
                    </a:lnTo>
                    <a:lnTo>
                      <a:pt x="0" y="56"/>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29" name="Freeform 17">
                <a:extLst>
                  <a:ext uri="{FF2B5EF4-FFF2-40B4-BE49-F238E27FC236}">
                    <a16:creationId xmlns:a16="http://schemas.microsoft.com/office/drawing/2014/main" id="{8444EF16-ACC4-480F-BCEB-AF2D03AD162E}"/>
                  </a:ext>
                </a:extLst>
              </p:cNvPr>
              <p:cNvSpPr>
                <a:spLocks/>
              </p:cNvSpPr>
              <p:nvPr/>
            </p:nvSpPr>
            <p:spPr bwMode="auto">
              <a:xfrm>
                <a:off x="1477" y="2682"/>
                <a:ext cx="21" cy="12"/>
              </a:xfrm>
              <a:custGeom>
                <a:avLst/>
                <a:gdLst>
                  <a:gd name="T0" fmla="*/ 0 w 24"/>
                  <a:gd name="T1" fmla="*/ 2 h 16"/>
                  <a:gd name="T2" fmla="*/ 0 w 24"/>
                  <a:gd name="T3" fmla="*/ 2 h 16"/>
                  <a:gd name="T4" fmla="*/ 4 w 24"/>
                  <a:gd name="T5" fmla="*/ 0 h 16"/>
                  <a:gd name="T6" fmla="*/ 4 w 24"/>
                  <a:gd name="T7" fmla="*/ 0 h 16"/>
                  <a:gd name="T8" fmla="*/ 7 w 24"/>
                  <a:gd name="T9" fmla="*/ 0 h 16"/>
                  <a:gd name="T10" fmla="*/ 7 w 24"/>
                  <a:gd name="T11" fmla="*/ 2 h 16"/>
                  <a:gd name="T12" fmla="*/ 4 w 24"/>
                  <a:gd name="T13" fmla="*/ 2 h 16"/>
                  <a:gd name="T14" fmla="*/ 0 w 24"/>
                  <a:gd name="T15" fmla="*/ 2 h 16"/>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16"/>
                  <a:gd name="T26" fmla="*/ 24 w 24"/>
                  <a:gd name="T27" fmla="*/ 16 h 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16">
                    <a:moveTo>
                      <a:pt x="0" y="16"/>
                    </a:moveTo>
                    <a:lnTo>
                      <a:pt x="0" y="8"/>
                    </a:lnTo>
                    <a:lnTo>
                      <a:pt x="8" y="0"/>
                    </a:lnTo>
                    <a:lnTo>
                      <a:pt x="16" y="0"/>
                    </a:lnTo>
                    <a:lnTo>
                      <a:pt x="24" y="0"/>
                    </a:lnTo>
                    <a:lnTo>
                      <a:pt x="24" y="8"/>
                    </a:lnTo>
                    <a:lnTo>
                      <a:pt x="8" y="16"/>
                    </a:lnTo>
                    <a:lnTo>
                      <a:pt x="0" y="16"/>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0" name="Freeform 18">
                <a:extLst>
                  <a:ext uri="{FF2B5EF4-FFF2-40B4-BE49-F238E27FC236}">
                    <a16:creationId xmlns:a16="http://schemas.microsoft.com/office/drawing/2014/main" id="{9F38117D-E3E3-4061-9838-F417F02246E4}"/>
                  </a:ext>
                </a:extLst>
              </p:cNvPr>
              <p:cNvSpPr>
                <a:spLocks/>
              </p:cNvSpPr>
              <p:nvPr/>
            </p:nvSpPr>
            <p:spPr bwMode="auto">
              <a:xfrm>
                <a:off x="1477" y="2682"/>
                <a:ext cx="21" cy="12"/>
              </a:xfrm>
              <a:custGeom>
                <a:avLst/>
                <a:gdLst>
                  <a:gd name="T0" fmla="*/ 0 w 24"/>
                  <a:gd name="T1" fmla="*/ 2 h 16"/>
                  <a:gd name="T2" fmla="*/ 0 w 24"/>
                  <a:gd name="T3" fmla="*/ 2 h 16"/>
                  <a:gd name="T4" fmla="*/ 4 w 24"/>
                  <a:gd name="T5" fmla="*/ 0 h 16"/>
                  <a:gd name="T6" fmla="*/ 4 w 24"/>
                  <a:gd name="T7" fmla="*/ 0 h 16"/>
                  <a:gd name="T8" fmla="*/ 7 w 24"/>
                  <a:gd name="T9" fmla="*/ 0 h 16"/>
                  <a:gd name="T10" fmla="*/ 7 w 24"/>
                  <a:gd name="T11" fmla="*/ 2 h 16"/>
                  <a:gd name="T12" fmla="*/ 4 w 24"/>
                  <a:gd name="T13" fmla="*/ 2 h 16"/>
                  <a:gd name="T14" fmla="*/ 0 w 24"/>
                  <a:gd name="T15" fmla="*/ 2 h 16"/>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16"/>
                  <a:gd name="T26" fmla="*/ 24 w 24"/>
                  <a:gd name="T27" fmla="*/ 16 h 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16">
                    <a:moveTo>
                      <a:pt x="0" y="16"/>
                    </a:moveTo>
                    <a:lnTo>
                      <a:pt x="0" y="8"/>
                    </a:lnTo>
                    <a:lnTo>
                      <a:pt x="8" y="0"/>
                    </a:lnTo>
                    <a:lnTo>
                      <a:pt x="16" y="0"/>
                    </a:lnTo>
                    <a:lnTo>
                      <a:pt x="24" y="0"/>
                    </a:lnTo>
                    <a:lnTo>
                      <a:pt x="24" y="8"/>
                    </a:lnTo>
                    <a:lnTo>
                      <a:pt x="8" y="16"/>
                    </a:lnTo>
                    <a:lnTo>
                      <a:pt x="0" y="16"/>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1" name="Freeform 19">
                <a:extLst>
                  <a:ext uri="{FF2B5EF4-FFF2-40B4-BE49-F238E27FC236}">
                    <a16:creationId xmlns:a16="http://schemas.microsoft.com/office/drawing/2014/main" id="{1671C29C-E5BF-4134-90B1-0026FC5133FD}"/>
                  </a:ext>
                </a:extLst>
              </p:cNvPr>
              <p:cNvSpPr>
                <a:spLocks/>
              </p:cNvSpPr>
              <p:nvPr/>
            </p:nvSpPr>
            <p:spPr bwMode="auto">
              <a:xfrm>
                <a:off x="1804" y="2410"/>
                <a:ext cx="490" cy="266"/>
              </a:xfrm>
              <a:custGeom>
                <a:avLst/>
                <a:gdLst>
                  <a:gd name="T0" fmla="*/ 20 w 550"/>
                  <a:gd name="T1" fmla="*/ 16 h 343"/>
                  <a:gd name="T2" fmla="*/ 4 w 550"/>
                  <a:gd name="T3" fmla="*/ 16 h 343"/>
                  <a:gd name="T4" fmla="*/ 4 w 550"/>
                  <a:gd name="T5" fmla="*/ 15 h 343"/>
                  <a:gd name="T6" fmla="*/ 12 w 550"/>
                  <a:gd name="T7" fmla="*/ 13 h 343"/>
                  <a:gd name="T8" fmla="*/ 23 w 550"/>
                  <a:gd name="T9" fmla="*/ 12 h 343"/>
                  <a:gd name="T10" fmla="*/ 40 w 550"/>
                  <a:gd name="T11" fmla="*/ 10 h 343"/>
                  <a:gd name="T12" fmla="*/ 45 w 550"/>
                  <a:gd name="T13" fmla="*/ 7 h 343"/>
                  <a:gd name="T14" fmla="*/ 48 w 550"/>
                  <a:gd name="T15" fmla="*/ 6 h 343"/>
                  <a:gd name="T16" fmla="*/ 53 w 550"/>
                  <a:gd name="T17" fmla="*/ 4 h 343"/>
                  <a:gd name="T18" fmla="*/ 62 w 550"/>
                  <a:gd name="T19" fmla="*/ 2 h 343"/>
                  <a:gd name="T20" fmla="*/ 68 w 550"/>
                  <a:gd name="T21" fmla="*/ 4 h 343"/>
                  <a:gd name="T22" fmla="*/ 85 w 550"/>
                  <a:gd name="T23" fmla="*/ 5 h 343"/>
                  <a:gd name="T24" fmla="*/ 93 w 550"/>
                  <a:gd name="T25" fmla="*/ 5 h 343"/>
                  <a:gd name="T26" fmla="*/ 101 w 550"/>
                  <a:gd name="T27" fmla="*/ 5 h 343"/>
                  <a:gd name="T28" fmla="*/ 103 w 550"/>
                  <a:gd name="T29" fmla="*/ 4 h 343"/>
                  <a:gd name="T30" fmla="*/ 111 w 550"/>
                  <a:gd name="T31" fmla="*/ 2 h 343"/>
                  <a:gd name="T32" fmla="*/ 113 w 550"/>
                  <a:gd name="T33" fmla="*/ 2 h 343"/>
                  <a:gd name="T34" fmla="*/ 127 w 550"/>
                  <a:gd name="T35" fmla="*/ 0 h 343"/>
                  <a:gd name="T36" fmla="*/ 143 w 550"/>
                  <a:gd name="T37" fmla="*/ 2 h 343"/>
                  <a:gd name="T38" fmla="*/ 159 w 550"/>
                  <a:gd name="T39" fmla="*/ 2 h 343"/>
                  <a:gd name="T40" fmla="*/ 168 w 550"/>
                  <a:gd name="T41" fmla="*/ 4 h 343"/>
                  <a:gd name="T42" fmla="*/ 165 w 550"/>
                  <a:gd name="T43" fmla="*/ 6 h 343"/>
                  <a:gd name="T44" fmla="*/ 171 w 550"/>
                  <a:gd name="T45" fmla="*/ 9 h 343"/>
                  <a:gd name="T46" fmla="*/ 159 w 550"/>
                  <a:gd name="T47" fmla="*/ 12 h 343"/>
                  <a:gd name="T48" fmla="*/ 143 w 550"/>
                  <a:gd name="T49" fmla="*/ 16 h 343"/>
                  <a:gd name="T50" fmla="*/ 137 w 550"/>
                  <a:gd name="T51" fmla="*/ 16 h 343"/>
                  <a:gd name="T52" fmla="*/ 135 w 550"/>
                  <a:gd name="T53" fmla="*/ 19 h 343"/>
                  <a:gd name="T54" fmla="*/ 128 w 550"/>
                  <a:gd name="T55" fmla="*/ 18 h 343"/>
                  <a:gd name="T56" fmla="*/ 127 w 550"/>
                  <a:gd name="T57" fmla="*/ 16 h 343"/>
                  <a:gd name="T58" fmla="*/ 120 w 550"/>
                  <a:gd name="T59" fmla="*/ 13 h 343"/>
                  <a:gd name="T60" fmla="*/ 113 w 550"/>
                  <a:gd name="T61" fmla="*/ 15 h 343"/>
                  <a:gd name="T62" fmla="*/ 98 w 550"/>
                  <a:gd name="T63" fmla="*/ 16 h 343"/>
                  <a:gd name="T64" fmla="*/ 90 w 550"/>
                  <a:gd name="T65" fmla="*/ 16 h 343"/>
                  <a:gd name="T66" fmla="*/ 78 w 550"/>
                  <a:gd name="T67" fmla="*/ 17 h 343"/>
                  <a:gd name="T68" fmla="*/ 73 w 550"/>
                  <a:gd name="T69" fmla="*/ 20 h 343"/>
                  <a:gd name="T70" fmla="*/ 57 w 550"/>
                  <a:gd name="T71" fmla="*/ 22 h 343"/>
                  <a:gd name="T72" fmla="*/ 54 w 550"/>
                  <a:gd name="T73" fmla="*/ 26 h 343"/>
                  <a:gd name="T74" fmla="*/ 53 w 550"/>
                  <a:gd name="T75" fmla="*/ 26 h 343"/>
                  <a:gd name="T76" fmla="*/ 45 w 550"/>
                  <a:gd name="T77" fmla="*/ 26 h 343"/>
                  <a:gd name="T78" fmla="*/ 43 w 550"/>
                  <a:gd name="T79" fmla="*/ 26 h 343"/>
                  <a:gd name="T80" fmla="*/ 43 w 550"/>
                  <a:gd name="T81" fmla="*/ 23 h 343"/>
                  <a:gd name="T82" fmla="*/ 34 w 550"/>
                  <a:gd name="T83" fmla="*/ 22 h 343"/>
                  <a:gd name="T84" fmla="*/ 34 w 550"/>
                  <a:gd name="T85" fmla="*/ 20 h 343"/>
                  <a:gd name="T86" fmla="*/ 34 w 550"/>
                  <a:gd name="T87" fmla="*/ 17 h 343"/>
                  <a:gd name="T88" fmla="*/ 23 w 550"/>
                  <a:gd name="T89" fmla="*/ 15 h 34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50"/>
                  <a:gd name="T136" fmla="*/ 0 h 343"/>
                  <a:gd name="T137" fmla="*/ 550 w 550"/>
                  <a:gd name="T138" fmla="*/ 343 h 34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50" h="343">
                    <a:moveTo>
                      <a:pt x="71" y="183"/>
                    </a:moveTo>
                    <a:lnTo>
                      <a:pt x="63" y="183"/>
                    </a:lnTo>
                    <a:lnTo>
                      <a:pt x="63" y="191"/>
                    </a:lnTo>
                    <a:lnTo>
                      <a:pt x="48" y="191"/>
                    </a:lnTo>
                    <a:lnTo>
                      <a:pt x="24" y="191"/>
                    </a:lnTo>
                    <a:lnTo>
                      <a:pt x="8" y="199"/>
                    </a:lnTo>
                    <a:lnTo>
                      <a:pt x="0" y="199"/>
                    </a:lnTo>
                    <a:lnTo>
                      <a:pt x="0" y="191"/>
                    </a:lnTo>
                    <a:lnTo>
                      <a:pt x="8" y="183"/>
                    </a:lnTo>
                    <a:lnTo>
                      <a:pt x="16" y="183"/>
                    </a:lnTo>
                    <a:lnTo>
                      <a:pt x="32" y="183"/>
                    </a:lnTo>
                    <a:lnTo>
                      <a:pt x="40" y="175"/>
                    </a:lnTo>
                    <a:lnTo>
                      <a:pt x="48" y="175"/>
                    </a:lnTo>
                    <a:lnTo>
                      <a:pt x="63" y="167"/>
                    </a:lnTo>
                    <a:lnTo>
                      <a:pt x="71" y="151"/>
                    </a:lnTo>
                    <a:lnTo>
                      <a:pt x="79" y="143"/>
                    </a:lnTo>
                    <a:lnTo>
                      <a:pt x="95" y="143"/>
                    </a:lnTo>
                    <a:lnTo>
                      <a:pt x="127" y="127"/>
                    </a:lnTo>
                    <a:lnTo>
                      <a:pt x="135" y="120"/>
                    </a:lnTo>
                    <a:lnTo>
                      <a:pt x="135" y="112"/>
                    </a:lnTo>
                    <a:lnTo>
                      <a:pt x="143" y="96"/>
                    </a:lnTo>
                    <a:lnTo>
                      <a:pt x="143" y="88"/>
                    </a:lnTo>
                    <a:lnTo>
                      <a:pt x="143" y="80"/>
                    </a:lnTo>
                    <a:lnTo>
                      <a:pt x="151" y="80"/>
                    </a:lnTo>
                    <a:lnTo>
                      <a:pt x="159" y="64"/>
                    </a:lnTo>
                    <a:lnTo>
                      <a:pt x="159" y="56"/>
                    </a:lnTo>
                    <a:lnTo>
                      <a:pt x="167" y="48"/>
                    </a:lnTo>
                    <a:lnTo>
                      <a:pt x="175" y="48"/>
                    </a:lnTo>
                    <a:lnTo>
                      <a:pt x="191" y="40"/>
                    </a:lnTo>
                    <a:lnTo>
                      <a:pt x="199" y="32"/>
                    </a:lnTo>
                    <a:lnTo>
                      <a:pt x="199" y="24"/>
                    </a:lnTo>
                    <a:lnTo>
                      <a:pt x="207" y="32"/>
                    </a:lnTo>
                    <a:lnTo>
                      <a:pt x="215" y="56"/>
                    </a:lnTo>
                    <a:lnTo>
                      <a:pt x="231" y="72"/>
                    </a:lnTo>
                    <a:lnTo>
                      <a:pt x="255" y="72"/>
                    </a:lnTo>
                    <a:lnTo>
                      <a:pt x="271" y="72"/>
                    </a:lnTo>
                    <a:lnTo>
                      <a:pt x="279" y="72"/>
                    </a:lnTo>
                    <a:lnTo>
                      <a:pt x="287" y="72"/>
                    </a:lnTo>
                    <a:lnTo>
                      <a:pt x="295" y="72"/>
                    </a:lnTo>
                    <a:lnTo>
                      <a:pt x="303" y="72"/>
                    </a:lnTo>
                    <a:lnTo>
                      <a:pt x="311" y="72"/>
                    </a:lnTo>
                    <a:lnTo>
                      <a:pt x="319" y="72"/>
                    </a:lnTo>
                    <a:lnTo>
                      <a:pt x="319" y="64"/>
                    </a:lnTo>
                    <a:lnTo>
                      <a:pt x="319" y="56"/>
                    </a:lnTo>
                    <a:lnTo>
                      <a:pt x="327" y="56"/>
                    </a:lnTo>
                    <a:lnTo>
                      <a:pt x="335" y="48"/>
                    </a:lnTo>
                    <a:lnTo>
                      <a:pt x="343" y="40"/>
                    </a:lnTo>
                    <a:lnTo>
                      <a:pt x="351" y="24"/>
                    </a:lnTo>
                    <a:lnTo>
                      <a:pt x="351" y="8"/>
                    </a:lnTo>
                    <a:lnTo>
                      <a:pt x="351" y="0"/>
                    </a:lnTo>
                    <a:lnTo>
                      <a:pt x="359" y="8"/>
                    </a:lnTo>
                    <a:lnTo>
                      <a:pt x="367" y="8"/>
                    </a:lnTo>
                    <a:lnTo>
                      <a:pt x="383" y="8"/>
                    </a:lnTo>
                    <a:lnTo>
                      <a:pt x="399" y="0"/>
                    </a:lnTo>
                    <a:lnTo>
                      <a:pt x="422" y="0"/>
                    </a:lnTo>
                    <a:lnTo>
                      <a:pt x="446" y="8"/>
                    </a:lnTo>
                    <a:lnTo>
                      <a:pt x="454" y="8"/>
                    </a:lnTo>
                    <a:lnTo>
                      <a:pt x="470" y="16"/>
                    </a:lnTo>
                    <a:lnTo>
                      <a:pt x="494" y="32"/>
                    </a:lnTo>
                    <a:lnTo>
                      <a:pt x="502" y="32"/>
                    </a:lnTo>
                    <a:lnTo>
                      <a:pt x="518" y="40"/>
                    </a:lnTo>
                    <a:lnTo>
                      <a:pt x="534" y="40"/>
                    </a:lnTo>
                    <a:lnTo>
                      <a:pt x="534" y="48"/>
                    </a:lnTo>
                    <a:lnTo>
                      <a:pt x="534" y="56"/>
                    </a:lnTo>
                    <a:lnTo>
                      <a:pt x="526" y="72"/>
                    </a:lnTo>
                    <a:lnTo>
                      <a:pt x="526" y="80"/>
                    </a:lnTo>
                    <a:lnTo>
                      <a:pt x="526" y="88"/>
                    </a:lnTo>
                    <a:lnTo>
                      <a:pt x="534" y="96"/>
                    </a:lnTo>
                    <a:lnTo>
                      <a:pt x="542" y="112"/>
                    </a:lnTo>
                    <a:lnTo>
                      <a:pt x="550" y="120"/>
                    </a:lnTo>
                    <a:lnTo>
                      <a:pt x="534" y="127"/>
                    </a:lnTo>
                    <a:lnTo>
                      <a:pt x="502" y="151"/>
                    </a:lnTo>
                    <a:lnTo>
                      <a:pt x="470" y="167"/>
                    </a:lnTo>
                    <a:lnTo>
                      <a:pt x="462" y="183"/>
                    </a:lnTo>
                    <a:lnTo>
                      <a:pt x="454" y="191"/>
                    </a:lnTo>
                    <a:lnTo>
                      <a:pt x="454" y="199"/>
                    </a:lnTo>
                    <a:lnTo>
                      <a:pt x="446" y="207"/>
                    </a:lnTo>
                    <a:lnTo>
                      <a:pt x="438" y="207"/>
                    </a:lnTo>
                    <a:lnTo>
                      <a:pt x="438" y="215"/>
                    </a:lnTo>
                    <a:lnTo>
                      <a:pt x="438" y="223"/>
                    </a:lnTo>
                    <a:lnTo>
                      <a:pt x="430" y="239"/>
                    </a:lnTo>
                    <a:lnTo>
                      <a:pt x="422" y="239"/>
                    </a:lnTo>
                    <a:lnTo>
                      <a:pt x="414" y="239"/>
                    </a:lnTo>
                    <a:lnTo>
                      <a:pt x="407" y="231"/>
                    </a:lnTo>
                    <a:lnTo>
                      <a:pt x="407" y="223"/>
                    </a:lnTo>
                    <a:lnTo>
                      <a:pt x="407" y="215"/>
                    </a:lnTo>
                    <a:lnTo>
                      <a:pt x="399" y="199"/>
                    </a:lnTo>
                    <a:lnTo>
                      <a:pt x="391" y="183"/>
                    </a:lnTo>
                    <a:lnTo>
                      <a:pt x="383" y="183"/>
                    </a:lnTo>
                    <a:lnTo>
                      <a:pt x="383" y="175"/>
                    </a:lnTo>
                    <a:lnTo>
                      <a:pt x="375" y="183"/>
                    </a:lnTo>
                    <a:lnTo>
                      <a:pt x="367" y="183"/>
                    </a:lnTo>
                    <a:lnTo>
                      <a:pt x="359" y="183"/>
                    </a:lnTo>
                    <a:lnTo>
                      <a:pt x="343" y="183"/>
                    </a:lnTo>
                    <a:lnTo>
                      <a:pt x="327" y="183"/>
                    </a:lnTo>
                    <a:lnTo>
                      <a:pt x="311" y="191"/>
                    </a:lnTo>
                    <a:lnTo>
                      <a:pt x="303" y="191"/>
                    </a:lnTo>
                    <a:lnTo>
                      <a:pt x="295" y="183"/>
                    </a:lnTo>
                    <a:lnTo>
                      <a:pt x="287" y="191"/>
                    </a:lnTo>
                    <a:lnTo>
                      <a:pt x="263" y="207"/>
                    </a:lnTo>
                    <a:lnTo>
                      <a:pt x="247" y="215"/>
                    </a:lnTo>
                    <a:lnTo>
                      <a:pt x="247" y="223"/>
                    </a:lnTo>
                    <a:lnTo>
                      <a:pt x="239" y="239"/>
                    </a:lnTo>
                    <a:lnTo>
                      <a:pt x="231" y="247"/>
                    </a:lnTo>
                    <a:lnTo>
                      <a:pt x="231" y="255"/>
                    </a:lnTo>
                    <a:lnTo>
                      <a:pt x="215" y="271"/>
                    </a:lnTo>
                    <a:lnTo>
                      <a:pt x="191" y="279"/>
                    </a:lnTo>
                    <a:lnTo>
                      <a:pt x="183" y="287"/>
                    </a:lnTo>
                    <a:lnTo>
                      <a:pt x="183" y="303"/>
                    </a:lnTo>
                    <a:lnTo>
                      <a:pt x="175" y="311"/>
                    </a:lnTo>
                    <a:lnTo>
                      <a:pt x="175" y="319"/>
                    </a:lnTo>
                    <a:lnTo>
                      <a:pt x="175" y="327"/>
                    </a:lnTo>
                    <a:lnTo>
                      <a:pt x="175" y="335"/>
                    </a:lnTo>
                    <a:lnTo>
                      <a:pt x="167" y="343"/>
                    </a:lnTo>
                    <a:lnTo>
                      <a:pt x="159" y="343"/>
                    </a:lnTo>
                    <a:lnTo>
                      <a:pt x="151" y="335"/>
                    </a:lnTo>
                    <a:lnTo>
                      <a:pt x="143" y="327"/>
                    </a:lnTo>
                    <a:lnTo>
                      <a:pt x="135" y="327"/>
                    </a:lnTo>
                    <a:lnTo>
                      <a:pt x="127" y="327"/>
                    </a:lnTo>
                    <a:lnTo>
                      <a:pt x="135" y="327"/>
                    </a:lnTo>
                    <a:lnTo>
                      <a:pt x="143" y="319"/>
                    </a:lnTo>
                    <a:lnTo>
                      <a:pt x="143" y="303"/>
                    </a:lnTo>
                    <a:lnTo>
                      <a:pt x="135" y="295"/>
                    </a:lnTo>
                    <a:lnTo>
                      <a:pt x="127" y="287"/>
                    </a:lnTo>
                    <a:lnTo>
                      <a:pt x="119" y="287"/>
                    </a:lnTo>
                    <a:lnTo>
                      <a:pt x="111" y="287"/>
                    </a:lnTo>
                    <a:lnTo>
                      <a:pt x="103" y="279"/>
                    </a:lnTo>
                    <a:lnTo>
                      <a:pt x="103" y="271"/>
                    </a:lnTo>
                    <a:lnTo>
                      <a:pt x="111" y="263"/>
                    </a:lnTo>
                    <a:lnTo>
                      <a:pt x="119" y="247"/>
                    </a:lnTo>
                    <a:lnTo>
                      <a:pt x="119" y="231"/>
                    </a:lnTo>
                    <a:lnTo>
                      <a:pt x="111" y="215"/>
                    </a:lnTo>
                    <a:lnTo>
                      <a:pt x="95" y="199"/>
                    </a:lnTo>
                    <a:lnTo>
                      <a:pt x="79" y="183"/>
                    </a:lnTo>
                    <a:lnTo>
                      <a:pt x="71" y="183"/>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2" name="Freeform 20">
                <a:extLst>
                  <a:ext uri="{FF2B5EF4-FFF2-40B4-BE49-F238E27FC236}">
                    <a16:creationId xmlns:a16="http://schemas.microsoft.com/office/drawing/2014/main" id="{D5B7DA08-F7FE-46EF-9E02-117D0BD90753}"/>
                  </a:ext>
                </a:extLst>
              </p:cNvPr>
              <p:cNvSpPr>
                <a:spLocks/>
              </p:cNvSpPr>
              <p:nvPr/>
            </p:nvSpPr>
            <p:spPr bwMode="auto">
              <a:xfrm>
                <a:off x="1804" y="2410"/>
                <a:ext cx="490" cy="266"/>
              </a:xfrm>
              <a:custGeom>
                <a:avLst/>
                <a:gdLst>
                  <a:gd name="T0" fmla="*/ 20 w 550"/>
                  <a:gd name="T1" fmla="*/ 16 h 343"/>
                  <a:gd name="T2" fmla="*/ 4 w 550"/>
                  <a:gd name="T3" fmla="*/ 16 h 343"/>
                  <a:gd name="T4" fmla="*/ 4 w 550"/>
                  <a:gd name="T5" fmla="*/ 15 h 343"/>
                  <a:gd name="T6" fmla="*/ 12 w 550"/>
                  <a:gd name="T7" fmla="*/ 13 h 343"/>
                  <a:gd name="T8" fmla="*/ 23 w 550"/>
                  <a:gd name="T9" fmla="*/ 12 h 343"/>
                  <a:gd name="T10" fmla="*/ 40 w 550"/>
                  <a:gd name="T11" fmla="*/ 10 h 343"/>
                  <a:gd name="T12" fmla="*/ 45 w 550"/>
                  <a:gd name="T13" fmla="*/ 7 h 343"/>
                  <a:gd name="T14" fmla="*/ 48 w 550"/>
                  <a:gd name="T15" fmla="*/ 6 h 343"/>
                  <a:gd name="T16" fmla="*/ 53 w 550"/>
                  <a:gd name="T17" fmla="*/ 4 h 343"/>
                  <a:gd name="T18" fmla="*/ 62 w 550"/>
                  <a:gd name="T19" fmla="*/ 2 h 343"/>
                  <a:gd name="T20" fmla="*/ 68 w 550"/>
                  <a:gd name="T21" fmla="*/ 4 h 343"/>
                  <a:gd name="T22" fmla="*/ 85 w 550"/>
                  <a:gd name="T23" fmla="*/ 5 h 343"/>
                  <a:gd name="T24" fmla="*/ 93 w 550"/>
                  <a:gd name="T25" fmla="*/ 5 h 343"/>
                  <a:gd name="T26" fmla="*/ 101 w 550"/>
                  <a:gd name="T27" fmla="*/ 5 h 343"/>
                  <a:gd name="T28" fmla="*/ 103 w 550"/>
                  <a:gd name="T29" fmla="*/ 4 h 343"/>
                  <a:gd name="T30" fmla="*/ 111 w 550"/>
                  <a:gd name="T31" fmla="*/ 2 h 343"/>
                  <a:gd name="T32" fmla="*/ 113 w 550"/>
                  <a:gd name="T33" fmla="*/ 2 h 343"/>
                  <a:gd name="T34" fmla="*/ 127 w 550"/>
                  <a:gd name="T35" fmla="*/ 0 h 343"/>
                  <a:gd name="T36" fmla="*/ 143 w 550"/>
                  <a:gd name="T37" fmla="*/ 2 h 343"/>
                  <a:gd name="T38" fmla="*/ 159 w 550"/>
                  <a:gd name="T39" fmla="*/ 2 h 343"/>
                  <a:gd name="T40" fmla="*/ 168 w 550"/>
                  <a:gd name="T41" fmla="*/ 4 h 343"/>
                  <a:gd name="T42" fmla="*/ 165 w 550"/>
                  <a:gd name="T43" fmla="*/ 6 h 343"/>
                  <a:gd name="T44" fmla="*/ 171 w 550"/>
                  <a:gd name="T45" fmla="*/ 9 h 343"/>
                  <a:gd name="T46" fmla="*/ 159 w 550"/>
                  <a:gd name="T47" fmla="*/ 12 h 343"/>
                  <a:gd name="T48" fmla="*/ 143 w 550"/>
                  <a:gd name="T49" fmla="*/ 16 h 343"/>
                  <a:gd name="T50" fmla="*/ 137 w 550"/>
                  <a:gd name="T51" fmla="*/ 16 h 343"/>
                  <a:gd name="T52" fmla="*/ 135 w 550"/>
                  <a:gd name="T53" fmla="*/ 19 h 343"/>
                  <a:gd name="T54" fmla="*/ 128 w 550"/>
                  <a:gd name="T55" fmla="*/ 18 h 343"/>
                  <a:gd name="T56" fmla="*/ 127 w 550"/>
                  <a:gd name="T57" fmla="*/ 16 h 343"/>
                  <a:gd name="T58" fmla="*/ 120 w 550"/>
                  <a:gd name="T59" fmla="*/ 13 h 343"/>
                  <a:gd name="T60" fmla="*/ 113 w 550"/>
                  <a:gd name="T61" fmla="*/ 15 h 343"/>
                  <a:gd name="T62" fmla="*/ 98 w 550"/>
                  <a:gd name="T63" fmla="*/ 16 h 343"/>
                  <a:gd name="T64" fmla="*/ 90 w 550"/>
                  <a:gd name="T65" fmla="*/ 16 h 343"/>
                  <a:gd name="T66" fmla="*/ 78 w 550"/>
                  <a:gd name="T67" fmla="*/ 17 h 343"/>
                  <a:gd name="T68" fmla="*/ 73 w 550"/>
                  <a:gd name="T69" fmla="*/ 20 h 343"/>
                  <a:gd name="T70" fmla="*/ 57 w 550"/>
                  <a:gd name="T71" fmla="*/ 22 h 343"/>
                  <a:gd name="T72" fmla="*/ 54 w 550"/>
                  <a:gd name="T73" fmla="*/ 26 h 343"/>
                  <a:gd name="T74" fmla="*/ 53 w 550"/>
                  <a:gd name="T75" fmla="*/ 26 h 343"/>
                  <a:gd name="T76" fmla="*/ 45 w 550"/>
                  <a:gd name="T77" fmla="*/ 26 h 343"/>
                  <a:gd name="T78" fmla="*/ 43 w 550"/>
                  <a:gd name="T79" fmla="*/ 26 h 343"/>
                  <a:gd name="T80" fmla="*/ 43 w 550"/>
                  <a:gd name="T81" fmla="*/ 23 h 343"/>
                  <a:gd name="T82" fmla="*/ 34 w 550"/>
                  <a:gd name="T83" fmla="*/ 22 h 343"/>
                  <a:gd name="T84" fmla="*/ 34 w 550"/>
                  <a:gd name="T85" fmla="*/ 20 h 343"/>
                  <a:gd name="T86" fmla="*/ 34 w 550"/>
                  <a:gd name="T87" fmla="*/ 17 h 343"/>
                  <a:gd name="T88" fmla="*/ 23 w 550"/>
                  <a:gd name="T89" fmla="*/ 15 h 34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50"/>
                  <a:gd name="T136" fmla="*/ 0 h 343"/>
                  <a:gd name="T137" fmla="*/ 550 w 550"/>
                  <a:gd name="T138" fmla="*/ 343 h 34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50" h="343">
                    <a:moveTo>
                      <a:pt x="71" y="183"/>
                    </a:moveTo>
                    <a:lnTo>
                      <a:pt x="63" y="183"/>
                    </a:lnTo>
                    <a:lnTo>
                      <a:pt x="63" y="191"/>
                    </a:lnTo>
                    <a:lnTo>
                      <a:pt x="48" y="191"/>
                    </a:lnTo>
                    <a:lnTo>
                      <a:pt x="24" y="191"/>
                    </a:lnTo>
                    <a:lnTo>
                      <a:pt x="8" y="199"/>
                    </a:lnTo>
                    <a:lnTo>
                      <a:pt x="0" y="199"/>
                    </a:lnTo>
                    <a:lnTo>
                      <a:pt x="0" y="191"/>
                    </a:lnTo>
                    <a:lnTo>
                      <a:pt x="8" y="183"/>
                    </a:lnTo>
                    <a:lnTo>
                      <a:pt x="16" y="183"/>
                    </a:lnTo>
                    <a:lnTo>
                      <a:pt x="32" y="183"/>
                    </a:lnTo>
                    <a:lnTo>
                      <a:pt x="40" y="175"/>
                    </a:lnTo>
                    <a:lnTo>
                      <a:pt x="48" y="175"/>
                    </a:lnTo>
                    <a:lnTo>
                      <a:pt x="63" y="167"/>
                    </a:lnTo>
                    <a:lnTo>
                      <a:pt x="71" y="151"/>
                    </a:lnTo>
                    <a:lnTo>
                      <a:pt x="79" y="143"/>
                    </a:lnTo>
                    <a:lnTo>
                      <a:pt x="95" y="143"/>
                    </a:lnTo>
                    <a:lnTo>
                      <a:pt x="127" y="127"/>
                    </a:lnTo>
                    <a:lnTo>
                      <a:pt x="135" y="120"/>
                    </a:lnTo>
                    <a:lnTo>
                      <a:pt x="135" y="112"/>
                    </a:lnTo>
                    <a:lnTo>
                      <a:pt x="143" y="96"/>
                    </a:lnTo>
                    <a:lnTo>
                      <a:pt x="143" y="88"/>
                    </a:lnTo>
                    <a:lnTo>
                      <a:pt x="143" y="80"/>
                    </a:lnTo>
                    <a:lnTo>
                      <a:pt x="151" y="80"/>
                    </a:lnTo>
                    <a:lnTo>
                      <a:pt x="159" y="64"/>
                    </a:lnTo>
                    <a:lnTo>
                      <a:pt x="159" y="56"/>
                    </a:lnTo>
                    <a:lnTo>
                      <a:pt x="167" y="48"/>
                    </a:lnTo>
                    <a:lnTo>
                      <a:pt x="175" y="48"/>
                    </a:lnTo>
                    <a:lnTo>
                      <a:pt x="191" y="40"/>
                    </a:lnTo>
                    <a:lnTo>
                      <a:pt x="199" y="32"/>
                    </a:lnTo>
                    <a:lnTo>
                      <a:pt x="199" y="24"/>
                    </a:lnTo>
                    <a:lnTo>
                      <a:pt x="207" y="32"/>
                    </a:lnTo>
                    <a:lnTo>
                      <a:pt x="215" y="56"/>
                    </a:lnTo>
                    <a:lnTo>
                      <a:pt x="231" y="72"/>
                    </a:lnTo>
                    <a:lnTo>
                      <a:pt x="255" y="72"/>
                    </a:lnTo>
                    <a:lnTo>
                      <a:pt x="271" y="72"/>
                    </a:lnTo>
                    <a:lnTo>
                      <a:pt x="279" y="72"/>
                    </a:lnTo>
                    <a:lnTo>
                      <a:pt x="287" y="72"/>
                    </a:lnTo>
                    <a:lnTo>
                      <a:pt x="295" y="72"/>
                    </a:lnTo>
                    <a:lnTo>
                      <a:pt x="303" y="72"/>
                    </a:lnTo>
                    <a:lnTo>
                      <a:pt x="311" y="72"/>
                    </a:lnTo>
                    <a:lnTo>
                      <a:pt x="319" y="72"/>
                    </a:lnTo>
                    <a:lnTo>
                      <a:pt x="319" y="64"/>
                    </a:lnTo>
                    <a:lnTo>
                      <a:pt x="319" y="56"/>
                    </a:lnTo>
                    <a:lnTo>
                      <a:pt x="327" y="56"/>
                    </a:lnTo>
                    <a:lnTo>
                      <a:pt x="335" y="48"/>
                    </a:lnTo>
                    <a:lnTo>
                      <a:pt x="343" y="40"/>
                    </a:lnTo>
                    <a:lnTo>
                      <a:pt x="351" y="24"/>
                    </a:lnTo>
                    <a:lnTo>
                      <a:pt x="351" y="8"/>
                    </a:lnTo>
                    <a:lnTo>
                      <a:pt x="351" y="0"/>
                    </a:lnTo>
                    <a:lnTo>
                      <a:pt x="359" y="8"/>
                    </a:lnTo>
                    <a:lnTo>
                      <a:pt x="367" y="8"/>
                    </a:lnTo>
                    <a:lnTo>
                      <a:pt x="383" y="8"/>
                    </a:lnTo>
                    <a:lnTo>
                      <a:pt x="399" y="0"/>
                    </a:lnTo>
                    <a:lnTo>
                      <a:pt x="422" y="0"/>
                    </a:lnTo>
                    <a:lnTo>
                      <a:pt x="446" y="8"/>
                    </a:lnTo>
                    <a:lnTo>
                      <a:pt x="454" y="8"/>
                    </a:lnTo>
                    <a:lnTo>
                      <a:pt x="470" y="16"/>
                    </a:lnTo>
                    <a:lnTo>
                      <a:pt x="494" y="32"/>
                    </a:lnTo>
                    <a:lnTo>
                      <a:pt x="502" y="32"/>
                    </a:lnTo>
                    <a:lnTo>
                      <a:pt x="518" y="40"/>
                    </a:lnTo>
                    <a:lnTo>
                      <a:pt x="534" y="40"/>
                    </a:lnTo>
                    <a:lnTo>
                      <a:pt x="534" y="48"/>
                    </a:lnTo>
                    <a:lnTo>
                      <a:pt x="534" y="56"/>
                    </a:lnTo>
                    <a:lnTo>
                      <a:pt x="526" y="72"/>
                    </a:lnTo>
                    <a:lnTo>
                      <a:pt x="526" y="80"/>
                    </a:lnTo>
                    <a:lnTo>
                      <a:pt x="526" y="88"/>
                    </a:lnTo>
                    <a:lnTo>
                      <a:pt x="534" y="96"/>
                    </a:lnTo>
                    <a:lnTo>
                      <a:pt x="542" y="112"/>
                    </a:lnTo>
                    <a:lnTo>
                      <a:pt x="550" y="120"/>
                    </a:lnTo>
                    <a:lnTo>
                      <a:pt x="534" y="127"/>
                    </a:lnTo>
                    <a:lnTo>
                      <a:pt x="502" y="151"/>
                    </a:lnTo>
                    <a:lnTo>
                      <a:pt x="470" y="167"/>
                    </a:lnTo>
                    <a:lnTo>
                      <a:pt x="462" y="183"/>
                    </a:lnTo>
                    <a:lnTo>
                      <a:pt x="454" y="191"/>
                    </a:lnTo>
                    <a:lnTo>
                      <a:pt x="454" y="199"/>
                    </a:lnTo>
                    <a:lnTo>
                      <a:pt x="446" y="207"/>
                    </a:lnTo>
                    <a:lnTo>
                      <a:pt x="438" y="207"/>
                    </a:lnTo>
                    <a:lnTo>
                      <a:pt x="438" y="215"/>
                    </a:lnTo>
                    <a:lnTo>
                      <a:pt x="438" y="223"/>
                    </a:lnTo>
                    <a:lnTo>
                      <a:pt x="430" y="239"/>
                    </a:lnTo>
                    <a:lnTo>
                      <a:pt x="422" y="239"/>
                    </a:lnTo>
                    <a:lnTo>
                      <a:pt x="414" y="239"/>
                    </a:lnTo>
                    <a:lnTo>
                      <a:pt x="407" y="231"/>
                    </a:lnTo>
                    <a:lnTo>
                      <a:pt x="407" y="223"/>
                    </a:lnTo>
                    <a:lnTo>
                      <a:pt x="407" y="215"/>
                    </a:lnTo>
                    <a:lnTo>
                      <a:pt x="399" y="199"/>
                    </a:lnTo>
                    <a:lnTo>
                      <a:pt x="391" y="183"/>
                    </a:lnTo>
                    <a:lnTo>
                      <a:pt x="383" y="183"/>
                    </a:lnTo>
                    <a:lnTo>
                      <a:pt x="383" y="175"/>
                    </a:lnTo>
                    <a:lnTo>
                      <a:pt x="375" y="183"/>
                    </a:lnTo>
                    <a:lnTo>
                      <a:pt x="367" y="183"/>
                    </a:lnTo>
                    <a:lnTo>
                      <a:pt x="359" y="183"/>
                    </a:lnTo>
                    <a:lnTo>
                      <a:pt x="343" y="183"/>
                    </a:lnTo>
                    <a:lnTo>
                      <a:pt x="327" y="183"/>
                    </a:lnTo>
                    <a:lnTo>
                      <a:pt x="311" y="191"/>
                    </a:lnTo>
                    <a:lnTo>
                      <a:pt x="303" y="191"/>
                    </a:lnTo>
                    <a:lnTo>
                      <a:pt x="295" y="183"/>
                    </a:lnTo>
                    <a:lnTo>
                      <a:pt x="287" y="191"/>
                    </a:lnTo>
                    <a:lnTo>
                      <a:pt x="263" y="207"/>
                    </a:lnTo>
                    <a:lnTo>
                      <a:pt x="247" y="215"/>
                    </a:lnTo>
                    <a:lnTo>
                      <a:pt x="247" y="223"/>
                    </a:lnTo>
                    <a:lnTo>
                      <a:pt x="239" y="239"/>
                    </a:lnTo>
                    <a:lnTo>
                      <a:pt x="231" y="247"/>
                    </a:lnTo>
                    <a:lnTo>
                      <a:pt x="231" y="255"/>
                    </a:lnTo>
                    <a:lnTo>
                      <a:pt x="215" y="271"/>
                    </a:lnTo>
                    <a:lnTo>
                      <a:pt x="191" y="279"/>
                    </a:lnTo>
                    <a:lnTo>
                      <a:pt x="183" y="287"/>
                    </a:lnTo>
                    <a:lnTo>
                      <a:pt x="183" y="303"/>
                    </a:lnTo>
                    <a:lnTo>
                      <a:pt x="175" y="311"/>
                    </a:lnTo>
                    <a:lnTo>
                      <a:pt x="175" y="319"/>
                    </a:lnTo>
                    <a:lnTo>
                      <a:pt x="175" y="327"/>
                    </a:lnTo>
                    <a:lnTo>
                      <a:pt x="175" y="335"/>
                    </a:lnTo>
                    <a:lnTo>
                      <a:pt x="167" y="343"/>
                    </a:lnTo>
                    <a:lnTo>
                      <a:pt x="159" y="343"/>
                    </a:lnTo>
                    <a:lnTo>
                      <a:pt x="151" y="335"/>
                    </a:lnTo>
                    <a:lnTo>
                      <a:pt x="143" y="327"/>
                    </a:lnTo>
                    <a:lnTo>
                      <a:pt x="135" y="327"/>
                    </a:lnTo>
                    <a:lnTo>
                      <a:pt x="127" y="327"/>
                    </a:lnTo>
                    <a:lnTo>
                      <a:pt x="135" y="327"/>
                    </a:lnTo>
                    <a:lnTo>
                      <a:pt x="143" y="319"/>
                    </a:lnTo>
                    <a:lnTo>
                      <a:pt x="143" y="303"/>
                    </a:lnTo>
                    <a:lnTo>
                      <a:pt x="135" y="295"/>
                    </a:lnTo>
                    <a:lnTo>
                      <a:pt x="127" y="287"/>
                    </a:lnTo>
                    <a:lnTo>
                      <a:pt x="119" y="287"/>
                    </a:lnTo>
                    <a:lnTo>
                      <a:pt x="111" y="287"/>
                    </a:lnTo>
                    <a:lnTo>
                      <a:pt x="103" y="279"/>
                    </a:lnTo>
                    <a:lnTo>
                      <a:pt x="103" y="271"/>
                    </a:lnTo>
                    <a:lnTo>
                      <a:pt x="111" y="263"/>
                    </a:lnTo>
                    <a:lnTo>
                      <a:pt x="119" y="247"/>
                    </a:lnTo>
                    <a:lnTo>
                      <a:pt x="119" y="231"/>
                    </a:lnTo>
                    <a:lnTo>
                      <a:pt x="111" y="215"/>
                    </a:lnTo>
                    <a:lnTo>
                      <a:pt x="95" y="199"/>
                    </a:lnTo>
                    <a:lnTo>
                      <a:pt x="79" y="183"/>
                    </a:lnTo>
                    <a:lnTo>
                      <a:pt x="71" y="183"/>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3" name="Freeform 21">
                <a:extLst>
                  <a:ext uri="{FF2B5EF4-FFF2-40B4-BE49-F238E27FC236}">
                    <a16:creationId xmlns:a16="http://schemas.microsoft.com/office/drawing/2014/main" id="{9F36A72B-7FF8-4150-910B-42A25AB4E8AF}"/>
                  </a:ext>
                </a:extLst>
              </p:cNvPr>
              <p:cNvSpPr>
                <a:spLocks/>
              </p:cNvSpPr>
              <p:nvPr/>
            </p:nvSpPr>
            <p:spPr bwMode="auto">
              <a:xfrm>
                <a:off x="1335" y="2268"/>
                <a:ext cx="64" cy="93"/>
              </a:xfrm>
              <a:custGeom>
                <a:avLst/>
                <a:gdLst>
                  <a:gd name="T0" fmla="*/ 0 w 72"/>
                  <a:gd name="T1" fmla="*/ 9 h 120"/>
                  <a:gd name="T2" fmla="*/ 0 w 72"/>
                  <a:gd name="T3" fmla="*/ 8 h 120"/>
                  <a:gd name="T4" fmla="*/ 4 w 72"/>
                  <a:gd name="T5" fmla="*/ 7 h 120"/>
                  <a:gd name="T6" fmla="*/ 4 w 72"/>
                  <a:gd name="T7" fmla="*/ 6 h 120"/>
                  <a:gd name="T8" fmla="*/ 8 w 72"/>
                  <a:gd name="T9" fmla="*/ 4 h 120"/>
                  <a:gd name="T10" fmla="*/ 10 w 72"/>
                  <a:gd name="T11" fmla="*/ 3 h 120"/>
                  <a:gd name="T12" fmla="*/ 12 w 72"/>
                  <a:gd name="T13" fmla="*/ 2 h 120"/>
                  <a:gd name="T14" fmla="*/ 15 w 72"/>
                  <a:gd name="T15" fmla="*/ 2 h 120"/>
                  <a:gd name="T16" fmla="*/ 18 w 72"/>
                  <a:gd name="T17" fmla="*/ 0 h 120"/>
                  <a:gd name="T18" fmla="*/ 22 w 72"/>
                  <a:gd name="T19" fmla="*/ 0 h 120"/>
                  <a:gd name="T20" fmla="*/ 22 w 72"/>
                  <a:gd name="T21" fmla="*/ 2 h 120"/>
                  <a:gd name="T22" fmla="*/ 22 w 72"/>
                  <a:gd name="T23" fmla="*/ 2 h 120"/>
                  <a:gd name="T24" fmla="*/ 20 w 72"/>
                  <a:gd name="T25" fmla="*/ 4 h 120"/>
                  <a:gd name="T26" fmla="*/ 18 w 72"/>
                  <a:gd name="T27" fmla="*/ 4 h 120"/>
                  <a:gd name="T28" fmla="*/ 18 w 72"/>
                  <a:gd name="T29" fmla="*/ 5 h 120"/>
                  <a:gd name="T30" fmla="*/ 18 w 72"/>
                  <a:gd name="T31" fmla="*/ 6 h 120"/>
                  <a:gd name="T32" fmla="*/ 12 w 72"/>
                  <a:gd name="T33" fmla="*/ 7 h 120"/>
                  <a:gd name="T34" fmla="*/ 8 w 72"/>
                  <a:gd name="T35" fmla="*/ 9 h 120"/>
                  <a:gd name="T36" fmla="*/ 4 w 72"/>
                  <a:gd name="T37" fmla="*/ 9 h 120"/>
                  <a:gd name="T38" fmla="*/ 0 w 72"/>
                  <a:gd name="T39" fmla="*/ 9 h 120"/>
                  <a:gd name="T40" fmla="*/ 0 w 72"/>
                  <a:gd name="T41" fmla="*/ 9 h 120"/>
                  <a:gd name="T42" fmla="*/ 0 w 72"/>
                  <a:gd name="T43" fmla="*/ 8 h 120"/>
                  <a:gd name="T44" fmla="*/ 0 w 72"/>
                  <a:gd name="T45" fmla="*/ 9 h 12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2"/>
                  <a:gd name="T70" fmla="*/ 0 h 120"/>
                  <a:gd name="T71" fmla="*/ 72 w 72"/>
                  <a:gd name="T72" fmla="*/ 120 h 12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2" h="120">
                    <a:moveTo>
                      <a:pt x="0" y="112"/>
                    </a:moveTo>
                    <a:lnTo>
                      <a:pt x="0" y="104"/>
                    </a:lnTo>
                    <a:lnTo>
                      <a:pt x="8" y="96"/>
                    </a:lnTo>
                    <a:lnTo>
                      <a:pt x="16" y="80"/>
                    </a:lnTo>
                    <a:lnTo>
                      <a:pt x="24" y="56"/>
                    </a:lnTo>
                    <a:lnTo>
                      <a:pt x="32" y="40"/>
                    </a:lnTo>
                    <a:lnTo>
                      <a:pt x="40" y="16"/>
                    </a:lnTo>
                    <a:lnTo>
                      <a:pt x="48" y="8"/>
                    </a:lnTo>
                    <a:lnTo>
                      <a:pt x="56" y="0"/>
                    </a:lnTo>
                    <a:lnTo>
                      <a:pt x="72" y="0"/>
                    </a:lnTo>
                    <a:lnTo>
                      <a:pt x="72" y="16"/>
                    </a:lnTo>
                    <a:lnTo>
                      <a:pt x="72" y="32"/>
                    </a:lnTo>
                    <a:lnTo>
                      <a:pt x="64" y="48"/>
                    </a:lnTo>
                    <a:lnTo>
                      <a:pt x="56" y="56"/>
                    </a:lnTo>
                    <a:lnTo>
                      <a:pt x="56" y="64"/>
                    </a:lnTo>
                    <a:lnTo>
                      <a:pt x="56" y="80"/>
                    </a:lnTo>
                    <a:lnTo>
                      <a:pt x="40" y="96"/>
                    </a:lnTo>
                    <a:lnTo>
                      <a:pt x="24" y="112"/>
                    </a:lnTo>
                    <a:lnTo>
                      <a:pt x="8" y="120"/>
                    </a:lnTo>
                    <a:lnTo>
                      <a:pt x="0" y="120"/>
                    </a:lnTo>
                    <a:lnTo>
                      <a:pt x="0" y="112"/>
                    </a:lnTo>
                    <a:lnTo>
                      <a:pt x="0" y="104"/>
                    </a:lnTo>
                    <a:lnTo>
                      <a:pt x="0" y="112"/>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4" name="Freeform 22">
                <a:extLst>
                  <a:ext uri="{FF2B5EF4-FFF2-40B4-BE49-F238E27FC236}">
                    <a16:creationId xmlns:a16="http://schemas.microsoft.com/office/drawing/2014/main" id="{E4239810-AB0E-49EE-A49D-4D61E797CEE9}"/>
                  </a:ext>
                </a:extLst>
              </p:cNvPr>
              <p:cNvSpPr>
                <a:spLocks/>
              </p:cNvSpPr>
              <p:nvPr/>
            </p:nvSpPr>
            <p:spPr bwMode="auto">
              <a:xfrm>
                <a:off x="1335" y="2268"/>
                <a:ext cx="64" cy="93"/>
              </a:xfrm>
              <a:custGeom>
                <a:avLst/>
                <a:gdLst>
                  <a:gd name="T0" fmla="*/ 0 w 72"/>
                  <a:gd name="T1" fmla="*/ 9 h 120"/>
                  <a:gd name="T2" fmla="*/ 0 w 72"/>
                  <a:gd name="T3" fmla="*/ 8 h 120"/>
                  <a:gd name="T4" fmla="*/ 4 w 72"/>
                  <a:gd name="T5" fmla="*/ 7 h 120"/>
                  <a:gd name="T6" fmla="*/ 4 w 72"/>
                  <a:gd name="T7" fmla="*/ 6 h 120"/>
                  <a:gd name="T8" fmla="*/ 8 w 72"/>
                  <a:gd name="T9" fmla="*/ 4 h 120"/>
                  <a:gd name="T10" fmla="*/ 10 w 72"/>
                  <a:gd name="T11" fmla="*/ 3 h 120"/>
                  <a:gd name="T12" fmla="*/ 12 w 72"/>
                  <a:gd name="T13" fmla="*/ 2 h 120"/>
                  <a:gd name="T14" fmla="*/ 15 w 72"/>
                  <a:gd name="T15" fmla="*/ 2 h 120"/>
                  <a:gd name="T16" fmla="*/ 18 w 72"/>
                  <a:gd name="T17" fmla="*/ 0 h 120"/>
                  <a:gd name="T18" fmla="*/ 22 w 72"/>
                  <a:gd name="T19" fmla="*/ 0 h 120"/>
                  <a:gd name="T20" fmla="*/ 22 w 72"/>
                  <a:gd name="T21" fmla="*/ 2 h 120"/>
                  <a:gd name="T22" fmla="*/ 22 w 72"/>
                  <a:gd name="T23" fmla="*/ 2 h 120"/>
                  <a:gd name="T24" fmla="*/ 20 w 72"/>
                  <a:gd name="T25" fmla="*/ 4 h 120"/>
                  <a:gd name="T26" fmla="*/ 18 w 72"/>
                  <a:gd name="T27" fmla="*/ 4 h 120"/>
                  <a:gd name="T28" fmla="*/ 18 w 72"/>
                  <a:gd name="T29" fmla="*/ 5 h 120"/>
                  <a:gd name="T30" fmla="*/ 18 w 72"/>
                  <a:gd name="T31" fmla="*/ 6 h 120"/>
                  <a:gd name="T32" fmla="*/ 12 w 72"/>
                  <a:gd name="T33" fmla="*/ 7 h 120"/>
                  <a:gd name="T34" fmla="*/ 8 w 72"/>
                  <a:gd name="T35" fmla="*/ 9 h 120"/>
                  <a:gd name="T36" fmla="*/ 4 w 72"/>
                  <a:gd name="T37" fmla="*/ 9 h 120"/>
                  <a:gd name="T38" fmla="*/ 0 w 72"/>
                  <a:gd name="T39" fmla="*/ 9 h 120"/>
                  <a:gd name="T40" fmla="*/ 0 w 72"/>
                  <a:gd name="T41" fmla="*/ 9 h 120"/>
                  <a:gd name="T42" fmla="*/ 0 w 72"/>
                  <a:gd name="T43" fmla="*/ 8 h 1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2"/>
                  <a:gd name="T67" fmla="*/ 0 h 120"/>
                  <a:gd name="T68" fmla="*/ 72 w 72"/>
                  <a:gd name="T69" fmla="*/ 120 h 1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2" h="120">
                    <a:moveTo>
                      <a:pt x="0" y="112"/>
                    </a:moveTo>
                    <a:lnTo>
                      <a:pt x="0" y="104"/>
                    </a:lnTo>
                    <a:lnTo>
                      <a:pt x="8" y="96"/>
                    </a:lnTo>
                    <a:lnTo>
                      <a:pt x="16" y="80"/>
                    </a:lnTo>
                    <a:lnTo>
                      <a:pt x="24" y="56"/>
                    </a:lnTo>
                    <a:lnTo>
                      <a:pt x="32" y="40"/>
                    </a:lnTo>
                    <a:lnTo>
                      <a:pt x="40" y="16"/>
                    </a:lnTo>
                    <a:lnTo>
                      <a:pt x="48" y="8"/>
                    </a:lnTo>
                    <a:lnTo>
                      <a:pt x="56" y="0"/>
                    </a:lnTo>
                    <a:lnTo>
                      <a:pt x="72" y="0"/>
                    </a:lnTo>
                    <a:lnTo>
                      <a:pt x="72" y="16"/>
                    </a:lnTo>
                    <a:lnTo>
                      <a:pt x="72" y="32"/>
                    </a:lnTo>
                    <a:lnTo>
                      <a:pt x="64" y="48"/>
                    </a:lnTo>
                    <a:lnTo>
                      <a:pt x="56" y="56"/>
                    </a:lnTo>
                    <a:lnTo>
                      <a:pt x="56" y="64"/>
                    </a:lnTo>
                    <a:lnTo>
                      <a:pt x="56" y="80"/>
                    </a:lnTo>
                    <a:lnTo>
                      <a:pt x="40" y="96"/>
                    </a:lnTo>
                    <a:lnTo>
                      <a:pt x="24" y="112"/>
                    </a:lnTo>
                    <a:lnTo>
                      <a:pt x="8" y="120"/>
                    </a:lnTo>
                    <a:lnTo>
                      <a:pt x="0" y="120"/>
                    </a:lnTo>
                    <a:lnTo>
                      <a:pt x="0" y="112"/>
                    </a:lnTo>
                    <a:lnTo>
                      <a:pt x="0" y="104"/>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5" name="Freeform 23">
                <a:extLst>
                  <a:ext uri="{FF2B5EF4-FFF2-40B4-BE49-F238E27FC236}">
                    <a16:creationId xmlns:a16="http://schemas.microsoft.com/office/drawing/2014/main" id="{CFADFFDE-B7AE-40EE-8F58-E2EE380CFB46}"/>
                  </a:ext>
                </a:extLst>
              </p:cNvPr>
              <p:cNvSpPr>
                <a:spLocks/>
              </p:cNvSpPr>
              <p:nvPr/>
            </p:nvSpPr>
            <p:spPr bwMode="auto">
              <a:xfrm>
                <a:off x="1626" y="1816"/>
                <a:ext cx="1777" cy="779"/>
              </a:xfrm>
              <a:custGeom>
                <a:avLst/>
                <a:gdLst>
                  <a:gd name="T0" fmla="*/ 482 w 1995"/>
                  <a:gd name="T1" fmla="*/ 9 h 1006"/>
                  <a:gd name="T2" fmla="*/ 444 w 1995"/>
                  <a:gd name="T3" fmla="*/ 13 h 1006"/>
                  <a:gd name="T4" fmla="*/ 412 w 1995"/>
                  <a:gd name="T5" fmla="*/ 19 h 1006"/>
                  <a:gd name="T6" fmla="*/ 391 w 1995"/>
                  <a:gd name="T7" fmla="*/ 16 h 1006"/>
                  <a:gd name="T8" fmla="*/ 399 w 1995"/>
                  <a:gd name="T9" fmla="*/ 10 h 1006"/>
                  <a:gd name="T10" fmla="*/ 413 w 1995"/>
                  <a:gd name="T11" fmla="*/ 5 h 1006"/>
                  <a:gd name="T12" fmla="*/ 384 w 1995"/>
                  <a:gd name="T13" fmla="*/ 9 h 1006"/>
                  <a:gd name="T14" fmla="*/ 379 w 1995"/>
                  <a:gd name="T15" fmla="*/ 16 h 1006"/>
                  <a:gd name="T16" fmla="*/ 356 w 1995"/>
                  <a:gd name="T17" fmla="*/ 26 h 1006"/>
                  <a:gd name="T18" fmla="*/ 331 w 1995"/>
                  <a:gd name="T19" fmla="*/ 30 h 1006"/>
                  <a:gd name="T20" fmla="*/ 333 w 1995"/>
                  <a:gd name="T21" fmla="*/ 34 h 1006"/>
                  <a:gd name="T22" fmla="*/ 314 w 1995"/>
                  <a:gd name="T23" fmla="*/ 38 h 1006"/>
                  <a:gd name="T24" fmla="*/ 286 w 1995"/>
                  <a:gd name="T25" fmla="*/ 39 h 1006"/>
                  <a:gd name="T26" fmla="*/ 267 w 1995"/>
                  <a:gd name="T27" fmla="*/ 36 h 1006"/>
                  <a:gd name="T28" fmla="*/ 249 w 1995"/>
                  <a:gd name="T29" fmla="*/ 36 h 1006"/>
                  <a:gd name="T30" fmla="*/ 203 w 1995"/>
                  <a:gd name="T31" fmla="*/ 38 h 1006"/>
                  <a:gd name="T32" fmla="*/ 176 w 1995"/>
                  <a:gd name="T33" fmla="*/ 36 h 1006"/>
                  <a:gd name="T34" fmla="*/ 149 w 1995"/>
                  <a:gd name="T35" fmla="*/ 36 h 1006"/>
                  <a:gd name="T36" fmla="*/ 120 w 1995"/>
                  <a:gd name="T37" fmla="*/ 38 h 1006"/>
                  <a:gd name="T38" fmla="*/ 75 w 1995"/>
                  <a:gd name="T39" fmla="*/ 46 h 1006"/>
                  <a:gd name="T40" fmla="*/ 40 w 1995"/>
                  <a:gd name="T41" fmla="*/ 51 h 1006"/>
                  <a:gd name="T42" fmla="*/ 27 w 1995"/>
                  <a:gd name="T43" fmla="*/ 53 h 1006"/>
                  <a:gd name="T44" fmla="*/ 10 w 1995"/>
                  <a:gd name="T45" fmla="*/ 54 h 1006"/>
                  <a:gd name="T46" fmla="*/ 4 w 1995"/>
                  <a:gd name="T47" fmla="*/ 59 h 1006"/>
                  <a:gd name="T48" fmla="*/ 23 w 1995"/>
                  <a:gd name="T49" fmla="*/ 60 h 1006"/>
                  <a:gd name="T50" fmla="*/ 33 w 1995"/>
                  <a:gd name="T51" fmla="*/ 61 h 1006"/>
                  <a:gd name="T52" fmla="*/ 62 w 1995"/>
                  <a:gd name="T53" fmla="*/ 62 h 1006"/>
                  <a:gd name="T54" fmla="*/ 83 w 1995"/>
                  <a:gd name="T55" fmla="*/ 65 h 1006"/>
                  <a:gd name="T56" fmla="*/ 83 w 1995"/>
                  <a:gd name="T57" fmla="*/ 62 h 1006"/>
                  <a:gd name="T58" fmla="*/ 102 w 1995"/>
                  <a:gd name="T59" fmla="*/ 59 h 1006"/>
                  <a:gd name="T60" fmla="*/ 131 w 1995"/>
                  <a:gd name="T61" fmla="*/ 58 h 1006"/>
                  <a:gd name="T62" fmla="*/ 208 w 1995"/>
                  <a:gd name="T63" fmla="*/ 54 h 1006"/>
                  <a:gd name="T64" fmla="*/ 250 w 1995"/>
                  <a:gd name="T65" fmla="*/ 54 h 1006"/>
                  <a:gd name="T66" fmla="*/ 286 w 1995"/>
                  <a:gd name="T67" fmla="*/ 54 h 1006"/>
                  <a:gd name="T68" fmla="*/ 261 w 1995"/>
                  <a:gd name="T69" fmla="*/ 60 h 1006"/>
                  <a:gd name="T70" fmla="*/ 261 w 1995"/>
                  <a:gd name="T71" fmla="*/ 67 h 1006"/>
                  <a:gd name="T72" fmla="*/ 271 w 1995"/>
                  <a:gd name="T73" fmla="*/ 70 h 1006"/>
                  <a:gd name="T74" fmla="*/ 300 w 1995"/>
                  <a:gd name="T75" fmla="*/ 78 h 1006"/>
                  <a:gd name="T76" fmla="*/ 326 w 1995"/>
                  <a:gd name="T77" fmla="*/ 69 h 1006"/>
                  <a:gd name="T78" fmla="*/ 354 w 1995"/>
                  <a:gd name="T79" fmla="*/ 65 h 1006"/>
                  <a:gd name="T80" fmla="*/ 372 w 1995"/>
                  <a:gd name="T81" fmla="*/ 62 h 1006"/>
                  <a:gd name="T82" fmla="*/ 354 w 1995"/>
                  <a:gd name="T83" fmla="*/ 57 h 1006"/>
                  <a:gd name="T84" fmla="*/ 387 w 1995"/>
                  <a:gd name="T85" fmla="*/ 53 h 1006"/>
                  <a:gd name="T86" fmla="*/ 399 w 1995"/>
                  <a:gd name="T87" fmla="*/ 57 h 1006"/>
                  <a:gd name="T88" fmla="*/ 394 w 1995"/>
                  <a:gd name="T89" fmla="*/ 59 h 1006"/>
                  <a:gd name="T90" fmla="*/ 446 w 1995"/>
                  <a:gd name="T91" fmla="*/ 59 h 1006"/>
                  <a:gd name="T92" fmla="*/ 476 w 1995"/>
                  <a:gd name="T93" fmla="*/ 53 h 1006"/>
                  <a:gd name="T94" fmla="*/ 495 w 1995"/>
                  <a:gd name="T95" fmla="*/ 53 h 1006"/>
                  <a:gd name="T96" fmla="*/ 491 w 1995"/>
                  <a:gd name="T97" fmla="*/ 60 h 1006"/>
                  <a:gd name="T98" fmla="*/ 509 w 1995"/>
                  <a:gd name="T99" fmla="*/ 57 h 1006"/>
                  <a:gd name="T100" fmla="*/ 509 w 1995"/>
                  <a:gd name="T101" fmla="*/ 53 h 1006"/>
                  <a:gd name="T102" fmla="*/ 534 w 1995"/>
                  <a:gd name="T103" fmla="*/ 47 h 1006"/>
                  <a:gd name="T104" fmla="*/ 547 w 1995"/>
                  <a:gd name="T105" fmla="*/ 50 h 1006"/>
                  <a:gd name="T106" fmla="*/ 544 w 1995"/>
                  <a:gd name="T107" fmla="*/ 44 h 1006"/>
                  <a:gd name="T108" fmla="*/ 572 w 1995"/>
                  <a:gd name="T109" fmla="*/ 42 h 1006"/>
                  <a:gd name="T110" fmla="*/ 562 w 1995"/>
                  <a:gd name="T111" fmla="*/ 49 h 1006"/>
                  <a:gd name="T112" fmla="*/ 556 w 1995"/>
                  <a:gd name="T113" fmla="*/ 54 h 1006"/>
                  <a:gd name="T114" fmla="*/ 590 w 1995"/>
                  <a:gd name="T115" fmla="*/ 49 h 1006"/>
                  <a:gd name="T116" fmla="*/ 594 w 1995"/>
                  <a:gd name="T117" fmla="*/ 44 h 1006"/>
                  <a:gd name="T118" fmla="*/ 617 w 1995"/>
                  <a:gd name="T119" fmla="*/ 39 h 1006"/>
                  <a:gd name="T120" fmla="*/ 605 w 1995"/>
                  <a:gd name="T121" fmla="*/ 36 h 1006"/>
                  <a:gd name="T122" fmla="*/ 613 w 1995"/>
                  <a:gd name="T123" fmla="*/ 20 h 100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95"/>
                  <a:gd name="T187" fmla="*/ 0 h 1006"/>
                  <a:gd name="T188" fmla="*/ 1995 w 1995"/>
                  <a:gd name="T189" fmla="*/ 1006 h 100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95" h="1006">
                    <a:moveTo>
                      <a:pt x="1604" y="0"/>
                    </a:moveTo>
                    <a:lnTo>
                      <a:pt x="1588" y="40"/>
                    </a:lnTo>
                    <a:lnTo>
                      <a:pt x="1572" y="56"/>
                    </a:lnTo>
                    <a:lnTo>
                      <a:pt x="1564" y="72"/>
                    </a:lnTo>
                    <a:lnTo>
                      <a:pt x="1548" y="96"/>
                    </a:lnTo>
                    <a:lnTo>
                      <a:pt x="1532" y="120"/>
                    </a:lnTo>
                    <a:lnTo>
                      <a:pt x="1524" y="128"/>
                    </a:lnTo>
                    <a:lnTo>
                      <a:pt x="1508" y="144"/>
                    </a:lnTo>
                    <a:lnTo>
                      <a:pt x="1492" y="152"/>
                    </a:lnTo>
                    <a:lnTo>
                      <a:pt x="1460" y="152"/>
                    </a:lnTo>
                    <a:lnTo>
                      <a:pt x="1436" y="160"/>
                    </a:lnTo>
                    <a:lnTo>
                      <a:pt x="1412" y="176"/>
                    </a:lnTo>
                    <a:lnTo>
                      <a:pt x="1380" y="192"/>
                    </a:lnTo>
                    <a:lnTo>
                      <a:pt x="1348" y="200"/>
                    </a:lnTo>
                    <a:lnTo>
                      <a:pt x="1332" y="200"/>
                    </a:lnTo>
                    <a:lnTo>
                      <a:pt x="1332" y="208"/>
                    </a:lnTo>
                    <a:lnTo>
                      <a:pt x="1325" y="232"/>
                    </a:lnTo>
                    <a:lnTo>
                      <a:pt x="1309" y="248"/>
                    </a:lnTo>
                    <a:lnTo>
                      <a:pt x="1293" y="248"/>
                    </a:lnTo>
                    <a:lnTo>
                      <a:pt x="1285" y="240"/>
                    </a:lnTo>
                    <a:lnTo>
                      <a:pt x="1277" y="240"/>
                    </a:lnTo>
                    <a:lnTo>
                      <a:pt x="1261" y="224"/>
                    </a:lnTo>
                    <a:lnTo>
                      <a:pt x="1245" y="216"/>
                    </a:lnTo>
                    <a:lnTo>
                      <a:pt x="1245" y="208"/>
                    </a:lnTo>
                    <a:lnTo>
                      <a:pt x="1253" y="200"/>
                    </a:lnTo>
                    <a:lnTo>
                      <a:pt x="1253" y="176"/>
                    </a:lnTo>
                    <a:lnTo>
                      <a:pt x="1253" y="152"/>
                    </a:lnTo>
                    <a:lnTo>
                      <a:pt x="1253" y="144"/>
                    </a:lnTo>
                    <a:lnTo>
                      <a:pt x="1253" y="136"/>
                    </a:lnTo>
                    <a:lnTo>
                      <a:pt x="1269" y="128"/>
                    </a:lnTo>
                    <a:lnTo>
                      <a:pt x="1285" y="112"/>
                    </a:lnTo>
                    <a:lnTo>
                      <a:pt x="1301" y="104"/>
                    </a:lnTo>
                    <a:lnTo>
                      <a:pt x="1309" y="88"/>
                    </a:lnTo>
                    <a:lnTo>
                      <a:pt x="1325" y="80"/>
                    </a:lnTo>
                    <a:lnTo>
                      <a:pt x="1325" y="72"/>
                    </a:lnTo>
                    <a:lnTo>
                      <a:pt x="1317" y="64"/>
                    </a:lnTo>
                    <a:lnTo>
                      <a:pt x="1301" y="56"/>
                    </a:lnTo>
                    <a:lnTo>
                      <a:pt x="1293" y="64"/>
                    </a:lnTo>
                    <a:lnTo>
                      <a:pt x="1269" y="72"/>
                    </a:lnTo>
                    <a:lnTo>
                      <a:pt x="1245" y="80"/>
                    </a:lnTo>
                    <a:lnTo>
                      <a:pt x="1229" y="88"/>
                    </a:lnTo>
                    <a:lnTo>
                      <a:pt x="1221" y="112"/>
                    </a:lnTo>
                    <a:lnTo>
                      <a:pt x="1221" y="128"/>
                    </a:lnTo>
                    <a:lnTo>
                      <a:pt x="1213" y="136"/>
                    </a:lnTo>
                    <a:lnTo>
                      <a:pt x="1205" y="152"/>
                    </a:lnTo>
                    <a:lnTo>
                      <a:pt x="1197" y="168"/>
                    </a:lnTo>
                    <a:lnTo>
                      <a:pt x="1197" y="184"/>
                    </a:lnTo>
                    <a:lnTo>
                      <a:pt x="1205" y="208"/>
                    </a:lnTo>
                    <a:lnTo>
                      <a:pt x="1205" y="232"/>
                    </a:lnTo>
                    <a:lnTo>
                      <a:pt x="1205" y="248"/>
                    </a:lnTo>
                    <a:lnTo>
                      <a:pt x="1189" y="280"/>
                    </a:lnTo>
                    <a:lnTo>
                      <a:pt x="1165" y="304"/>
                    </a:lnTo>
                    <a:lnTo>
                      <a:pt x="1149" y="328"/>
                    </a:lnTo>
                    <a:lnTo>
                      <a:pt x="1133" y="336"/>
                    </a:lnTo>
                    <a:lnTo>
                      <a:pt x="1117" y="344"/>
                    </a:lnTo>
                    <a:lnTo>
                      <a:pt x="1109" y="344"/>
                    </a:lnTo>
                    <a:lnTo>
                      <a:pt x="1109" y="352"/>
                    </a:lnTo>
                    <a:lnTo>
                      <a:pt x="1101" y="352"/>
                    </a:lnTo>
                    <a:lnTo>
                      <a:pt x="1077" y="375"/>
                    </a:lnTo>
                    <a:lnTo>
                      <a:pt x="1053" y="391"/>
                    </a:lnTo>
                    <a:lnTo>
                      <a:pt x="1037" y="407"/>
                    </a:lnTo>
                    <a:lnTo>
                      <a:pt x="1029" y="415"/>
                    </a:lnTo>
                    <a:lnTo>
                      <a:pt x="1037" y="423"/>
                    </a:lnTo>
                    <a:lnTo>
                      <a:pt x="1053" y="431"/>
                    </a:lnTo>
                    <a:lnTo>
                      <a:pt x="1061" y="431"/>
                    </a:lnTo>
                    <a:lnTo>
                      <a:pt x="1061" y="439"/>
                    </a:lnTo>
                    <a:lnTo>
                      <a:pt x="1053" y="447"/>
                    </a:lnTo>
                    <a:lnTo>
                      <a:pt x="1037" y="463"/>
                    </a:lnTo>
                    <a:lnTo>
                      <a:pt x="1021" y="463"/>
                    </a:lnTo>
                    <a:lnTo>
                      <a:pt x="1013" y="463"/>
                    </a:lnTo>
                    <a:lnTo>
                      <a:pt x="1013" y="471"/>
                    </a:lnTo>
                    <a:lnTo>
                      <a:pt x="997" y="487"/>
                    </a:lnTo>
                    <a:lnTo>
                      <a:pt x="973" y="503"/>
                    </a:lnTo>
                    <a:lnTo>
                      <a:pt x="958" y="511"/>
                    </a:lnTo>
                    <a:lnTo>
                      <a:pt x="950" y="511"/>
                    </a:lnTo>
                    <a:lnTo>
                      <a:pt x="942" y="511"/>
                    </a:lnTo>
                    <a:lnTo>
                      <a:pt x="926" y="503"/>
                    </a:lnTo>
                    <a:lnTo>
                      <a:pt x="910" y="495"/>
                    </a:lnTo>
                    <a:lnTo>
                      <a:pt x="894" y="479"/>
                    </a:lnTo>
                    <a:lnTo>
                      <a:pt x="886" y="463"/>
                    </a:lnTo>
                    <a:lnTo>
                      <a:pt x="870" y="455"/>
                    </a:lnTo>
                    <a:lnTo>
                      <a:pt x="870" y="447"/>
                    </a:lnTo>
                    <a:lnTo>
                      <a:pt x="870" y="455"/>
                    </a:lnTo>
                    <a:lnTo>
                      <a:pt x="846" y="455"/>
                    </a:lnTo>
                    <a:lnTo>
                      <a:pt x="830" y="463"/>
                    </a:lnTo>
                    <a:lnTo>
                      <a:pt x="822" y="463"/>
                    </a:lnTo>
                    <a:lnTo>
                      <a:pt x="814" y="455"/>
                    </a:lnTo>
                    <a:lnTo>
                      <a:pt x="806" y="455"/>
                    </a:lnTo>
                    <a:lnTo>
                      <a:pt x="806" y="463"/>
                    </a:lnTo>
                    <a:lnTo>
                      <a:pt x="790" y="463"/>
                    </a:lnTo>
                    <a:lnTo>
                      <a:pt x="766" y="455"/>
                    </a:lnTo>
                    <a:lnTo>
                      <a:pt x="750" y="455"/>
                    </a:lnTo>
                    <a:lnTo>
                      <a:pt x="734" y="463"/>
                    </a:lnTo>
                    <a:lnTo>
                      <a:pt x="702" y="479"/>
                    </a:lnTo>
                    <a:lnTo>
                      <a:pt x="670" y="487"/>
                    </a:lnTo>
                    <a:lnTo>
                      <a:pt x="646" y="487"/>
                    </a:lnTo>
                    <a:lnTo>
                      <a:pt x="638" y="479"/>
                    </a:lnTo>
                    <a:lnTo>
                      <a:pt x="630" y="479"/>
                    </a:lnTo>
                    <a:lnTo>
                      <a:pt x="614" y="471"/>
                    </a:lnTo>
                    <a:lnTo>
                      <a:pt x="599" y="463"/>
                    </a:lnTo>
                    <a:lnTo>
                      <a:pt x="591" y="471"/>
                    </a:lnTo>
                    <a:lnTo>
                      <a:pt x="559" y="471"/>
                    </a:lnTo>
                    <a:lnTo>
                      <a:pt x="535" y="471"/>
                    </a:lnTo>
                    <a:lnTo>
                      <a:pt x="519" y="463"/>
                    </a:lnTo>
                    <a:lnTo>
                      <a:pt x="511" y="463"/>
                    </a:lnTo>
                    <a:lnTo>
                      <a:pt x="503" y="463"/>
                    </a:lnTo>
                    <a:lnTo>
                      <a:pt x="487" y="463"/>
                    </a:lnTo>
                    <a:lnTo>
                      <a:pt x="471" y="463"/>
                    </a:lnTo>
                    <a:lnTo>
                      <a:pt x="455" y="463"/>
                    </a:lnTo>
                    <a:lnTo>
                      <a:pt x="431" y="463"/>
                    </a:lnTo>
                    <a:lnTo>
                      <a:pt x="415" y="463"/>
                    </a:lnTo>
                    <a:lnTo>
                      <a:pt x="407" y="463"/>
                    </a:lnTo>
                    <a:lnTo>
                      <a:pt x="391" y="471"/>
                    </a:lnTo>
                    <a:lnTo>
                      <a:pt x="383" y="487"/>
                    </a:lnTo>
                    <a:lnTo>
                      <a:pt x="367" y="495"/>
                    </a:lnTo>
                    <a:lnTo>
                      <a:pt x="343" y="503"/>
                    </a:lnTo>
                    <a:lnTo>
                      <a:pt x="311" y="535"/>
                    </a:lnTo>
                    <a:lnTo>
                      <a:pt x="287" y="567"/>
                    </a:lnTo>
                    <a:lnTo>
                      <a:pt x="263" y="583"/>
                    </a:lnTo>
                    <a:lnTo>
                      <a:pt x="240" y="599"/>
                    </a:lnTo>
                    <a:lnTo>
                      <a:pt x="216" y="615"/>
                    </a:lnTo>
                    <a:lnTo>
                      <a:pt x="200" y="623"/>
                    </a:lnTo>
                    <a:lnTo>
                      <a:pt x="184" y="631"/>
                    </a:lnTo>
                    <a:lnTo>
                      <a:pt x="160" y="639"/>
                    </a:lnTo>
                    <a:lnTo>
                      <a:pt x="144" y="647"/>
                    </a:lnTo>
                    <a:lnTo>
                      <a:pt x="128" y="663"/>
                    </a:lnTo>
                    <a:lnTo>
                      <a:pt x="120" y="679"/>
                    </a:lnTo>
                    <a:lnTo>
                      <a:pt x="112" y="679"/>
                    </a:lnTo>
                    <a:lnTo>
                      <a:pt x="104" y="679"/>
                    </a:lnTo>
                    <a:lnTo>
                      <a:pt x="104" y="687"/>
                    </a:lnTo>
                    <a:lnTo>
                      <a:pt x="96" y="687"/>
                    </a:lnTo>
                    <a:lnTo>
                      <a:pt x="88" y="687"/>
                    </a:lnTo>
                    <a:lnTo>
                      <a:pt x="80" y="687"/>
                    </a:lnTo>
                    <a:lnTo>
                      <a:pt x="72" y="687"/>
                    </a:lnTo>
                    <a:lnTo>
                      <a:pt x="64" y="687"/>
                    </a:lnTo>
                    <a:lnTo>
                      <a:pt x="56" y="687"/>
                    </a:lnTo>
                    <a:lnTo>
                      <a:pt x="40" y="687"/>
                    </a:lnTo>
                    <a:lnTo>
                      <a:pt x="32" y="695"/>
                    </a:lnTo>
                    <a:lnTo>
                      <a:pt x="24" y="703"/>
                    </a:lnTo>
                    <a:lnTo>
                      <a:pt x="16" y="711"/>
                    </a:lnTo>
                    <a:lnTo>
                      <a:pt x="8" y="727"/>
                    </a:lnTo>
                    <a:lnTo>
                      <a:pt x="0" y="751"/>
                    </a:lnTo>
                    <a:lnTo>
                      <a:pt x="0" y="759"/>
                    </a:lnTo>
                    <a:lnTo>
                      <a:pt x="8" y="759"/>
                    </a:lnTo>
                    <a:lnTo>
                      <a:pt x="16" y="767"/>
                    </a:lnTo>
                    <a:lnTo>
                      <a:pt x="16" y="775"/>
                    </a:lnTo>
                    <a:lnTo>
                      <a:pt x="24" y="775"/>
                    </a:lnTo>
                    <a:lnTo>
                      <a:pt x="32" y="775"/>
                    </a:lnTo>
                    <a:lnTo>
                      <a:pt x="56" y="775"/>
                    </a:lnTo>
                    <a:lnTo>
                      <a:pt x="72" y="783"/>
                    </a:lnTo>
                    <a:lnTo>
                      <a:pt x="72" y="791"/>
                    </a:lnTo>
                    <a:lnTo>
                      <a:pt x="80" y="791"/>
                    </a:lnTo>
                    <a:lnTo>
                      <a:pt x="80" y="799"/>
                    </a:lnTo>
                    <a:lnTo>
                      <a:pt x="88" y="799"/>
                    </a:lnTo>
                    <a:lnTo>
                      <a:pt x="96" y="799"/>
                    </a:lnTo>
                    <a:lnTo>
                      <a:pt x="104" y="791"/>
                    </a:lnTo>
                    <a:lnTo>
                      <a:pt x="112" y="791"/>
                    </a:lnTo>
                    <a:lnTo>
                      <a:pt x="128" y="791"/>
                    </a:lnTo>
                    <a:lnTo>
                      <a:pt x="152" y="783"/>
                    </a:lnTo>
                    <a:lnTo>
                      <a:pt x="160" y="783"/>
                    </a:lnTo>
                    <a:lnTo>
                      <a:pt x="176" y="783"/>
                    </a:lnTo>
                    <a:lnTo>
                      <a:pt x="200" y="799"/>
                    </a:lnTo>
                    <a:lnTo>
                      <a:pt x="216" y="815"/>
                    </a:lnTo>
                    <a:lnTo>
                      <a:pt x="232" y="831"/>
                    </a:lnTo>
                    <a:lnTo>
                      <a:pt x="240" y="831"/>
                    </a:lnTo>
                    <a:lnTo>
                      <a:pt x="255" y="831"/>
                    </a:lnTo>
                    <a:lnTo>
                      <a:pt x="255" y="823"/>
                    </a:lnTo>
                    <a:lnTo>
                      <a:pt x="263" y="831"/>
                    </a:lnTo>
                    <a:lnTo>
                      <a:pt x="287" y="839"/>
                    </a:lnTo>
                    <a:lnTo>
                      <a:pt x="295" y="839"/>
                    </a:lnTo>
                    <a:lnTo>
                      <a:pt x="295" y="831"/>
                    </a:lnTo>
                    <a:lnTo>
                      <a:pt x="279" y="815"/>
                    </a:lnTo>
                    <a:lnTo>
                      <a:pt x="263" y="807"/>
                    </a:lnTo>
                    <a:lnTo>
                      <a:pt x="263" y="799"/>
                    </a:lnTo>
                    <a:lnTo>
                      <a:pt x="263" y="783"/>
                    </a:lnTo>
                    <a:lnTo>
                      <a:pt x="279" y="759"/>
                    </a:lnTo>
                    <a:lnTo>
                      <a:pt x="303" y="743"/>
                    </a:lnTo>
                    <a:lnTo>
                      <a:pt x="327" y="735"/>
                    </a:lnTo>
                    <a:lnTo>
                      <a:pt x="335" y="751"/>
                    </a:lnTo>
                    <a:lnTo>
                      <a:pt x="327" y="759"/>
                    </a:lnTo>
                    <a:lnTo>
                      <a:pt x="335" y="767"/>
                    </a:lnTo>
                    <a:lnTo>
                      <a:pt x="351" y="775"/>
                    </a:lnTo>
                    <a:lnTo>
                      <a:pt x="359" y="775"/>
                    </a:lnTo>
                    <a:lnTo>
                      <a:pt x="367" y="767"/>
                    </a:lnTo>
                    <a:lnTo>
                      <a:pt x="383" y="759"/>
                    </a:lnTo>
                    <a:lnTo>
                      <a:pt x="415" y="751"/>
                    </a:lnTo>
                    <a:lnTo>
                      <a:pt x="463" y="751"/>
                    </a:lnTo>
                    <a:lnTo>
                      <a:pt x="503" y="743"/>
                    </a:lnTo>
                    <a:lnTo>
                      <a:pt x="551" y="719"/>
                    </a:lnTo>
                    <a:lnTo>
                      <a:pt x="599" y="711"/>
                    </a:lnTo>
                    <a:lnTo>
                      <a:pt x="638" y="703"/>
                    </a:lnTo>
                    <a:lnTo>
                      <a:pt x="662" y="703"/>
                    </a:lnTo>
                    <a:lnTo>
                      <a:pt x="702" y="695"/>
                    </a:lnTo>
                    <a:lnTo>
                      <a:pt x="726" y="687"/>
                    </a:lnTo>
                    <a:lnTo>
                      <a:pt x="750" y="679"/>
                    </a:lnTo>
                    <a:lnTo>
                      <a:pt x="774" y="687"/>
                    </a:lnTo>
                    <a:lnTo>
                      <a:pt x="790" y="703"/>
                    </a:lnTo>
                    <a:lnTo>
                      <a:pt x="798" y="703"/>
                    </a:lnTo>
                    <a:lnTo>
                      <a:pt x="814" y="711"/>
                    </a:lnTo>
                    <a:lnTo>
                      <a:pt x="838" y="719"/>
                    </a:lnTo>
                    <a:lnTo>
                      <a:pt x="854" y="719"/>
                    </a:lnTo>
                    <a:lnTo>
                      <a:pt x="878" y="711"/>
                    </a:lnTo>
                    <a:lnTo>
                      <a:pt x="902" y="703"/>
                    </a:lnTo>
                    <a:lnTo>
                      <a:pt x="910" y="703"/>
                    </a:lnTo>
                    <a:lnTo>
                      <a:pt x="910" y="719"/>
                    </a:lnTo>
                    <a:lnTo>
                      <a:pt x="902" y="743"/>
                    </a:lnTo>
                    <a:lnTo>
                      <a:pt x="886" y="759"/>
                    </a:lnTo>
                    <a:lnTo>
                      <a:pt x="870" y="775"/>
                    </a:lnTo>
                    <a:lnTo>
                      <a:pt x="846" y="783"/>
                    </a:lnTo>
                    <a:lnTo>
                      <a:pt x="830" y="775"/>
                    </a:lnTo>
                    <a:lnTo>
                      <a:pt x="822" y="775"/>
                    </a:lnTo>
                    <a:lnTo>
                      <a:pt x="830" y="783"/>
                    </a:lnTo>
                    <a:lnTo>
                      <a:pt x="838" y="807"/>
                    </a:lnTo>
                    <a:lnTo>
                      <a:pt x="838" y="823"/>
                    </a:lnTo>
                    <a:lnTo>
                      <a:pt x="838" y="847"/>
                    </a:lnTo>
                    <a:lnTo>
                      <a:pt x="830" y="871"/>
                    </a:lnTo>
                    <a:lnTo>
                      <a:pt x="822" y="887"/>
                    </a:lnTo>
                    <a:lnTo>
                      <a:pt x="814" y="887"/>
                    </a:lnTo>
                    <a:lnTo>
                      <a:pt x="822" y="894"/>
                    </a:lnTo>
                    <a:lnTo>
                      <a:pt x="830" y="902"/>
                    </a:lnTo>
                    <a:lnTo>
                      <a:pt x="846" y="910"/>
                    </a:lnTo>
                    <a:lnTo>
                      <a:pt x="862" y="918"/>
                    </a:lnTo>
                    <a:lnTo>
                      <a:pt x="878" y="942"/>
                    </a:lnTo>
                    <a:lnTo>
                      <a:pt x="878" y="958"/>
                    </a:lnTo>
                    <a:lnTo>
                      <a:pt x="886" y="974"/>
                    </a:lnTo>
                    <a:lnTo>
                      <a:pt x="918" y="990"/>
                    </a:lnTo>
                    <a:lnTo>
                      <a:pt x="942" y="1006"/>
                    </a:lnTo>
                    <a:lnTo>
                      <a:pt x="950" y="1006"/>
                    </a:lnTo>
                    <a:lnTo>
                      <a:pt x="966" y="990"/>
                    </a:lnTo>
                    <a:lnTo>
                      <a:pt x="981" y="974"/>
                    </a:lnTo>
                    <a:lnTo>
                      <a:pt x="989" y="950"/>
                    </a:lnTo>
                    <a:lnTo>
                      <a:pt x="1005" y="926"/>
                    </a:lnTo>
                    <a:lnTo>
                      <a:pt x="1021" y="910"/>
                    </a:lnTo>
                    <a:lnTo>
                      <a:pt x="1037" y="894"/>
                    </a:lnTo>
                    <a:lnTo>
                      <a:pt x="1053" y="879"/>
                    </a:lnTo>
                    <a:lnTo>
                      <a:pt x="1061" y="863"/>
                    </a:lnTo>
                    <a:lnTo>
                      <a:pt x="1061" y="855"/>
                    </a:lnTo>
                    <a:lnTo>
                      <a:pt x="1069" y="847"/>
                    </a:lnTo>
                    <a:lnTo>
                      <a:pt x="1101" y="847"/>
                    </a:lnTo>
                    <a:lnTo>
                      <a:pt x="1125" y="839"/>
                    </a:lnTo>
                    <a:lnTo>
                      <a:pt x="1133" y="831"/>
                    </a:lnTo>
                    <a:lnTo>
                      <a:pt x="1149" y="831"/>
                    </a:lnTo>
                    <a:lnTo>
                      <a:pt x="1165" y="831"/>
                    </a:lnTo>
                    <a:lnTo>
                      <a:pt x="1181" y="831"/>
                    </a:lnTo>
                    <a:lnTo>
                      <a:pt x="1181" y="815"/>
                    </a:lnTo>
                    <a:lnTo>
                      <a:pt x="1181" y="799"/>
                    </a:lnTo>
                    <a:lnTo>
                      <a:pt x="1181" y="783"/>
                    </a:lnTo>
                    <a:lnTo>
                      <a:pt x="1165" y="775"/>
                    </a:lnTo>
                    <a:lnTo>
                      <a:pt x="1149" y="767"/>
                    </a:lnTo>
                    <a:lnTo>
                      <a:pt x="1133" y="759"/>
                    </a:lnTo>
                    <a:lnTo>
                      <a:pt x="1117" y="743"/>
                    </a:lnTo>
                    <a:lnTo>
                      <a:pt x="1125" y="719"/>
                    </a:lnTo>
                    <a:lnTo>
                      <a:pt x="1133" y="703"/>
                    </a:lnTo>
                    <a:lnTo>
                      <a:pt x="1149" y="695"/>
                    </a:lnTo>
                    <a:lnTo>
                      <a:pt x="1173" y="679"/>
                    </a:lnTo>
                    <a:lnTo>
                      <a:pt x="1197" y="671"/>
                    </a:lnTo>
                    <a:lnTo>
                      <a:pt x="1213" y="663"/>
                    </a:lnTo>
                    <a:lnTo>
                      <a:pt x="1229" y="679"/>
                    </a:lnTo>
                    <a:lnTo>
                      <a:pt x="1245" y="695"/>
                    </a:lnTo>
                    <a:lnTo>
                      <a:pt x="1253" y="703"/>
                    </a:lnTo>
                    <a:lnTo>
                      <a:pt x="1269" y="711"/>
                    </a:lnTo>
                    <a:lnTo>
                      <a:pt x="1277" y="727"/>
                    </a:lnTo>
                    <a:lnTo>
                      <a:pt x="1277" y="735"/>
                    </a:lnTo>
                    <a:lnTo>
                      <a:pt x="1269" y="743"/>
                    </a:lnTo>
                    <a:lnTo>
                      <a:pt x="1245" y="751"/>
                    </a:lnTo>
                    <a:lnTo>
                      <a:pt x="1229" y="751"/>
                    </a:lnTo>
                    <a:lnTo>
                      <a:pt x="1221" y="759"/>
                    </a:lnTo>
                    <a:lnTo>
                      <a:pt x="1229" y="767"/>
                    </a:lnTo>
                    <a:lnTo>
                      <a:pt x="1237" y="767"/>
                    </a:lnTo>
                    <a:lnTo>
                      <a:pt x="1253" y="759"/>
                    </a:lnTo>
                    <a:lnTo>
                      <a:pt x="1277" y="759"/>
                    </a:lnTo>
                    <a:lnTo>
                      <a:pt x="1301" y="751"/>
                    </a:lnTo>
                    <a:lnTo>
                      <a:pt x="1317" y="751"/>
                    </a:lnTo>
                    <a:lnTo>
                      <a:pt x="1364" y="751"/>
                    </a:lnTo>
                    <a:lnTo>
                      <a:pt x="1396" y="751"/>
                    </a:lnTo>
                    <a:lnTo>
                      <a:pt x="1420" y="759"/>
                    </a:lnTo>
                    <a:lnTo>
                      <a:pt x="1444" y="767"/>
                    </a:lnTo>
                    <a:lnTo>
                      <a:pt x="1452" y="759"/>
                    </a:lnTo>
                    <a:lnTo>
                      <a:pt x="1460" y="727"/>
                    </a:lnTo>
                    <a:lnTo>
                      <a:pt x="1476" y="711"/>
                    </a:lnTo>
                    <a:lnTo>
                      <a:pt x="1492" y="703"/>
                    </a:lnTo>
                    <a:lnTo>
                      <a:pt x="1516" y="679"/>
                    </a:lnTo>
                    <a:lnTo>
                      <a:pt x="1532" y="663"/>
                    </a:lnTo>
                    <a:lnTo>
                      <a:pt x="1548" y="655"/>
                    </a:lnTo>
                    <a:lnTo>
                      <a:pt x="1564" y="663"/>
                    </a:lnTo>
                    <a:lnTo>
                      <a:pt x="1572" y="671"/>
                    </a:lnTo>
                    <a:lnTo>
                      <a:pt x="1580" y="679"/>
                    </a:lnTo>
                    <a:lnTo>
                      <a:pt x="1572" y="687"/>
                    </a:lnTo>
                    <a:lnTo>
                      <a:pt x="1564" y="703"/>
                    </a:lnTo>
                    <a:lnTo>
                      <a:pt x="1556" y="735"/>
                    </a:lnTo>
                    <a:lnTo>
                      <a:pt x="1556" y="767"/>
                    </a:lnTo>
                    <a:lnTo>
                      <a:pt x="1556" y="775"/>
                    </a:lnTo>
                    <a:lnTo>
                      <a:pt x="1564" y="775"/>
                    </a:lnTo>
                    <a:lnTo>
                      <a:pt x="1564" y="783"/>
                    </a:lnTo>
                    <a:lnTo>
                      <a:pt x="1572" y="783"/>
                    </a:lnTo>
                    <a:lnTo>
                      <a:pt x="1580" y="767"/>
                    </a:lnTo>
                    <a:lnTo>
                      <a:pt x="1596" y="751"/>
                    </a:lnTo>
                    <a:lnTo>
                      <a:pt x="1604" y="743"/>
                    </a:lnTo>
                    <a:lnTo>
                      <a:pt x="1612" y="735"/>
                    </a:lnTo>
                    <a:lnTo>
                      <a:pt x="1620" y="727"/>
                    </a:lnTo>
                    <a:lnTo>
                      <a:pt x="1620" y="719"/>
                    </a:lnTo>
                    <a:lnTo>
                      <a:pt x="1628" y="719"/>
                    </a:lnTo>
                    <a:lnTo>
                      <a:pt x="1628" y="711"/>
                    </a:lnTo>
                    <a:lnTo>
                      <a:pt x="1628" y="703"/>
                    </a:lnTo>
                    <a:lnTo>
                      <a:pt x="1628" y="695"/>
                    </a:lnTo>
                    <a:lnTo>
                      <a:pt x="1620" y="687"/>
                    </a:lnTo>
                    <a:lnTo>
                      <a:pt x="1620" y="679"/>
                    </a:lnTo>
                    <a:lnTo>
                      <a:pt x="1620" y="663"/>
                    </a:lnTo>
                    <a:lnTo>
                      <a:pt x="1628" y="647"/>
                    </a:lnTo>
                    <a:lnTo>
                      <a:pt x="1652" y="623"/>
                    </a:lnTo>
                    <a:lnTo>
                      <a:pt x="1676" y="607"/>
                    </a:lnTo>
                    <a:lnTo>
                      <a:pt x="1699" y="615"/>
                    </a:lnTo>
                    <a:lnTo>
                      <a:pt x="1715" y="623"/>
                    </a:lnTo>
                    <a:lnTo>
                      <a:pt x="1723" y="631"/>
                    </a:lnTo>
                    <a:lnTo>
                      <a:pt x="1723" y="639"/>
                    </a:lnTo>
                    <a:lnTo>
                      <a:pt x="1723" y="647"/>
                    </a:lnTo>
                    <a:lnTo>
                      <a:pt x="1731" y="647"/>
                    </a:lnTo>
                    <a:lnTo>
                      <a:pt x="1739" y="647"/>
                    </a:lnTo>
                    <a:lnTo>
                      <a:pt x="1755" y="647"/>
                    </a:lnTo>
                    <a:lnTo>
                      <a:pt x="1747" y="631"/>
                    </a:lnTo>
                    <a:lnTo>
                      <a:pt x="1739" y="615"/>
                    </a:lnTo>
                    <a:lnTo>
                      <a:pt x="1739" y="607"/>
                    </a:lnTo>
                    <a:lnTo>
                      <a:pt x="1739" y="591"/>
                    </a:lnTo>
                    <a:lnTo>
                      <a:pt x="1731" y="575"/>
                    </a:lnTo>
                    <a:lnTo>
                      <a:pt x="1739" y="559"/>
                    </a:lnTo>
                    <a:lnTo>
                      <a:pt x="1755" y="543"/>
                    </a:lnTo>
                    <a:lnTo>
                      <a:pt x="1771" y="535"/>
                    </a:lnTo>
                    <a:lnTo>
                      <a:pt x="1795" y="527"/>
                    </a:lnTo>
                    <a:lnTo>
                      <a:pt x="1811" y="535"/>
                    </a:lnTo>
                    <a:lnTo>
                      <a:pt x="1819" y="543"/>
                    </a:lnTo>
                    <a:lnTo>
                      <a:pt x="1827" y="551"/>
                    </a:lnTo>
                    <a:lnTo>
                      <a:pt x="1827" y="567"/>
                    </a:lnTo>
                    <a:lnTo>
                      <a:pt x="1827" y="583"/>
                    </a:lnTo>
                    <a:lnTo>
                      <a:pt x="1819" y="591"/>
                    </a:lnTo>
                    <a:lnTo>
                      <a:pt x="1803" y="599"/>
                    </a:lnTo>
                    <a:lnTo>
                      <a:pt x="1787" y="623"/>
                    </a:lnTo>
                    <a:lnTo>
                      <a:pt x="1771" y="647"/>
                    </a:lnTo>
                    <a:lnTo>
                      <a:pt x="1763" y="663"/>
                    </a:lnTo>
                    <a:lnTo>
                      <a:pt x="1763" y="671"/>
                    </a:lnTo>
                    <a:lnTo>
                      <a:pt x="1763" y="679"/>
                    </a:lnTo>
                    <a:lnTo>
                      <a:pt x="1763" y="687"/>
                    </a:lnTo>
                    <a:lnTo>
                      <a:pt x="1771" y="703"/>
                    </a:lnTo>
                    <a:lnTo>
                      <a:pt x="1779" y="711"/>
                    </a:lnTo>
                    <a:lnTo>
                      <a:pt x="1795" y="703"/>
                    </a:lnTo>
                    <a:lnTo>
                      <a:pt x="1819" y="671"/>
                    </a:lnTo>
                    <a:lnTo>
                      <a:pt x="1851" y="647"/>
                    </a:lnTo>
                    <a:lnTo>
                      <a:pt x="1875" y="631"/>
                    </a:lnTo>
                    <a:lnTo>
                      <a:pt x="1875" y="623"/>
                    </a:lnTo>
                    <a:lnTo>
                      <a:pt x="1875" y="615"/>
                    </a:lnTo>
                    <a:lnTo>
                      <a:pt x="1875" y="599"/>
                    </a:lnTo>
                    <a:lnTo>
                      <a:pt x="1875" y="591"/>
                    </a:lnTo>
                    <a:lnTo>
                      <a:pt x="1883" y="583"/>
                    </a:lnTo>
                    <a:lnTo>
                      <a:pt x="1891" y="575"/>
                    </a:lnTo>
                    <a:lnTo>
                      <a:pt x="1891" y="567"/>
                    </a:lnTo>
                    <a:lnTo>
                      <a:pt x="1891" y="559"/>
                    </a:lnTo>
                    <a:lnTo>
                      <a:pt x="1899" y="551"/>
                    </a:lnTo>
                    <a:lnTo>
                      <a:pt x="1915" y="543"/>
                    </a:lnTo>
                    <a:lnTo>
                      <a:pt x="1939" y="527"/>
                    </a:lnTo>
                    <a:lnTo>
                      <a:pt x="1955" y="519"/>
                    </a:lnTo>
                    <a:lnTo>
                      <a:pt x="1963" y="511"/>
                    </a:lnTo>
                    <a:lnTo>
                      <a:pt x="1955" y="503"/>
                    </a:lnTo>
                    <a:lnTo>
                      <a:pt x="1931" y="487"/>
                    </a:lnTo>
                    <a:lnTo>
                      <a:pt x="1923" y="471"/>
                    </a:lnTo>
                    <a:lnTo>
                      <a:pt x="1931" y="463"/>
                    </a:lnTo>
                    <a:lnTo>
                      <a:pt x="1931" y="455"/>
                    </a:lnTo>
                    <a:lnTo>
                      <a:pt x="1923" y="455"/>
                    </a:lnTo>
                    <a:lnTo>
                      <a:pt x="1915" y="439"/>
                    </a:lnTo>
                    <a:lnTo>
                      <a:pt x="1915" y="415"/>
                    </a:lnTo>
                    <a:lnTo>
                      <a:pt x="1915" y="383"/>
                    </a:lnTo>
                    <a:lnTo>
                      <a:pt x="1923" y="336"/>
                    </a:lnTo>
                    <a:lnTo>
                      <a:pt x="1931" y="288"/>
                    </a:lnTo>
                    <a:lnTo>
                      <a:pt x="1947" y="264"/>
                    </a:lnTo>
                    <a:lnTo>
                      <a:pt x="1963" y="248"/>
                    </a:lnTo>
                    <a:lnTo>
                      <a:pt x="1979" y="232"/>
                    </a:lnTo>
                    <a:lnTo>
                      <a:pt x="1995" y="216"/>
                    </a:lnTo>
                    <a:lnTo>
                      <a:pt x="1995" y="208"/>
                    </a:lnTo>
                    <a:lnTo>
                      <a:pt x="1604" y="0"/>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6" name="Freeform 24">
                <a:extLst>
                  <a:ext uri="{FF2B5EF4-FFF2-40B4-BE49-F238E27FC236}">
                    <a16:creationId xmlns:a16="http://schemas.microsoft.com/office/drawing/2014/main" id="{3586180C-CB49-4484-A0E6-E7BDEEA60E45}"/>
                  </a:ext>
                </a:extLst>
              </p:cNvPr>
              <p:cNvSpPr>
                <a:spLocks/>
              </p:cNvSpPr>
              <p:nvPr/>
            </p:nvSpPr>
            <p:spPr bwMode="auto">
              <a:xfrm>
                <a:off x="1626" y="1816"/>
                <a:ext cx="1777" cy="779"/>
              </a:xfrm>
              <a:custGeom>
                <a:avLst/>
                <a:gdLst>
                  <a:gd name="T0" fmla="*/ 482 w 1995"/>
                  <a:gd name="T1" fmla="*/ 9 h 1006"/>
                  <a:gd name="T2" fmla="*/ 444 w 1995"/>
                  <a:gd name="T3" fmla="*/ 13 h 1006"/>
                  <a:gd name="T4" fmla="*/ 412 w 1995"/>
                  <a:gd name="T5" fmla="*/ 19 h 1006"/>
                  <a:gd name="T6" fmla="*/ 391 w 1995"/>
                  <a:gd name="T7" fmla="*/ 16 h 1006"/>
                  <a:gd name="T8" fmla="*/ 399 w 1995"/>
                  <a:gd name="T9" fmla="*/ 10 h 1006"/>
                  <a:gd name="T10" fmla="*/ 413 w 1995"/>
                  <a:gd name="T11" fmla="*/ 5 h 1006"/>
                  <a:gd name="T12" fmla="*/ 384 w 1995"/>
                  <a:gd name="T13" fmla="*/ 9 h 1006"/>
                  <a:gd name="T14" fmla="*/ 379 w 1995"/>
                  <a:gd name="T15" fmla="*/ 16 h 1006"/>
                  <a:gd name="T16" fmla="*/ 356 w 1995"/>
                  <a:gd name="T17" fmla="*/ 26 h 1006"/>
                  <a:gd name="T18" fmla="*/ 331 w 1995"/>
                  <a:gd name="T19" fmla="*/ 30 h 1006"/>
                  <a:gd name="T20" fmla="*/ 333 w 1995"/>
                  <a:gd name="T21" fmla="*/ 34 h 1006"/>
                  <a:gd name="T22" fmla="*/ 314 w 1995"/>
                  <a:gd name="T23" fmla="*/ 38 h 1006"/>
                  <a:gd name="T24" fmla="*/ 286 w 1995"/>
                  <a:gd name="T25" fmla="*/ 39 h 1006"/>
                  <a:gd name="T26" fmla="*/ 267 w 1995"/>
                  <a:gd name="T27" fmla="*/ 36 h 1006"/>
                  <a:gd name="T28" fmla="*/ 249 w 1995"/>
                  <a:gd name="T29" fmla="*/ 36 h 1006"/>
                  <a:gd name="T30" fmla="*/ 203 w 1995"/>
                  <a:gd name="T31" fmla="*/ 38 h 1006"/>
                  <a:gd name="T32" fmla="*/ 176 w 1995"/>
                  <a:gd name="T33" fmla="*/ 36 h 1006"/>
                  <a:gd name="T34" fmla="*/ 149 w 1995"/>
                  <a:gd name="T35" fmla="*/ 36 h 1006"/>
                  <a:gd name="T36" fmla="*/ 120 w 1995"/>
                  <a:gd name="T37" fmla="*/ 38 h 1006"/>
                  <a:gd name="T38" fmla="*/ 75 w 1995"/>
                  <a:gd name="T39" fmla="*/ 46 h 1006"/>
                  <a:gd name="T40" fmla="*/ 40 w 1995"/>
                  <a:gd name="T41" fmla="*/ 51 h 1006"/>
                  <a:gd name="T42" fmla="*/ 27 w 1995"/>
                  <a:gd name="T43" fmla="*/ 53 h 1006"/>
                  <a:gd name="T44" fmla="*/ 10 w 1995"/>
                  <a:gd name="T45" fmla="*/ 54 h 1006"/>
                  <a:gd name="T46" fmla="*/ 4 w 1995"/>
                  <a:gd name="T47" fmla="*/ 59 h 1006"/>
                  <a:gd name="T48" fmla="*/ 23 w 1995"/>
                  <a:gd name="T49" fmla="*/ 60 h 1006"/>
                  <a:gd name="T50" fmla="*/ 33 w 1995"/>
                  <a:gd name="T51" fmla="*/ 61 h 1006"/>
                  <a:gd name="T52" fmla="*/ 62 w 1995"/>
                  <a:gd name="T53" fmla="*/ 62 h 1006"/>
                  <a:gd name="T54" fmla="*/ 83 w 1995"/>
                  <a:gd name="T55" fmla="*/ 65 h 1006"/>
                  <a:gd name="T56" fmla="*/ 83 w 1995"/>
                  <a:gd name="T57" fmla="*/ 62 h 1006"/>
                  <a:gd name="T58" fmla="*/ 102 w 1995"/>
                  <a:gd name="T59" fmla="*/ 59 h 1006"/>
                  <a:gd name="T60" fmla="*/ 131 w 1995"/>
                  <a:gd name="T61" fmla="*/ 58 h 1006"/>
                  <a:gd name="T62" fmla="*/ 208 w 1995"/>
                  <a:gd name="T63" fmla="*/ 54 h 1006"/>
                  <a:gd name="T64" fmla="*/ 250 w 1995"/>
                  <a:gd name="T65" fmla="*/ 54 h 1006"/>
                  <a:gd name="T66" fmla="*/ 286 w 1995"/>
                  <a:gd name="T67" fmla="*/ 54 h 1006"/>
                  <a:gd name="T68" fmla="*/ 261 w 1995"/>
                  <a:gd name="T69" fmla="*/ 60 h 1006"/>
                  <a:gd name="T70" fmla="*/ 261 w 1995"/>
                  <a:gd name="T71" fmla="*/ 67 h 1006"/>
                  <a:gd name="T72" fmla="*/ 271 w 1995"/>
                  <a:gd name="T73" fmla="*/ 70 h 1006"/>
                  <a:gd name="T74" fmla="*/ 300 w 1995"/>
                  <a:gd name="T75" fmla="*/ 78 h 1006"/>
                  <a:gd name="T76" fmla="*/ 326 w 1995"/>
                  <a:gd name="T77" fmla="*/ 69 h 1006"/>
                  <a:gd name="T78" fmla="*/ 354 w 1995"/>
                  <a:gd name="T79" fmla="*/ 65 h 1006"/>
                  <a:gd name="T80" fmla="*/ 372 w 1995"/>
                  <a:gd name="T81" fmla="*/ 62 h 1006"/>
                  <a:gd name="T82" fmla="*/ 354 w 1995"/>
                  <a:gd name="T83" fmla="*/ 57 h 1006"/>
                  <a:gd name="T84" fmla="*/ 387 w 1995"/>
                  <a:gd name="T85" fmla="*/ 53 h 1006"/>
                  <a:gd name="T86" fmla="*/ 399 w 1995"/>
                  <a:gd name="T87" fmla="*/ 57 h 1006"/>
                  <a:gd name="T88" fmla="*/ 394 w 1995"/>
                  <a:gd name="T89" fmla="*/ 59 h 1006"/>
                  <a:gd name="T90" fmla="*/ 446 w 1995"/>
                  <a:gd name="T91" fmla="*/ 59 h 1006"/>
                  <a:gd name="T92" fmla="*/ 476 w 1995"/>
                  <a:gd name="T93" fmla="*/ 53 h 1006"/>
                  <a:gd name="T94" fmla="*/ 495 w 1995"/>
                  <a:gd name="T95" fmla="*/ 53 h 1006"/>
                  <a:gd name="T96" fmla="*/ 491 w 1995"/>
                  <a:gd name="T97" fmla="*/ 60 h 1006"/>
                  <a:gd name="T98" fmla="*/ 509 w 1995"/>
                  <a:gd name="T99" fmla="*/ 57 h 1006"/>
                  <a:gd name="T100" fmla="*/ 509 w 1995"/>
                  <a:gd name="T101" fmla="*/ 53 h 1006"/>
                  <a:gd name="T102" fmla="*/ 534 w 1995"/>
                  <a:gd name="T103" fmla="*/ 47 h 1006"/>
                  <a:gd name="T104" fmla="*/ 547 w 1995"/>
                  <a:gd name="T105" fmla="*/ 50 h 1006"/>
                  <a:gd name="T106" fmla="*/ 544 w 1995"/>
                  <a:gd name="T107" fmla="*/ 44 h 1006"/>
                  <a:gd name="T108" fmla="*/ 572 w 1995"/>
                  <a:gd name="T109" fmla="*/ 42 h 1006"/>
                  <a:gd name="T110" fmla="*/ 562 w 1995"/>
                  <a:gd name="T111" fmla="*/ 49 h 1006"/>
                  <a:gd name="T112" fmla="*/ 556 w 1995"/>
                  <a:gd name="T113" fmla="*/ 54 h 1006"/>
                  <a:gd name="T114" fmla="*/ 590 w 1995"/>
                  <a:gd name="T115" fmla="*/ 49 h 1006"/>
                  <a:gd name="T116" fmla="*/ 594 w 1995"/>
                  <a:gd name="T117" fmla="*/ 44 h 1006"/>
                  <a:gd name="T118" fmla="*/ 617 w 1995"/>
                  <a:gd name="T119" fmla="*/ 39 h 1006"/>
                  <a:gd name="T120" fmla="*/ 605 w 1995"/>
                  <a:gd name="T121" fmla="*/ 36 h 1006"/>
                  <a:gd name="T122" fmla="*/ 613 w 1995"/>
                  <a:gd name="T123" fmla="*/ 20 h 100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95"/>
                  <a:gd name="T187" fmla="*/ 0 h 1006"/>
                  <a:gd name="T188" fmla="*/ 1995 w 1995"/>
                  <a:gd name="T189" fmla="*/ 1006 h 100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95" h="1006">
                    <a:moveTo>
                      <a:pt x="1604" y="0"/>
                    </a:moveTo>
                    <a:lnTo>
                      <a:pt x="1588" y="40"/>
                    </a:lnTo>
                    <a:lnTo>
                      <a:pt x="1572" y="56"/>
                    </a:lnTo>
                    <a:lnTo>
                      <a:pt x="1564" y="72"/>
                    </a:lnTo>
                    <a:lnTo>
                      <a:pt x="1548" y="96"/>
                    </a:lnTo>
                    <a:lnTo>
                      <a:pt x="1532" y="120"/>
                    </a:lnTo>
                    <a:lnTo>
                      <a:pt x="1524" y="128"/>
                    </a:lnTo>
                    <a:lnTo>
                      <a:pt x="1508" y="144"/>
                    </a:lnTo>
                    <a:lnTo>
                      <a:pt x="1492" y="152"/>
                    </a:lnTo>
                    <a:lnTo>
                      <a:pt x="1460" y="152"/>
                    </a:lnTo>
                    <a:lnTo>
                      <a:pt x="1436" y="160"/>
                    </a:lnTo>
                    <a:lnTo>
                      <a:pt x="1412" y="176"/>
                    </a:lnTo>
                    <a:lnTo>
                      <a:pt x="1380" y="192"/>
                    </a:lnTo>
                    <a:lnTo>
                      <a:pt x="1348" y="200"/>
                    </a:lnTo>
                    <a:lnTo>
                      <a:pt x="1332" y="200"/>
                    </a:lnTo>
                    <a:lnTo>
                      <a:pt x="1332" y="208"/>
                    </a:lnTo>
                    <a:lnTo>
                      <a:pt x="1325" y="232"/>
                    </a:lnTo>
                    <a:lnTo>
                      <a:pt x="1309" y="248"/>
                    </a:lnTo>
                    <a:lnTo>
                      <a:pt x="1293" y="248"/>
                    </a:lnTo>
                    <a:lnTo>
                      <a:pt x="1285" y="240"/>
                    </a:lnTo>
                    <a:lnTo>
                      <a:pt x="1277" y="240"/>
                    </a:lnTo>
                    <a:lnTo>
                      <a:pt x="1261" y="224"/>
                    </a:lnTo>
                    <a:lnTo>
                      <a:pt x="1245" y="216"/>
                    </a:lnTo>
                    <a:lnTo>
                      <a:pt x="1245" y="208"/>
                    </a:lnTo>
                    <a:lnTo>
                      <a:pt x="1253" y="200"/>
                    </a:lnTo>
                    <a:lnTo>
                      <a:pt x="1253" y="176"/>
                    </a:lnTo>
                    <a:lnTo>
                      <a:pt x="1253" y="152"/>
                    </a:lnTo>
                    <a:lnTo>
                      <a:pt x="1253" y="144"/>
                    </a:lnTo>
                    <a:lnTo>
                      <a:pt x="1253" y="136"/>
                    </a:lnTo>
                    <a:lnTo>
                      <a:pt x="1269" y="128"/>
                    </a:lnTo>
                    <a:lnTo>
                      <a:pt x="1285" y="112"/>
                    </a:lnTo>
                    <a:lnTo>
                      <a:pt x="1301" y="104"/>
                    </a:lnTo>
                    <a:lnTo>
                      <a:pt x="1309" y="88"/>
                    </a:lnTo>
                    <a:lnTo>
                      <a:pt x="1325" y="80"/>
                    </a:lnTo>
                    <a:lnTo>
                      <a:pt x="1325" y="72"/>
                    </a:lnTo>
                    <a:lnTo>
                      <a:pt x="1317" y="64"/>
                    </a:lnTo>
                    <a:lnTo>
                      <a:pt x="1301" y="56"/>
                    </a:lnTo>
                    <a:lnTo>
                      <a:pt x="1293" y="64"/>
                    </a:lnTo>
                    <a:lnTo>
                      <a:pt x="1269" y="72"/>
                    </a:lnTo>
                    <a:lnTo>
                      <a:pt x="1245" y="80"/>
                    </a:lnTo>
                    <a:lnTo>
                      <a:pt x="1229" y="88"/>
                    </a:lnTo>
                    <a:lnTo>
                      <a:pt x="1221" y="112"/>
                    </a:lnTo>
                    <a:lnTo>
                      <a:pt x="1221" y="128"/>
                    </a:lnTo>
                    <a:lnTo>
                      <a:pt x="1213" y="136"/>
                    </a:lnTo>
                    <a:lnTo>
                      <a:pt x="1205" y="152"/>
                    </a:lnTo>
                    <a:lnTo>
                      <a:pt x="1197" y="168"/>
                    </a:lnTo>
                    <a:lnTo>
                      <a:pt x="1197" y="184"/>
                    </a:lnTo>
                    <a:lnTo>
                      <a:pt x="1205" y="208"/>
                    </a:lnTo>
                    <a:lnTo>
                      <a:pt x="1205" y="232"/>
                    </a:lnTo>
                    <a:lnTo>
                      <a:pt x="1205" y="248"/>
                    </a:lnTo>
                    <a:lnTo>
                      <a:pt x="1189" y="280"/>
                    </a:lnTo>
                    <a:lnTo>
                      <a:pt x="1165" y="304"/>
                    </a:lnTo>
                    <a:lnTo>
                      <a:pt x="1149" y="328"/>
                    </a:lnTo>
                    <a:lnTo>
                      <a:pt x="1133" y="336"/>
                    </a:lnTo>
                    <a:lnTo>
                      <a:pt x="1117" y="344"/>
                    </a:lnTo>
                    <a:lnTo>
                      <a:pt x="1109" y="344"/>
                    </a:lnTo>
                    <a:lnTo>
                      <a:pt x="1109" y="352"/>
                    </a:lnTo>
                    <a:lnTo>
                      <a:pt x="1101" y="352"/>
                    </a:lnTo>
                    <a:lnTo>
                      <a:pt x="1077" y="375"/>
                    </a:lnTo>
                    <a:lnTo>
                      <a:pt x="1053" y="391"/>
                    </a:lnTo>
                    <a:lnTo>
                      <a:pt x="1037" y="407"/>
                    </a:lnTo>
                    <a:lnTo>
                      <a:pt x="1029" y="415"/>
                    </a:lnTo>
                    <a:lnTo>
                      <a:pt x="1037" y="423"/>
                    </a:lnTo>
                    <a:lnTo>
                      <a:pt x="1053" y="431"/>
                    </a:lnTo>
                    <a:lnTo>
                      <a:pt x="1061" y="431"/>
                    </a:lnTo>
                    <a:lnTo>
                      <a:pt x="1061" y="439"/>
                    </a:lnTo>
                    <a:lnTo>
                      <a:pt x="1053" y="447"/>
                    </a:lnTo>
                    <a:lnTo>
                      <a:pt x="1037" y="463"/>
                    </a:lnTo>
                    <a:lnTo>
                      <a:pt x="1021" y="463"/>
                    </a:lnTo>
                    <a:lnTo>
                      <a:pt x="1013" y="463"/>
                    </a:lnTo>
                    <a:lnTo>
                      <a:pt x="1013" y="471"/>
                    </a:lnTo>
                    <a:lnTo>
                      <a:pt x="997" y="487"/>
                    </a:lnTo>
                    <a:lnTo>
                      <a:pt x="973" y="503"/>
                    </a:lnTo>
                    <a:lnTo>
                      <a:pt x="958" y="511"/>
                    </a:lnTo>
                    <a:lnTo>
                      <a:pt x="950" y="511"/>
                    </a:lnTo>
                    <a:lnTo>
                      <a:pt x="942" y="511"/>
                    </a:lnTo>
                    <a:lnTo>
                      <a:pt x="926" y="503"/>
                    </a:lnTo>
                    <a:lnTo>
                      <a:pt x="910" y="495"/>
                    </a:lnTo>
                    <a:lnTo>
                      <a:pt x="894" y="479"/>
                    </a:lnTo>
                    <a:lnTo>
                      <a:pt x="886" y="463"/>
                    </a:lnTo>
                    <a:lnTo>
                      <a:pt x="870" y="455"/>
                    </a:lnTo>
                    <a:lnTo>
                      <a:pt x="870" y="447"/>
                    </a:lnTo>
                    <a:lnTo>
                      <a:pt x="870" y="455"/>
                    </a:lnTo>
                    <a:lnTo>
                      <a:pt x="846" y="455"/>
                    </a:lnTo>
                    <a:lnTo>
                      <a:pt x="830" y="463"/>
                    </a:lnTo>
                    <a:lnTo>
                      <a:pt x="822" y="463"/>
                    </a:lnTo>
                    <a:lnTo>
                      <a:pt x="814" y="455"/>
                    </a:lnTo>
                    <a:lnTo>
                      <a:pt x="806" y="455"/>
                    </a:lnTo>
                    <a:lnTo>
                      <a:pt x="806" y="463"/>
                    </a:lnTo>
                    <a:lnTo>
                      <a:pt x="790" y="463"/>
                    </a:lnTo>
                    <a:lnTo>
                      <a:pt x="766" y="455"/>
                    </a:lnTo>
                    <a:lnTo>
                      <a:pt x="750" y="455"/>
                    </a:lnTo>
                    <a:lnTo>
                      <a:pt x="734" y="463"/>
                    </a:lnTo>
                    <a:lnTo>
                      <a:pt x="702" y="479"/>
                    </a:lnTo>
                    <a:lnTo>
                      <a:pt x="670" y="487"/>
                    </a:lnTo>
                    <a:lnTo>
                      <a:pt x="646" y="487"/>
                    </a:lnTo>
                    <a:lnTo>
                      <a:pt x="638" y="479"/>
                    </a:lnTo>
                    <a:lnTo>
                      <a:pt x="630" y="479"/>
                    </a:lnTo>
                    <a:lnTo>
                      <a:pt x="614" y="471"/>
                    </a:lnTo>
                    <a:lnTo>
                      <a:pt x="599" y="463"/>
                    </a:lnTo>
                    <a:lnTo>
                      <a:pt x="591" y="471"/>
                    </a:lnTo>
                    <a:lnTo>
                      <a:pt x="559" y="471"/>
                    </a:lnTo>
                    <a:lnTo>
                      <a:pt x="535" y="471"/>
                    </a:lnTo>
                    <a:lnTo>
                      <a:pt x="519" y="463"/>
                    </a:lnTo>
                    <a:lnTo>
                      <a:pt x="511" y="463"/>
                    </a:lnTo>
                    <a:lnTo>
                      <a:pt x="503" y="463"/>
                    </a:lnTo>
                    <a:lnTo>
                      <a:pt x="487" y="463"/>
                    </a:lnTo>
                    <a:lnTo>
                      <a:pt x="471" y="463"/>
                    </a:lnTo>
                    <a:lnTo>
                      <a:pt x="455" y="463"/>
                    </a:lnTo>
                    <a:lnTo>
                      <a:pt x="431" y="463"/>
                    </a:lnTo>
                    <a:lnTo>
                      <a:pt x="415" y="463"/>
                    </a:lnTo>
                    <a:lnTo>
                      <a:pt x="407" y="463"/>
                    </a:lnTo>
                    <a:lnTo>
                      <a:pt x="391" y="471"/>
                    </a:lnTo>
                    <a:lnTo>
                      <a:pt x="383" y="487"/>
                    </a:lnTo>
                    <a:lnTo>
                      <a:pt x="367" y="495"/>
                    </a:lnTo>
                    <a:lnTo>
                      <a:pt x="343" y="503"/>
                    </a:lnTo>
                    <a:lnTo>
                      <a:pt x="311" y="535"/>
                    </a:lnTo>
                    <a:lnTo>
                      <a:pt x="287" y="567"/>
                    </a:lnTo>
                    <a:lnTo>
                      <a:pt x="263" y="583"/>
                    </a:lnTo>
                    <a:lnTo>
                      <a:pt x="240" y="599"/>
                    </a:lnTo>
                    <a:lnTo>
                      <a:pt x="216" y="615"/>
                    </a:lnTo>
                    <a:lnTo>
                      <a:pt x="200" y="623"/>
                    </a:lnTo>
                    <a:lnTo>
                      <a:pt x="184" y="631"/>
                    </a:lnTo>
                    <a:lnTo>
                      <a:pt x="160" y="639"/>
                    </a:lnTo>
                    <a:lnTo>
                      <a:pt x="144" y="647"/>
                    </a:lnTo>
                    <a:lnTo>
                      <a:pt x="128" y="663"/>
                    </a:lnTo>
                    <a:lnTo>
                      <a:pt x="120" y="679"/>
                    </a:lnTo>
                    <a:lnTo>
                      <a:pt x="112" y="679"/>
                    </a:lnTo>
                    <a:lnTo>
                      <a:pt x="104" y="679"/>
                    </a:lnTo>
                    <a:lnTo>
                      <a:pt x="104" y="687"/>
                    </a:lnTo>
                    <a:lnTo>
                      <a:pt x="96" y="687"/>
                    </a:lnTo>
                    <a:lnTo>
                      <a:pt x="88" y="687"/>
                    </a:lnTo>
                    <a:lnTo>
                      <a:pt x="80" y="687"/>
                    </a:lnTo>
                    <a:lnTo>
                      <a:pt x="72" y="687"/>
                    </a:lnTo>
                    <a:lnTo>
                      <a:pt x="64" y="687"/>
                    </a:lnTo>
                    <a:lnTo>
                      <a:pt x="56" y="687"/>
                    </a:lnTo>
                    <a:lnTo>
                      <a:pt x="40" y="687"/>
                    </a:lnTo>
                    <a:lnTo>
                      <a:pt x="32" y="695"/>
                    </a:lnTo>
                    <a:lnTo>
                      <a:pt x="24" y="703"/>
                    </a:lnTo>
                    <a:lnTo>
                      <a:pt x="16" y="711"/>
                    </a:lnTo>
                    <a:lnTo>
                      <a:pt x="8" y="727"/>
                    </a:lnTo>
                    <a:lnTo>
                      <a:pt x="0" y="751"/>
                    </a:lnTo>
                    <a:lnTo>
                      <a:pt x="0" y="759"/>
                    </a:lnTo>
                    <a:lnTo>
                      <a:pt x="8" y="759"/>
                    </a:lnTo>
                    <a:lnTo>
                      <a:pt x="16" y="767"/>
                    </a:lnTo>
                    <a:lnTo>
                      <a:pt x="16" y="775"/>
                    </a:lnTo>
                    <a:lnTo>
                      <a:pt x="24" y="775"/>
                    </a:lnTo>
                    <a:lnTo>
                      <a:pt x="32" y="775"/>
                    </a:lnTo>
                    <a:lnTo>
                      <a:pt x="56" y="775"/>
                    </a:lnTo>
                    <a:lnTo>
                      <a:pt x="72" y="783"/>
                    </a:lnTo>
                    <a:lnTo>
                      <a:pt x="72" y="791"/>
                    </a:lnTo>
                    <a:lnTo>
                      <a:pt x="80" y="791"/>
                    </a:lnTo>
                    <a:lnTo>
                      <a:pt x="80" y="799"/>
                    </a:lnTo>
                    <a:lnTo>
                      <a:pt x="88" y="799"/>
                    </a:lnTo>
                    <a:lnTo>
                      <a:pt x="96" y="799"/>
                    </a:lnTo>
                    <a:lnTo>
                      <a:pt x="104" y="791"/>
                    </a:lnTo>
                    <a:lnTo>
                      <a:pt x="112" y="791"/>
                    </a:lnTo>
                    <a:lnTo>
                      <a:pt x="128" y="791"/>
                    </a:lnTo>
                    <a:lnTo>
                      <a:pt x="152" y="783"/>
                    </a:lnTo>
                    <a:lnTo>
                      <a:pt x="160" y="783"/>
                    </a:lnTo>
                    <a:lnTo>
                      <a:pt x="176" y="783"/>
                    </a:lnTo>
                    <a:lnTo>
                      <a:pt x="200" y="799"/>
                    </a:lnTo>
                    <a:lnTo>
                      <a:pt x="216" y="815"/>
                    </a:lnTo>
                    <a:lnTo>
                      <a:pt x="232" y="831"/>
                    </a:lnTo>
                    <a:lnTo>
                      <a:pt x="240" y="831"/>
                    </a:lnTo>
                    <a:lnTo>
                      <a:pt x="255" y="831"/>
                    </a:lnTo>
                    <a:lnTo>
                      <a:pt x="255" y="823"/>
                    </a:lnTo>
                    <a:lnTo>
                      <a:pt x="263" y="831"/>
                    </a:lnTo>
                    <a:lnTo>
                      <a:pt x="287" y="839"/>
                    </a:lnTo>
                    <a:lnTo>
                      <a:pt x="295" y="839"/>
                    </a:lnTo>
                    <a:lnTo>
                      <a:pt x="295" y="831"/>
                    </a:lnTo>
                    <a:lnTo>
                      <a:pt x="279" y="815"/>
                    </a:lnTo>
                    <a:lnTo>
                      <a:pt x="263" y="807"/>
                    </a:lnTo>
                    <a:lnTo>
                      <a:pt x="263" y="799"/>
                    </a:lnTo>
                    <a:lnTo>
                      <a:pt x="263" y="783"/>
                    </a:lnTo>
                    <a:lnTo>
                      <a:pt x="279" y="759"/>
                    </a:lnTo>
                    <a:lnTo>
                      <a:pt x="303" y="743"/>
                    </a:lnTo>
                    <a:lnTo>
                      <a:pt x="327" y="735"/>
                    </a:lnTo>
                    <a:lnTo>
                      <a:pt x="335" y="751"/>
                    </a:lnTo>
                    <a:lnTo>
                      <a:pt x="327" y="759"/>
                    </a:lnTo>
                    <a:lnTo>
                      <a:pt x="335" y="767"/>
                    </a:lnTo>
                    <a:lnTo>
                      <a:pt x="351" y="775"/>
                    </a:lnTo>
                    <a:lnTo>
                      <a:pt x="359" y="775"/>
                    </a:lnTo>
                    <a:lnTo>
                      <a:pt x="367" y="767"/>
                    </a:lnTo>
                    <a:lnTo>
                      <a:pt x="383" y="759"/>
                    </a:lnTo>
                    <a:lnTo>
                      <a:pt x="415" y="751"/>
                    </a:lnTo>
                    <a:lnTo>
                      <a:pt x="463" y="751"/>
                    </a:lnTo>
                    <a:lnTo>
                      <a:pt x="503" y="743"/>
                    </a:lnTo>
                    <a:lnTo>
                      <a:pt x="551" y="719"/>
                    </a:lnTo>
                    <a:lnTo>
                      <a:pt x="599" y="711"/>
                    </a:lnTo>
                    <a:lnTo>
                      <a:pt x="638" y="703"/>
                    </a:lnTo>
                    <a:lnTo>
                      <a:pt x="662" y="703"/>
                    </a:lnTo>
                    <a:lnTo>
                      <a:pt x="702" y="695"/>
                    </a:lnTo>
                    <a:lnTo>
                      <a:pt x="726" y="687"/>
                    </a:lnTo>
                    <a:lnTo>
                      <a:pt x="750" y="679"/>
                    </a:lnTo>
                    <a:lnTo>
                      <a:pt x="774" y="687"/>
                    </a:lnTo>
                    <a:lnTo>
                      <a:pt x="790" y="703"/>
                    </a:lnTo>
                    <a:lnTo>
                      <a:pt x="798" y="703"/>
                    </a:lnTo>
                    <a:lnTo>
                      <a:pt x="814" y="711"/>
                    </a:lnTo>
                    <a:lnTo>
                      <a:pt x="838" y="719"/>
                    </a:lnTo>
                    <a:lnTo>
                      <a:pt x="854" y="719"/>
                    </a:lnTo>
                    <a:lnTo>
                      <a:pt x="878" y="711"/>
                    </a:lnTo>
                    <a:lnTo>
                      <a:pt x="902" y="703"/>
                    </a:lnTo>
                    <a:lnTo>
                      <a:pt x="910" y="703"/>
                    </a:lnTo>
                    <a:lnTo>
                      <a:pt x="910" y="719"/>
                    </a:lnTo>
                    <a:lnTo>
                      <a:pt x="902" y="743"/>
                    </a:lnTo>
                    <a:lnTo>
                      <a:pt x="886" y="759"/>
                    </a:lnTo>
                    <a:lnTo>
                      <a:pt x="870" y="775"/>
                    </a:lnTo>
                    <a:lnTo>
                      <a:pt x="846" y="783"/>
                    </a:lnTo>
                    <a:lnTo>
                      <a:pt x="830" y="775"/>
                    </a:lnTo>
                    <a:lnTo>
                      <a:pt x="822" y="775"/>
                    </a:lnTo>
                    <a:lnTo>
                      <a:pt x="830" y="783"/>
                    </a:lnTo>
                    <a:lnTo>
                      <a:pt x="838" y="807"/>
                    </a:lnTo>
                    <a:lnTo>
                      <a:pt x="838" y="823"/>
                    </a:lnTo>
                    <a:lnTo>
                      <a:pt x="838" y="847"/>
                    </a:lnTo>
                    <a:lnTo>
                      <a:pt x="830" y="871"/>
                    </a:lnTo>
                    <a:lnTo>
                      <a:pt x="822" y="887"/>
                    </a:lnTo>
                    <a:lnTo>
                      <a:pt x="814" y="887"/>
                    </a:lnTo>
                    <a:lnTo>
                      <a:pt x="822" y="894"/>
                    </a:lnTo>
                    <a:lnTo>
                      <a:pt x="830" y="902"/>
                    </a:lnTo>
                    <a:lnTo>
                      <a:pt x="846" y="910"/>
                    </a:lnTo>
                    <a:lnTo>
                      <a:pt x="862" y="918"/>
                    </a:lnTo>
                    <a:lnTo>
                      <a:pt x="878" y="942"/>
                    </a:lnTo>
                    <a:lnTo>
                      <a:pt x="878" y="958"/>
                    </a:lnTo>
                    <a:lnTo>
                      <a:pt x="886" y="974"/>
                    </a:lnTo>
                    <a:lnTo>
                      <a:pt x="918" y="990"/>
                    </a:lnTo>
                    <a:lnTo>
                      <a:pt x="942" y="1006"/>
                    </a:lnTo>
                    <a:lnTo>
                      <a:pt x="950" y="1006"/>
                    </a:lnTo>
                    <a:lnTo>
                      <a:pt x="966" y="990"/>
                    </a:lnTo>
                    <a:lnTo>
                      <a:pt x="981" y="974"/>
                    </a:lnTo>
                    <a:lnTo>
                      <a:pt x="989" y="950"/>
                    </a:lnTo>
                    <a:lnTo>
                      <a:pt x="1005" y="926"/>
                    </a:lnTo>
                    <a:lnTo>
                      <a:pt x="1021" y="910"/>
                    </a:lnTo>
                    <a:lnTo>
                      <a:pt x="1037" y="894"/>
                    </a:lnTo>
                    <a:lnTo>
                      <a:pt x="1053" y="879"/>
                    </a:lnTo>
                    <a:lnTo>
                      <a:pt x="1061" y="863"/>
                    </a:lnTo>
                    <a:lnTo>
                      <a:pt x="1061" y="855"/>
                    </a:lnTo>
                    <a:lnTo>
                      <a:pt x="1069" y="847"/>
                    </a:lnTo>
                    <a:lnTo>
                      <a:pt x="1101" y="847"/>
                    </a:lnTo>
                    <a:lnTo>
                      <a:pt x="1125" y="839"/>
                    </a:lnTo>
                    <a:lnTo>
                      <a:pt x="1133" y="831"/>
                    </a:lnTo>
                    <a:lnTo>
                      <a:pt x="1149" y="831"/>
                    </a:lnTo>
                    <a:lnTo>
                      <a:pt x="1165" y="831"/>
                    </a:lnTo>
                    <a:lnTo>
                      <a:pt x="1181" y="831"/>
                    </a:lnTo>
                    <a:lnTo>
                      <a:pt x="1181" y="815"/>
                    </a:lnTo>
                    <a:lnTo>
                      <a:pt x="1181" y="799"/>
                    </a:lnTo>
                    <a:lnTo>
                      <a:pt x="1181" y="783"/>
                    </a:lnTo>
                    <a:lnTo>
                      <a:pt x="1165" y="775"/>
                    </a:lnTo>
                    <a:lnTo>
                      <a:pt x="1149" y="767"/>
                    </a:lnTo>
                    <a:lnTo>
                      <a:pt x="1133" y="759"/>
                    </a:lnTo>
                    <a:lnTo>
                      <a:pt x="1117" y="743"/>
                    </a:lnTo>
                    <a:lnTo>
                      <a:pt x="1125" y="719"/>
                    </a:lnTo>
                    <a:lnTo>
                      <a:pt x="1133" y="703"/>
                    </a:lnTo>
                    <a:lnTo>
                      <a:pt x="1149" y="695"/>
                    </a:lnTo>
                    <a:lnTo>
                      <a:pt x="1173" y="679"/>
                    </a:lnTo>
                    <a:lnTo>
                      <a:pt x="1197" y="671"/>
                    </a:lnTo>
                    <a:lnTo>
                      <a:pt x="1213" y="663"/>
                    </a:lnTo>
                    <a:lnTo>
                      <a:pt x="1229" y="679"/>
                    </a:lnTo>
                    <a:lnTo>
                      <a:pt x="1245" y="695"/>
                    </a:lnTo>
                    <a:lnTo>
                      <a:pt x="1253" y="703"/>
                    </a:lnTo>
                    <a:lnTo>
                      <a:pt x="1269" y="711"/>
                    </a:lnTo>
                    <a:lnTo>
                      <a:pt x="1277" y="727"/>
                    </a:lnTo>
                    <a:lnTo>
                      <a:pt x="1277" y="735"/>
                    </a:lnTo>
                    <a:lnTo>
                      <a:pt x="1269" y="743"/>
                    </a:lnTo>
                    <a:lnTo>
                      <a:pt x="1245" y="751"/>
                    </a:lnTo>
                    <a:lnTo>
                      <a:pt x="1229" y="751"/>
                    </a:lnTo>
                    <a:lnTo>
                      <a:pt x="1221" y="759"/>
                    </a:lnTo>
                    <a:lnTo>
                      <a:pt x="1229" y="767"/>
                    </a:lnTo>
                    <a:lnTo>
                      <a:pt x="1237" y="767"/>
                    </a:lnTo>
                    <a:lnTo>
                      <a:pt x="1253" y="759"/>
                    </a:lnTo>
                    <a:lnTo>
                      <a:pt x="1277" y="759"/>
                    </a:lnTo>
                    <a:lnTo>
                      <a:pt x="1301" y="751"/>
                    </a:lnTo>
                    <a:lnTo>
                      <a:pt x="1317" y="751"/>
                    </a:lnTo>
                    <a:lnTo>
                      <a:pt x="1364" y="751"/>
                    </a:lnTo>
                    <a:lnTo>
                      <a:pt x="1396" y="751"/>
                    </a:lnTo>
                    <a:lnTo>
                      <a:pt x="1420" y="759"/>
                    </a:lnTo>
                    <a:lnTo>
                      <a:pt x="1444" y="767"/>
                    </a:lnTo>
                    <a:lnTo>
                      <a:pt x="1452" y="759"/>
                    </a:lnTo>
                    <a:lnTo>
                      <a:pt x="1460" y="727"/>
                    </a:lnTo>
                    <a:lnTo>
                      <a:pt x="1476" y="711"/>
                    </a:lnTo>
                    <a:lnTo>
                      <a:pt x="1492" y="703"/>
                    </a:lnTo>
                    <a:lnTo>
                      <a:pt x="1516" y="679"/>
                    </a:lnTo>
                    <a:lnTo>
                      <a:pt x="1532" y="663"/>
                    </a:lnTo>
                    <a:lnTo>
                      <a:pt x="1548" y="655"/>
                    </a:lnTo>
                    <a:lnTo>
                      <a:pt x="1564" y="663"/>
                    </a:lnTo>
                    <a:lnTo>
                      <a:pt x="1572" y="671"/>
                    </a:lnTo>
                    <a:lnTo>
                      <a:pt x="1580" y="679"/>
                    </a:lnTo>
                    <a:lnTo>
                      <a:pt x="1572" y="687"/>
                    </a:lnTo>
                    <a:lnTo>
                      <a:pt x="1564" y="703"/>
                    </a:lnTo>
                    <a:lnTo>
                      <a:pt x="1556" y="735"/>
                    </a:lnTo>
                    <a:lnTo>
                      <a:pt x="1556" y="767"/>
                    </a:lnTo>
                    <a:lnTo>
                      <a:pt x="1556" y="775"/>
                    </a:lnTo>
                    <a:lnTo>
                      <a:pt x="1564" y="775"/>
                    </a:lnTo>
                    <a:lnTo>
                      <a:pt x="1564" y="783"/>
                    </a:lnTo>
                    <a:lnTo>
                      <a:pt x="1572" y="783"/>
                    </a:lnTo>
                    <a:lnTo>
                      <a:pt x="1580" y="767"/>
                    </a:lnTo>
                    <a:lnTo>
                      <a:pt x="1596" y="751"/>
                    </a:lnTo>
                    <a:lnTo>
                      <a:pt x="1604" y="743"/>
                    </a:lnTo>
                    <a:lnTo>
                      <a:pt x="1612" y="735"/>
                    </a:lnTo>
                    <a:lnTo>
                      <a:pt x="1620" y="727"/>
                    </a:lnTo>
                    <a:lnTo>
                      <a:pt x="1620" y="719"/>
                    </a:lnTo>
                    <a:lnTo>
                      <a:pt x="1628" y="719"/>
                    </a:lnTo>
                    <a:lnTo>
                      <a:pt x="1628" y="711"/>
                    </a:lnTo>
                    <a:lnTo>
                      <a:pt x="1628" y="703"/>
                    </a:lnTo>
                    <a:lnTo>
                      <a:pt x="1628" y="695"/>
                    </a:lnTo>
                    <a:lnTo>
                      <a:pt x="1620" y="687"/>
                    </a:lnTo>
                    <a:lnTo>
                      <a:pt x="1620" y="679"/>
                    </a:lnTo>
                    <a:lnTo>
                      <a:pt x="1620" y="663"/>
                    </a:lnTo>
                    <a:lnTo>
                      <a:pt x="1628" y="647"/>
                    </a:lnTo>
                    <a:lnTo>
                      <a:pt x="1652" y="623"/>
                    </a:lnTo>
                    <a:lnTo>
                      <a:pt x="1676" y="607"/>
                    </a:lnTo>
                    <a:lnTo>
                      <a:pt x="1699" y="615"/>
                    </a:lnTo>
                    <a:lnTo>
                      <a:pt x="1715" y="623"/>
                    </a:lnTo>
                    <a:lnTo>
                      <a:pt x="1723" y="631"/>
                    </a:lnTo>
                    <a:lnTo>
                      <a:pt x="1723" y="639"/>
                    </a:lnTo>
                    <a:lnTo>
                      <a:pt x="1723" y="647"/>
                    </a:lnTo>
                    <a:lnTo>
                      <a:pt x="1731" y="647"/>
                    </a:lnTo>
                    <a:lnTo>
                      <a:pt x="1739" y="647"/>
                    </a:lnTo>
                    <a:lnTo>
                      <a:pt x="1755" y="647"/>
                    </a:lnTo>
                    <a:lnTo>
                      <a:pt x="1747" y="631"/>
                    </a:lnTo>
                    <a:lnTo>
                      <a:pt x="1739" y="615"/>
                    </a:lnTo>
                    <a:lnTo>
                      <a:pt x="1739" y="607"/>
                    </a:lnTo>
                    <a:lnTo>
                      <a:pt x="1739" y="591"/>
                    </a:lnTo>
                    <a:lnTo>
                      <a:pt x="1731" y="575"/>
                    </a:lnTo>
                    <a:lnTo>
                      <a:pt x="1739" y="559"/>
                    </a:lnTo>
                    <a:lnTo>
                      <a:pt x="1755" y="543"/>
                    </a:lnTo>
                    <a:lnTo>
                      <a:pt x="1771" y="535"/>
                    </a:lnTo>
                    <a:lnTo>
                      <a:pt x="1795" y="527"/>
                    </a:lnTo>
                    <a:lnTo>
                      <a:pt x="1811" y="535"/>
                    </a:lnTo>
                    <a:lnTo>
                      <a:pt x="1819" y="543"/>
                    </a:lnTo>
                    <a:lnTo>
                      <a:pt x="1827" y="551"/>
                    </a:lnTo>
                    <a:lnTo>
                      <a:pt x="1827" y="567"/>
                    </a:lnTo>
                    <a:lnTo>
                      <a:pt x="1827" y="583"/>
                    </a:lnTo>
                    <a:lnTo>
                      <a:pt x="1819" y="591"/>
                    </a:lnTo>
                    <a:lnTo>
                      <a:pt x="1803" y="599"/>
                    </a:lnTo>
                    <a:lnTo>
                      <a:pt x="1787" y="623"/>
                    </a:lnTo>
                    <a:lnTo>
                      <a:pt x="1771" y="647"/>
                    </a:lnTo>
                    <a:lnTo>
                      <a:pt x="1763" y="663"/>
                    </a:lnTo>
                    <a:lnTo>
                      <a:pt x="1763" y="671"/>
                    </a:lnTo>
                    <a:lnTo>
                      <a:pt x="1763" y="679"/>
                    </a:lnTo>
                    <a:lnTo>
                      <a:pt x="1763" y="687"/>
                    </a:lnTo>
                    <a:lnTo>
                      <a:pt x="1771" y="703"/>
                    </a:lnTo>
                    <a:lnTo>
                      <a:pt x="1779" y="711"/>
                    </a:lnTo>
                    <a:lnTo>
                      <a:pt x="1795" y="703"/>
                    </a:lnTo>
                    <a:lnTo>
                      <a:pt x="1819" y="671"/>
                    </a:lnTo>
                    <a:lnTo>
                      <a:pt x="1851" y="647"/>
                    </a:lnTo>
                    <a:lnTo>
                      <a:pt x="1875" y="631"/>
                    </a:lnTo>
                    <a:lnTo>
                      <a:pt x="1875" y="623"/>
                    </a:lnTo>
                    <a:lnTo>
                      <a:pt x="1875" y="615"/>
                    </a:lnTo>
                    <a:lnTo>
                      <a:pt x="1875" y="599"/>
                    </a:lnTo>
                    <a:lnTo>
                      <a:pt x="1875" y="591"/>
                    </a:lnTo>
                    <a:lnTo>
                      <a:pt x="1883" y="583"/>
                    </a:lnTo>
                    <a:lnTo>
                      <a:pt x="1891" y="575"/>
                    </a:lnTo>
                    <a:lnTo>
                      <a:pt x="1891" y="567"/>
                    </a:lnTo>
                    <a:lnTo>
                      <a:pt x="1891" y="559"/>
                    </a:lnTo>
                    <a:lnTo>
                      <a:pt x="1899" y="551"/>
                    </a:lnTo>
                    <a:lnTo>
                      <a:pt x="1915" y="543"/>
                    </a:lnTo>
                    <a:lnTo>
                      <a:pt x="1939" y="527"/>
                    </a:lnTo>
                    <a:lnTo>
                      <a:pt x="1955" y="519"/>
                    </a:lnTo>
                    <a:lnTo>
                      <a:pt x="1963" y="511"/>
                    </a:lnTo>
                    <a:lnTo>
                      <a:pt x="1955" y="503"/>
                    </a:lnTo>
                    <a:lnTo>
                      <a:pt x="1931" y="487"/>
                    </a:lnTo>
                    <a:lnTo>
                      <a:pt x="1923" y="471"/>
                    </a:lnTo>
                    <a:lnTo>
                      <a:pt x="1931" y="463"/>
                    </a:lnTo>
                    <a:lnTo>
                      <a:pt x="1931" y="455"/>
                    </a:lnTo>
                    <a:lnTo>
                      <a:pt x="1923" y="455"/>
                    </a:lnTo>
                    <a:lnTo>
                      <a:pt x="1915" y="439"/>
                    </a:lnTo>
                    <a:lnTo>
                      <a:pt x="1915" y="415"/>
                    </a:lnTo>
                    <a:lnTo>
                      <a:pt x="1915" y="383"/>
                    </a:lnTo>
                    <a:lnTo>
                      <a:pt x="1923" y="336"/>
                    </a:lnTo>
                    <a:lnTo>
                      <a:pt x="1931" y="288"/>
                    </a:lnTo>
                    <a:lnTo>
                      <a:pt x="1947" y="264"/>
                    </a:lnTo>
                    <a:lnTo>
                      <a:pt x="1963" y="248"/>
                    </a:lnTo>
                    <a:lnTo>
                      <a:pt x="1979" y="232"/>
                    </a:lnTo>
                    <a:lnTo>
                      <a:pt x="1995" y="216"/>
                    </a:lnTo>
                    <a:lnTo>
                      <a:pt x="1995" y="208"/>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7" name="Freeform 25">
                <a:extLst>
                  <a:ext uri="{FF2B5EF4-FFF2-40B4-BE49-F238E27FC236}">
                    <a16:creationId xmlns:a16="http://schemas.microsoft.com/office/drawing/2014/main" id="{729B4FB8-CD70-4144-A8B1-F54C03920982}"/>
                  </a:ext>
                </a:extLst>
              </p:cNvPr>
              <p:cNvSpPr>
                <a:spLocks/>
              </p:cNvSpPr>
              <p:nvPr/>
            </p:nvSpPr>
            <p:spPr bwMode="auto">
              <a:xfrm>
                <a:off x="2216" y="2379"/>
                <a:ext cx="28" cy="19"/>
              </a:xfrm>
              <a:custGeom>
                <a:avLst/>
                <a:gdLst>
                  <a:gd name="T0" fmla="*/ 4 w 32"/>
                  <a:gd name="T1" fmla="*/ 2 h 24"/>
                  <a:gd name="T2" fmla="*/ 0 w 32"/>
                  <a:gd name="T3" fmla="*/ 2 h 24"/>
                  <a:gd name="T4" fmla="*/ 4 w 32"/>
                  <a:gd name="T5" fmla="*/ 0 h 24"/>
                  <a:gd name="T6" fmla="*/ 4 w 32"/>
                  <a:gd name="T7" fmla="*/ 0 h 24"/>
                  <a:gd name="T8" fmla="*/ 7 w 32"/>
                  <a:gd name="T9" fmla="*/ 2 h 24"/>
                  <a:gd name="T10" fmla="*/ 9 w 32"/>
                  <a:gd name="T11" fmla="*/ 2 h 24"/>
                  <a:gd name="T12" fmla="*/ 9 w 32"/>
                  <a:gd name="T13" fmla="*/ 2 h 24"/>
                  <a:gd name="T14" fmla="*/ 7 w 32"/>
                  <a:gd name="T15" fmla="*/ 2 h 24"/>
                  <a:gd name="T16" fmla="*/ 4 w 32"/>
                  <a:gd name="T17" fmla="*/ 2 h 24"/>
                  <a:gd name="T18" fmla="*/ 4 w 32"/>
                  <a:gd name="T19" fmla="*/ 2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24"/>
                  <a:gd name="T32" fmla="*/ 32 w 32"/>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24">
                    <a:moveTo>
                      <a:pt x="8" y="16"/>
                    </a:moveTo>
                    <a:lnTo>
                      <a:pt x="0" y="8"/>
                    </a:lnTo>
                    <a:lnTo>
                      <a:pt x="8" y="0"/>
                    </a:lnTo>
                    <a:lnTo>
                      <a:pt x="16" y="0"/>
                    </a:lnTo>
                    <a:lnTo>
                      <a:pt x="24" y="8"/>
                    </a:lnTo>
                    <a:lnTo>
                      <a:pt x="32" y="16"/>
                    </a:lnTo>
                    <a:lnTo>
                      <a:pt x="32" y="24"/>
                    </a:lnTo>
                    <a:lnTo>
                      <a:pt x="24" y="24"/>
                    </a:lnTo>
                    <a:lnTo>
                      <a:pt x="8" y="24"/>
                    </a:lnTo>
                    <a:lnTo>
                      <a:pt x="8" y="16"/>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8" name="Freeform 26">
                <a:extLst>
                  <a:ext uri="{FF2B5EF4-FFF2-40B4-BE49-F238E27FC236}">
                    <a16:creationId xmlns:a16="http://schemas.microsoft.com/office/drawing/2014/main" id="{987F57FF-C4ED-495A-A03E-8299F6851722}"/>
                  </a:ext>
                </a:extLst>
              </p:cNvPr>
              <p:cNvSpPr>
                <a:spLocks/>
              </p:cNvSpPr>
              <p:nvPr/>
            </p:nvSpPr>
            <p:spPr bwMode="auto">
              <a:xfrm>
                <a:off x="2216" y="2379"/>
                <a:ext cx="28" cy="19"/>
              </a:xfrm>
              <a:custGeom>
                <a:avLst/>
                <a:gdLst>
                  <a:gd name="T0" fmla="*/ 4 w 32"/>
                  <a:gd name="T1" fmla="*/ 2 h 24"/>
                  <a:gd name="T2" fmla="*/ 0 w 32"/>
                  <a:gd name="T3" fmla="*/ 2 h 24"/>
                  <a:gd name="T4" fmla="*/ 4 w 32"/>
                  <a:gd name="T5" fmla="*/ 0 h 24"/>
                  <a:gd name="T6" fmla="*/ 4 w 32"/>
                  <a:gd name="T7" fmla="*/ 0 h 24"/>
                  <a:gd name="T8" fmla="*/ 7 w 32"/>
                  <a:gd name="T9" fmla="*/ 2 h 24"/>
                  <a:gd name="T10" fmla="*/ 9 w 32"/>
                  <a:gd name="T11" fmla="*/ 2 h 24"/>
                  <a:gd name="T12" fmla="*/ 9 w 32"/>
                  <a:gd name="T13" fmla="*/ 2 h 24"/>
                  <a:gd name="T14" fmla="*/ 7 w 32"/>
                  <a:gd name="T15" fmla="*/ 2 h 24"/>
                  <a:gd name="T16" fmla="*/ 4 w 32"/>
                  <a:gd name="T17" fmla="*/ 2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24"/>
                  <a:gd name="T29" fmla="*/ 32 w 32"/>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24">
                    <a:moveTo>
                      <a:pt x="8" y="16"/>
                    </a:moveTo>
                    <a:lnTo>
                      <a:pt x="0" y="8"/>
                    </a:lnTo>
                    <a:lnTo>
                      <a:pt x="8" y="0"/>
                    </a:lnTo>
                    <a:lnTo>
                      <a:pt x="16" y="0"/>
                    </a:lnTo>
                    <a:lnTo>
                      <a:pt x="24" y="8"/>
                    </a:lnTo>
                    <a:lnTo>
                      <a:pt x="32" y="16"/>
                    </a:lnTo>
                    <a:lnTo>
                      <a:pt x="32" y="24"/>
                    </a:lnTo>
                    <a:lnTo>
                      <a:pt x="24" y="24"/>
                    </a:lnTo>
                    <a:lnTo>
                      <a:pt x="8" y="24"/>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39" name="Freeform 27">
                <a:extLst>
                  <a:ext uri="{FF2B5EF4-FFF2-40B4-BE49-F238E27FC236}">
                    <a16:creationId xmlns:a16="http://schemas.microsoft.com/office/drawing/2014/main" id="{E31ABE96-8D27-4EBD-B8D5-ED102C380DA4}"/>
                  </a:ext>
                </a:extLst>
              </p:cNvPr>
              <p:cNvSpPr>
                <a:spLocks/>
              </p:cNvSpPr>
              <p:nvPr/>
            </p:nvSpPr>
            <p:spPr bwMode="auto">
              <a:xfrm>
                <a:off x="2301" y="2398"/>
                <a:ext cx="36" cy="62"/>
              </a:xfrm>
              <a:custGeom>
                <a:avLst/>
                <a:gdLst>
                  <a:gd name="T0" fmla="*/ 12 w 40"/>
                  <a:gd name="T1" fmla="*/ 0 h 80"/>
                  <a:gd name="T2" fmla="*/ 9 w 40"/>
                  <a:gd name="T3" fmla="*/ 0 h 80"/>
                  <a:gd name="T4" fmla="*/ 9 w 40"/>
                  <a:gd name="T5" fmla="*/ 2 h 80"/>
                  <a:gd name="T6" fmla="*/ 9 w 40"/>
                  <a:gd name="T7" fmla="*/ 2 h 80"/>
                  <a:gd name="T8" fmla="*/ 5 w 40"/>
                  <a:gd name="T9" fmla="*/ 2 h 80"/>
                  <a:gd name="T10" fmla="*/ 5 w 40"/>
                  <a:gd name="T11" fmla="*/ 2 h 80"/>
                  <a:gd name="T12" fmla="*/ 0 w 40"/>
                  <a:gd name="T13" fmla="*/ 4 h 80"/>
                  <a:gd name="T14" fmla="*/ 5 w 40"/>
                  <a:gd name="T15" fmla="*/ 5 h 80"/>
                  <a:gd name="T16" fmla="*/ 9 w 40"/>
                  <a:gd name="T17" fmla="*/ 6 h 80"/>
                  <a:gd name="T18" fmla="*/ 12 w 40"/>
                  <a:gd name="T19" fmla="*/ 6 h 80"/>
                  <a:gd name="T20" fmla="*/ 12 w 40"/>
                  <a:gd name="T21" fmla="*/ 5 h 80"/>
                  <a:gd name="T22" fmla="*/ 14 w 40"/>
                  <a:gd name="T23" fmla="*/ 4 h 80"/>
                  <a:gd name="T24" fmla="*/ 14 w 40"/>
                  <a:gd name="T25" fmla="*/ 3 h 80"/>
                  <a:gd name="T26" fmla="*/ 12 w 40"/>
                  <a:gd name="T27" fmla="*/ 2 h 80"/>
                  <a:gd name="T28" fmla="*/ 12 w 40"/>
                  <a:gd name="T29" fmla="*/ 2 h 80"/>
                  <a:gd name="T30" fmla="*/ 14 w 40"/>
                  <a:gd name="T31" fmla="*/ 2 h 80"/>
                  <a:gd name="T32" fmla="*/ 14 w 40"/>
                  <a:gd name="T33" fmla="*/ 0 h 80"/>
                  <a:gd name="T34" fmla="*/ 12 w 40"/>
                  <a:gd name="T35" fmla="*/ 0 h 8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
                  <a:gd name="T55" fmla="*/ 0 h 80"/>
                  <a:gd name="T56" fmla="*/ 40 w 40"/>
                  <a:gd name="T57" fmla="*/ 80 h 8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 h="80">
                    <a:moveTo>
                      <a:pt x="32" y="0"/>
                    </a:moveTo>
                    <a:lnTo>
                      <a:pt x="24" y="0"/>
                    </a:lnTo>
                    <a:lnTo>
                      <a:pt x="24" y="8"/>
                    </a:lnTo>
                    <a:lnTo>
                      <a:pt x="24" y="16"/>
                    </a:lnTo>
                    <a:lnTo>
                      <a:pt x="16" y="24"/>
                    </a:lnTo>
                    <a:lnTo>
                      <a:pt x="8" y="32"/>
                    </a:lnTo>
                    <a:lnTo>
                      <a:pt x="0" y="48"/>
                    </a:lnTo>
                    <a:lnTo>
                      <a:pt x="8" y="64"/>
                    </a:lnTo>
                    <a:lnTo>
                      <a:pt x="24" y="80"/>
                    </a:lnTo>
                    <a:lnTo>
                      <a:pt x="32" y="80"/>
                    </a:lnTo>
                    <a:lnTo>
                      <a:pt x="32" y="64"/>
                    </a:lnTo>
                    <a:lnTo>
                      <a:pt x="40" y="56"/>
                    </a:lnTo>
                    <a:lnTo>
                      <a:pt x="40" y="40"/>
                    </a:lnTo>
                    <a:lnTo>
                      <a:pt x="32" y="24"/>
                    </a:lnTo>
                    <a:lnTo>
                      <a:pt x="32" y="16"/>
                    </a:lnTo>
                    <a:lnTo>
                      <a:pt x="40" y="8"/>
                    </a:lnTo>
                    <a:lnTo>
                      <a:pt x="40" y="0"/>
                    </a:lnTo>
                    <a:lnTo>
                      <a:pt x="32" y="0"/>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40" name="Freeform 28">
                <a:extLst>
                  <a:ext uri="{FF2B5EF4-FFF2-40B4-BE49-F238E27FC236}">
                    <a16:creationId xmlns:a16="http://schemas.microsoft.com/office/drawing/2014/main" id="{EA7E691A-D56C-41AE-AA45-E6DDAFFD3FC9}"/>
                  </a:ext>
                </a:extLst>
              </p:cNvPr>
              <p:cNvSpPr>
                <a:spLocks/>
              </p:cNvSpPr>
              <p:nvPr/>
            </p:nvSpPr>
            <p:spPr bwMode="auto">
              <a:xfrm>
                <a:off x="2301" y="2398"/>
                <a:ext cx="36" cy="62"/>
              </a:xfrm>
              <a:custGeom>
                <a:avLst/>
                <a:gdLst>
                  <a:gd name="T0" fmla="*/ 12 w 40"/>
                  <a:gd name="T1" fmla="*/ 0 h 80"/>
                  <a:gd name="T2" fmla="*/ 9 w 40"/>
                  <a:gd name="T3" fmla="*/ 0 h 80"/>
                  <a:gd name="T4" fmla="*/ 9 w 40"/>
                  <a:gd name="T5" fmla="*/ 2 h 80"/>
                  <a:gd name="T6" fmla="*/ 9 w 40"/>
                  <a:gd name="T7" fmla="*/ 2 h 80"/>
                  <a:gd name="T8" fmla="*/ 5 w 40"/>
                  <a:gd name="T9" fmla="*/ 2 h 80"/>
                  <a:gd name="T10" fmla="*/ 5 w 40"/>
                  <a:gd name="T11" fmla="*/ 2 h 80"/>
                  <a:gd name="T12" fmla="*/ 0 w 40"/>
                  <a:gd name="T13" fmla="*/ 4 h 80"/>
                  <a:gd name="T14" fmla="*/ 5 w 40"/>
                  <a:gd name="T15" fmla="*/ 5 h 80"/>
                  <a:gd name="T16" fmla="*/ 9 w 40"/>
                  <a:gd name="T17" fmla="*/ 6 h 80"/>
                  <a:gd name="T18" fmla="*/ 12 w 40"/>
                  <a:gd name="T19" fmla="*/ 6 h 80"/>
                  <a:gd name="T20" fmla="*/ 12 w 40"/>
                  <a:gd name="T21" fmla="*/ 5 h 80"/>
                  <a:gd name="T22" fmla="*/ 14 w 40"/>
                  <a:gd name="T23" fmla="*/ 4 h 80"/>
                  <a:gd name="T24" fmla="*/ 14 w 40"/>
                  <a:gd name="T25" fmla="*/ 3 h 80"/>
                  <a:gd name="T26" fmla="*/ 12 w 40"/>
                  <a:gd name="T27" fmla="*/ 2 h 80"/>
                  <a:gd name="T28" fmla="*/ 12 w 40"/>
                  <a:gd name="T29" fmla="*/ 2 h 80"/>
                  <a:gd name="T30" fmla="*/ 14 w 40"/>
                  <a:gd name="T31" fmla="*/ 2 h 80"/>
                  <a:gd name="T32" fmla="*/ 14 w 40"/>
                  <a:gd name="T33" fmla="*/ 0 h 80"/>
                  <a:gd name="T34" fmla="*/ 12 w 40"/>
                  <a:gd name="T35" fmla="*/ 0 h 8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
                  <a:gd name="T55" fmla="*/ 0 h 80"/>
                  <a:gd name="T56" fmla="*/ 40 w 40"/>
                  <a:gd name="T57" fmla="*/ 80 h 8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 h="80">
                    <a:moveTo>
                      <a:pt x="32" y="0"/>
                    </a:moveTo>
                    <a:lnTo>
                      <a:pt x="24" y="0"/>
                    </a:lnTo>
                    <a:lnTo>
                      <a:pt x="24" y="8"/>
                    </a:lnTo>
                    <a:lnTo>
                      <a:pt x="24" y="16"/>
                    </a:lnTo>
                    <a:lnTo>
                      <a:pt x="16" y="24"/>
                    </a:lnTo>
                    <a:lnTo>
                      <a:pt x="8" y="32"/>
                    </a:lnTo>
                    <a:lnTo>
                      <a:pt x="0" y="48"/>
                    </a:lnTo>
                    <a:lnTo>
                      <a:pt x="8" y="64"/>
                    </a:lnTo>
                    <a:lnTo>
                      <a:pt x="24" y="80"/>
                    </a:lnTo>
                    <a:lnTo>
                      <a:pt x="32" y="80"/>
                    </a:lnTo>
                    <a:lnTo>
                      <a:pt x="32" y="64"/>
                    </a:lnTo>
                    <a:lnTo>
                      <a:pt x="40" y="56"/>
                    </a:lnTo>
                    <a:lnTo>
                      <a:pt x="40" y="40"/>
                    </a:lnTo>
                    <a:lnTo>
                      <a:pt x="32" y="24"/>
                    </a:lnTo>
                    <a:lnTo>
                      <a:pt x="32" y="16"/>
                    </a:lnTo>
                    <a:lnTo>
                      <a:pt x="40" y="8"/>
                    </a:lnTo>
                    <a:lnTo>
                      <a:pt x="40" y="0"/>
                    </a:lnTo>
                    <a:lnTo>
                      <a:pt x="32" y="0"/>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41" name="Freeform 29">
                <a:extLst>
                  <a:ext uri="{FF2B5EF4-FFF2-40B4-BE49-F238E27FC236}">
                    <a16:creationId xmlns:a16="http://schemas.microsoft.com/office/drawing/2014/main" id="{9AF05D2F-854C-41DE-85E9-7639B6BEF127}"/>
                  </a:ext>
                </a:extLst>
              </p:cNvPr>
              <p:cNvSpPr>
                <a:spLocks/>
              </p:cNvSpPr>
              <p:nvPr/>
            </p:nvSpPr>
            <p:spPr bwMode="auto">
              <a:xfrm>
                <a:off x="3048" y="1168"/>
                <a:ext cx="533" cy="816"/>
              </a:xfrm>
              <a:custGeom>
                <a:avLst/>
                <a:gdLst>
                  <a:gd name="T0" fmla="*/ 127 w 598"/>
                  <a:gd name="T1" fmla="*/ 81 h 1054"/>
                  <a:gd name="T2" fmla="*/ 132 w 598"/>
                  <a:gd name="T3" fmla="*/ 74 h 1054"/>
                  <a:gd name="T4" fmla="*/ 127 w 598"/>
                  <a:gd name="T5" fmla="*/ 66 h 1054"/>
                  <a:gd name="T6" fmla="*/ 132 w 598"/>
                  <a:gd name="T7" fmla="*/ 60 h 1054"/>
                  <a:gd name="T8" fmla="*/ 142 w 598"/>
                  <a:gd name="T9" fmla="*/ 58 h 1054"/>
                  <a:gd name="T10" fmla="*/ 162 w 598"/>
                  <a:gd name="T11" fmla="*/ 59 h 1054"/>
                  <a:gd name="T12" fmla="*/ 159 w 598"/>
                  <a:gd name="T13" fmla="*/ 54 h 1054"/>
                  <a:gd name="T14" fmla="*/ 166 w 598"/>
                  <a:gd name="T15" fmla="*/ 49 h 1054"/>
                  <a:gd name="T16" fmla="*/ 182 w 598"/>
                  <a:gd name="T17" fmla="*/ 44 h 1054"/>
                  <a:gd name="T18" fmla="*/ 186 w 598"/>
                  <a:gd name="T19" fmla="*/ 39 h 1054"/>
                  <a:gd name="T20" fmla="*/ 189 w 598"/>
                  <a:gd name="T21" fmla="*/ 38 h 1054"/>
                  <a:gd name="T22" fmla="*/ 186 w 598"/>
                  <a:gd name="T23" fmla="*/ 30 h 1054"/>
                  <a:gd name="T24" fmla="*/ 185 w 598"/>
                  <a:gd name="T25" fmla="*/ 26 h 1054"/>
                  <a:gd name="T26" fmla="*/ 177 w 598"/>
                  <a:gd name="T27" fmla="*/ 20 h 1054"/>
                  <a:gd name="T28" fmla="*/ 156 w 598"/>
                  <a:gd name="T29" fmla="*/ 12 h 1054"/>
                  <a:gd name="T30" fmla="*/ 156 w 598"/>
                  <a:gd name="T31" fmla="*/ 9 h 1054"/>
                  <a:gd name="T32" fmla="*/ 153 w 598"/>
                  <a:gd name="T33" fmla="*/ 4 h 1054"/>
                  <a:gd name="T34" fmla="*/ 156 w 598"/>
                  <a:gd name="T35" fmla="*/ 3 h 1054"/>
                  <a:gd name="T36" fmla="*/ 156 w 598"/>
                  <a:gd name="T37" fmla="*/ 2 h 1054"/>
                  <a:gd name="T38" fmla="*/ 144 w 598"/>
                  <a:gd name="T39" fmla="*/ 2 h 1054"/>
                  <a:gd name="T40" fmla="*/ 132 w 598"/>
                  <a:gd name="T41" fmla="*/ 0 h 1054"/>
                  <a:gd name="T42" fmla="*/ 121 w 598"/>
                  <a:gd name="T43" fmla="*/ 4 h 1054"/>
                  <a:gd name="T44" fmla="*/ 127 w 598"/>
                  <a:gd name="T45" fmla="*/ 5 h 1054"/>
                  <a:gd name="T46" fmla="*/ 138 w 598"/>
                  <a:gd name="T47" fmla="*/ 4 h 1054"/>
                  <a:gd name="T48" fmla="*/ 148 w 598"/>
                  <a:gd name="T49" fmla="*/ 5 h 1054"/>
                  <a:gd name="T50" fmla="*/ 146 w 598"/>
                  <a:gd name="T51" fmla="*/ 9 h 1054"/>
                  <a:gd name="T52" fmla="*/ 144 w 598"/>
                  <a:gd name="T53" fmla="*/ 12 h 1054"/>
                  <a:gd name="T54" fmla="*/ 132 w 598"/>
                  <a:gd name="T55" fmla="*/ 12 h 1054"/>
                  <a:gd name="T56" fmla="*/ 123 w 598"/>
                  <a:gd name="T57" fmla="*/ 12 h 1054"/>
                  <a:gd name="T58" fmla="*/ 111 w 598"/>
                  <a:gd name="T59" fmla="*/ 9 h 1054"/>
                  <a:gd name="T60" fmla="*/ 111 w 598"/>
                  <a:gd name="T61" fmla="*/ 7 h 1054"/>
                  <a:gd name="T62" fmla="*/ 101 w 598"/>
                  <a:gd name="T63" fmla="*/ 4 h 1054"/>
                  <a:gd name="T64" fmla="*/ 94 w 598"/>
                  <a:gd name="T65" fmla="*/ 7 h 1054"/>
                  <a:gd name="T66" fmla="*/ 94 w 598"/>
                  <a:gd name="T67" fmla="*/ 9 h 1054"/>
                  <a:gd name="T68" fmla="*/ 84 w 598"/>
                  <a:gd name="T69" fmla="*/ 12 h 1054"/>
                  <a:gd name="T70" fmla="*/ 73 w 598"/>
                  <a:gd name="T71" fmla="*/ 14 h 1054"/>
                  <a:gd name="T72" fmla="*/ 78 w 598"/>
                  <a:gd name="T73" fmla="*/ 20 h 1054"/>
                  <a:gd name="T74" fmla="*/ 78 w 598"/>
                  <a:gd name="T75" fmla="*/ 22 h 1054"/>
                  <a:gd name="T76" fmla="*/ 70 w 598"/>
                  <a:gd name="T77" fmla="*/ 26 h 1054"/>
                  <a:gd name="T78" fmla="*/ 58 w 598"/>
                  <a:gd name="T79" fmla="*/ 26 h 1054"/>
                  <a:gd name="T80" fmla="*/ 55 w 598"/>
                  <a:gd name="T81" fmla="*/ 29 h 1054"/>
                  <a:gd name="T82" fmla="*/ 65 w 598"/>
                  <a:gd name="T83" fmla="*/ 29 h 1054"/>
                  <a:gd name="T84" fmla="*/ 76 w 598"/>
                  <a:gd name="T85" fmla="*/ 31 h 1054"/>
                  <a:gd name="T86" fmla="*/ 70 w 598"/>
                  <a:gd name="T87" fmla="*/ 36 h 1054"/>
                  <a:gd name="T88" fmla="*/ 53 w 598"/>
                  <a:gd name="T89" fmla="*/ 49 h 1054"/>
                  <a:gd name="T90" fmla="*/ 37 w 598"/>
                  <a:gd name="T91" fmla="*/ 54 h 1054"/>
                  <a:gd name="T92" fmla="*/ 23 w 598"/>
                  <a:gd name="T93" fmla="*/ 63 h 1054"/>
                  <a:gd name="T94" fmla="*/ 15 w 598"/>
                  <a:gd name="T95" fmla="*/ 63 h 1054"/>
                  <a:gd name="T96" fmla="*/ 4 w 598"/>
                  <a:gd name="T97" fmla="*/ 65 h 105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98"/>
                  <a:gd name="T148" fmla="*/ 0 h 1054"/>
                  <a:gd name="T149" fmla="*/ 598 w 598"/>
                  <a:gd name="T150" fmla="*/ 1054 h 105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98" h="1054">
                    <a:moveTo>
                      <a:pt x="399" y="1054"/>
                    </a:moveTo>
                    <a:lnTo>
                      <a:pt x="399" y="1046"/>
                    </a:lnTo>
                    <a:lnTo>
                      <a:pt x="399" y="1038"/>
                    </a:lnTo>
                    <a:lnTo>
                      <a:pt x="407" y="1022"/>
                    </a:lnTo>
                    <a:lnTo>
                      <a:pt x="407" y="990"/>
                    </a:lnTo>
                    <a:lnTo>
                      <a:pt x="415" y="958"/>
                    </a:lnTo>
                    <a:lnTo>
                      <a:pt x="423" y="926"/>
                    </a:lnTo>
                    <a:lnTo>
                      <a:pt x="415" y="894"/>
                    </a:lnTo>
                    <a:lnTo>
                      <a:pt x="399" y="854"/>
                    </a:lnTo>
                    <a:lnTo>
                      <a:pt x="407" y="814"/>
                    </a:lnTo>
                    <a:lnTo>
                      <a:pt x="407" y="798"/>
                    </a:lnTo>
                    <a:lnTo>
                      <a:pt x="415" y="782"/>
                    </a:lnTo>
                    <a:lnTo>
                      <a:pt x="431" y="766"/>
                    </a:lnTo>
                    <a:lnTo>
                      <a:pt x="439" y="758"/>
                    </a:lnTo>
                    <a:lnTo>
                      <a:pt x="447" y="750"/>
                    </a:lnTo>
                    <a:lnTo>
                      <a:pt x="454" y="750"/>
                    </a:lnTo>
                    <a:lnTo>
                      <a:pt x="486" y="758"/>
                    </a:lnTo>
                    <a:lnTo>
                      <a:pt x="510" y="758"/>
                    </a:lnTo>
                    <a:lnTo>
                      <a:pt x="510" y="750"/>
                    </a:lnTo>
                    <a:lnTo>
                      <a:pt x="510" y="726"/>
                    </a:lnTo>
                    <a:lnTo>
                      <a:pt x="502" y="702"/>
                    </a:lnTo>
                    <a:lnTo>
                      <a:pt x="510" y="686"/>
                    </a:lnTo>
                    <a:lnTo>
                      <a:pt x="518" y="663"/>
                    </a:lnTo>
                    <a:lnTo>
                      <a:pt x="526" y="631"/>
                    </a:lnTo>
                    <a:lnTo>
                      <a:pt x="550" y="591"/>
                    </a:lnTo>
                    <a:lnTo>
                      <a:pt x="566" y="575"/>
                    </a:lnTo>
                    <a:lnTo>
                      <a:pt x="574" y="567"/>
                    </a:lnTo>
                    <a:lnTo>
                      <a:pt x="582" y="559"/>
                    </a:lnTo>
                    <a:lnTo>
                      <a:pt x="590" y="527"/>
                    </a:lnTo>
                    <a:lnTo>
                      <a:pt x="590" y="511"/>
                    </a:lnTo>
                    <a:lnTo>
                      <a:pt x="598" y="511"/>
                    </a:lnTo>
                    <a:lnTo>
                      <a:pt x="598" y="503"/>
                    </a:lnTo>
                    <a:lnTo>
                      <a:pt x="598" y="487"/>
                    </a:lnTo>
                    <a:lnTo>
                      <a:pt x="598" y="455"/>
                    </a:lnTo>
                    <a:lnTo>
                      <a:pt x="598" y="415"/>
                    </a:lnTo>
                    <a:lnTo>
                      <a:pt x="590" y="383"/>
                    </a:lnTo>
                    <a:lnTo>
                      <a:pt x="590" y="375"/>
                    </a:lnTo>
                    <a:lnTo>
                      <a:pt x="590" y="359"/>
                    </a:lnTo>
                    <a:lnTo>
                      <a:pt x="582" y="335"/>
                    </a:lnTo>
                    <a:lnTo>
                      <a:pt x="574" y="311"/>
                    </a:lnTo>
                    <a:lnTo>
                      <a:pt x="566" y="287"/>
                    </a:lnTo>
                    <a:lnTo>
                      <a:pt x="558" y="263"/>
                    </a:lnTo>
                    <a:lnTo>
                      <a:pt x="526" y="223"/>
                    </a:lnTo>
                    <a:lnTo>
                      <a:pt x="502" y="167"/>
                    </a:lnTo>
                    <a:lnTo>
                      <a:pt x="494" y="143"/>
                    </a:lnTo>
                    <a:lnTo>
                      <a:pt x="494" y="135"/>
                    </a:lnTo>
                    <a:lnTo>
                      <a:pt x="494" y="128"/>
                    </a:lnTo>
                    <a:lnTo>
                      <a:pt x="494" y="112"/>
                    </a:lnTo>
                    <a:lnTo>
                      <a:pt x="494" y="96"/>
                    </a:lnTo>
                    <a:lnTo>
                      <a:pt x="486" y="72"/>
                    </a:lnTo>
                    <a:lnTo>
                      <a:pt x="486" y="56"/>
                    </a:lnTo>
                    <a:lnTo>
                      <a:pt x="494" y="56"/>
                    </a:lnTo>
                    <a:lnTo>
                      <a:pt x="494" y="48"/>
                    </a:lnTo>
                    <a:lnTo>
                      <a:pt x="494" y="40"/>
                    </a:lnTo>
                    <a:lnTo>
                      <a:pt x="494" y="32"/>
                    </a:lnTo>
                    <a:lnTo>
                      <a:pt x="494" y="24"/>
                    </a:lnTo>
                    <a:lnTo>
                      <a:pt x="494" y="32"/>
                    </a:lnTo>
                    <a:lnTo>
                      <a:pt x="478" y="32"/>
                    </a:lnTo>
                    <a:lnTo>
                      <a:pt x="462" y="32"/>
                    </a:lnTo>
                    <a:lnTo>
                      <a:pt x="454" y="32"/>
                    </a:lnTo>
                    <a:lnTo>
                      <a:pt x="439" y="16"/>
                    </a:lnTo>
                    <a:lnTo>
                      <a:pt x="423" y="8"/>
                    </a:lnTo>
                    <a:lnTo>
                      <a:pt x="415" y="0"/>
                    </a:lnTo>
                    <a:lnTo>
                      <a:pt x="407" y="8"/>
                    </a:lnTo>
                    <a:lnTo>
                      <a:pt x="399" y="32"/>
                    </a:lnTo>
                    <a:lnTo>
                      <a:pt x="383" y="48"/>
                    </a:lnTo>
                    <a:lnTo>
                      <a:pt x="383" y="56"/>
                    </a:lnTo>
                    <a:lnTo>
                      <a:pt x="391" y="64"/>
                    </a:lnTo>
                    <a:lnTo>
                      <a:pt x="399" y="72"/>
                    </a:lnTo>
                    <a:lnTo>
                      <a:pt x="415" y="64"/>
                    </a:lnTo>
                    <a:lnTo>
                      <a:pt x="431" y="56"/>
                    </a:lnTo>
                    <a:lnTo>
                      <a:pt x="439" y="48"/>
                    </a:lnTo>
                    <a:lnTo>
                      <a:pt x="454" y="48"/>
                    </a:lnTo>
                    <a:lnTo>
                      <a:pt x="470" y="56"/>
                    </a:lnTo>
                    <a:lnTo>
                      <a:pt x="470" y="72"/>
                    </a:lnTo>
                    <a:lnTo>
                      <a:pt x="470" y="80"/>
                    </a:lnTo>
                    <a:lnTo>
                      <a:pt x="462" y="104"/>
                    </a:lnTo>
                    <a:lnTo>
                      <a:pt x="462" y="112"/>
                    </a:lnTo>
                    <a:lnTo>
                      <a:pt x="462" y="120"/>
                    </a:lnTo>
                    <a:lnTo>
                      <a:pt x="462" y="135"/>
                    </a:lnTo>
                    <a:lnTo>
                      <a:pt x="454" y="151"/>
                    </a:lnTo>
                    <a:lnTo>
                      <a:pt x="439" y="159"/>
                    </a:lnTo>
                    <a:lnTo>
                      <a:pt x="431" y="159"/>
                    </a:lnTo>
                    <a:lnTo>
                      <a:pt x="415" y="151"/>
                    </a:lnTo>
                    <a:lnTo>
                      <a:pt x="407" y="143"/>
                    </a:lnTo>
                    <a:lnTo>
                      <a:pt x="399" y="143"/>
                    </a:lnTo>
                    <a:lnTo>
                      <a:pt x="391" y="143"/>
                    </a:lnTo>
                    <a:lnTo>
                      <a:pt x="367" y="135"/>
                    </a:lnTo>
                    <a:lnTo>
                      <a:pt x="351" y="120"/>
                    </a:lnTo>
                    <a:lnTo>
                      <a:pt x="351" y="112"/>
                    </a:lnTo>
                    <a:lnTo>
                      <a:pt x="351" y="104"/>
                    </a:lnTo>
                    <a:lnTo>
                      <a:pt x="351" y="96"/>
                    </a:lnTo>
                    <a:lnTo>
                      <a:pt x="351" y="88"/>
                    </a:lnTo>
                    <a:lnTo>
                      <a:pt x="343" y="72"/>
                    </a:lnTo>
                    <a:lnTo>
                      <a:pt x="327" y="64"/>
                    </a:lnTo>
                    <a:lnTo>
                      <a:pt x="319" y="56"/>
                    </a:lnTo>
                    <a:lnTo>
                      <a:pt x="311" y="64"/>
                    </a:lnTo>
                    <a:lnTo>
                      <a:pt x="303" y="80"/>
                    </a:lnTo>
                    <a:lnTo>
                      <a:pt x="295" y="88"/>
                    </a:lnTo>
                    <a:lnTo>
                      <a:pt x="303" y="96"/>
                    </a:lnTo>
                    <a:lnTo>
                      <a:pt x="303" y="104"/>
                    </a:lnTo>
                    <a:lnTo>
                      <a:pt x="295" y="112"/>
                    </a:lnTo>
                    <a:lnTo>
                      <a:pt x="279" y="128"/>
                    </a:lnTo>
                    <a:lnTo>
                      <a:pt x="271" y="143"/>
                    </a:lnTo>
                    <a:lnTo>
                      <a:pt x="263" y="143"/>
                    </a:lnTo>
                    <a:lnTo>
                      <a:pt x="255" y="151"/>
                    </a:lnTo>
                    <a:lnTo>
                      <a:pt x="247" y="159"/>
                    </a:lnTo>
                    <a:lnTo>
                      <a:pt x="231" y="183"/>
                    </a:lnTo>
                    <a:lnTo>
                      <a:pt x="223" y="207"/>
                    </a:lnTo>
                    <a:lnTo>
                      <a:pt x="231" y="239"/>
                    </a:lnTo>
                    <a:lnTo>
                      <a:pt x="247" y="255"/>
                    </a:lnTo>
                    <a:lnTo>
                      <a:pt x="247" y="247"/>
                    </a:lnTo>
                    <a:lnTo>
                      <a:pt x="247" y="263"/>
                    </a:lnTo>
                    <a:lnTo>
                      <a:pt x="247" y="295"/>
                    </a:lnTo>
                    <a:lnTo>
                      <a:pt x="231" y="319"/>
                    </a:lnTo>
                    <a:lnTo>
                      <a:pt x="223" y="327"/>
                    </a:lnTo>
                    <a:lnTo>
                      <a:pt x="223" y="335"/>
                    </a:lnTo>
                    <a:lnTo>
                      <a:pt x="215" y="335"/>
                    </a:lnTo>
                    <a:lnTo>
                      <a:pt x="199" y="335"/>
                    </a:lnTo>
                    <a:lnTo>
                      <a:pt x="183" y="335"/>
                    </a:lnTo>
                    <a:lnTo>
                      <a:pt x="175" y="343"/>
                    </a:lnTo>
                    <a:lnTo>
                      <a:pt x="167" y="359"/>
                    </a:lnTo>
                    <a:lnTo>
                      <a:pt x="175" y="375"/>
                    </a:lnTo>
                    <a:lnTo>
                      <a:pt x="191" y="383"/>
                    </a:lnTo>
                    <a:lnTo>
                      <a:pt x="199" y="383"/>
                    </a:lnTo>
                    <a:lnTo>
                      <a:pt x="207" y="375"/>
                    </a:lnTo>
                    <a:lnTo>
                      <a:pt x="215" y="367"/>
                    </a:lnTo>
                    <a:lnTo>
                      <a:pt x="231" y="383"/>
                    </a:lnTo>
                    <a:lnTo>
                      <a:pt x="239" y="407"/>
                    </a:lnTo>
                    <a:lnTo>
                      <a:pt x="239" y="423"/>
                    </a:lnTo>
                    <a:lnTo>
                      <a:pt x="239" y="447"/>
                    </a:lnTo>
                    <a:lnTo>
                      <a:pt x="223" y="463"/>
                    </a:lnTo>
                    <a:lnTo>
                      <a:pt x="215" y="503"/>
                    </a:lnTo>
                    <a:lnTo>
                      <a:pt x="183" y="583"/>
                    </a:lnTo>
                    <a:lnTo>
                      <a:pt x="167" y="631"/>
                    </a:lnTo>
                    <a:lnTo>
                      <a:pt x="151" y="647"/>
                    </a:lnTo>
                    <a:lnTo>
                      <a:pt x="135" y="670"/>
                    </a:lnTo>
                    <a:lnTo>
                      <a:pt x="119" y="710"/>
                    </a:lnTo>
                    <a:lnTo>
                      <a:pt x="103" y="758"/>
                    </a:lnTo>
                    <a:lnTo>
                      <a:pt x="88" y="790"/>
                    </a:lnTo>
                    <a:lnTo>
                      <a:pt x="72" y="806"/>
                    </a:lnTo>
                    <a:lnTo>
                      <a:pt x="64" y="814"/>
                    </a:lnTo>
                    <a:lnTo>
                      <a:pt x="56" y="814"/>
                    </a:lnTo>
                    <a:lnTo>
                      <a:pt x="48" y="814"/>
                    </a:lnTo>
                    <a:lnTo>
                      <a:pt x="40" y="814"/>
                    </a:lnTo>
                    <a:lnTo>
                      <a:pt x="32" y="814"/>
                    </a:lnTo>
                    <a:lnTo>
                      <a:pt x="16" y="830"/>
                    </a:lnTo>
                    <a:lnTo>
                      <a:pt x="0" y="846"/>
                    </a:lnTo>
                    <a:lnTo>
                      <a:pt x="399" y="1054"/>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42" name="Freeform 30">
                <a:extLst>
                  <a:ext uri="{FF2B5EF4-FFF2-40B4-BE49-F238E27FC236}">
                    <a16:creationId xmlns:a16="http://schemas.microsoft.com/office/drawing/2014/main" id="{F17A42E5-D3C3-4273-9B0F-F2ACB4D85E40}"/>
                  </a:ext>
                </a:extLst>
              </p:cNvPr>
              <p:cNvSpPr>
                <a:spLocks/>
              </p:cNvSpPr>
              <p:nvPr/>
            </p:nvSpPr>
            <p:spPr bwMode="auto">
              <a:xfrm>
                <a:off x="3048" y="1168"/>
                <a:ext cx="533" cy="816"/>
              </a:xfrm>
              <a:custGeom>
                <a:avLst/>
                <a:gdLst>
                  <a:gd name="T0" fmla="*/ 127 w 598"/>
                  <a:gd name="T1" fmla="*/ 81 h 1054"/>
                  <a:gd name="T2" fmla="*/ 132 w 598"/>
                  <a:gd name="T3" fmla="*/ 74 h 1054"/>
                  <a:gd name="T4" fmla="*/ 127 w 598"/>
                  <a:gd name="T5" fmla="*/ 66 h 1054"/>
                  <a:gd name="T6" fmla="*/ 132 w 598"/>
                  <a:gd name="T7" fmla="*/ 60 h 1054"/>
                  <a:gd name="T8" fmla="*/ 142 w 598"/>
                  <a:gd name="T9" fmla="*/ 58 h 1054"/>
                  <a:gd name="T10" fmla="*/ 162 w 598"/>
                  <a:gd name="T11" fmla="*/ 59 h 1054"/>
                  <a:gd name="T12" fmla="*/ 159 w 598"/>
                  <a:gd name="T13" fmla="*/ 54 h 1054"/>
                  <a:gd name="T14" fmla="*/ 166 w 598"/>
                  <a:gd name="T15" fmla="*/ 49 h 1054"/>
                  <a:gd name="T16" fmla="*/ 182 w 598"/>
                  <a:gd name="T17" fmla="*/ 44 h 1054"/>
                  <a:gd name="T18" fmla="*/ 186 w 598"/>
                  <a:gd name="T19" fmla="*/ 39 h 1054"/>
                  <a:gd name="T20" fmla="*/ 189 w 598"/>
                  <a:gd name="T21" fmla="*/ 38 h 1054"/>
                  <a:gd name="T22" fmla="*/ 186 w 598"/>
                  <a:gd name="T23" fmla="*/ 30 h 1054"/>
                  <a:gd name="T24" fmla="*/ 185 w 598"/>
                  <a:gd name="T25" fmla="*/ 26 h 1054"/>
                  <a:gd name="T26" fmla="*/ 177 w 598"/>
                  <a:gd name="T27" fmla="*/ 20 h 1054"/>
                  <a:gd name="T28" fmla="*/ 156 w 598"/>
                  <a:gd name="T29" fmla="*/ 12 h 1054"/>
                  <a:gd name="T30" fmla="*/ 156 w 598"/>
                  <a:gd name="T31" fmla="*/ 9 h 1054"/>
                  <a:gd name="T32" fmla="*/ 153 w 598"/>
                  <a:gd name="T33" fmla="*/ 4 h 1054"/>
                  <a:gd name="T34" fmla="*/ 156 w 598"/>
                  <a:gd name="T35" fmla="*/ 3 h 1054"/>
                  <a:gd name="T36" fmla="*/ 156 w 598"/>
                  <a:gd name="T37" fmla="*/ 2 h 1054"/>
                  <a:gd name="T38" fmla="*/ 144 w 598"/>
                  <a:gd name="T39" fmla="*/ 2 h 1054"/>
                  <a:gd name="T40" fmla="*/ 132 w 598"/>
                  <a:gd name="T41" fmla="*/ 0 h 1054"/>
                  <a:gd name="T42" fmla="*/ 121 w 598"/>
                  <a:gd name="T43" fmla="*/ 4 h 1054"/>
                  <a:gd name="T44" fmla="*/ 127 w 598"/>
                  <a:gd name="T45" fmla="*/ 5 h 1054"/>
                  <a:gd name="T46" fmla="*/ 138 w 598"/>
                  <a:gd name="T47" fmla="*/ 4 h 1054"/>
                  <a:gd name="T48" fmla="*/ 148 w 598"/>
                  <a:gd name="T49" fmla="*/ 5 h 1054"/>
                  <a:gd name="T50" fmla="*/ 146 w 598"/>
                  <a:gd name="T51" fmla="*/ 9 h 1054"/>
                  <a:gd name="T52" fmla="*/ 144 w 598"/>
                  <a:gd name="T53" fmla="*/ 12 h 1054"/>
                  <a:gd name="T54" fmla="*/ 132 w 598"/>
                  <a:gd name="T55" fmla="*/ 12 h 1054"/>
                  <a:gd name="T56" fmla="*/ 123 w 598"/>
                  <a:gd name="T57" fmla="*/ 12 h 1054"/>
                  <a:gd name="T58" fmla="*/ 111 w 598"/>
                  <a:gd name="T59" fmla="*/ 9 h 1054"/>
                  <a:gd name="T60" fmla="*/ 111 w 598"/>
                  <a:gd name="T61" fmla="*/ 7 h 1054"/>
                  <a:gd name="T62" fmla="*/ 101 w 598"/>
                  <a:gd name="T63" fmla="*/ 4 h 1054"/>
                  <a:gd name="T64" fmla="*/ 94 w 598"/>
                  <a:gd name="T65" fmla="*/ 7 h 1054"/>
                  <a:gd name="T66" fmla="*/ 94 w 598"/>
                  <a:gd name="T67" fmla="*/ 9 h 1054"/>
                  <a:gd name="T68" fmla="*/ 84 w 598"/>
                  <a:gd name="T69" fmla="*/ 12 h 1054"/>
                  <a:gd name="T70" fmla="*/ 73 w 598"/>
                  <a:gd name="T71" fmla="*/ 14 h 1054"/>
                  <a:gd name="T72" fmla="*/ 78 w 598"/>
                  <a:gd name="T73" fmla="*/ 20 h 1054"/>
                  <a:gd name="T74" fmla="*/ 78 w 598"/>
                  <a:gd name="T75" fmla="*/ 22 h 1054"/>
                  <a:gd name="T76" fmla="*/ 70 w 598"/>
                  <a:gd name="T77" fmla="*/ 26 h 1054"/>
                  <a:gd name="T78" fmla="*/ 58 w 598"/>
                  <a:gd name="T79" fmla="*/ 26 h 1054"/>
                  <a:gd name="T80" fmla="*/ 55 w 598"/>
                  <a:gd name="T81" fmla="*/ 29 h 1054"/>
                  <a:gd name="T82" fmla="*/ 65 w 598"/>
                  <a:gd name="T83" fmla="*/ 29 h 1054"/>
                  <a:gd name="T84" fmla="*/ 76 w 598"/>
                  <a:gd name="T85" fmla="*/ 31 h 1054"/>
                  <a:gd name="T86" fmla="*/ 70 w 598"/>
                  <a:gd name="T87" fmla="*/ 36 h 1054"/>
                  <a:gd name="T88" fmla="*/ 53 w 598"/>
                  <a:gd name="T89" fmla="*/ 49 h 1054"/>
                  <a:gd name="T90" fmla="*/ 37 w 598"/>
                  <a:gd name="T91" fmla="*/ 54 h 1054"/>
                  <a:gd name="T92" fmla="*/ 23 w 598"/>
                  <a:gd name="T93" fmla="*/ 63 h 1054"/>
                  <a:gd name="T94" fmla="*/ 15 w 598"/>
                  <a:gd name="T95" fmla="*/ 63 h 1054"/>
                  <a:gd name="T96" fmla="*/ 4 w 598"/>
                  <a:gd name="T97" fmla="*/ 65 h 105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98"/>
                  <a:gd name="T148" fmla="*/ 0 h 1054"/>
                  <a:gd name="T149" fmla="*/ 598 w 598"/>
                  <a:gd name="T150" fmla="*/ 1054 h 105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98" h="1054">
                    <a:moveTo>
                      <a:pt x="399" y="1054"/>
                    </a:moveTo>
                    <a:lnTo>
                      <a:pt x="399" y="1046"/>
                    </a:lnTo>
                    <a:lnTo>
                      <a:pt x="399" y="1038"/>
                    </a:lnTo>
                    <a:lnTo>
                      <a:pt x="407" y="1022"/>
                    </a:lnTo>
                    <a:lnTo>
                      <a:pt x="407" y="990"/>
                    </a:lnTo>
                    <a:lnTo>
                      <a:pt x="415" y="958"/>
                    </a:lnTo>
                    <a:lnTo>
                      <a:pt x="423" y="926"/>
                    </a:lnTo>
                    <a:lnTo>
                      <a:pt x="415" y="894"/>
                    </a:lnTo>
                    <a:lnTo>
                      <a:pt x="399" y="854"/>
                    </a:lnTo>
                    <a:lnTo>
                      <a:pt x="407" y="814"/>
                    </a:lnTo>
                    <a:lnTo>
                      <a:pt x="407" y="798"/>
                    </a:lnTo>
                    <a:lnTo>
                      <a:pt x="415" y="782"/>
                    </a:lnTo>
                    <a:lnTo>
                      <a:pt x="431" y="766"/>
                    </a:lnTo>
                    <a:lnTo>
                      <a:pt x="439" y="758"/>
                    </a:lnTo>
                    <a:lnTo>
                      <a:pt x="447" y="750"/>
                    </a:lnTo>
                    <a:lnTo>
                      <a:pt x="454" y="750"/>
                    </a:lnTo>
                    <a:lnTo>
                      <a:pt x="486" y="758"/>
                    </a:lnTo>
                    <a:lnTo>
                      <a:pt x="510" y="758"/>
                    </a:lnTo>
                    <a:lnTo>
                      <a:pt x="510" y="750"/>
                    </a:lnTo>
                    <a:lnTo>
                      <a:pt x="510" y="726"/>
                    </a:lnTo>
                    <a:lnTo>
                      <a:pt x="502" y="702"/>
                    </a:lnTo>
                    <a:lnTo>
                      <a:pt x="510" y="686"/>
                    </a:lnTo>
                    <a:lnTo>
                      <a:pt x="518" y="663"/>
                    </a:lnTo>
                    <a:lnTo>
                      <a:pt x="526" y="631"/>
                    </a:lnTo>
                    <a:lnTo>
                      <a:pt x="550" y="591"/>
                    </a:lnTo>
                    <a:lnTo>
                      <a:pt x="566" y="575"/>
                    </a:lnTo>
                    <a:lnTo>
                      <a:pt x="574" y="567"/>
                    </a:lnTo>
                    <a:lnTo>
                      <a:pt x="582" y="559"/>
                    </a:lnTo>
                    <a:lnTo>
                      <a:pt x="590" y="527"/>
                    </a:lnTo>
                    <a:lnTo>
                      <a:pt x="590" y="511"/>
                    </a:lnTo>
                    <a:lnTo>
                      <a:pt x="598" y="511"/>
                    </a:lnTo>
                    <a:lnTo>
                      <a:pt x="598" y="503"/>
                    </a:lnTo>
                    <a:lnTo>
                      <a:pt x="598" y="487"/>
                    </a:lnTo>
                    <a:lnTo>
                      <a:pt x="598" y="455"/>
                    </a:lnTo>
                    <a:lnTo>
                      <a:pt x="598" y="415"/>
                    </a:lnTo>
                    <a:lnTo>
                      <a:pt x="590" y="383"/>
                    </a:lnTo>
                    <a:lnTo>
                      <a:pt x="590" y="375"/>
                    </a:lnTo>
                    <a:lnTo>
                      <a:pt x="590" y="359"/>
                    </a:lnTo>
                    <a:lnTo>
                      <a:pt x="582" y="335"/>
                    </a:lnTo>
                    <a:lnTo>
                      <a:pt x="574" y="311"/>
                    </a:lnTo>
                    <a:lnTo>
                      <a:pt x="566" y="287"/>
                    </a:lnTo>
                    <a:lnTo>
                      <a:pt x="558" y="263"/>
                    </a:lnTo>
                    <a:lnTo>
                      <a:pt x="526" y="223"/>
                    </a:lnTo>
                    <a:lnTo>
                      <a:pt x="502" y="167"/>
                    </a:lnTo>
                    <a:lnTo>
                      <a:pt x="494" y="143"/>
                    </a:lnTo>
                    <a:lnTo>
                      <a:pt x="494" y="135"/>
                    </a:lnTo>
                    <a:lnTo>
                      <a:pt x="494" y="128"/>
                    </a:lnTo>
                    <a:lnTo>
                      <a:pt x="494" y="112"/>
                    </a:lnTo>
                    <a:lnTo>
                      <a:pt x="494" y="96"/>
                    </a:lnTo>
                    <a:lnTo>
                      <a:pt x="486" y="72"/>
                    </a:lnTo>
                    <a:lnTo>
                      <a:pt x="486" y="56"/>
                    </a:lnTo>
                    <a:lnTo>
                      <a:pt x="494" y="56"/>
                    </a:lnTo>
                    <a:lnTo>
                      <a:pt x="494" y="48"/>
                    </a:lnTo>
                    <a:lnTo>
                      <a:pt x="494" y="40"/>
                    </a:lnTo>
                    <a:lnTo>
                      <a:pt x="494" y="32"/>
                    </a:lnTo>
                    <a:lnTo>
                      <a:pt x="494" y="24"/>
                    </a:lnTo>
                    <a:lnTo>
                      <a:pt x="494" y="32"/>
                    </a:lnTo>
                    <a:lnTo>
                      <a:pt x="478" y="32"/>
                    </a:lnTo>
                    <a:lnTo>
                      <a:pt x="462" y="32"/>
                    </a:lnTo>
                    <a:lnTo>
                      <a:pt x="454" y="32"/>
                    </a:lnTo>
                    <a:lnTo>
                      <a:pt x="439" y="16"/>
                    </a:lnTo>
                    <a:lnTo>
                      <a:pt x="423" y="8"/>
                    </a:lnTo>
                    <a:lnTo>
                      <a:pt x="415" y="0"/>
                    </a:lnTo>
                    <a:lnTo>
                      <a:pt x="407" y="8"/>
                    </a:lnTo>
                    <a:lnTo>
                      <a:pt x="399" y="32"/>
                    </a:lnTo>
                    <a:lnTo>
                      <a:pt x="383" y="48"/>
                    </a:lnTo>
                    <a:lnTo>
                      <a:pt x="383" y="56"/>
                    </a:lnTo>
                    <a:lnTo>
                      <a:pt x="391" y="64"/>
                    </a:lnTo>
                    <a:lnTo>
                      <a:pt x="399" y="72"/>
                    </a:lnTo>
                    <a:lnTo>
                      <a:pt x="415" y="64"/>
                    </a:lnTo>
                    <a:lnTo>
                      <a:pt x="431" y="56"/>
                    </a:lnTo>
                    <a:lnTo>
                      <a:pt x="439" y="48"/>
                    </a:lnTo>
                    <a:lnTo>
                      <a:pt x="454" y="48"/>
                    </a:lnTo>
                    <a:lnTo>
                      <a:pt x="470" y="56"/>
                    </a:lnTo>
                    <a:lnTo>
                      <a:pt x="470" y="72"/>
                    </a:lnTo>
                    <a:lnTo>
                      <a:pt x="470" y="80"/>
                    </a:lnTo>
                    <a:lnTo>
                      <a:pt x="462" y="104"/>
                    </a:lnTo>
                    <a:lnTo>
                      <a:pt x="462" y="112"/>
                    </a:lnTo>
                    <a:lnTo>
                      <a:pt x="462" y="120"/>
                    </a:lnTo>
                    <a:lnTo>
                      <a:pt x="462" y="135"/>
                    </a:lnTo>
                    <a:lnTo>
                      <a:pt x="454" y="151"/>
                    </a:lnTo>
                    <a:lnTo>
                      <a:pt x="439" y="159"/>
                    </a:lnTo>
                    <a:lnTo>
                      <a:pt x="431" y="159"/>
                    </a:lnTo>
                    <a:lnTo>
                      <a:pt x="415" y="151"/>
                    </a:lnTo>
                    <a:lnTo>
                      <a:pt x="407" y="143"/>
                    </a:lnTo>
                    <a:lnTo>
                      <a:pt x="399" y="143"/>
                    </a:lnTo>
                    <a:lnTo>
                      <a:pt x="391" y="143"/>
                    </a:lnTo>
                    <a:lnTo>
                      <a:pt x="367" y="135"/>
                    </a:lnTo>
                    <a:lnTo>
                      <a:pt x="351" y="120"/>
                    </a:lnTo>
                    <a:lnTo>
                      <a:pt x="351" y="112"/>
                    </a:lnTo>
                    <a:lnTo>
                      <a:pt x="351" y="104"/>
                    </a:lnTo>
                    <a:lnTo>
                      <a:pt x="351" y="96"/>
                    </a:lnTo>
                    <a:lnTo>
                      <a:pt x="351" y="88"/>
                    </a:lnTo>
                    <a:lnTo>
                      <a:pt x="343" y="72"/>
                    </a:lnTo>
                    <a:lnTo>
                      <a:pt x="327" y="64"/>
                    </a:lnTo>
                    <a:lnTo>
                      <a:pt x="319" y="56"/>
                    </a:lnTo>
                    <a:lnTo>
                      <a:pt x="311" y="64"/>
                    </a:lnTo>
                    <a:lnTo>
                      <a:pt x="303" y="80"/>
                    </a:lnTo>
                    <a:lnTo>
                      <a:pt x="295" y="88"/>
                    </a:lnTo>
                    <a:lnTo>
                      <a:pt x="303" y="96"/>
                    </a:lnTo>
                    <a:lnTo>
                      <a:pt x="303" y="104"/>
                    </a:lnTo>
                    <a:lnTo>
                      <a:pt x="295" y="112"/>
                    </a:lnTo>
                    <a:lnTo>
                      <a:pt x="279" y="128"/>
                    </a:lnTo>
                    <a:lnTo>
                      <a:pt x="271" y="143"/>
                    </a:lnTo>
                    <a:lnTo>
                      <a:pt x="263" y="143"/>
                    </a:lnTo>
                    <a:lnTo>
                      <a:pt x="255" y="151"/>
                    </a:lnTo>
                    <a:lnTo>
                      <a:pt x="247" y="159"/>
                    </a:lnTo>
                    <a:lnTo>
                      <a:pt x="231" y="183"/>
                    </a:lnTo>
                    <a:lnTo>
                      <a:pt x="223" y="207"/>
                    </a:lnTo>
                    <a:lnTo>
                      <a:pt x="231" y="239"/>
                    </a:lnTo>
                    <a:lnTo>
                      <a:pt x="247" y="255"/>
                    </a:lnTo>
                    <a:lnTo>
                      <a:pt x="247" y="247"/>
                    </a:lnTo>
                    <a:lnTo>
                      <a:pt x="247" y="263"/>
                    </a:lnTo>
                    <a:lnTo>
                      <a:pt x="247" y="295"/>
                    </a:lnTo>
                    <a:lnTo>
                      <a:pt x="231" y="319"/>
                    </a:lnTo>
                    <a:lnTo>
                      <a:pt x="223" y="327"/>
                    </a:lnTo>
                    <a:lnTo>
                      <a:pt x="223" y="335"/>
                    </a:lnTo>
                    <a:lnTo>
                      <a:pt x="215" y="335"/>
                    </a:lnTo>
                    <a:lnTo>
                      <a:pt x="199" y="335"/>
                    </a:lnTo>
                    <a:lnTo>
                      <a:pt x="183" y="335"/>
                    </a:lnTo>
                    <a:lnTo>
                      <a:pt x="175" y="343"/>
                    </a:lnTo>
                    <a:lnTo>
                      <a:pt x="167" y="359"/>
                    </a:lnTo>
                    <a:lnTo>
                      <a:pt x="175" y="375"/>
                    </a:lnTo>
                    <a:lnTo>
                      <a:pt x="191" y="383"/>
                    </a:lnTo>
                    <a:lnTo>
                      <a:pt x="199" y="383"/>
                    </a:lnTo>
                    <a:lnTo>
                      <a:pt x="207" y="375"/>
                    </a:lnTo>
                    <a:lnTo>
                      <a:pt x="215" y="367"/>
                    </a:lnTo>
                    <a:lnTo>
                      <a:pt x="231" y="383"/>
                    </a:lnTo>
                    <a:lnTo>
                      <a:pt x="239" y="407"/>
                    </a:lnTo>
                    <a:lnTo>
                      <a:pt x="239" y="423"/>
                    </a:lnTo>
                    <a:lnTo>
                      <a:pt x="239" y="447"/>
                    </a:lnTo>
                    <a:lnTo>
                      <a:pt x="223" y="463"/>
                    </a:lnTo>
                    <a:lnTo>
                      <a:pt x="215" y="503"/>
                    </a:lnTo>
                    <a:lnTo>
                      <a:pt x="183" y="583"/>
                    </a:lnTo>
                    <a:lnTo>
                      <a:pt x="167" y="631"/>
                    </a:lnTo>
                    <a:lnTo>
                      <a:pt x="151" y="647"/>
                    </a:lnTo>
                    <a:lnTo>
                      <a:pt x="135" y="670"/>
                    </a:lnTo>
                    <a:lnTo>
                      <a:pt x="119" y="710"/>
                    </a:lnTo>
                    <a:lnTo>
                      <a:pt x="103" y="758"/>
                    </a:lnTo>
                    <a:lnTo>
                      <a:pt x="88" y="790"/>
                    </a:lnTo>
                    <a:lnTo>
                      <a:pt x="72" y="806"/>
                    </a:lnTo>
                    <a:lnTo>
                      <a:pt x="64" y="814"/>
                    </a:lnTo>
                    <a:lnTo>
                      <a:pt x="56" y="814"/>
                    </a:lnTo>
                    <a:lnTo>
                      <a:pt x="48" y="814"/>
                    </a:lnTo>
                    <a:lnTo>
                      <a:pt x="40" y="814"/>
                    </a:lnTo>
                    <a:lnTo>
                      <a:pt x="32" y="814"/>
                    </a:lnTo>
                    <a:lnTo>
                      <a:pt x="16" y="830"/>
                    </a:lnTo>
                    <a:lnTo>
                      <a:pt x="0" y="846"/>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43" name="Freeform 31">
                <a:extLst>
                  <a:ext uri="{FF2B5EF4-FFF2-40B4-BE49-F238E27FC236}">
                    <a16:creationId xmlns:a16="http://schemas.microsoft.com/office/drawing/2014/main" id="{B8D53607-5C2C-4251-A78E-85FD2F576F5B}"/>
                  </a:ext>
                </a:extLst>
              </p:cNvPr>
              <p:cNvSpPr>
                <a:spLocks/>
              </p:cNvSpPr>
              <p:nvPr/>
            </p:nvSpPr>
            <p:spPr bwMode="auto">
              <a:xfrm>
                <a:off x="2934" y="1736"/>
                <a:ext cx="71" cy="99"/>
              </a:xfrm>
              <a:custGeom>
                <a:avLst/>
                <a:gdLst>
                  <a:gd name="T0" fmla="*/ 15 w 80"/>
                  <a:gd name="T1" fmla="*/ 2 h 128"/>
                  <a:gd name="T2" fmla="*/ 10 w 80"/>
                  <a:gd name="T3" fmla="*/ 2 h 128"/>
                  <a:gd name="T4" fmla="*/ 4 w 80"/>
                  <a:gd name="T5" fmla="*/ 4 h 128"/>
                  <a:gd name="T6" fmla="*/ 4 w 80"/>
                  <a:gd name="T7" fmla="*/ 4 h 128"/>
                  <a:gd name="T8" fmla="*/ 0 w 80"/>
                  <a:gd name="T9" fmla="*/ 4 h 128"/>
                  <a:gd name="T10" fmla="*/ 4 w 80"/>
                  <a:gd name="T11" fmla="*/ 5 h 128"/>
                  <a:gd name="T12" fmla="*/ 4 w 80"/>
                  <a:gd name="T13" fmla="*/ 5 h 128"/>
                  <a:gd name="T14" fmla="*/ 8 w 80"/>
                  <a:gd name="T15" fmla="*/ 7 h 128"/>
                  <a:gd name="T16" fmla="*/ 4 w 80"/>
                  <a:gd name="T17" fmla="*/ 9 h 128"/>
                  <a:gd name="T18" fmla="*/ 4 w 80"/>
                  <a:gd name="T19" fmla="*/ 9 h 128"/>
                  <a:gd name="T20" fmla="*/ 4 w 80"/>
                  <a:gd name="T21" fmla="*/ 10 h 128"/>
                  <a:gd name="T22" fmla="*/ 4 w 80"/>
                  <a:gd name="T23" fmla="*/ 10 h 128"/>
                  <a:gd name="T24" fmla="*/ 8 w 80"/>
                  <a:gd name="T25" fmla="*/ 9 h 128"/>
                  <a:gd name="T26" fmla="*/ 10 w 80"/>
                  <a:gd name="T27" fmla="*/ 9 h 128"/>
                  <a:gd name="T28" fmla="*/ 12 w 80"/>
                  <a:gd name="T29" fmla="*/ 9 h 128"/>
                  <a:gd name="T30" fmla="*/ 12 w 80"/>
                  <a:gd name="T31" fmla="*/ 8 h 128"/>
                  <a:gd name="T32" fmla="*/ 15 w 80"/>
                  <a:gd name="T33" fmla="*/ 8 h 128"/>
                  <a:gd name="T34" fmla="*/ 20 w 80"/>
                  <a:gd name="T35" fmla="*/ 7 h 128"/>
                  <a:gd name="T36" fmla="*/ 25 w 80"/>
                  <a:gd name="T37" fmla="*/ 5 h 128"/>
                  <a:gd name="T38" fmla="*/ 25 w 80"/>
                  <a:gd name="T39" fmla="*/ 4 h 128"/>
                  <a:gd name="T40" fmla="*/ 25 w 80"/>
                  <a:gd name="T41" fmla="*/ 3 h 128"/>
                  <a:gd name="T42" fmla="*/ 20 w 80"/>
                  <a:gd name="T43" fmla="*/ 3 h 128"/>
                  <a:gd name="T44" fmla="*/ 18 w 80"/>
                  <a:gd name="T45" fmla="*/ 2 h 128"/>
                  <a:gd name="T46" fmla="*/ 20 w 80"/>
                  <a:gd name="T47" fmla="*/ 2 h 128"/>
                  <a:gd name="T48" fmla="*/ 22 w 80"/>
                  <a:gd name="T49" fmla="*/ 2 h 128"/>
                  <a:gd name="T50" fmla="*/ 22 w 80"/>
                  <a:gd name="T51" fmla="*/ 0 h 128"/>
                  <a:gd name="T52" fmla="*/ 20 w 80"/>
                  <a:gd name="T53" fmla="*/ 0 h 128"/>
                  <a:gd name="T54" fmla="*/ 15 w 80"/>
                  <a:gd name="T55" fmla="*/ 2 h 1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0"/>
                  <a:gd name="T85" fmla="*/ 0 h 128"/>
                  <a:gd name="T86" fmla="*/ 80 w 80"/>
                  <a:gd name="T87" fmla="*/ 128 h 12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0" h="128">
                    <a:moveTo>
                      <a:pt x="48" y="8"/>
                    </a:moveTo>
                    <a:lnTo>
                      <a:pt x="32" y="32"/>
                    </a:lnTo>
                    <a:lnTo>
                      <a:pt x="16" y="48"/>
                    </a:lnTo>
                    <a:lnTo>
                      <a:pt x="8" y="56"/>
                    </a:lnTo>
                    <a:lnTo>
                      <a:pt x="0" y="56"/>
                    </a:lnTo>
                    <a:lnTo>
                      <a:pt x="8" y="64"/>
                    </a:lnTo>
                    <a:lnTo>
                      <a:pt x="16" y="72"/>
                    </a:lnTo>
                    <a:lnTo>
                      <a:pt x="24" y="88"/>
                    </a:lnTo>
                    <a:lnTo>
                      <a:pt x="16" y="112"/>
                    </a:lnTo>
                    <a:lnTo>
                      <a:pt x="8" y="120"/>
                    </a:lnTo>
                    <a:lnTo>
                      <a:pt x="8" y="128"/>
                    </a:lnTo>
                    <a:lnTo>
                      <a:pt x="16" y="128"/>
                    </a:lnTo>
                    <a:lnTo>
                      <a:pt x="24" y="120"/>
                    </a:lnTo>
                    <a:lnTo>
                      <a:pt x="32" y="120"/>
                    </a:lnTo>
                    <a:lnTo>
                      <a:pt x="40" y="112"/>
                    </a:lnTo>
                    <a:lnTo>
                      <a:pt x="40" y="104"/>
                    </a:lnTo>
                    <a:lnTo>
                      <a:pt x="48" y="104"/>
                    </a:lnTo>
                    <a:lnTo>
                      <a:pt x="64" y="88"/>
                    </a:lnTo>
                    <a:lnTo>
                      <a:pt x="80" y="72"/>
                    </a:lnTo>
                    <a:lnTo>
                      <a:pt x="80" y="48"/>
                    </a:lnTo>
                    <a:lnTo>
                      <a:pt x="80" y="40"/>
                    </a:lnTo>
                    <a:lnTo>
                      <a:pt x="64" y="40"/>
                    </a:lnTo>
                    <a:lnTo>
                      <a:pt x="56" y="32"/>
                    </a:lnTo>
                    <a:lnTo>
                      <a:pt x="64" y="24"/>
                    </a:lnTo>
                    <a:lnTo>
                      <a:pt x="72" y="16"/>
                    </a:lnTo>
                    <a:lnTo>
                      <a:pt x="72" y="0"/>
                    </a:lnTo>
                    <a:lnTo>
                      <a:pt x="64" y="0"/>
                    </a:lnTo>
                    <a:lnTo>
                      <a:pt x="48" y="8"/>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44" name="Freeform 32">
                <a:extLst>
                  <a:ext uri="{FF2B5EF4-FFF2-40B4-BE49-F238E27FC236}">
                    <a16:creationId xmlns:a16="http://schemas.microsoft.com/office/drawing/2014/main" id="{B0EEBABB-9492-4C46-B14F-397811F991A1}"/>
                  </a:ext>
                </a:extLst>
              </p:cNvPr>
              <p:cNvSpPr>
                <a:spLocks/>
              </p:cNvSpPr>
              <p:nvPr/>
            </p:nvSpPr>
            <p:spPr bwMode="auto">
              <a:xfrm>
                <a:off x="2934" y="1736"/>
                <a:ext cx="71" cy="99"/>
              </a:xfrm>
              <a:custGeom>
                <a:avLst/>
                <a:gdLst>
                  <a:gd name="T0" fmla="*/ 15 w 80"/>
                  <a:gd name="T1" fmla="*/ 2 h 128"/>
                  <a:gd name="T2" fmla="*/ 10 w 80"/>
                  <a:gd name="T3" fmla="*/ 2 h 128"/>
                  <a:gd name="T4" fmla="*/ 4 w 80"/>
                  <a:gd name="T5" fmla="*/ 4 h 128"/>
                  <a:gd name="T6" fmla="*/ 4 w 80"/>
                  <a:gd name="T7" fmla="*/ 4 h 128"/>
                  <a:gd name="T8" fmla="*/ 0 w 80"/>
                  <a:gd name="T9" fmla="*/ 4 h 128"/>
                  <a:gd name="T10" fmla="*/ 4 w 80"/>
                  <a:gd name="T11" fmla="*/ 5 h 128"/>
                  <a:gd name="T12" fmla="*/ 4 w 80"/>
                  <a:gd name="T13" fmla="*/ 5 h 128"/>
                  <a:gd name="T14" fmla="*/ 8 w 80"/>
                  <a:gd name="T15" fmla="*/ 7 h 128"/>
                  <a:gd name="T16" fmla="*/ 4 w 80"/>
                  <a:gd name="T17" fmla="*/ 9 h 128"/>
                  <a:gd name="T18" fmla="*/ 4 w 80"/>
                  <a:gd name="T19" fmla="*/ 9 h 128"/>
                  <a:gd name="T20" fmla="*/ 4 w 80"/>
                  <a:gd name="T21" fmla="*/ 10 h 128"/>
                  <a:gd name="T22" fmla="*/ 4 w 80"/>
                  <a:gd name="T23" fmla="*/ 10 h 128"/>
                  <a:gd name="T24" fmla="*/ 8 w 80"/>
                  <a:gd name="T25" fmla="*/ 9 h 128"/>
                  <a:gd name="T26" fmla="*/ 10 w 80"/>
                  <a:gd name="T27" fmla="*/ 9 h 128"/>
                  <a:gd name="T28" fmla="*/ 12 w 80"/>
                  <a:gd name="T29" fmla="*/ 9 h 128"/>
                  <a:gd name="T30" fmla="*/ 12 w 80"/>
                  <a:gd name="T31" fmla="*/ 8 h 128"/>
                  <a:gd name="T32" fmla="*/ 15 w 80"/>
                  <a:gd name="T33" fmla="*/ 8 h 128"/>
                  <a:gd name="T34" fmla="*/ 20 w 80"/>
                  <a:gd name="T35" fmla="*/ 7 h 128"/>
                  <a:gd name="T36" fmla="*/ 25 w 80"/>
                  <a:gd name="T37" fmla="*/ 5 h 128"/>
                  <a:gd name="T38" fmla="*/ 25 w 80"/>
                  <a:gd name="T39" fmla="*/ 4 h 128"/>
                  <a:gd name="T40" fmla="*/ 25 w 80"/>
                  <a:gd name="T41" fmla="*/ 3 h 128"/>
                  <a:gd name="T42" fmla="*/ 20 w 80"/>
                  <a:gd name="T43" fmla="*/ 3 h 128"/>
                  <a:gd name="T44" fmla="*/ 18 w 80"/>
                  <a:gd name="T45" fmla="*/ 2 h 128"/>
                  <a:gd name="T46" fmla="*/ 20 w 80"/>
                  <a:gd name="T47" fmla="*/ 2 h 128"/>
                  <a:gd name="T48" fmla="*/ 22 w 80"/>
                  <a:gd name="T49" fmla="*/ 2 h 128"/>
                  <a:gd name="T50" fmla="*/ 22 w 80"/>
                  <a:gd name="T51" fmla="*/ 0 h 128"/>
                  <a:gd name="T52" fmla="*/ 20 w 80"/>
                  <a:gd name="T53" fmla="*/ 0 h 128"/>
                  <a:gd name="T54" fmla="*/ 15 w 80"/>
                  <a:gd name="T55" fmla="*/ 2 h 1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0"/>
                  <a:gd name="T85" fmla="*/ 0 h 128"/>
                  <a:gd name="T86" fmla="*/ 80 w 80"/>
                  <a:gd name="T87" fmla="*/ 128 h 12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0" h="128">
                    <a:moveTo>
                      <a:pt x="48" y="8"/>
                    </a:moveTo>
                    <a:lnTo>
                      <a:pt x="32" y="32"/>
                    </a:lnTo>
                    <a:lnTo>
                      <a:pt x="16" y="48"/>
                    </a:lnTo>
                    <a:lnTo>
                      <a:pt x="8" y="56"/>
                    </a:lnTo>
                    <a:lnTo>
                      <a:pt x="0" y="56"/>
                    </a:lnTo>
                    <a:lnTo>
                      <a:pt x="8" y="64"/>
                    </a:lnTo>
                    <a:lnTo>
                      <a:pt x="16" y="72"/>
                    </a:lnTo>
                    <a:lnTo>
                      <a:pt x="24" y="88"/>
                    </a:lnTo>
                    <a:lnTo>
                      <a:pt x="16" y="112"/>
                    </a:lnTo>
                    <a:lnTo>
                      <a:pt x="8" y="120"/>
                    </a:lnTo>
                    <a:lnTo>
                      <a:pt x="8" y="128"/>
                    </a:lnTo>
                    <a:lnTo>
                      <a:pt x="16" y="128"/>
                    </a:lnTo>
                    <a:lnTo>
                      <a:pt x="24" y="120"/>
                    </a:lnTo>
                    <a:lnTo>
                      <a:pt x="32" y="120"/>
                    </a:lnTo>
                    <a:lnTo>
                      <a:pt x="40" y="112"/>
                    </a:lnTo>
                    <a:lnTo>
                      <a:pt x="40" y="104"/>
                    </a:lnTo>
                    <a:lnTo>
                      <a:pt x="48" y="104"/>
                    </a:lnTo>
                    <a:lnTo>
                      <a:pt x="64" y="88"/>
                    </a:lnTo>
                    <a:lnTo>
                      <a:pt x="80" y="72"/>
                    </a:lnTo>
                    <a:lnTo>
                      <a:pt x="80" y="48"/>
                    </a:lnTo>
                    <a:lnTo>
                      <a:pt x="80" y="40"/>
                    </a:lnTo>
                    <a:lnTo>
                      <a:pt x="64" y="40"/>
                    </a:lnTo>
                    <a:lnTo>
                      <a:pt x="56" y="32"/>
                    </a:lnTo>
                    <a:lnTo>
                      <a:pt x="64" y="24"/>
                    </a:lnTo>
                    <a:lnTo>
                      <a:pt x="72" y="16"/>
                    </a:lnTo>
                    <a:lnTo>
                      <a:pt x="72" y="0"/>
                    </a:lnTo>
                    <a:lnTo>
                      <a:pt x="64" y="0"/>
                    </a:lnTo>
                    <a:lnTo>
                      <a:pt x="48" y="8"/>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45" name="Freeform 33">
                <a:extLst>
                  <a:ext uri="{FF2B5EF4-FFF2-40B4-BE49-F238E27FC236}">
                    <a16:creationId xmlns:a16="http://schemas.microsoft.com/office/drawing/2014/main" id="{E63FCE12-7F46-4D44-86C3-DFECF6071ADB}"/>
                  </a:ext>
                </a:extLst>
              </p:cNvPr>
              <p:cNvSpPr>
                <a:spLocks/>
              </p:cNvSpPr>
              <p:nvPr/>
            </p:nvSpPr>
            <p:spPr bwMode="auto">
              <a:xfrm>
                <a:off x="3246" y="432"/>
                <a:ext cx="946" cy="723"/>
              </a:xfrm>
              <a:custGeom>
                <a:avLst/>
                <a:gdLst>
                  <a:gd name="T0" fmla="*/ 23 w 1061"/>
                  <a:gd name="T1" fmla="*/ 57 h 934"/>
                  <a:gd name="T2" fmla="*/ 44 w 1061"/>
                  <a:gd name="T3" fmla="*/ 63 h 934"/>
                  <a:gd name="T4" fmla="*/ 69 w 1061"/>
                  <a:gd name="T5" fmla="*/ 67 h 934"/>
                  <a:gd name="T6" fmla="*/ 54 w 1061"/>
                  <a:gd name="T7" fmla="*/ 67 h 934"/>
                  <a:gd name="T8" fmla="*/ 28 w 1061"/>
                  <a:gd name="T9" fmla="*/ 70 h 934"/>
                  <a:gd name="T10" fmla="*/ 8 w 1061"/>
                  <a:gd name="T11" fmla="*/ 70 h 934"/>
                  <a:gd name="T12" fmla="*/ 15 w 1061"/>
                  <a:gd name="T13" fmla="*/ 66 h 934"/>
                  <a:gd name="T14" fmla="*/ 4 w 1061"/>
                  <a:gd name="T15" fmla="*/ 60 h 934"/>
                  <a:gd name="T16" fmla="*/ 4 w 1061"/>
                  <a:gd name="T17" fmla="*/ 56 h 934"/>
                  <a:gd name="T18" fmla="*/ 11 w 1061"/>
                  <a:gd name="T19" fmla="*/ 50 h 934"/>
                  <a:gd name="T20" fmla="*/ 31 w 1061"/>
                  <a:gd name="T21" fmla="*/ 41 h 934"/>
                  <a:gd name="T22" fmla="*/ 49 w 1061"/>
                  <a:gd name="T23" fmla="*/ 41 h 934"/>
                  <a:gd name="T24" fmla="*/ 62 w 1061"/>
                  <a:gd name="T25" fmla="*/ 42 h 934"/>
                  <a:gd name="T26" fmla="*/ 73 w 1061"/>
                  <a:gd name="T27" fmla="*/ 42 h 934"/>
                  <a:gd name="T28" fmla="*/ 86 w 1061"/>
                  <a:gd name="T29" fmla="*/ 40 h 934"/>
                  <a:gd name="T30" fmla="*/ 84 w 1061"/>
                  <a:gd name="T31" fmla="*/ 37 h 934"/>
                  <a:gd name="T32" fmla="*/ 84 w 1061"/>
                  <a:gd name="T33" fmla="*/ 34 h 934"/>
                  <a:gd name="T34" fmla="*/ 89 w 1061"/>
                  <a:gd name="T35" fmla="*/ 30 h 934"/>
                  <a:gd name="T36" fmla="*/ 99 w 1061"/>
                  <a:gd name="T37" fmla="*/ 26 h 934"/>
                  <a:gd name="T38" fmla="*/ 108 w 1061"/>
                  <a:gd name="T39" fmla="*/ 19 h 934"/>
                  <a:gd name="T40" fmla="*/ 99 w 1061"/>
                  <a:gd name="T41" fmla="*/ 5 h 934"/>
                  <a:gd name="T42" fmla="*/ 99 w 1061"/>
                  <a:gd name="T43" fmla="*/ 3 h 934"/>
                  <a:gd name="T44" fmla="*/ 112 w 1061"/>
                  <a:gd name="T45" fmla="*/ 2 h 934"/>
                  <a:gd name="T46" fmla="*/ 129 w 1061"/>
                  <a:gd name="T47" fmla="*/ 4 h 934"/>
                  <a:gd name="T48" fmla="*/ 152 w 1061"/>
                  <a:gd name="T49" fmla="*/ 12 h 934"/>
                  <a:gd name="T50" fmla="*/ 160 w 1061"/>
                  <a:gd name="T51" fmla="*/ 15 h 934"/>
                  <a:gd name="T52" fmla="*/ 185 w 1061"/>
                  <a:gd name="T53" fmla="*/ 19 h 934"/>
                  <a:gd name="T54" fmla="*/ 212 w 1061"/>
                  <a:gd name="T55" fmla="*/ 22 h 934"/>
                  <a:gd name="T56" fmla="*/ 231 w 1061"/>
                  <a:gd name="T57" fmla="*/ 24 h 934"/>
                  <a:gd name="T58" fmla="*/ 253 w 1061"/>
                  <a:gd name="T59" fmla="*/ 28 h 934"/>
                  <a:gd name="T60" fmla="*/ 275 w 1061"/>
                  <a:gd name="T61" fmla="*/ 26 h 934"/>
                  <a:gd name="T62" fmla="*/ 300 w 1061"/>
                  <a:gd name="T63" fmla="*/ 19 h 934"/>
                  <a:gd name="T64" fmla="*/ 294 w 1061"/>
                  <a:gd name="T65" fmla="*/ 24 h 934"/>
                  <a:gd name="T66" fmla="*/ 291 w 1061"/>
                  <a:gd name="T67" fmla="*/ 31 h 934"/>
                  <a:gd name="T68" fmla="*/ 297 w 1061"/>
                  <a:gd name="T69" fmla="*/ 32 h 934"/>
                  <a:gd name="T70" fmla="*/ 306 w 1061"/>
                  <a:gd name="T71" fmla="*/ 38 h 934"/>
                  <a:gd name="T72" fmla="*/ 334 w 1061"/>
                  <a:gd name="T73" fmla="*/ 33 h 934"/>
                  <a:gd name="T74" fmla="*/ 324 w 1061"/>
                  <a:gd name="T75" fmla="*/ 36 h 934"/>
                  <a:gd name="T76" fmla="*/ 312 w 1061"/>
                  <a:gd name="T77" fmla="*/ 39 h 934"/>
                  <a:gd name="T78" fmla="*/ 297 w 1061"/>
                  <a:gd name="T79" fmla="*/ 40 h 934"/>
                  <a:gd name="T80" fmla="*/ 276 w 1061"/>
                  <a:gd name="T81" fmla="*/ 42 h 934"/>
                  <a:gd name="T82" fmla="*/ 257 w 1061"/>
                  <a:gd name="T83" fmla="*/ 44 h 934"/>
                  <a:gd name="T84" fmla="*/ 228 w 1061"/>
                  <a:gd name="T85" fmla="*/ 45 h 934"/>
                  <a:gd name="T86" fmla="*/ 202 w 1061"/>
                  <a:gd name="T87" fmla="*/ 51 h 934"/>
                  <a:gd name="T88" fmla="*/ 189 w 1061"/>
                  <a:gd name="T89" fmla="*/ 57 h 934"/>
                  <a:gd name="T90" fmla="*/ 187 w 1061"/>
                  <a:gd name="T91" fmla="*/ 60 h 934"/>
                  <a:gd name="T92" fmla="*/ 172 w 1061"/>
                  <a:gd name="T93" fmla="*/ 59 h 934"/>
                  <a:gd name="T94" fmla="*/ 152 w 1061"/>
                  <a:gd name="T95" fmla="*/ 57 h 934"/>
                  <a:gd name="T96" fmla="*/ 99 w 1061"/>
                  <a:gd name="T97" fmla="*/ 51 h 934"/>
                  <a:gd name="T98" fmla="*/ 69 w 1061"/>
                  <a:gd name="T99" fmla="*/ 54 h 934"/>
                  <a:gd name="T100" fmla="*/ 49 w 1061"/>
                  <a:gd name="T101" fmla="*/ 52 h 934"/>
                  <a:gd name="T102" fmla="*/ 26 w 1061"/>
                  <a:gd name="T103" fmla="*/ 54 h 93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61"/>
                  <a:gd name="T157" fmla="*/ 0 h 934"/>
                  <a:gd name="T158" fmla="*/ 1061 w 1061"/>
                  <a:gd name="T159" fmla="*/ 934 h 93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61" h="934">
                    <a:moveTo>
                      <a:pt x="80" y="702"/>
                    </a:moveTo>
                    <a:lnTo>
                      <a:pt x="72" y="710"/>
                    </a:lnTo>
                    <a:lnTo>
                      <a:pt x="72" y="718"/>
                    </a:lnTo>
                    <a:lnTo>
                      <a:pt x="72" y="726"/>
                    </a:lnTo>
                    <a:lnTo>
                      <a:pt x="72" y="742"/>
                    </a:lnTo>
                    <a:lnTo>
                      <a:pt x="80" y="758"/>
                    </a:lnTo>
                    <a:lnTo>
                      <a:pt x="96" y="774"/>
                    </a:lnTo>
                    <a:lnTo>
                      <a:pt x="104" y="790"/>
                    </a:lnTo>
                    <a:lnTo>
                      <a:pt x="112" y="798"/>
                    </a:lnTo>
                    <a:lnTo>
                      <a:pt x="136" y="806"/>
                    </a:lnTo>
                    <a:lnTo>
                      <a:pt x="160" y="814"/>
                    </a:lnTo>
                    <a:lnTo>
                      <a:pt x="176" y="822"/>
                    </a:lnTo>
                    <a:lnTo>
                      <a:pt x="184" y="838"/>
                    </a:lnTo>
                    <a:lnTo>
                      <a:pt x="200" y="846"/>
                    </a:lnTo>
                    <a:lnTo>
                      <a:pt x="216" y="862"/>
                    </a:lnTo>
                    <a:lnTo>
                      <a:pt x="216" y="870"/>
                    </a:lnTo>
                    <a:lnTo>
                      <a:pt x="208" y="878"/>
                    </a:lnTo>
                    <a:lnTo>
                      <a:pt x="200" y="878"/>
                    </a:lnTo>
                    <a:lnTo>
                      <a:pt x="192" y="870"/>
                    </a:lnTo>
                    <a:lnTo>
                      <a:pt x="168" y="870"/>
                    </a:lnTo>
                    <a:lnTo>
                      <a:pt x="160" y="862"/>
                    </a:lnTo>
                    <a:lnTo>
                      <a:pt x="144" y="862"/>
                    </a:lnTo>
                    <a:lnTo>
                      <a:pt x="128" y="862"/>
                    </a:lnTo>
                    <a:lnTo>
                      <a:pt x="112" y="878"/>
                    </a:lnTo>
                    <a:lnTo>
                      <a:pt x="88" y="902"/>
                    </a:lnTo>
                    <a:lnTo>
                      <a:pt x="72" y="918"/>
                    </a:lnTo>
                    <a:lnTo>
                      <a:pt x="64" y="934"/>
                    </a:lnTo>
                    <a:lnTo>
                      <a:pt x="48" y="934"/>
                    </a:lnTo>
                    <a:lnTo>
                      <a:pt x="32" y="934"/>
                    </a:lnTo>
                    <a:lnTo>
                      <a:pt x="24" y="918"/>
                    </a:lnTo>
                    <a:lnTo>
                      <a:pt x="32" y="902"/>
                    </a:lnTo>
                    <a:lnTo>
                      <a:pt x="32" y="878"/>
                    </a:lnTo>
                    <a:lnTo>
                      <a:pt x="40" y="870"/>
                    </a:lnTo>
                    <a:lnTo>
                      <a:pt x="40" y="862"/>
                    </a:lnTo>
                    <a:lnTo>
                      <a:pt x="48" y="854"/>
                    </a:lnTo>
                    <a:lnTo>
                      <a:pt x="48" y="838"/>
                    </a:lnTo>
                    <a:lnTo>
                      <a:pt x="48" y="822"/>
                    </a:lnTo>
                    <a:lnTo>
                      <a:pt x="48" y="814"/>
                    </a:lnTo>
                    <a:lnTo>
                      <a:pt x="40" y="806"/>
                    </a:lnTo>
                    <a:lnTo>
                      <a:pt x="16" y="782"/>
                    </a:lnTo>
                    <a:lnTo>
                      <a:pt x="0" y="758"/>
                    </a:lnTo>
                    <a:lnTo>
                      <a:pt x="0" y="742"/>
                    </a:lnTo>
                    <a:lnTo>
                      <a:pt x="8" y="742"/>
                    </a:lnTo>
                    <a:lnTo>
                      <a:pt x="8" y="726"/>
                    </a:lnTo>
                    <a:lnTo>
                      <a:pt x="8" y="718"/>
                    </a:lnTo>
                    <a:lnTo>
                      <a:pt x="8" y="710"/>
                    </a:lnTo>
                    <a:lnTo>
                      <a:pt x="8" y="694"/>
                    </a:lnTo>
                    <a:lnTo>
                      <a:pt x="8" y="686"/>
                    </a:lnTo>
                    <a:lnTo>
                      <a:pt x="16" y="670"/>
                    </a:lnTo>
                    <a:lnTo>
                      <a:pt x="32" y="654"/>
                    </a:lnTo>
                    <a:lnTo>
                      <a:pt x="56" y="638"/>
                    </a:lnTo>
                    <a:lnTo>
                      <a:pt x="88" y="630"/>
                    </a:lnTo>
                    <a:lnTo>
                      <a:pt x="104" y="598"/>
                    </a:lnTo>
                    <a:lnTo>
                      <a:pt x="104" y="558"/>
                    </a:lnTo>
                    <a:lnTo>
                      <a:pt x="96" y="535"/>
                    </a:lnTo>
                    <a:lnTo>
                      <a:pt x="96" y="519"/>
                    </a:lnTo>
                    <a:lnTo>
                      <a:pt x="104" y="511"/>
                    </a:lnTo>
                    <a:lnTo>
                      <a:pt x="112" y="519"/>
                    </a:lnTo>
                    <a:lnTo>
                      <a:pt x="128" y="527"/>
                    </a:lnTo>
                    <a:lnTo>
                      <a:pt x="152" y="535"/>
                    </a:lnTo>
                    <a:lnTo>
                      <a:pt x="160" y="535"/>
                    </a:lnTo>
                    <a:lnTo>
                      <a:pt x="168" y="543"/>
                    </a:lnTo>
                    <a:lnTo>
                      <a:pt x="176" y="550"/>
                    </a:lnTo>
                    <a:lnTo>
                      <a:pt x="184" y="550"/>
                    </a:lnTo>
                    <a:lnTo>
                      <a:pt x="192" y="543"/>
                    </a:lnTo>
                    <a:lnTo>
                      <a:pt x="200" y="543"/>
                    </a:lnTo>
                    <a:lnTo>
                      <a:pt x="200" y="550"/>
                    </a:lnTo>
                    <a:lnTo>
                      <a:pt x="208" y="550"/>
                    </a:lnTo>
                    <a:lnTo>
                      <a:pt x="224" y="550"/>
                    </a:lnTo>
                    <a:lnTo>
                      <a:pt x="231" y="550"/>
                    </a:lnTo>
                    <a:lnTo>
                      <a:pt x="239" y="550"/>
                    </a:lnTo>
                    <a:lnTo>
                      <a:pt x="247" y="550"/>
                    </a:lnTo>
                    <a:lnTo>
                      <a:pt x="255" y="535"/>
                    </a:lnTo>
                    <a:lnTo>
                      <a:pt x="263" y="527"/>
                    </a:lnTo>
                    <a:lnTo>
                      <a:pt x="271" y="519"/>
                    </a:lnTo>
                    <a:lnTo>
                      <a:pt x="271" y="511"/>
                    </a:lnTo>
                    <a:lnTo>
                      <a:pt x="271" y="503"/>
                    </a:lnTo>
                    <a:lnTo>
                      <a:pt x="271" y="495"/>
                    </a:lnTo>
                    <a:lnTo>
                      <a:pt x="271" y="487"/>
                    </a:lnTo>
                    <a:lnTo>
                      <a:pt x="263" y="479"/>
                    </a:lnTo>
                    <a:lnTo>
                      <a:pt x="263" y="471"/>
                    </a:lnTo>
                    <a:lnTo>
                      <a:pt x="263" y="463"/>
                    </a:lnTo>
                    <a:lnTo>
                      <a:pt x="263" y="455"/>
                    </a:lnTo>
                    <a:lnTo>
                      <a:pt x="263" y="447"/>
                    </a:lnTo>
                    <a:lnTo>
                      <a:pt x="263" y="439"/>
                    </a:lnTo>
                    <a:lnTo>
                      <a:pt x="255" y="431"/>
                    </a:lnTo>
                    <a:lnTo>
                      <a:pt x="247" y="431"/>
                    </a:lnTo>
                    <a:lnTo>
                      <a:pt x="255" y="415"/>
                    </a:lnTo>
                    <a:lnTo>
                      <a:pt x="271" y="399"/>
                    </a:lnTo>
                    <a:lnTo>
                      <a:pt x="279" y="391"/>
                    </a:lnTo>
                    <a:lnTo>
                      <a:pt x="287" y="375"/>
                    </a:lnTo>
                    <a:lnTo>
                      <a:pt x="303" y="367"/>
                    </a:lnTo>
                    <a:lnTo>
                      <a:pt x="311" y="351"/>
                    </a:lnTo>
                    <a:lnTo>
                      <a:pt x="311" y="343"/>
                    </a:lnTo>
                    <a:lnTo>
                      <a:pt x="311" y="335"/>
                    </a:lnTo>
                    <a:lnTo>
                      <a:pt x="311" y="319"/>
                    </a:lnTo>
                    <a:lnTo>
                      <a:pt x="311" y="303"/>
                    </a:lnTo>
                    <a:lnTo>
                      <a:pt x="311" y="295"/>
                    </a:lnTo>
                    <a:lnTo>
                      <a:pt x="327" y="271"/>
                    </a:lnTo>
                    <a:lnTo>
                      <a:pt x="343" y="239"/>
                    </a:lnTo>
                    <a:lnTo>
                      <a:pt x="343" y="191"/>
                    </a:lnTo>
                    <a:lnTo>
                      <a:pt x="343" y="143"/>
                    </a:lnTo>
                    <a:lnTo>
                      <a:pt x="335" y="103"/>
                    </a:lnTo>
                    <a:lnTo>
                      <a:pt x="327" y="71"/>
                    </a:lnTo>
                    <a:lnTo>
                      <a:pt x="311" y="63"/>
                    </a:lnTo>
                    <a:lnTo>
                      <a:pt x="303" y="55"/>
                    </a:lnTo>
                    <a:lnTo>
                      <a:pt x="303" y="47"/>
                    </a:lnTo>
                    <a:lnTo>
                      <a:pt x="295" y="39"/>
                    </a:lnTo>
                    <a:lnTo>
                      <a:pt x="303" y="39"/>
                    </a:lnTo>
                    <a:lnTo>
                      <a:pt x="311" y="39"/>
                    </a:lnTo>
                    <a:lnTo>
                      <a:pt x="311" y="31"/>
                    </a:lnTo>
                    <a:lnTo>
                      <a:pt x="311" y="23"/>
                    </a:lnTo>
                    <a:lnTo>
                      <a:pt x="319" y="15"/>
                    </a:lnTo>
                    <a:lnTo>
                      <a:pt x="327" y="15"/>
                    </a:lnTo>
                    <a:lnTo>
                      <a:pt x="351" y="8"/>
                    </a:lnTo>
                    <a:lnTo>
                      <a:pt x="367" y="0"/>
                    </a:lnTo>
                    <a:lnTo>
                      <a:pt x="375" y="8"/>
                    </a:lnTo>
                    <a:lnTo>
                      <a:pt x="383" y="15"/>
                    </a:lnTo>
                    <a:lnTo>
                      <a:pt x="391" y="23"/>
                    </a:lnTo>
                    <a:lnTo>
                      <a:pt x="407" y="47"/>
                    </a:lnTo>
                    <a:lnTo>
                      <a:pt x="431" y="79"/>
                    </a:lnTo>
                    <a:lnTo>
                      <a:pt x="455" y="111"/>
                    </a:lnTo>
                    <a:lnTo>
                      <a:pt x="471" y="127"/>
                    </a:lnTo>
                    <a:lnTo>
                      <a:pt x="471" y="135"/>
                    </a:lnTo>
                    <a:lnTo>
                      <a:pt x="479" y="143"/>
                    </a:lnTo>
                    <a:lnTo>
                      <a:pt x="479" y="159"/>
                    </a:lnTo>
                    <a:lnTo>
                      <a:pt x="479" y="175"/>
                    </a:lnTo>
                    <a:lnTo>
                      <a:pt x="487" y="183"/>
                    </a:lnTo>
                    <a:lnTo>
                      <a:pt x="495" y="191"/>
                    </a:lnTo>
                    <a:lnTo>
                      <a:pt x="503" y="199"/>
                    </a:lnTo>
                    <a:lnTo>
                      <a:pt x="511" y="199"/>
                    </a:lnTo>
                    <a:lnTo>
                      <a:pt x="527" y="207"/>
                    </a:lnTo>
                    <a:lnTo>
                      <a:pt x="543" y="223"/>
                    </a:lnTo>
                    <a:lnTo>
                      <a:pt x="559" y="231"/>
                    </a:lnTo>
                    <a:lnTo>
                      <a:pt x="583" y="247"/>
                    </a:lnTo>
                    <a:lnTo>
                      <a:pt x="606" y="263"/>
                    </a:lnTo>
                    <a:lnTo>
                      <a:pt x="622" y="271"/>
                    </a:lnTo>
                    <a:lnTo>
                      <a:pt x="638" y="279"/>
                    </a:lnTo>
                    <a:lnTo>
                      <a:pt x="662" y="287"/>
                    </a:lnTo>
                    <a:lnTo>
                      <a:pt x="670" y="295"/>
                    </a:lnTo>
                    <a:lnTo>
                      <a:pt x="678" y="303"/>
                    </a:lnTo>
                    <a:lnTo>
                      <a:pt x="686" y="303"/>
                    </a:lnTo>
                    <a:lnTo>
                      <a:pt x="694" y="303"/>
                    </a:lnTo>
                    <a:lnTo>
                      <a:pt x="710" y="303"/>
                    </a:lnTo>
                    <a:lnTo>
                      <a:pt x="726" y="311"/>
                    </a:lnTo>
                    <a:lnTo>
                      <a:pt x="742" y="319"/>
                    </a:lnTo>
                    <a:lnTo>
                      <a:pt x="766" y="335"/>
                    </a:lnTo>
                    <a:lnTo>
                      <a:pt x="774" y="335"/>
                    </a:lnTo>
                    <a:lnTo>
                      <a:pt x="782" y="343"/>
                    </a:lnTo>
                    <a:lnTo>
                      <a:pt x="798" y="351"/>
                    </a:lnTo>
                    <a:lnTo>
                      <a:pt x="822" y="359"/>
                    </a:lnTo>
                    <a:lnTo>
                      <a:pt x="830" y="359"/>
                    </a:lnTo>
                    <a:lnTo>
                      <a:pt x="846" y="351"/>
                    </a:lnTo>
                    <a:lnTo>
                      <a:pt x="854" y="335"/>
                    </a:lnTo>
                    <a:lnTo>
                      <a:pt x="862" y="327"/>
                    </a:lnTo>
                    <a:lnTo>
                      <a:pt x="886" y="303"/>
                    </a:lnTo>
                    <a:lnTo>
                      <a:pt x="926" y="271"/>
                    </a:lnTo>
                    <a:lnTo>
                      <a:pt x="949" y="239"/>
                    </a:lnTo>
                    <a:lnTo>
                      <a:pt x="949" y="231"/>
                    </a:lnTo>
                    <a:lnTo>
                      <a:pt x="949" y="239"/>
                    </a:lnTo>
                    <a:lnTo>
                      <a:pt x="949" y="255"/>
                    </a:lnTo>
                    <a:lnTo>
                      <a:pt x="949" y="271"/>
                    </a:lnTo>
                    <a:lnTo>
                      <a:pt x="942" y="271"/>
                    </a:lnTo>
                    <a:lnTo>
                      <a:pt x="942" y="279"/>
                    </a:lnTo>
                    <a:lnTo>
                      <a:pt x="926" y="311"/>
                    </a:lnTo>
                    <a:lnTo>
                      <a:pt x="910" y="343"/>
                    </a:lnTo>
                    <a:lnTo>
                      <a:pt x="902" y="367"/>
                    </a:lnTo>
                    <a:lnTo>
                      <a:pt x="902" y="383"/>
                    </a:lnTo>
                    <a:lnTo>
                      <a:pt x="910" y="391"/>
                    </a:lnTo>
                    <a:lnTo>
                      <a:pt x="918" y="399"/>
                    </a:lnTo>
                    <a:lnTo>
                      <a:pt x="934" y="407"/>
                    </a:lnTo>
                    <a:lnTo>
                      <a:pt x="949" y="415"/>
                    </a:lnTo>
                    <a:lnTo>
                      <a:pt x="957" y="415"/>
                    </a:lnTo>
                    <a:lnTo>
                      <a:pt x="949" y="415"/>
                    </a:lnTo>
                    <a:lnTo>
                      <a:pt x="934" y="415"/>
                    </a:lnTo>
                    <a:lnTo>
                      <a:pt x="918" y="431"/>
                    </a:lnTo>
                    <a:lnTo>
                      <a:pt x="926" y="447"/>
                    </a:lnTo>
                    <a:lnTo>
                      <a:pt x="934" y="463"/>
                    </a:lnTo>
                    <a:lnTo>
                      <a:pt x="949" y="479"/>
                    </a:lnTo>
                    <a:lnTo>
                      <a:pt x="965" y="487"/>
                    </a:lnTo>
                    <a:lnTo>
                      <a:pt x="981" y="479"/>
                    </a:lnTo>
                    <a:lnTo>
                      <a:pt x="1005" y="471"/>
                    </a:lnTo>
                    <a:lnTo>
                      <a:pt x="1029" y="455"/>
                    </a:lnTo>
                    <a:lnTo>
                      <a:pt x="1045" y="439"/>
                    </a:lnTo>
                    <a:lnTo>
                      <a:pt x="1053" y="431"/>
                    </a:lnTo>
                    <a:lnTo>
                      <a:pt x="1061" y="439"/>
                    </a:lnTo>
                    <a:lnTo>
                      <a:pt x="1061" y="447"/>
                    </a:lnTo>
                    <a:lnTo>
                      <a:pt x="1061" y="455"/>
                    </a:lnTo>
                    <a:lnTo>
                      <a:pt x="1045" y="463"/>
                    </a:lnTo>
                    <a:lnTo>
                      <a:pt x="1021" y="471"/>
                    </a:lnTo>
                    <a:lnTo>
                      <a:pt x="1013" y="487"/>
                    </a:lnTo>
                    <a:lnTo>
                      <a:pt x="1005" y="503"/>
                    </a:lnTo>
                    <a:lnTo>
                      <a:pt x="997" y="511"/>
                    </a:lnTo>
                    <a:lnTo>
                      <a:pt x="989" y="511"/>
                    </a:lnTo>
                    <a:lnTo>
                      <a:pt x="981" y="511"/>
                    </a:lnTo>
                    <a:lnTo>
                      <a:pt x="973" y="519"/>
                    </a:lnTo>
                    <a:lnTo>
                      <a:pt x="965" y="519"/>
                    </a:lnTo>
                    <a:lnTo>
                      <a:pt x="949" y="519"/>
                    </a:lnTo>
                    <a:lnTo>
                      <a:pt x="942" y="511"/>
                    </a:lnTo>
                    <a:lnTo>
                      <a:pt x="934" y="519"/>
                    </a:lnTo>
                    <a:lnTo>
                      <a:pt x="918" y="535"/>
                    </a:lnTo>
                    <a:lnTo>
                      <a:pt x="894" y="550"/>
                    </a:lnTo>
                    <a:lnTo>
                      <a:pt x="886" y="550"/>
                    </a:lnTo>
                    <a:lnTo>
                      <a:pt x="878" y="550"/>
                    </a:lnTo>
                    <a:lnTo>
                      <a:pt x="870" y="550"/>
                    </a:lnTo>
                    <a:lnTo>
                      <a:pt x="862" y="550"/>
                    </a:lnTo>
                    <a:lnTo>
                      <a:pt x="854" y="558"/>
                    </a:lnTo>
                    <a:lnTo>
                      <a:pt x="838" y="566"/>
                    </a:lnTo>
                    <a:lnTo>
                      <a:pt x="814" y="574"/>
                    </a:lnTo>
                    <a:lnTo>
                      <a:pt x="806" y="574"/>
                    </a:lnTo>
                    <a:lnTo>
                      <a:pt x="790" y="566"/>
                    </a:lnTo>
                    <a:lnTo>
                      <a:pt x="766" y="558"/>
                    </a:lnTo>
                    <a:lnTo>
                      <a:pt x="742" y="558"/>
                    </a:lnTo>
                    <a:lnTo>
                      <a:pt x="726" y="566"/>
                    </a:lnTo>
                    <a:lnTo>
                      <a:pt x="718" y="582"/>
                    </a:lnTo>
                    <a:lnTo>
                      <a:pt x="710" y="590"/>
                    </a:lnTo>
                    <a:lnTo>
                      <a:pt x="686" y="614"/>
                    </a:lnTo>
                    <a:lnTo>
                      <a:pt x="662" y="630"/>
                    </a:lnTo>
                    <a:lnTo>
                      <a:pt x="646" y="646"/>
                    </a:lnTo>
                    <a:lnTo>
                      <a:pt x="638" y="662"/>
                    </a:lnTo>
                    <a:lnTo>
                      <a:pt x="638" y="670"/>
                    </a:lnTo>
                    <a:lnTo>
                      <a:pt x="638" y="678"/>
                    </a:lnTo>
                    <a:lnTo>
                      <a:pt x="622" y="686"/>
                    </a:lnTo>
                    <a:lnTo>
                      <a:pt x="606" y="710"/>
                    </a:lnTo>
                    <a:lnTo>
                      <a:pt x="598" y="742"/>
                    </a:lnTo>
                    <a:lnTo>
                      <a:pt x="598" y="750"/>
                    </a:lnTo>
                    <a:lnTo>
                      <a:pt x="598" y="758"/>
                    </a:lnTo>
                    <a:lnTo>
                      <a:pt x="590" y="766"/>
                    </a:lnTo>
                    <a:lnTo>
                      <a:pt x="590" y="774"/>
                    </a:lnTo>
                    <a:lnTo>
                      <a:pt x="590" y="782"/>
                    </a:lnTo>
                    <a:lnTo>
                      <a:pt x="583" y="790"/>
                    </a:lnTo>
                    <a:lnTo>
                      <a:pt x="575" y="806"/>
                    </a:lnTo>
                    <a:lnTo>
                      <a:pt x="567" y="806"/>
                    </a:lnTo>
                    <a:lnTo>
                      <a:pt x="551" y="782"/>
                    </a:lnTo>
                    <a:lnTo>
                      <a:pt x="543" y="758"/>
                    </a:lnTo>
                    <a:lnTo>
                      <a:pt x="519" y="750"/>
                    </a:lnTo>
                    <a:lnTo>
                      <a:pt x="503" y="742"/>
                    </a:lnTo>
                    <a:lnTo>
                      <a:pt x="495" y="734"/>
                    </a:lnTo>
                    <a:lnTo>
                      <a:pt x="495" y="742"/>
                    </a:lnTo>
                    <a:lnTo>
                      <a:pt x="479" y="734"/>
                    </a:lnTo>
                    <a:lnTo>
                      <a:pt x="455" y="726"/>
                    </a:lnTo>
                    <a:lnTo>
                      <a:pt x="423" y="718"/>
                    </a:lnTo>
                    <a:lnTo>
                      <a:pt x="383" y="702"/>
                    </a:lnTo>
                    <a:lnTo>
                      <a:pt x="343" y="678"/>
                    </a:lnTo>
                    <a:lnTo>
                      <a:pt x="311" y="662"/>
                    </a:lnTo>
                    <a:lnTo>
                      <a:pt x="295" y="662"/>
                    </a:lnTo>
                    <a:lnTo>
                      <a:pt x="279" y="670"/>
                    </a:lnTo>
                    <a:lnTo>
                      <a:pt x="255" y="678"/>
                    </a:lnTo>
                    <a:lnTo>
                      <a:pt x="231" y="694"/>
                    </a:lnTo>
                    <a:lnTo>
                      <a:pt x="216" y="710"/>
                    </a:lnTo>
                    <a:lnTo>
                      <a:pt x="200" y="726"/>
                    </a:lnTo>
                    <a:lnTo>
                      <a:pt x="192" y="726"/>
                    </a:lnTo>
                    <a:lnTo>
                      <a:pt x="192" y="718"/>
                    </a:lnTo>
                    <a:lnTo>
                      <a:pt x="176" y="694"/>
                    </a:lnTo>
                    <a:lnTo>
                      <a:pt x="152" y="670"/>
                    </a:lnTo>
                    <a:lnTo>
                      <a:pt x="128" y="662"/>
                    </a:lnTo>
                    <a:lnTo>
                      <a:pt x="112" y="670"/>
                    </a:lnTo>
                    <a:lnTo>
                      <a:pt x="96" y="686"/>
                    </a:lnTo>
                    <a:lnTo>
                      <a:pt x="88" y="694"/>
                    </a:lnTo>
                    <a:lnTo>
                      <a:pt x="80" y="702"/>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46" name="Freeform 34">
                <a:extLst>
                  <a:ext uri="{FF2B5EF4-FFF2-40B4-BE49-F238E27FC236}">
                    <a16:creationId xmlns:a16="http://schemas.microsoft.com/office/drawing/2014/main" id="{B83F9BFC-BE0F-4740-ADA7-194A38F2CF5B}"/>
                  </a:ext>
                </a:extLst>
              </p:cNvPr>
              <p:cNvSpPr>
                <a:spLocks/>
              </p:cNvSpPr>
              <p:nvPr/>
            </p:nvSpPr>
            <p:spPr bwMode="auto">
              <a:xfrm>
                <a:off x="3246" y="432"/>
                <a:ext cx="946" cy="723"/>
              </a:xfrm>
              <a:custGeom>
                <a:avLst/>
                <a:gdLst>
                  <a:gd name="T0" fmla="*/ 23 w 1061"/>
                  <a:gd name="T1" fmla="*/ 57 h 934"/>
                  <a:gd name="T2" fmla="*/ 44 w 1061"/>
                  <a:gd name="T3" fmla="*/ 63 h 934"/>
                  <a:gd name="T4" fmla="*/ 69 w 1061"/>
                  <a:gd name="T5" fmla="*/ 67 h 934"/>
                  <a:gd name="T6" fmla="*/ 54 w 1061"/>
                  <a:gd name="T7" fmla="*/ 67 h 934"/>
                  <a:gd name="T8" fmla="*/ 28 w 1061"/>
                  <a:gd name="T9" fmla="*/ 70 h 934"/>
                  <a:gd name="T10" fmla="*/ 8 w 1061"/>
                  <a:gd name="T11" fmla="*/ 70 h 934"/>
                  <a:gd name="T12" fmla="*/ 15 w 1061"/>
                  <a:gd name="T13" fmla="*/ 66 h 934"/>
                  <a:gd name="T14" fmla="*/ 4 w 1061"/>
                  <a:gd name="T15" fmla="*/ 60 h 934"/>
                  <a:gd name="T16" fmla="*/ 4 w 1061"/>
                  <a:gd name="T17" fmla="*/ 56 h 934"/>
                  <a:gd name="T18" fmla="*/ 11 w 1061"/>
                  <a:gd name="T19" fmla="*/ 50 h 934"/>
                  <a:gd name="T20" fmla="*/ 31 w 1061"/>
                  <a:gd name="T21" fmla="*/ 41 h 934"/>
                  <a:gd name="T22" fmla="*/ 49 w 1061"/>
                  <a:gd name="T23" fmla="*/ 41 h 934"/>
                  <a:gd name="T24" fmla="*/ 62 w 1061"/>
                  <a:gd name="T25" fmla="*/ 42 h 934"/>
                  <a:gd name="T26" fmla="*/ 73 w 1061"/>
                  <a:gd name="T27" fmla="*/ 42 h 934"/>
                  <a:gd name="T28" fmla="*/ 86 w 1061"/>
                  <a:gd name="T29" fmla="*/ 40 h 934"/>
                  <a:gd name="T30" fmla="*/ 84 w 1061"/>
                  <a:gd name="T31" fmla="*/ 37 h 934"/>
                  <a:gd name="T32" fmla="*/ 84 w 1061"/>
                  <a:gd name="T33" fmla="*/ 34 h 934"/>
                  <a:gd name="T34" fmla="*/ 89 w 1061"/>
                  <a:gd name="T35" fmla="*/ 30 h 934"/>
                  <a:gd name="T36" fmla="*/ 99 w 1061"/>
                  <a:gd name="T37" fmla="*/ 26 h 934"/>
                  <a:gd name="T38" fmla="*/ 108 w 1061"/>
                  <a:gd name="T39" fmla="*/ 19 h 934"/>
                  <a:gd name="T40" fmla="*/ 99 w 1061"/>
                  <a:gd name="T41" fmla="*/ 5 h 934"/>
                  <a:gd name="T42" fmla="*/ 99 w 1061"/>
                  <a:gd name="T43" fmla="*/ 3 h 934"/>
                  <a:gd name="T44" fmla="*/ 112 w 1061"/>
                  <a:gd name="T45" fmla="*/ 2 h 934"/>
                  <a:gd name="T46" fmla="*/ 129 w 1061"/>
                  <a:gd name="T47" fmla="*/ 4 h 934"/>
                  <a:gd name="T48" fmla="*/ 152 w 1061"/>
                  <a:gd name="T49" fmla="*/ 12 h 934"/>
                  <a:gd name="T50" fmla="*/ 160 w 1061"/>
                  <a:gd name="T51" fmla="*/ 15 h 934"/>
                  <a:gd name="T52" fmla="*/ 185 w 1061"/>
                  <a:gd name="T53" fmla="*/ 19 h 934"/>
                  <a:gd name="T54" fmla="*/ 212 w 1061"/>
                  <a:gd name="T55" fmla="*/ 22 h 934"/>
                  <a:gd name="T56" fmla="*/ 231 w 1061"/>
                  <a:gd name="T57" fmla="*/ 24 h 934"/>
                  <a:gd name="T58" fmla="*/ 253 w 1061"/>
                  <a:gd name="T59" fmla="*/ 28 h 934"/>
                  <a:gd name="T60" fmla="*/ 275 w 1061"/>
                  <a:gd name="T61" fmla="*/ 26 h 934"/>
                  <a:gd name="T62" fmla="*/ 300 w 1061"/>
                  <a:gd name="T63" fmla="*/ 19 h 934"/>
                  <a:gd name="T64" fmla="*/ 294 w 1061"/>
                  <a:gd name="T65" fmla="*/ 24 h 934"/>
                  <a:gd name="T66" fmla="*/ 291 w 1061"/>
                  <a:gd name="T67" fmla="*/ 31 h 934"/>
                  <a:gd name="T68" fmla="*/ 297 w 1061"/>
                  <a:gd name="T69" fmla="*/ 32 h 934"/>
                  <a:gd name="T70" fmla="*/ 306 w 1061"/>
                  <a:gd name="T71" fmla="*/ 38 h 934"/>
                  <a:gd name="T72" fmla="*/ 334 w 1061"/>
                  <a:gd name="T73" fmla="*/ 33 h 934"/>
                  <a:gd name="T74" fmla="*/ 324 w 1061"/>
                  <a:gd name="T75" fmla="*/ 36 h 934"/>
                  <a:gd name="T76" fmla="*/ 312 w 1061"/>
                  <a:gd name="T77" fmla="*/ 39 h 934"/>
                  <a:gd name="T78" fmla="*/ 297 w 1061"/>
                  <a:gd name="T79" fmla="*/ 40 h 934"/>
                  <a:gd name="T80" fmla="*/ 276 w 1061"/>
                  <a:gd name="T81" fmla="*/ 42 h 934"/>
                  <a:gd name="T82" fmla="*/ 257 w 1061"/>
                  <a:gd name="T83" fmla="*/ 44 h 934"/>
                  <a:gd name="T84" fmla="*/ 228 w 1061"/>
                  <a:gd name="T85" fmla="*/ 45 h 934"/>
                  <a:gd name="T86" fmla="*/ 202 w 1061"/>
                  <a:gd name="T87" fmla="*/ 51 h 934"/>
                  <a:gd name="T88" fmla="*/ 189 w 1061"/>
                  <a:gd name="T89" fmla="*/ 57 h 934"/>
                  <a:gd name="T90" fmla="*/ 187 w 1061"/>
                  <a:gd name="T91" fmla="*/ 60 h 934"/>
                  <a:gd name="T92" fmla="*/ 172 w 1061"/>
                  <a:gd name="T93" fmla="*/ 59 h 934"/>
                  <a:gd name="T94" fmla="*/ 152 w 1061"/>
                  <a:gd name="T95" fmla="*/ 57 h 934"/>
                  <a:gd name="T96" fmla="*/ 99 w 1061"/>
                  <a:gd name="T97" fmla="*/ 51 h 934"/>
                  <a:gd name="T98" fmla="*/ 69 w 1061"/>
                  <a:gd name="T99" fmla="*/ 54 h 934"/>
                  <a:gd name="T100" fmla="*/ 49 w 1061"/>
                  <a:gd name="T101" fmla="*/ 52 h 934"/>
                  <a:gd name="T102" fmla="*/ 26 w 1061"/>
                  <a:gd name="T103" fmla="*/ 54 h 93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061"/>
                  <a:gd name="T157" fmla="*/ 0 h 934"/>
                  <a:gd name="T158" fmla="*/ 1061 w 1061"/>
                  <a:gd name="T159" fmla="*/ 934 h 93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061" h="934">
                    <a:moveTo>
                      <a:pt x="80" y="702"/>
                    </a:moveTo>
                    <a:lnTo>
                      <a:pt x="72" y="710"/>
                    </a:lnTo>
                    <a:lnTo>
                      <a:pt x="72" y="718"/>
                    </a:lnTo>
                    <a:lnTo>
                      <a:pt x="72" y="726"/>
                    </a:lnTo>
                    <a:lnTo>
                      <a:pt x="72" y="742"/>
                    </a:lnTo>
                    <a:lnTo>
                      <a:pt x="80" y="758"/>
                    </a:lnTo>
                    <a:lnTo>
                      <a:pt x="96" y="774"/>
                    </a:lnTo>
                    <a:lnTo>
                      <a:pt x="104" y="790"/>
                    </a:lnTo>
                    <a:lnTo>
                      <a:pt x="112" y="798"/>
                    </a:lnTo>
                    <a:lnTo>
                      <a:pt x="136" y="806"/>
                    </a:lnTo>
                    <a:lnTo>
                      <a:pt x="160" y="814"/>
                    </a:lnTo>
                    <a:lnTo>
                      <a:pt x="176" y="822"/>
                    </a:lnTo>
                    <a:lnTo>
                      <a:pt x="184" y="838"/>
                    </a:lnTo>
                    <a:lnTo>
                      <a:pt x="200" y="846"/>
                    </a:lnTo>
                    <a:lnTo>
                      <a:pt x="216" y="862"/>
                    </a:lnTo>
                    <a:lnTo>
                      <a:pt x="216" y="870"/>
                    </a:lnTo>
                    <a:lnTo>
                      <a:pt x="208" y="878"/>
                    </a:lnTo>
                    <a:lnTo>
                      <a:pt x="200" y="878"/>
                    </a:lnTo>
                    <a:lnTo>
                      <a:pt x="192" y="870"/>
                    </a:lnTo>
                    <a:lnTo>
                      <a:pt x="168" y="870"/>
                    </a:lnTo>
                    <a:lnTo>
                      <a:pt x="160" y="862"/>
                    </a:lnTo>
                    <a:lnTo>
                      <a:pt x="144" y="862"/>
                    </a:lnTo>
                    <a:lnTo>
                      <a:pt x="128" y="862"/>
                    </a:lnTo>
                    <a:lnTo>
                      <a:pt x="112" y="878"/>
                    </a:lnTo>
                    <a:lnTo>
                      <a:pt x="88" y="902"/>
                    </a:lnTo>
                    <a:lnTo>
                      <a:pt x="72" y="918"/>
                    </a:lnTo>
                    <a:lnTo>
                      <a:pt x="64" y="934"/>
                    </a:lnTo>
                    <a:lnTo>
                      <a:pt x="48" y="934"/>
                    </a:lnTo>
                    <a:lnTo>
                      <a:pt x="32" y="934"/>
                    </a:lnTo>
                    <a:lnTo>
                      <a:pt x="24" y="918"/>
                    </a:lnTo>
                    <a:lnTo>
                      <a:pt x="32" y="902"/>
                    </a:lnTo>
                    <a:lnTo>
                      <a:pt x="32" y="878"/>
                    </a:lnTo>
                    <a:lnTo>
                      <a:pt x="40" y="870"/>
                    </a:lnTo>
                    <a:lnTo>
                      <a:pt x="40" y="862"/>
                    </a:lnTo>
                    <a:lnTo>
                      <a:pt x="48" y="854"/>
                    </a:lnTo>
                    <a:lnTo>
                      <a:pt x="48" y="838"/>
                    </a:lnTo>
                    <a:lnTo>
                      <a:pt x="48" y="822"/>
                    </a:lnTo>
                    <a:lnTo>
                      <a:pt x="48" y="814"/>
                    </a:lnTo>
                    <a:lnTo>
                      <a:pt x="40" y="806"/>
                    </a:lnTo>
                    <a:lnTo>
                      <a:pt x="16" y="782"/>
                    </a:lnTo>
                    <a:lnTo>
                      <a:pt x="0" y="758"/>
                    </a:lnTo>
                    <a:lnTo>
                      <a:pt x="0" y="742"/>
                    </a:lnTo>
                    <a:lnTo>
                      <a:pt x="8" y="742"/>
                    </a:lnTo>
                    <a:lnTo>
                      <a:pt x="8" y="726"/>
                    </a:lnTo>
                    <a:lnTo>
                      <a:pt x="8" y="718"/>
                    </a:lnTo>
                    <a:lnTo>
                      <a:pt x="8" y="710"/>
                    </a:lnTo>
                    <a:lnTo>
                      <a:pt x="8" y="694"/>
                    </a:lnTo>
                    <a:lnTo>
                      <a:pt x="8" y="686"/>
                    </a:lnTo>
                    <a:lnTo>
                      <a:pt x="16" y="670"/>
                    </a:lnTo>
                    <a:lnTo>
                      <a:pt x="32" y="654"/>
                    </a:lnTo>
                    <a:lnTo>
                      <a:pt x="56" y="638"/>
                    </a:lnTo>
                    <a:lnTo>
                      <a:pt x="88" y="630"/>
                    </a:lnTo>
                    <a:lnTo>
                      <a:pt x="104" y="598"/>
                    </a:lnTo>
                    <a:lnTo>
                      <a:pt x="104" y="558"/>
                    </a:lnTo>
                    <a:lnTo>
                      <a:pt x="96" y="535"/>
                    </a:lnTo>
                    <a:lnTo>
                      <a:pt x="96" y="519"/>
                    </a:lnTo>
                    <a:lnTo>
                      <a:pt x="104" y="511"/>
                    </a:lnTo>
                    <a:lnTo>
                      <a:pt x="112" y="519"/>
                    </a:lnTo>
                    <a:lnTo>
                      <a:pt x="128" y="527"/>
                    </a:lnTo>
                    <a:lnTo>
                      <a:pt x="152" y="535"/>
                    </a:lnTo>
                    <a:lnTo>
                      <a:pt x="160" y="535"/>
                    </a:lnTo>
                    <a:lnTo>
                      <a:pt x="168" y="543"/>
                    </a:lnTo>
                    <a:lnTo>
                      <a:pt x="176" y="550"/>
                    </a:lnTo>
                    <a:lnTo>
                      <a:pt x="184" y="550"/>
                    </a:lnTo>
                    <a:lnTo>
                      <a:pt x="192" y="543"/>
                    </a:lnTo>
                    <a:lnTo>
                      <a:pt x="200" y="543"/>
                    </a:lnTo>
                    <a:lnTo>
                      <a:pt x="200" y="550"/>
                    </a:lnTo>
                    <a:lnTo>
                      <a:pt x="208" y="550"/>
                    </a:lnTo>
                    <a:lnTo>
                      <a:pt x="224" y="550"/>
                    </a:lnTo>
                    <a:lnTo>
                      <a:pt x="231" y="550"/>
                    </a:lnTo>
                    <a:lnTo>
                      <a:pt x="239" y="550"/>
                    </a:lnTo>
                    <a:lnTo>
                      <a:pt x="247" y="550"/>
                    </a:lnTo>
                    <a:lnTo>
                      <a:pt x="255" y="535"/>
                    </a:lnTo>
                    <a:lnTo>
                      <a:pt x="263" y="527"/>
                    </a:lnTo>
                    <a:lnTo>
                      <a:pt x="271" y="519"/>
                    </a:lnTo>
                    <a:lnTo>
                      <a:pt x="271" y="511"/>
                    </a:lnTo>
                    <a:lnTo>
                      <a:pt x="271" y="503"/>
                    </a:lnTo>
                    <a:lnTo>
                      <a:pt x="271" y="495"/>
                    </a:lnTo>
                    <a:lnTo>
                      <a:pt x="271" y="487"/>
                    </a:lnTo>
                    <a:lnTo>
                      <a:pt x="263" y="479"/>
                    </a:lnTo>
                    <a:lnTo>
                      <a:pt x="263" y="471"/>
                    </a:lnTo>
                    <a:lnTo>
                      <a:pt x="263" y="463"/>
                    </a:lnTo>
                    <a:lnTo>
                      <a:pt x="263" y="455"/>
                    </a:lnTo>
                    <a:lnTo>
                      <a:pt x="263" y="447"/>
                    </a:lnTo>
                    <a:lnTo>
                      <a:pt x="263" y="439"/>
                    </a:lnTo>
                    <a:lnTo>
                      <a:pt x="255" y="431"/>
                    </a:lnTo>
                    <a:lnTo>
                      <a:pt x="247" y="431"/>
                    </a:lnTo>
                    <a:lnTo>
                      <a:pt x="255" y="415"/>
                    </a:lnTo>
                    <a:lnTo>
                      <a:pt x="271" y="399"/>
                    </a:lnTo>
                    <a:lnTo>
                      <a:pt x="279" y="391"/>
                    </a:lnTo>
                    <a:lnTo>
                      <a:pt x="287" y="375"/>
                    </a:lnTo>
                    <a:lnTo>
                      <a:pt x="303" y="367"/>
                    </a:lnTo>
                    <a:lnTo>
                      <a:pt x="311" y="351"/>
                    </a:lnTo>
                    <a:lnTo>
                      <a:pt x="311" y="343"/>
                    </a:lnTo>
                    <a:lnTo>
                      <a:pt x="311" y="335"/>
                    </a:lnTo>
                    <a:lnTo>
                      <a:pt x="311" y="319"/>
                    </a:lnTo>
                    <a:lnTo>
                      <a:pt x="311" y="303"/>
                    </a:lnTo>
                    <a:lnTo>
                      <a:pt x="311" y="295"/>
                    </a:lnTo>
                    <a:lnTo>
                      <a:pt x="327" y="271"/>
                    </a:lnTo>
                    <a:lnTo>
                      <a:pt x="343" y="239"/>
                    </a:lnTo>
                    <a:lnTo>
                      <a:pt x="343" y="191"/>
                    </a:lnTo>
                    <a:lnTo>
                      <a:pt x="343" y="143"/>
                    </a:lnTo>
                    <a:lnTo>
                      <a:pt x="335" y="103"/>
                    </a:lnTo>
                    <a:lnTo>
                      <a:pt x="327" y="71"/>
                    </a:lnTo>
                    <a:lnTo>
                      <a:pt x="311" y="63"/>
                    </a:lnTo>
                    <a:lnTo>
                      <a:pt x="303" y="55"/>
                    </a:lnTo>
                    <a:lnTo>
                      <a:pt x="303" y="47"/>
                    </a:lnTo>
                    <a:lnTo>
                      <a:pt x="295" y="39"/>
                    </a:lnTo>
                    <a:lnTo>
                      <a:pt x="303" y="39"/>
                    </a:lnTo>
                    <a:lnTo>
                      <a:pt x="311" y="39"/>
                    </a:lnTo>
                    <a:lnTo>
                      <a:pt x="311" y="31"/>
                    </a:lnTo>
                    <a:lnTo>
                      <a:pt x="311" y="23"/>
                    </a:lnTo>
                    <a:lnTo>
                      <a:pt x="319" y="15"/>
                    </a:lnTo>
                    <a:lnTo>
                      <a:pt x="327" y="15"/>
                    </a:lnTo>
                    <a:lnTo>
                      <a:pt x="351" y="8"/>
                    </a:lnTo>
                    <a:lnTo>
                      <a:pt x="367" y="0"/>
                    </a:lnTo>
                    <a:lnTo>
                      <a:pt x="375" y="8"/>
                    </a:lnTo>
                    <a:lnTo>
                      <a:pt x="383" y="15"/>
                    </a:lnTo>
                    <a:lnTo>
                      <a:pt x="391" y="23"/>
                    </a:lnTo>
                    <a:lnTo>
                      <a:pt x="407" y="47"/>
                    </a:lnTo>
                    <a:lnTo>
                      <a:pt x="431" y="79"/>
                    </a:lnTo>
                    <a:lnTo>
                      <a:pt x="455" y="111"/>
                    </a:lnTo>
                    <a:lnTo>
                      <a:pt x="471" y="127"/>
                    </a:lnTo>
                    <a:lnTo>
                      <a:pt x="471" y="135"/>
                    </a:lnTo>
                    <a:lnTo>
                      <a:pt x="479" y="143"/>
                    </a:lnTo>
                    <a:lnTo>
                      <a:pt x="479" y="159"/>
                    </a:lnTo>
                    <a:lnTo>
                      <a:pt x="479" y="175"/>
                    </a:lnTo>
                    <a:lnTo>
                      <a:pt x="487" y="183"/>
                    </a:lnTo>
                    <a:lnTo>
                      <a:pt x="495" y="191"/>
                    </a:lnTo>
                    <a:lnTo>
                      <a:pt x="503" y="199"/>
                    </a:lnTo>
                    <a:lnTo>
                      <a:pt x="511" y="199"/>
                    </a:lnTo>
                    <a:lnTo>
                      <a:pt x="527" y="207"/>
                    </a:lnTo>
                    <a:lnTo>
                      <a:pt x="543" y="223"/>
                    </a:lnTo>
                    <a:lnTo>
                      <a:pt x="559" y="231"/>
                    </a:lnTo>
                    <a:lnTo>
                      <a:pt x="583" y="247"/>
                    </a:lnTo>
                    <a:lnTo>
                      <a:pt x="606" y="263"/>
                    </a:lnTo>
                    <a:lnTo>
                      <a:pt x="622" y="271"/>
                    </a:lnTo>
                    <a:lnTo>
                      <a:pt x="638" y="279"/>
                    </a:lnTo>
                    <a:lnTo>
                      <a:pt x="662" y="287"/>
                    </a:lnTo>
                    <a:lnTo>
                      <a:pt x="670" y="295"/>
                    </a:lnTo>
                    <a:lnTo>
                      <a:pt x="678" y="303"/>
                    </a:lnTo>
                    <a:lnTo>
                      <a:pt x="686" y="303"/>
                    </a:lnTo>
                    <a:lnTo>
                      <a:pt x="694" y="303"/>
                    </a:lnTo>
                    <a:lnTo>
                      <a:pt x="710" y="303"/>
                    </a:lnTo>
                    <a:lnTo>
                      <a:pt x="726" y="311"/>
                    </a:lnTo>
                    <a:lnTo>
                      <a:pt x="742" y="319"/>
                    </a:lnTo>
                    <a:lnTo>
                      <a:pt x="766" y="335"/>
                    </a:lnTo>
                    <a:lnTo>
                      <a:pt x="774" y="335"/>
                    </a:lnTo>
                    <a:lnTo>
                      <a:pt x="782" y="343"/>
                    </a:lnTo>
                    <a:lnTo>
                      <a:pt x="798" y="351"/>
                    </a:lnTo>
                    <a:lnTo>
                      <a:pt x="822" y="359"/>
                    </a:lnTo>
                    <a:lnTo>
                      <a:pt x="830" y="359"/>
                    </a:lnTo>
                    <a:lnTo>
                      <a:pt x="846" y="351"/>
                    </a:lnTo>
                    <a:lnTo>
                      <a:pt x="854" y="335"/>
                    </a:lnTo>
                    <a:lnTo>
                      <a:pt x="862" y="327"/>
                    </a:lnTo>
                    <a:lnTo>
                      <a:pt x="886" y="303"/>
                    </a:lnTo>
                    <a:lnTo>
                      <a:pt x="926" y="271"/>
                    </a:lnTo>
                    <a:lnTo>
                      <a:pt x="949" y="239"/>
                    </a:lnTo>
                    <a:lnTo>
                      <a:pt x="949" y="231"/>
                    </a:lnTo>
                    <a:lnTo>
                      <a:pt x="949" y="239"/>
                    </a:lnTo>
                    <a:lnTo>
                      <a:pt x="949" y="255"/>
                    </a:lnTo>
                    <a:lnTo>
                      <a:pt x="949" y="271"/>
                    </a:lnTo>
                    <a:lnTo>
                      <a:pt x="942" y="271"/>
                    </a:lnTo>
                    <a:lnTo>
                      <a:pt x="942" y="279"/>
                    </a:lnTo>
                    <a:lnTo>
                      <a:pt x="926" y="311"/>
                    </a:lnTo>
                    <a:lnTo>
                      <a:pt x="910" y="343"/>
                    </a:lnTo>
                    <a:lnTo>
                      <a:pt x="902" y="367"/>
                    </a:lnTo>
                    <a:lnTo>
                      <a:pt x="902" y="383"/>
                    </a:lnTo>
                    <a:lnTo>
                      <a:pt x="910" y="391"/>
                    </a:lnTo>
                    <a:lnTo>
                      <a:pt x="918" y="399"/>
                    </a:lnTo>
                    <a:lnTo>
                      <a:pt x="934" y="407"/>
                    </a:lnTo>
                    <a:lnTo>
                      <a:pt x="949" y="415"/>
                    </a:lnTo>
                    <a:lnTo>
                      <a:pt x="957" y="415"/>
                    </a:lnTo>
                    <a:lnTo>
                      <a:pt x="949" y="415"/>
                    </a:lnTo>
                    <a:lnTo>
                      <a:pt x="934" y="415"/>
                    </a:lnTo>
                    <a:lnTo>
                      <a:pt x="918" y="431"/>
                    </a:lnTo>
                    <a:lnTo>
                      <a:pt x="926" y="447"/>
                    </a:lnTo>
                    <a:lnTo>
                      <a:pt x="934" y="463"/>
                    </a:lnTo>
                    <a:lnTo>
                      <a:pt x="949" y="479"/>
                    </a:lnTo>
                    <a:lnTo>
                      <a:pt x="965" y="487"/>
                    </a:lnTo>
                    <a:lnTo>
                      <a:pt x="981" y="479"/>
                    </a:lnTo>
                    <a:lnTo>
                      <a:pt x="1005" y="471"/>
                    </a:lnTo>
                    <a:lnTo>
                      <a:pt x="1029" y="455"/>
                    </a:lnTo>
                    <a:lnTo>
                      <a:pt x="1045" y="439"/>
                    </a:lnTo>
                    <a:lnTo>
                      <a:pt x="1053" y="431"/>
                    </a:lnTo>
                    <a:lnTo>
                      <a:pt x="1061" y="439"/>
                    </a:lnTo>
                    <a:lnTo>
                      <a:pt x="1061" y="447"/>
                    </a:lnTo>
                    <a:lnTo>
                      <a:pt x="1061" y="455"/>
                    </a:lnTo>
                    <a:lnTo>
                      <a:pt x="1045" y="463"/>
                    </a:lnTo>
                    <a:lnTo>
                      <a:pt x="1021" y="471"/>
                    </a:lnTo>
                    <a:lnTo>
                      <a:pt x="1013" y="487"/>
                    </a:lnTo>
                    <a:lnTo>
                      <a:pt x="1005" y="503"/>
                    </a:lnTo>
                    <a:lnTo>
                      <a:pt x="997" y="511"/>
                    </a:lnTo>
                    <a:lnTo>
                      <a:pt x="989" y="511"/>
                    </a:lnTo>
                    <a:lnTo>
                      <a:pt x="981" y="511"/>
                    </a:lnTo>
                    <a:lnTo>
                      <a:pt x="973" y="519"/>
                    </a:lnTo>
                    <a:lnTo>
                      <a:pt x="965" y="519"/>
                    </a:lnTo>
                    <a:lnTo>
                      <a:pt x="949" y="519"/>
                    </a:lnTo>
                    <a:lnTo>
                      <a:pt x="942" y="511"/>
                    </a:lnTo>
                    <a:lnTo>
                      <a:pt x="934" y="519"/>
                    </a:lnTo>
                    <a:lnTo>
                      <a:pt x="918" y="535"/>
                    </a:lnTo>
                    <a:lnTo>
                      <a:pt x="894" y="550"/>
                    </a:lnTo>
                    <a:lnTo>
                      <a:pt x="886" y="550"/>
                    </a:lnTo>
                    <a:lnTo>
                      <a:pt x="878" y="550"/>
                    </a:lnTo>
                    <a:lnTo>
                      <a:pt x="870" y="550"/>
                    </a:lnTo>
                    <a:lnTo>
                      <a:pt x="862" y="550"/>
                    </a:lnTo>
                    <a:lnTo>
                      <a:pt x="854" y="558"/>
                    </a:lnTo>
                    <a:lnTo>
                      <a:pt x="838" y="566"/>
                    </a:lnTo>
                    <a:lnTo>
                      <a:pt x="814" y="574"/>
                    </a:lnTo>
                    <a:lnTo>
                      <a:pt x="806" y="574"/>
                    </a:lnTo>
                    <a:lnTo>
                      <a:pt x="790" y="566"/>
                    </a:lnTo>
                    <a:lnTo>
                      <a:pt x="766" y="558"/>
                    </a:lnTo>
                    <a:lnTo>
                      <a:pt x="742" y="558"/>
                    </a:lnTo>
                    <a:lnTo>
                      <a:pt x="726" y="566"/>
                    </a:lnTo>
                    <a:lnTo>
                      <a:pt x="718" y="582"/>
                    </a:lnTo>
                    <a:lnTo>
                      <a:pt x="710" y="590"/>
                    </a:lnTo>
                    <a:lnTo>
                      <a:pt x="686" y="614"/>
                    </a:lnTo>
                    <a:lnTo>
                      <a:pt x="662" y="630"/>
                    </a:lnTo>
                    <a:lnTo>
                      <a:pt x="646" y="646"/>
                    </a:lnTo>
                    <a:lnTo>
                      <a:pt x="638" y="662"/>
                    </a:lnTo>
                    <a:lnTo>
                      <a:pt x="638" y="670"/>
                    </a:lnTo>
                    <a:lnTo>
                      <a:pt x="638" y="678"/>
                    </a:lnTo>
                    <a:lnTo>
                      <a:pt x="622" y="686"/>
                    </a:lnTo>
                    <a:lnTo>
                      <a:pt x="606" y="710"/>
                    </a:lnTo>
                    <a:lnTo>
                      <a:pt x="598" y="742"/>
                    </a:lnTo>
                    <a:lnTo>
                      <a:pt x="598" y="750"/>
                    </a:lnTo>
                    <a:lnTo>
                      <a:pt x="598" y="758"/>
                    </a:lnTo>
                    <a:lnTo>
                      <a:pt x="590" y="766"/>
                    </a:lnTo>
                    <a:lnTo>
                      <a:pt x="590" y="774"/>
                    </a:lnTo>
                    <a:lnTo>
                      <a:pt x="590" y="782"/>
                    </a:lnTo>
                    <a:lnTo>
                      <a:pt x="583" y="790"/>
                    </a:lnTo>
                    <a:lnTo>
                      <a:pt x="575" y="806"/>
                    </a:lnTo>
                    <a:lnTo>
                      <a:pt x="567" y="806"/>
                    </a:lnTo>
                    <a:lnTo>
                      <a:pt x="551" y="782"/>
                    </a:lnTo>
                    <a:lnTo>
                      <a:pt x="543" y="758"/>
                    </a:lnTo>
                    <a:lnTo>
                      <a:pt x="519" y="750"/>
                    </a:lnTo>
                    <a:lnTo>
                      <a:pt x="503" y="742"/>
                    </a:lnTo>
                    <a:lnTo>
                      <a:pt x="495" y="734"/>
                    </a:lnTo>
                    <a:lnTo>
                      <a:pt x="495" y="742"/>
                    </a:lnTo>
                    <a:lnTo>
                      <a:pt x="479" y="734"/>
                    </a:lnTo>
                    <a:lnTo>
                      <a:pt x="455" y="726"/>
                    </a:lnTo>
                    <a:lnTo>
                      <a:pt x="423" y="718"/>
                    </a:lnTo>
                    <a:lnTo>
                      <a:pt x="383" y="702"/>
                    </a:lnTo>
                    <a:lnTo>
                      <a:pt x="343" y="678"/>
                    </a:lnTo>
                    <a:lnTo>
                      <a:pt x="311" y="662"/>
                    </a:lnTo>
                    <a:lnTo>
                      <a:pt x="295" y="662"/>
                    </a:lnTo>
                    <a:lnTo>
                      <a:pt x="279" y="670"/>
                    </a:lnTo>
                    <a:lnTo>
                      <a:pt x="255" y="678"/>
                    </a:lnTo>
                    <a:lnTo>
                      <a:pt x="231" y="694"/>
                    </a:lnTo>
                    <a:lnTo>
                      <a:pt x="216" y="710"/>
                    </a:lnTo>
                    <a:lnTo>
                      <a:pt x="200" y="726"/>
                    </a:lnTo>
                    <a:lnTo>
                      <a:pt x="192" y="726"/>
                    </a:lnTo>
                    <a:lnTo>
                      <a:pt x="192" y="718"/>
                    </a:lnTo>
                    <a:lnTo>
                      <a:pt x="176" y="694"/>
                    </a:lnTo>
                    <a:lnTo>
                      <a:pt x="152" y="670"/>
                    </a:lnTo>
                    <a:lnTo>
                      <a:pt x="128" y="662"/>
                    </a:lnTo>
                    <a:lnTo>
                      <a:pt x="112" y="670"/>
                    </a:lnTo>
                    <a:lnTo>
                      <a:pt x="96" y="686"/>
                    </a:lnTo>
                    <a:lnTo>
                      <a:pt x="88" y="694"/>
                    </a:lnTo>
                    <a:lnTo>
                      <a:pt x="80" y="702"/>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47" name="Freeform 35">
                <a:extLst>
                  <a:ext uri="{FF2B5EF4-FFF2-40B4-BE49-F238E27FC236}">
                    <a16:creationId xmlns:a16="http://schemas.microsoft.com/office/drawing/2014/main" id="{3EB737D8-37CD-4C1E-981F-692DAAF06DA6}"/>
                  </a:ext>
                </a:extLst>
              </p:cNvPr>
              <p:cNvSpPr>
                <a:spLocks/>
              </p:cNvSpPr>
              <p:nvPr/>
            </p:nvSpPr>
            <p:spPr bwMode="auto">
              <a:xfrm>
                <a:off x="3182" y="1013"/>
                <a:ext cx="22" cy="31"/>
              </a:xfrm>
              <a:custGeom>
                <a:avLst/>
                <a:gdLst>
                  <a:gd name="T0" fmla="*/ 6 w 24"/>
                  <a:gd name="T1" fmla="*/ 0 h 40"/>
                  <a:gd name="T2" fmla="*/ 11 w 24"/>
                  <a:gd name="T3" fmla="*/ 2 h 40"/>
                  <a:gd name="T4" fmla="*/ 11 w 24"/>
                  <a:gd name="T5" fmla="*/ 2 h 40"/>
                  <a:gd name="T6" fmla="*/ 6 w 24"/>
                  <a:gd name="T7" fmla="*/ 2 h 40"/>
                  <a:gd name="T8" fmla="*/ 6 w 24"/>
                  <a:gd name="T9" fmla="*/ 2 h 40"/>
                  <a:gd name="T10" fmla="*/ 6 w 24"/>
                  <a:gd name="T11" fmla="*/ 3 h 40"/>
                  <a:gd name="T12" fmla="*/ 0 w 24"/>
                  <a:gd name="T13" fmla="*/ 3 h 40"/>
                  <a:gd name="T14" fmla="*/ 0 w 24"/>
                  <a:gd name="T15" fmla="*/ 2 h 40"/>
                  <a:gd name="T16" fmla="*/ 0 w 24"/>
                  <a:gd name="T17" fmla="*/ 2 h 40"/>
                  <a:gd name="T18" fmla="*/ 0 w 24"/>
                  <a:gd name="T19" fmla="*/ 2 h 40"/>
                  <a:gd name="T20" fmla="*/ 0 w 24"/>
                  <a:gd name="T21" fmla="*/ 2 h 40"/>
                  <a:gd name="T22" fmla="*/ 6 w 24"/>
                  <a:gd name="T23" fmla="*/ 0 h 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40"/>
                  <a:gd name="T38" fmla="*/ 24 w 24"/>
                  <a:gd name="T39" fmla="*/ 40 h 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40">
                    <a:moveTo>
                      <a:pt x="16" y="0"/>
                    </a:moveTo>
                    <a:lnTo>
                      <a:pt x="24" y="8"/>
                    </a:lnTo>
                    <a:lnTo>
                      <a:pt x="24" y="16"/>
                    </a:lnTo>
                    <a:lnTo>
                      <a:pt x="16" y="24"/>
                    </a:lnTo>
                    <a:lnTo>
                      <a:pt x="8" y="32"/>
                    </a:lnTo>
                    <a:lnTo>
                      <a:pt x="8" y="40"/>
                    </a:lnTo>
                    <a:lnTo>
                      <a:pt x="0" y="40"/>
                    </a:lnTo>
                    <a:lnTo>
                      <a:pt x="0" y="32"/>
                    </a:lnTo>
                    <a:lnTo>
                      <a:pt x="0" y="24"/>
                    </a:lnTo>
                    <a:lnTo>
                      <a:pt x="0" y="16"/>
                    </a:lnTo>
                    <a:lnTo>
                      <a:pt x="0" y="8"/>
                    </a:lnTo>
                    <a:lnTo>
                      <a:pt x="16" y="0"/>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48" name="Freeform 36">
                <a:extLst>
                  <a:ext uri="{FF2B5EF4-FFF2-40B4-BE49-F238E27FC236}">
                    <a16:creationId xmlns:a16="http://schemas.microsoft.com/office/drawing/2014/main" id="{ED915860-D7DD-4673-A755-D3EB4F3C8A5D}"/>
                  </a:ext>
                </a:extLst>
              </p:cNvPr>
              <p:cNvSpPr>
                <a:spLocks/>
              </p:cNvSpPr>
              <p:nvPr/>
            </p:nvSpPr>
            <p:spPr bwMode="auto">
              <a:xfrm>
                <a:off x="3182" y="1013"/>
                <a:ext cx="22" cy="31"/>
              </a:xfrm>
              <a:custGeom>
                <a:avLst/>
                <a:gdLst>
                  <a:gd name="T0" fmla="*/ 6 w 24"/>
                  <a:gd name="T1" fmla="*/ 0 h 40"/>
                  <a:gd name="T2" fmla="*/ 11 w 24"/>
                  <a:gd name="T3" fmla="*/ 2 h 40"/>
                  <a:gd name="T4" fmla="*/ 11 w 24"/>
                  <a:gd name="T5" fmla="*/ 2 h 40"/>
                  <a:gd name="T6" fmla="*/ 6 w 24"/>
                  <a:gd name="T7" fmla="*/ 2 h 40"/>
                  <a:gd name="T8" fmla="*/ 6 w 24"/>
                  <a:gd name="T9" fmla="*/ 2 h 40"/>
                  <a:gd name="T10" fmla="*/ 6 w 24"/>
                  <a:gd name="T11" fmla="*/ 3 h 40"/>
                  <a:gd name="T12" fmla="*/ 0 w 24"/>
                  <a:gd name="T13" fmla="*/ 3 h 40"/>
                  <a:gd name="T14" fmla="*/ 0 w 24"/>
                  <a:gd name="T15" fmla="*/ 2 h 40"/>
                  <a:gd name="T16" fmla="*/ 0 w 24"/>
                  <a:gd name="T17" fmla="*/ 2 h 40"/>
                  <a:gd name="T18" fmla="*/ 0 w 24"/>
                  <a:gd name="T19" fmla="*/ 2 h 40"/>
                  <a:gd name="T20" fmla="*/ 0 w 24"/>
                  <a:gd name="T21" fmla="*/ 2 h 40"/>
                  <a:gd name="T22" fmla="*/ 6 w 24"/>
                  <a:gd name="T23" fmla="*/ 0 h 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40"/>
                  <a:gd name="T38" fmla="*/ 24 w 24"/>
                  <a:gd name="T39" fmla="*/ 40 h 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40">
                    <a:moveTo>
                      <a:pt x="16" y="0"/>
                    </a:moveTo>
                    <a:lnTo>
                      <a:pt x="24" y="8"/>
                    </a:lnTo>
                    <a:lnTo>
                      <a:pt x="24" y="16"/>
                    </a:lnTo>
                    <a:lnTo>
                      <a:pt x="16" y="24"/>
                    </a:lnTo>
                    <a:lnTo>
                      <a:pt x="8" y="32"/>
                    </a:lnTo>
                    <a:lnTo>
                      <a:pt x="8" y="40"/>
                    </a:lnTo>
                    <a:lnTo>
                      <a:pt x="0" y="40"/>
                    </a:lnTo>
                    <a:lnTo>
                      <a:pt x="0" y="32"/>
                    </a:lnTo>
                    <a:lnTo>
                      <a:pt x="0" y="24"/>
                    </a:lnTo>
                    <a:lnTo>
                      <a:pt x="0" y="16"/>
                    </a:lnTo>
                    <a:lnTo>
                      <a:pt x="0" y="8"/>
                    </a:lnTo>
                    <a:lnTo>
                      <a:pt x="16" y="0"/>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49" name="Freeform 37">
                <a:extLst>
                  <a:ext uri="{FF2B5EF4-FFF2-40B4-BE49-F238E27FC236}">
                    <a16:creationId xmlns:a16="http://schemas.microsoft.com/office/drawing/2014/main" id="{03017121-DD81-4BE7-AF01-AD399585348F}"/>
                  </a:ext>
                </a:extLst>
              </p:cNvPr>
              <p:cNvSpPr>
                <a:spLocks/>
              </p:cNvSpPr>
              <p:nvPr/>
            </p:nvSpPr>
            <p:spPr bwMode="auto">
              <a:xfrm>
                <a:off x="3446" y="462"/>
                <a:ext cx="28" cy="31"/>
              </a:xfrm>
              <a:custGeom>
                <a:avLst/>
                <a:gdLst>
                  <a:gd name="T0" fmla="*/ 0 w 31"/>
                  <a:gd name="T1" fmla="*/ 2 h 40"/>
                  <a:gd name="T2" fmla="*/ 0 w 31"/>
                  <a:gd name="T3" fmla="*/ 2 h 40"/>
                  <a:gd name="T4" fmla="*/ 5 w 31"/>
                  <a:gd name="T5" fmla="*/ 0 h 40"/>
                  <a:gd name="T6" fmla="*/ 9 w 31"/>
                  <a:gd name="T7" fmla="*/ 2 h 40"/>
                  <a:gd name="T8" fmla="*/ 9 w 31"/>
                  <a:gd name="T9" fmla="*/ 2 h 40"/>
                  <a:gd name="T10" fmla="*/ 12 w 31"/>
                  <a:gd name="T11" fmla="*/ 2 h 40"/>
                  <a:gd name="T12" fmla="*/ 12 w 31"/>
                  <a:gd name="T13" fmla="*/ 3 h 40"/>
                  <a:gd name="T14" fmla="*/ 9 w 31"/>
                  <a:gd name="T15" fmla="*/ 3 h 40"/>
                  <a:gd name="T16" fmla="*/ 5 w 31"/>
                  <a:gd name="T17" fmla="*/ 2 h 40"/>
                  <a:gd name="T18" fmla="*/ 0 w 31"/>
                  <a:gd name="T19" fmla="*/ 2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40"/>
                  <a:gd name="T32" fmla="*/ 31 w 31"/>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40">
                    <a:moveTo>
                      <a:pt x="0" y="16"/>
                    </a:moveTo>
                    <a:lnTo>
                      <a:pt x="0" y="8"/>
                    </a:lnTo>
                    <a:lnTo>
                      <a:pt x="7" y="0"/>
                    </a:lnTo>
                    <a:lnTo>
                      <a:pt x="23" y="8"/>
                    </a:lnTo>
                    <a:lnTo>
                      <a:pt x="23" y="16"/>
                    </a:lnTo>
                    <a:lnTo>
                      <a:pt x="31" y="32"/>
                    </a:lnTo>
                    <a:lnTo>
                      <a:pt x="31" y="40"/>
                    </a:lnTo>
                    <a:lnTo>
                      <a:pt x="23" y="40"/>
                    </a:lnTo>
                    <a:lnTo>
                      <a:pt x="7" y="32"/>
                    </a:lnTo>
                    <a:lnTo>
                      <a:pt x="0" y="16"/>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50" name="Freeform 38">
                <a:extLst>
                  <a:ext uri="{FF2B5EF4-FFF2-40B4-BE49-F238E27FC236}">
                    <a16:creationId xmlns:a16="http://schemas.microsoft.com/office/drawing/2014/main" id="{2501E190-E3CC-47CB-8461-72A67C0753DE}"/>
                  </a:ext>
                </a:extLst>
              </p:cNvPr>
              <p:cNvSpPr>
                <a:spLocks/>
              </p:cNvSpPr>
              <p:nvPr/>
            </p:nvSpPr>
            <p:spPr bwMode="auto">
              <a:xfrm>
                <a:off x="3446" y="462"/>
                <a:ext cx="28" cy="31"/>
              </a:xfrm>
              <a:custGeom>
                <a:avLst/>
                <a:gdLst>
                  <a:gd name="T0" fmla="*/ 0 w 31"/>
                  <a:gd name="T1" fmla="*/ 2 h 40"/>
                  <a:gd name="T2" fmla="*/ 0 w 31"/>
                  <a:gd name="T3" fmla="*/ 2 h 40"/>
                  <a:gd name="T4" fmla="*/ 5 w 31"/>
                  <a:gd name="T5" fmla="*/ 0 h 40"/>
                  <a:gd name="T6" fmla="*/ 9 w 31"/>
                  <a:gd name="T7" fmla="*/ 2 h 40"/>
                  <a:gd name="T8" fmla="*/ 9 w 31"/>
                  <a:gd name="T9" fmla="*/ 2 h 40"/>
                  <a:gd name="T10" fmla="*/ 12 w 31"/>
                  <a:gd name="T11" fmla="*/ 2 h 40"/>
                  <a:gd name="T12" fmla="*/ 12 w 31"/>
                  <a:gd name="T13" fmla="*/ 3 h 40"/>
                  <a:gd name="T14" fmla="*/ 9 w 31"/>
                  <a:gd name="T15" fmla="*/ 3 h 40"/>
                  <a:gd name="T16" fmla="*/ 5 w 31"/>
                  <a:gd name="T17" fmla="*/ 2 h 40"/>
                  <a:gd name="T18" fmla="*/ 0 w 31"/>
                  <a:gd name="T19" fmla="*/ 2 h 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40"/>
                  <a:gd name="T32" fmla="*/ 31 w 31"/>
                  <a:gd name="T33" fmla="*/ 40 h 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40">
                    <a:moveTo>
                      <a:pt x="0" y="16"/>
                    </a:moveTo>
                    <a:lnTo>
                      <a:pt x="0" y="8"/>
                    </a:lnTo>
                    <a:lnTo>
                      <a:pt x="7" y="0"/>
                    </a:lnTo>
                    <a:lnTo>
                      <a:pt x="23" y="8"/>
                    </a:lnTo>
                    <a:lnTo>
                      <a:pt x="23" y="16"/>
                    </a:lnTo>
                    <a:lnTo>
                      <a:pt x="31" y="32"/>
                    </a:lnTo>
                    <a:lnTo>
                      <a:pt x="31" y="40"/>
                    </a:lnTo>
                    <a:lnTo>
                      <a:pt x="23" y="40"/>
                    </a:lnTo>
                    <a:lnTo>
                      <a:pt x="7" y="32"/>
                    </a:lnTo>
                    <a:lnTo>
                      <a:pt x="0" y="16"/>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51" name="Freeform 39">
                <a:extLst>
                  <a:ext uri="{FF2B5EF4-FFF2-40B4-BE49-F238E27FC236}">
                    <a16:creationId xmlns:a16="http://schemas.microsoft.com/office/drawing/2014/main" id="{50A4C0B5-C861-4401-9A07-7AE1287E5110}"/>
                  </a:ext>
                </a:extLst>
              </p:cNvPr>
              <p:cNvSpPr>
                <a:spLocks/>
              </p:cNvSpPr>
              <p:nvPr/>
            </p:nvSpPr>
            <p:spPr bwMode="auto">
              <a:xfrm>
                <a:off x="4113" y="580"/>
                <a:ext cx="136" cy="155"/>
              </a:xfrm>
              <a:custGeom>
                <a:avLst/>
                <a:gdLst>
                  <a:gd name="T0" fmla="*/ 0 w 152"/>
                  <a:gd name="T1" fmla="*/ 12 h 200"/>
                  <a:gd name="T2" fmla="*/ 4 w 152"/>
                  <a:gd name="T3" fmla="*/ 12 h 200"/>
                  <a:gd name="T4" fmla="*/ 5 w 152"/>
                  <a:gd name="T5" fmla="*/ 10 h 200"/>
                  <a:gd name="T6" fmla="*/ 11 w 152"/>
                  <a:gd name="T7" fmla="*/ 9 h 200"/>
                  <a:gd name="T8" fmla="*/ 15 w 152"/>
                  <a:gd name="T9" fmla="*/ 9 h 200"/>
                  <a:gd name="T10" fmla="*/ 19 w 152"/>
                  <a:gd name="T11" fmla="*/ 7 h 200"/>
                  <a:gd name="T12" fmla="*/ 27 w 152"/>
                  <a:gd name="T13" fmla="*/ 5 h 200"/>
                  <a:gd name="T14" fmla="*/ 31 w 152"/>
                  <a:gd name="T15" fmla="*/ 4 h 200"/>
                  <a:gd name="T16" fmla="*/ 34 w 152"/>
                  <a:gd name="T17" fmla="*/ 2 h 200"/>
                  <a:gd name="T18" fmla="*/ 37 w 152"/>
                  <a:gd name="T19" fmla="*/ 2 h 200"/>
                  <a:gd name="T20" fmla="*/ 37 w 152"/>
                  <a:gd name="T21" fmla="*/ 2 h 200"/>
                  <a:gd name="T22" fmla="*/ 37 w 152"/>
                  <a:gd name="T23" fmla="*/ 0 h 200"/>
                  <a:gd name="T24" fmla="*/ 37 w 152"/>
                  <a:gd name="T25" fmla="*/ 2 h 200"/>
                  <a:gd name="T26" fmla="*/ 39 w 152"/>
                  <a:gd name="T27" fmla="*/ 2 h 200"/>
                  <a:gd name="T28" fmla="*/ 42 w 152"/>
                  <a:gd name="T29" fmla="*/ 2 h 200"/>
                  <a:gd name="T30" fmla="*/ 46 w 152"/>
                  <a:gd name="T31" fmla="*/ 2 h 200"/>
                  <a:gd name="T32" fmla="*/ 47 w 152"/>
                  <a:gd name="T33" fmla="*/ 3 h 200"/>
                  <a:gd name="T34" fmla="*/ 51 w 152"/>
                  <a:gd name="T35" fmla="*/ 4 h 200"/>
                  <a:gd name="T36" fmla="*/ 51 w 152"/>
                  <a:gd name="T37" fmla="*/ 4 h 200"/>
                  <a:gd name="T38" fmla="*/ 46 w 152"/>
                  <a:gd name="T39" fmla="*/ 4 h 200"/>
                  <a:gd name="T40" fmla="*/ 42 w 152"/>
                  <a:gd name="T41" fmla="*/ 5 h 200"/>
                  <a:gd name="T42" fmla="*/ 42 w 152"/>
                  <a:gd name="T43" fmla="*/ 5 h 200"/>
                  <a:gd name="T44" fmla="*/ 37 w 152"/>
                  <a:gd name="T45" fmla="*/ 7 h 200"/>
                  <a:gd name="T46" fmla="*/ 31 w 152"/>
                  <a:gd name="T47" fmla="*/ 7 h 200"/>
                  <a:gd name="T48" fmla="*/ 27 w 152"/>
                  <a:gd name="T49" fmla="*/ 9 h 200"/>
                  <a:gd name="T50" fmla="*/ 21 w 152"/>
                  <a:gd name="T51" fmla="*/ 10 h 200"/>
                  <a:gd name="T52" fmla="*/ 15 w 152"/>
                  <a:gd name="T53" fmla="*/ 12 h 200"/>
                  <a:gd name="T54" fmla="*/ 11 w 152"/>
                  <a:gd name="T55" fmla="*/ 12 h 200"/>
                  <a:gd name="T56" fmla="*/ 8 w 152"/>
                  <a:gd name="T57" fmla="*/ 12 h 200"/>
                  <a:gd name="T58" fmla="*/ 5 w 152"/>
                  <a:gd name="T59" fmla="*/ 13 h 200"/>
                  <a:gd name="T60" fmla="*/ 5 w 152"/>
                  <a:gd name="T61" fmla="*/ 13 h 200"/>
                  <a:gd name="T62" fmla="*/ 5 w 152"/>
                  <a:gd name="T63" fmla="*/ 15 h 200"/>
                  <a:gd name="T64" fmla="*/ 5 w 152"/>
                  <a:gd name="T65" fmla="*/ 16 h 200"/>
                  <a:gd name="T66" fmla="*/ 4 w 152"/>
                  <a:gd name="T67" fmla="*/ 16 h 200"/>
                  <a:gd name="T68" fmla="*/ 4 w 152"/>
                  <a:gd name="T69" fmla="*/ 15 h 200"/>
                  <a:gd name="T70" fmla="*/ 0 w 152"/>
                  <a:gd name="T71" fmla="*/ 15 h 200"/>
                  <a:gd name="T72" fmla="*/ 0 w 152"/>
                  <a:gd name="T73" fmla="*/ 12 h 2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52"/>
                  <a:gd name="T112" fmla="*/ 0 h 200"/>
                  <a:gd name="T113" fmla="*/ 152 w 152"/>
                  <a:gd name="T114" fmla="*/ 200 h 2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52" h="200">
                    <a:moveTo>
                      <a:pt x="0" y="160"/>
                    </a:moveTo>
                    <a:lnTo>
                      <a:pt x="8" y="144"/>
                    </a:lnTo>
                    <a:lnTo>
                      <a:pt x="16" y="128"/>
                    </a:lnTo>
                    <a:lnTo>
                      <a:pt x="32" y="120"/>
                    </a:lnTo>
                    <a:lnTo>
                      <a:pt x="48" y="112"/>
                    </a:lnTo>
                    <a:lnTo>
                      <a:pt x="56" y="96"/>
                    </a:lnTo>
                    <a:lnTo>
                      <a:pt x="80" y="72"/>
                    </a:lnTo>
                    <a:lnTo>
                      <a:pt x="96" y="48"/>
                    </a:lnTo>
                    <a:lnTo>
                      <a:pt x="104" y="32"/>
                    </a:lnTo>
                    <a:lnTo>
                      <a:pt x="112" y="16"/>
                    </a:lnTo>
                    <a:lnTo>
                      <a:pt x="112" y="8"/>
                    </a:lnTo>
                    <a:lnTo>
                      <a:pt x="112" y="0"/>
                    </a:lnTo>
                    <a:lnTo>
                      <a:pt x="112" y="8"/>
                    </a:lnTo>
                    <a:lnTo>
                      <a:pt x="120" y="16"/>
                    </a:lnTo>
                    <a:lnTo>
                      <a:pt x="128" y="32"/>
                    </a:lnTo>
                    <a:lnTo>
                      <a:pt x="136" y="32"/>
                    </a:lnTo>
                    <a:lnTo>
                      <a:pt x="144" y="40"/>
                    </a:lnTo>
                    <a:lnTo>
                      <a:pt x="152" y="48"/>
                    </a:lnTo>
                    <a:lnTo>
                      <a:pt x="152" y="56"/>
                    </a:lnTo>
                    <a:lnTo>
                      <a:pt x="136" y="56"/>
                    </a:lnTo>
                    <a:lnTo>
                      <a:pt x="128" y="64"/>
                    </a:lnTo>
                    <a:lnTo>
                      <a:pt x="128" y="72"/>
                    </a:lnTo>
                    <a:lnTo>
                      <a:pt x="112" y="88"/>
                    </a:lnTo>
                    <a:lnTo>
                      <a:pt x="96" y="96"/>
                    </a:lnTo>
                    <a:lnTo>
                      <a:pt x="80" y="112"/>
                    </a:lnTo>
                    <a:lnTo>
                      <a:pt x="64" y="128"/>
                    </a:lnTo>
                    <a:lnTo>
                      <a:pt x="48" y="144"/>
                    </a:lnTo>
                    <a:lnTo>
                      <a:pt x="32" y="152"/>
                    </a:lnTo>
                    <a:lnTo>
                      <a:pt x="24" y="160"/>
                    </a:lnTo>
                    <a:lnTo>
                      <a:pt x="16" y="168"/>
                    </a:lnTo>
                    <a:lnTo>
                      <a:pt x="16" y="176"/>
                    </a:lnTo>
                    <a:lnTo>
                      <a:pt x="16" y="184"/>
                    </a:lnTo>
                    <a:lnTo>
                      <a:pt x="16" y="200"/>
                    </a:lnTo>
                    <a:lnTo>
                      <a:pt x="8" y="200"/>
                    </a:lnTo>
                    <a:lnTo>
                      <a:pt x="8" y="192"/>
                    </a:lnTo>
                    <a:lnTo>
                      <a:pt x="0" y="184"/>
                    </a:lnTo>
                    <a:lnTo>
                      <a:pt x="0" y="160"/>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52" name="Freeform 40">
                <a:extLst>
                  <a:ext uri="{FF2B5EF4-FFF2-40B4-BE49-F238E27FC236}">
                    <a16:creationId xmlns:a16="http://schemas.microsoft.com/office/drawing/2014/main" id="{92954B05-266E-4253-95AD-A903675E919A}"/>
                  </a:ext>
                </a:extLst>
              </p:cNvPr>
              <p:cNvSpPr>
                <a:spLocks/>
              </p:cNvSpPr>
              <p:nvPr/>
            </p:nvSpPr>
            <p:spPr bwMode="auto">
              <a:xfrm>
                <a:off x="4113" y="580"/>
                <a:ext cx="136" cy="155"/>
              </a:xfrm>
              <a:custGeom>
                <a:avLst/>
                <a:gdLst>
                  <a:gd name="T0" fmla="*/ 0 w 152"/>
                  <a:gd name="T1" fmla="*/ 12 h 200"/>
                  <a:gd name="T2" fmla="*/ 4 w 152"/>
                  <a:gd name="T3" fmla="*/ 12 h 200"/>
                  <a:gd name="T4" fmla="*/ 5 w 152"/>
                  <a:gd name="T5" fmla="*/ 10 h 200"/>
                  <a:gd name="T6" fmla="*/ 11 w 152"/>
                  <a:gd name="T7" fmla="*/ 9 h 200"/>
                  <a:gd name="T8" fmla="*/ 15 w 152"/>
                  <a:gd name="T9" fmla="*/ 9 h 200"/>
                  <a:gd name="T10" fmla="*/ 19 w 152"/>
                  <a:gd name="T11" fmla="*/ 7 h 200"/>
                  <a:gd name="T12" fmla="*/ 27 w 152"/>
                  <a:gd name="T13" fmla="*/ 5 h 200"/>
                  <a:gd name="T14" fmla="*/ 31 w 152"/>
                  <a:gd name="T15" fmla="*/ 4 h 200"/>
                  <a:gd name="T16" fmla="*/ 34 w 152"/>
                  <a:gd name="T17" fmla="*/ 2 h 200"/>
                  <a:gd name="T18" fmla="*/ 37 w 152"/>
                  <a:gd name="T19" fmla="*/ 2 h 200"/>
                  <a:gd name="T20" fmla="*/ 37 w 152"/>
                  <a:gd name="T21" fmla="*/ 2 h 200"/>
                  <a:gd name="T22" fmla="*/ 37 w 152"/>
                  <a:gd name="T23" fmla="*/ 0 h 200"/>
                  <a:gd name="T24" fmla="*/ 37 w 152"/>
                  <a:gd name="T25" fmla="*/ 2 h 200"/>
                  <a:gd name="T26" fmla="*/ 39 w 152"/>
                  <a:gd name="T27" fmla="*/ 2 h 200"/>
                  <a:gd name="T28" fmla="*/ 42 w 152"/>
                  <a:gd name="T29" fmla="*/ 2 h 200"/>
                  <a:gd name="T30" fmla="*/ 46 w 152"/>
                  <a:gd name="T31" fmla="*/ 2 h 200"/>
                  <a:gd name="T32" fmla="*/ 47 w 152"/>
                  <a:gd name="T33" fmla="*/ 3 h 200"/>
                  <a:gd name="T34" fmla="*/ 51 w 152"/>
                  <a:gd name="T35" fmla="*/ 4 h 200"/>
                  <a:gd name="T36" fmla="*/ 51 w 152"/>
                  <a:gd name="T37" fmla="*/ 4 h 200"/>
                  <a:gd name="T38" fmla="*/ 46 w 152"/>
                  <a:gd name="T39" fmla="*/ 4 h 200"/>
                  <a:gd name="T40" fmla="*/ 42 w 152"/>
                  <a:gd name="T41" fmla="*/ 5 h 200"/>
                  <a:gd name="T42" fmla="*/ 42 w 152"/>
                  <a:gd name="T43" fmla="*/ 5 h 200"/>
                  <a:gd name="T44" fmla="*/ 37 w 152"/>
                  <a:gd name="T45" fmla="*/ 7 h 200"/>
                  <a:gd name="T46" fmla="*/ 31 w 152"/>
                  <a:gd name="T47" fmla="*/ 7 h 200"/>
                  <a:gd name="T48" fmla="*/ 27 w 152"/>
                  <a:gd name="T49" fmla="*/ 9 h 200"/>
                  <a:gd name="T50" fmla="*/ 21 w 152"/>
                  <a:gd name="T51" fmla="*/ 10 h 200"/>
                  <a:gd name="T52" fmla="*/ 15 w 152"/>
                  <a:gd name="T53" fmla="*/ 12 h 200"/>
                  <a:gd name="T54" fmla="*/ 11 w 152"/>
                  <a:gd name="T55" fmla="*/ 12 h 200"/>
                  <a:gd name="T56" fmla="*/ 8 w 152"/>
                  <a:gd name="T57" fmla="*/ 12 h 200"/>
                  <a:gd name="T58" fmla="*/ 5 w 152"/>
                  <a:gd name="T59" fmla="*/ 13 h 200"/>
                  <a:gd name="T60" fmla="*/ 5 w 152"/>
                  <a:gd name="T61" fmla="*/ 13 h 200"/>
                  <a:gd name="T62" fmla="*/ 5 w 152"/>
                  <a:gd name="T63" fmla="*/ 15 h 200"/>
                  <a:gd name="T64" fmla="*/ 5 w 152"/>
                  <a:gd name="T65" fmla="*/ 16 h 200"/>
                  <a:gd name="T66" fmla="*/ 4 w 152"/>
                  <a:gd name="T67" fmla="*/ 16 h 200"/>
                  <a:gd name="T68" fmla="*/ 4 w 152"/>
                  <a:gd name="T69" fmla="*/ 15 h 200"/>
                  <a:gd name="T70" fmla="*/ 0 w 152"/>
                  <a:gd name="T71" fmla="*/ 15 h 200"/>
                  <a:gd name="T72" fmla="*/ 0 w 152"/>
                  <a:gd name="T73" fmla="*/ 12 h 2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52"/>
                  <a:gd name="T112" fmla="*/ 0 h 200"/>
                  <a:gd name="T113" fmla="*/ 152 w 152"/>
                  <a:gd name="T114" fmla="*/ 200 h 2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52" h="200">
                    <a:moveTo>
                      <a:pt x="0" y="160"/>
                    </a:moveTo>
                    <a:lnTo>
                      <a:pt x="8" y="144"/>
                    </a:lnTo>
                    <a:lnTo>
                      <a:pt x="16" y="128"/>
                    </a:lnTo>
                    <a:lnTo>
                      <a:pt x="32" y="120"/>
                    </a:lnTo>
                    <a:lnTo>
                      <a:pt x="48" y="112"/>
                    </a:lnTo>
                    <a:lnTo>
                      <a:pt x="56" y="96"/>
                    </a:lnTo>
                    <a:lnTo>
                      <a:pt x="80" y="72"/>
                    </a:lnTo>
                    <a:lnTo>
                      <a:pt x="96" y="48"/>
                    </a:lnTo>
                    <a:lnTo>
                      <a:pt x="104" y="32"/>
                    </a:lnTo>
                    <a:lnTo>
                      <a:pt x="112" y="16"/>
                    </a:lnTo>
                    <a:lnTo>
                      <a:pt x="112" y="8"/>
                    </a:lnTo>
                    <a:lnTo>
                      <a:pt x="112" y="0"/>
                    </a:lnTo>
                    <a:lnTo>
                      <a:pt x="112" y="8"/>
                    </a:lnTo>
                    <a:lnTo>
                      <a:pt x="120" y="16"/>
                    </a:lnTo>
                    <a:lnTo>
                      <a:pt x="128" y="32"/>
                    </a:lnTo>
                    <a:lnTo>
                      <a:pt x="136" y="32"/>
                    </a:lnTo>
                    <a:lnTo>
                      <a:pt x="144" y="40"/>
                    </a:lnTo>
                    <a:lnTo>
                      <a:pt x="152" y="48"/>
                    </a:lnTo>
                    <a:lnTo>
                      <a:pt x="152" y="56"/>
                    </a:lnTo>
                    <a:lnTo>
                      <a:pt x="136" y="56"/>
                    </a:lnTo>
                    <a:lnTo>
                      <a:pt x="128" y="64"/>
                    </a:lnTo>
                    <a:lnTo>
                      <a:pt x="128" y="72"/>
                    </a:lnTo>
                    <a:lnTo>
                      <a:pt x="112" y="88"/>
                    </a:lnTo>
                    <a:lnTo>
                      <a:pt x="96" y="96"/>
                    </a:lnTo>
                    <a:lnTo>
                      <a:pt x="80" y="112"/>
                    </a:lnTo>
                    <a:lnTo>
                      <a:pt x="64" y="128"/>
                    </a:lnTo>
                    <a:lnTo>
                      <a:pt x="48" y="144"/>
                    </a:lnTo>
                    <a:lnTo>
                      <a:pt x="32" y="152"/>
                    </a:lnTo>
                    <a:lnTo>
                      <a:pt x="24" y="160"/>
                    </a:lnTo>
                    <a:lnTo>
                      <a:pt x="16" y="168"/>
                    </a:lnTo>
                    <a:lnTo>
                      <a:pt x="16" y="176"/>
                    </a:lnTo>
                    <a:lnTo>
                      <a:pt x="16" y="184"/>
                    </a:lnTo>
                    <a:lnTo>
                      <a:pt x="16" y="200"/>
                    </a:lnTo>
                    <a:lnTo>
                      <a:pt x="8" y="200"/>
                    </a:lnTo>
                    <a:lnTo>
                      <a:pt x="8" y="192"/>
                    </a:lnTo>
                    <a:lnTo>
                      <a:pt x="0" y="184"/>
                    </a:lnTo>
                    <a:lnTo>
                      <a:pt x="0" y="160"/>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53" name="Freeform 41">
                <a:extLst>
                  <a:ext uri="{FF2B5EF4-FFF2-40B4-BE49-F238E27FC236}">
                    <a16:creationId xmlns:a16="http://schemas.microsoft.com/office/drawing/2014/main" id="{130498CC-FC38-48C1-9B20-EDFA1DBE7E5F}"/>
                  </a:ext>
                </a:extLst>
              </p:cNvPr>
              <p:cNvSpPr>
                <a:spLocks/>
              </p:cNvSpPr>
              <p:nvPr/>
            </p:nvSpPr>
            <p:spPr bwMode="auto">
              <a:xfrm>
                <a:off x="4270" y="698"/>
                <a:ext cx="50" cy="31"/>
              </a:xfrm>
              <a:custGeom>
                <a:avLst/>
                <a:gdLst>
                  <a:gd name="T0" fmla="*/ 0 w 56"/>
                  <a:gd name="T1" fmla="*/ 3 h 40"/>
                  <a:gd name="T2" fmla="*/ 0 w 56"/>
                  <a:gd name="T3" fmla="*/ 2 h 40"/>
                  <a:gd name="T4" fmla="*/ 4 w 56"/>
                  <a:gd name="T5" fmla="*/ 2 h 40"/>
                  <a:gd name="T6" fmla="*/ 11 w 56"/>
                  <a:gd name="T7" fmla="*/ 0 h 40"/>
                  <a:gd name="T8" fmla="*/ 15 w 56"/>
                  <a:gd name="T9" fmla="*/ 2 h 40"/>
                  <a:gd name="T10" fmla="*/ 19 w 56"/>
                  <a:gd name="T11" fmla="*/ 2 h 40"/>
                  <a:gd name="T12" fmla="*/ 19 w 56"/>
                  <a:gd name="T13" fmla="*/ 2 h 40"/>
                  <a:gd name="T14" fmla="*/ 15 w 56"/>
                  <a:gd name="T15" fmla="*/ 2 h 40"/>
                  <a:gd name="T16" fmla="*/ 11 w 56"/>
                  <a:gd name="T17" fmla="*/ 3 h 40"/>
                  <a:gd name="T18" fmla="*/ 4 w 56"/>
                  <a:gd name="T19" fmla="*/ 3 h 40"/>
                  <a:gd name="T20" fmla="*/ 0 w 56"/>
                  <a:gd name="T21" fmla="*/ 3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6"/>
                  <a:gd name="T34" fmla="*/ 0 h 40"/>
                  <a:gd name="T35" fmla="*/ 56 w 56"/>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6" h="40">
                    <a:moveTo>
                      <a:pt x="0" y="40"/>
                    </a:moveTo>
                    <a:lnTo>
                      <a:pt x="0" y="32"/>
                    </a:lnTo>
                    <a:lnTo>
                      <a:pt x="8" y="16"/>
                    </a:lnTo>
                    <a:lnTo>
                      <a:pt x="32" y="0"/>
                    </a:lnTo>
                    <a:lnTo>
                      <a:pt x="48" y="8"/>
                    </a:lnTo>
                    <a:lnTo>
                      <a:pt x="56" y="16"/>
                    </a:lnTo>
                    <a:lnTo>
                      <a:pt x="56" y="24"/>
                    </a:lnTo>
                    <a:lnTo>
                      <a:pt x="48" y="32"/>
                    </a:lnTo>
                    <a:lnTo>
                      <a:pt x="32" y="40"/>
                    </a:lnTo>
                    <a:lnTo>
                      <a:pt x="8" y="40"/>
                    </a:lnTo>
                    <a:lnTo>
                      <a:pt x="0" y="40"/>
                    </a:lnTo>
                    <a:close/>
                  </a:path>
                </a:pathLst>
              </a:cu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54" name="Freeform 42">
                <a:extLst>
                  <a:ext uri="{FF2B5EF4-FFF2-40B4-BE49-F238E27FC236}">
                    <a16:creationId xmlns:a16="http://schemas.microsoft.com/office/drawing/2014/main" id="{4877C55C-0EE3-4406-BB40-F35A655254F4}"/>
                  </a:ext>
                </a:extLst>
              </p:cNvPr>
              <p:cNvSpPr>
                <a:spLocks/>
              </p:cNvSpPr>
              <p:nvPr/>
            </p:nvSpPr>
            <p:spPr bwMode="auto">
              <a:xfrm>
                <a:off x="4270" y="698"/>
                <a:ext cx="50" cy="31"/>
              </a:xfrm>
              <a:custGeom>
                <a:avLst/>
                <a:gdLst>
                  <a:gd name="T0" fmla="*/ 0 w 56"/>
                  <a:gd name="T1" fmla="*/ 3 h 40"/>
                  <a:gd name="T2" fmla="*/ 0 w 56"/>
                  <a:gd name="T3" fmla="*/ 2 h 40"/>
                  <a:gd name="T4" fmla="*/ 4 w 56"/>
                  <a:gd name="T5" fmla="*/ 2 h 40"/>
                  <a:gd name="T6" fmla="*/ 11 w 56"/>
                  <a:gd name="T7" fmla="*/ 0 h 40"/>
                  <a:gd name="T8" fmla="*/ 15 w 56"/>
                  <a:gd name="T9" fmla="*/ 2 h 40"/>
                  <a:gd name="T10" fmla="*/ 19 w 56"/>
                  <a:gd name="T11" fmla="*/ 2 h 40"/>
                  <a:gd name="T12" fmla="*/ 19 w 56"/>
                  <a:gd name="T13" fmla="*/ 2 h 40"/>
                  <a:gd name="T14" fmla="*/ 15 w 56"/>
                  <a:gd name="T15" fmla="*/ 2 h 40"/>
                  <a:gd name="T16" fmla="*/ 11 w 56"/>
                  <a:gd name="T17" fmla="*/ 3 h 40"/>
                  <a:gd name="T18" fmla="*/ 4 w 56"/>
                  <a:gd name="T19" fmla="*/ 3 h 40"/>
                  <a:gd name="T20" fmla="*/ 0 w 56"/>
                  <a:gd name="T21" fmla="*/ 3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6"/>
                  <a:gd name="T34" fmla="*/ 0 h 40"/>
                  <a:gd name="T35" fmla="*/ 56 w 56"/>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6" h="40">
                    <a:moveTo>
                      <a:pt x="0" y="40"/>
                    </a:moveTo>
                    <a:lnTo>
                      <a:pt x="0" y="32"/>
                    </a:lnTo>
                    <a:lnTo>
                      <a:pt x="8" y="16"/>
                    </a:lnTo>
                    <a:lnTo>
                      <a:pt x="32" y="0"/>
                    </a:lnTo>
                    <a:lnTo>
                      <a:pt x="48" y="8"/>
                    </a:lnTo>
                    <a:lnTo>
                      <a:pt x="56" y="16"/>
                    </a:lnTo>
                    <a:lnTo>
                      <a:pt x="56" y="24"/>
                    </a:lnTo>
                    <a:lnTo>
                      <a:pt x="48" y="32"/>
                    </a:lnTo>
                    <a:lnTo>
                      <a:pt x="32" y="40"/>
                    </a:lnTo>
                    <a:lnTo>
                      <a:pt x="8" y="40"/>
                    </a:lnTo>
                    <a:lnTo>
                      <a:pt x="0" y="40"/>
                    </a:lnTo>
                  </a:path>
                </a:pathLst>
              </a:custGeom>
              <a:solidFill>
                <a:srgbClr val="33CC33"/>
              </a:solidFill>
              <a:ln w="12700">
                <a:solidFill>
                  <a:srgbClr val="000000"/>
                </a:solidFill>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grpSp>
        <p:sp>
          <p:nvSpPr>
            <p:cNvPr id="14" name="テキスト ボックス 49">
              <a:extLst>
                <a:ext uri="{FF2B5EF4-FFF2-40B4-BE49-F238E27FC236}">
                  <a16:creationId xmlns:a16="http://schemas.microsoft.com/office/drawing/2014/main" id="{8F9CE1C9-4377-4A0A-8290-22C3979408D5}"/>
                </a:ext>
              </a:extLst>
            </p:cNvPr>
            <p:cNvSpPr txBox="1">
              <a:spLocks noChangeArrowheads="1"/>
            </p:cNvSpPr>
            <p:nvPr/>
          </p:nvSpPr>
          <p:spPr bwMode="auto">
            <a:xfrm>
              <a:off x="6379504" y="3395763"/>
              <a:ext cx="436935" cy="468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r>
                <a:rPr lang="ja-JP" altLang="en-US" sz="1200" dirty="0">
                  <a:solidFill>
                    <a:srgbClr val="FF0000"/>
                  </a:solidFill>
                  <a:ea typeface="HG丸ｺﾞｼｯｸM-PRO" pitchFamily="50" charset="-128"/>
                </a:rPr>
                <a:t>★</a:t>
              </a:r>
            </a:p>
          </p:txBody>
        </p:sp>
      </p:grpSp>
      <p:sp>
        <p:nvSpPr>
          <p:cNvPr id="9" name="Rectangle 8"/>
          <p:cNvSpPr/>
          <p:nvPr/>
        </p:nvSpPr>
        <p:spPr>
          <a:xfrm>
            <a:off x="6354299" y="1954913"/>
            <a:ext cx="2687298" cy="369332"/>
          </a:xfrm>
          <a:prstGeom prst="rect">
            <a:avLst/>
          </a:prstGeom>
        </p:spPr>
        <p:txBody>
          <a:bodyPr wrap="square">
            <a:spAutoFit/>
          </a:bodyPr>
          <a:lstStyle/>
          <a:p>
            <a:r>
              <a:rPr lang="es-ES" b="1" dirty="0" err="1"/>
              <a:t>Rokkasho</a:t>
            </a:r>
            <a:r>
              <a:rPr lang="es-ES" b="1" dirty="0"/>
              <a:t>, Aomori, </a:t>
            </a:r>
            <a:r>
              <a:rPr lang="es-ES" b="1" dirty="0" err="1"/>
              <a:t>Japan</a:t>
            </a:r>
            <a:r>
              <a:rPr lang="es-ES" b="1" dirty="0"/>
              <a:t> </a:t>
            </a:r>
            <a:endParaRPr lang="en-US" b="1" dirty="0"/>
          </a:p>
        </p:txBody>
      </p:sp>
      <p:cxnSp>
        <p:nvCxnSpPr>
          <p:cNvPr id="58" name="Straight Arrow Connector 57"/>
          <p:cNvCxnSpPr>
            <a:stCxn id="14" idx="1"/>
          </p:cNvCxnSpPr>
          <p:nvPr/>
        </p:nvCxnSpPr>
        <p:spPr>
          <a:xfrm rot="10800000">
            <a:off x="7942610" y="2324246"/>
            <a:ext cx="1213728" cy="733998"/>
          </a:xfrm>
          <a:prstGeom prst="curvedConnector3">
            <a:avLst>
              <a:gd name="adj1" fmla="val 99590"/>
            </a:avLst>
          </a:prstGeom>
          <a:ln>
            <a:tailEnd type="arrow"/>
          </a:ln>
        </p:spPr>
        <p:style>
          <a:lnRef idx="1">
            <a:schemeClr val="accent1"/>
          </a:lnRef>
          <a:fillRef idx="0">
            <a:schemeClr val="accent1"/>
          </a:fillRef>
          <a:effectRef idx="0">
            <a:schemeClr val="accent1"/>
          </a:effectRef>
          <a:fontRef idx="minor">
            <a:schemeClr val="tx1"/>
          </a:fontRef>
        </p:style>
      </p:cxnSp>
      <p:pic>
        <p:nvPicPr>
          <p:cNvPr id="55" name="Picture 54">
            <a:extLst>
              <a:ext uri="{FF2B5EF4-FFF2-40B4-BE49-F238E27FC236}">
                <a16:creationId xmlns:a16="http://schemas.microsoft.com/office/drawing/2014/main" id="{25DA3073-8E79-4869-834E-254AEC3C923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9792" y="1779052"/>
            <a:ext cx="5418443" cy="327179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1924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D32B2A-E8D7-4D6F-8FA3-D18EAFFA5515}"/>
              </a:ext>
            </a:extLst>
          </p:cNvPr>
          <p:cNvSpPr>
            <a:spLocks noGrp="1"/>
          </p:cNvSpPr>
          <p:nvPr>
            <p:ph idx="1"/>
          </p:nvPr>
        </p:nvSpPr>
        <p:spPr/>
        <p:txBody>
          <a:bodyPr/>
          <a:lstStyle/>
          <a:p>
            <a:endParaRPr lang="en-US"/>
          </a:p>
        </p:txBody>
      </p:sp>
      <p:sp>
        <p:nvSpPr>
          <p:cNvPr id="2" name="1 Título"/>
          <p:cNvSpPr>
            <a:spLocks noGrp="1"/>
          </p:cNvSpPr>
          <p:nvPr>
            <p:ph type="title" idx="4294967295"/>
          </p:nvPr>
        </p:nvSpPr>
        <p:spPr>
          <a:xfrm>
            <a:off x="719832" y="72045"/>
            <a:ext cx="9072562" cy="381000"/>
          </a:xfrm>
        </p:spPr>
        <p:txBody>
          <a:bodyPr>
            <a:normAutofit fontScale="90000"/>
          </a:bodyPr>
          <a:lstStyle/>
          <a:p>
            <a:r>
              <a:rPr lang="en-US" sz="2800" dirty="0"/>
              <a:t>1. General overview of </a:t>
            </a:r>
            <a:r>
              <a:rPr lang="en-US" sz="2800" dirty="0" err="1"/>
              <a:t>LIPAc</a:t>
            </a:r>
            <a:endParaRPr lang="en-US" sz="2800" dirty="0"/>
          </a:p>
        </p:txBody>
      </p:sp>
      <p:sp>
        <p:nvSpPr>
          <p:cNvPr id="10" name="Content Placeholder 1">
            <a:extLst>
              <a:ext uri="{FF2B5EF4-FFF2-40B4-BE49-F238E27FC236}">
                <a16:creationId xmlns:a16="http://schemas.microsoft.com/office/drawing/2014/main" id="{E121CCBD-5FDE-48F8-A109-30C22296B56B}"/>
              </a:ext>
            </a:extLst>
          </p:cNvPr>
          <p:cNvSpPr>
            <a:spLocks noGrp="1"/>
          </p:cNvSpPr>
          <p:nvPr/>
        </p:nvSpPr>
        <p:spPr>
          <a:xfrm>
            <a:off x="2520032" y="502473"/>
            <a:ext cx="7725544" cy="1296145"/>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a:p>
            <a:endParaRPr lang="en-GB" dirty="0"/>
          </a:p>
          <a:p>
            <a:endParaRPr lang="en-GB" dirty="0"/>
          </a:p>
          <a:p>
            <a:endParaRPr lang="en-GB" dirty="0"/>
          </a:p>
          <a:p>
            <a:endParaRPr lang="en-GB" dirty="0"/>
          </a:p>
        </p:txBody>
      </p:sp>
      <p:pic>
        <p:nvPicPr>
          <p:cNvPr id="7" name="Picture 6">
            <a:extLst>
              <a:ext uri="{FF2B5EF4-FFF2-40B4-BE49-F238E27FC236}">
                <a16:creationId xmlns:a16="http://schemas.microsoft.com/office/drawing/2014/main" id="{7C91E28C-CD44-47D0-A689-9A33C2A7A904}"/>
              </a:ext>
            </a:extLst>
          </p:cNvPr>
          <p:cNvPicPr>
            <a:picLocks noChangeAspect="1"/>
          </p:cNvPicPr>
          <p:nvPr/>
        </p:nvPicPr>
        <p:blipFill>
          <a:blip r:embed="rId3"/>
          <a:stretch>
            <a:fillRect/>
          </a:stretch>
        </p:blipFill>
        <p:spPr>
          <a:xfrm>
            <a:off x="389097" y="734290"/>
            <a:ext cx="9072563" cy="4343400"/>
          </a:xfrm>
          <a:prstGeom prst="rect">
            <a:avLst/>
          </a:prstGeom>
        </p:spPr>
      </p:pic>
      <p:sp>
        <p:nvSpPr>
          <p:cNvPr id="207" name="Oval 206">
            <a:extLst>
              <a:ext uri="{FF2B5EF4-FFF2-40B4-BE49-F238E27FC236}">
                <a16:creationId xmlns:a16="http://schemas.microsoft.com/office/drawing/2014/main" id="{66289C33-021D-46E4-AACA-10BA069CBD1C}"/>
              </a:ext>
            </a:extLst>
          </p:cNvPr>
          <p:cNvSpPr/>
          <p:nvPr/>
        </p:nvSpPr>
        <p:spPr>
          <a:xfrm rot="753532">
            <a:off x="885728" y="2297761"/>
            <a:ext cx="3096344" cy="1216459"/>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36680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7"/>
                                        </p:tgtEl>
                                        <p:attrNameLst>
                                          <p:attrName>style.visibility</p:attrName>
                                        </p:attrNameLst>
                                      </p:cBhvr>
                                      <p:to>
                                        <p:strVal val="visible"/>
                                      </p:to>
                                    </p:set>
                                    <p:anim calcmode="lin" valueType="num">
                                      <p:cBhvr additive="base">
                                        <p:cTn id="7" dur="500" fill="hold"/>
                                        <p:tgtEl>
                                          <p:spTgt spid="207"/>
                                        </p:tgtEl>
                                        <p:attrNameLst>
                                          <p:attrName>ppt_x</p:attrName>
                                        </p:attrNameLst>
                                      </p:cBhvr>
                                      <p:tavLst>
                                        <p:tav tm="0">
                                          <p:val>
                                            <p:strVal val="#ppt_x"/>
                                          </p:val>
                                        </p:tav>
                                        <p:tav tm="100000">
                                          <p:val>
                                            <p:strVal val="#ppt_x"/>
                                          </p:val>
                                        </p:tav>
                                      </p:tavLst>
                                    </p:anim>
                                    <p:anim calcmode="lin" valueType="num">
                                      <p:cBhvr additive="base">
                                        <p:cTn id="8" dur="500" fill="hold"/>
                                        <p:tgtEl>
                                          <p:spTgt spid="2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04031" y="61913"/>
            <a:ext cx="9072562" cy="381000"/>
          </a:xfrm>
        </p:spPr>
        <p:txBody>
          <a:bodyPr>
            <a:normAutofit fontScale="90000"/>
          </a:bodyPr>
          <a:lstStyle/>
          <a:p>
            <a:r>
              <a:rPr lang="en-US" sz="2800" dirty="0"/>
              <a:t>1. General overview of </a:t>
            </a:r>
            <a:r>
              <a:rPr lang="en-US" sz="2800" dirty="0" err="1"/>
              <a:t>LIPAc</a:t>
            </a:r>
            <a:endParaRPr lang="en-US" sz="2800" dirty="0"/>
          </a:p>
        </p:txBody>
      </p:sp>
      <p:pic>
        <p:nvPicPr>
          <p:cNvPr id="11" name="Picture 4" descr="Resultado de imagen de LIPAc RF power system">
            <a:extLst>
              <a:ext uri="{FF2B5EF4-FFF2-40B4-BE49-F238E27FC236}">
                <a16:creationId xmlns:a16="http://schemas.microsoft.com/office/drawing/2014/main" id="{C8F53330-4416-43C2-9D18-9F8DAB083C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8023" y="942469"/>
            <a:ext cx="7560839" cy="408371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7568DA1-18E6-4A25-B013-F9F7593B6ECB}"/>
              </a:ext>
            </a:extLst>
          </p:cNvPr>
          <p:cNvSpPr txBox="1"/>
          <p:nvPr/>
        </p:nvSpPr>
        <p:spPr>
          <a:xfrm>
            <a:off x="143768" y="1563558"/>
            <a:ext cx="2751688" cy="2554545"/>
          </a:xfrm>
          <a:prstGeom prst="rect">
            <a:avLst/>
          </a:prstGeom>
          <a:noFill/>
        </p:spPr>
        <p:txBody>
          <a:bodyPr wrap="square" rtlCol="0">
            <a:spAutoFit/>
          </a:bodyPr>
          <a:lstStyle/>
          <a:p>
            <a:pPr marL="285750" indent="-285750">
              <a:buFont typeface="Arial" panose="020B0604020202020204" pitchFamily="34" charset="0"/>
              <a:buChar char="•"/>
            </a:pPr>
            <a:r>
              <a:rPr lang="en-US" sz="2000" b="1" dirty="0"/>
              <a:t>8x RF Chains for the RFQ Cavity, controlled by 4 LLRF (1 Master + 7 Slaves)</a:t>
            </a:r>
          </a:p>
          <a:p>
            <a:pPr marL="285750" indent="-285750">
              <a:buFont typeface="Arial" panose="020B0604020202020204" pitchFamily="34" charset="0"/>
              <a:buChar char="•"/>
            </a:pPr>
            <a:r>
              <a:rPr lang="en-US" sz="2000" b="1" dirty="0"/>
              <a:t>2x RF Chains for 2 independent </a:t>
            </a:r>
            <a:r>
              <a:rPr lang="en-US" sz="2000" b="1" dirty="0" err="1"/>
              <a:t>Buncher</a:t>
            </a:r>
            <a:r>
              <a:rPr lang="en-US" sz="2000" b="1" dirty="0"/>
              <a:t> Cavities, controlled by 1 LLRF </a:t>
            </a:r>
          </a:p>
        </p:txBody>
      </p:sp>
      <p:sp>
        <p:nvSpPr>
          <p:cNvPr id="12" name="Oval 11">
            <a:extLst>
              <a:ext uri="{FF2B5EF4-FFF2-40B4-BE49-F238E27FC236}">
                <a16:creationId xmlns:a16="http://schemas.microsoft.com/office/drawing/2014/main" id="{D723C0C0-48EF-4C74-AE09-1A9939EAC021}"/>
              </a:ext>
            </a:extLst>
          </p:cNvPr>
          <p:cNvSpPr/>
          <p:nvPr/>
        </p:nvSpPr>
        <p:spPr>
          <a:xfrm rot="2416748">
            <a:off x="7236062" y="2600844"/>
            <a:ext cx="1728019" cy="1547188"/>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7556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20000"/>
          </a:bodyPr>
          <a:lstStyle/>
          <a:p>
            <a:pPr marL="457200" indent="-457200">
              <a:lnSpc>
                <a:spcPct val="150000"/>
              </a:lnSpc>
              <a:buFont typeface="+mj-lt"/>
              <a:buAutoNum type="arabicPeriod"/>
            </a:pPr>
            <a:r>
              <a:rPr lang="en-US" dirty="0"/>
              <a:t>General overview of </a:t>
            </a:r>
            <a:r>
              <a:rPr lang="en-US" dirty="0" err="1"/>
              <a:t>LIPAc</a:t>
            </a:r>
            <a:endParaRPr lang="en-US" dirty="0"/>
          </a:p>
          <a:p>
            <a:pPr marL="457200" indent="-457200">
              <a:lnSpc>
                <a:spcPct val="150000"/>
              </a:lnSpc>
              <a:spcAft>
                <a:spcPts val="1200"/>
              </a:spcAft>
              <a:buFont typeface="+mj-lt"/>
              <a:buAutoNum type="arabicPeriod"/>
            </a:pPr>
            <a:r>
              <a:rPr lang="en-US" b="1" dirty="0"/>
              <a:t>General overview of White Rabbit</a:t>
            </a:r>
          </a:p>
          <a:p>
            <a:pPr marL="457200" indent="-457200">
              <a:lnSpc>
                <a:spcPct val="150000"/>
              </a:lnSpc>
              <a:spcAft>
                <a:spcPts val="1200"/>
              </a:spcAft>
              <a:buFont typeface="+mj-lt"/>
              <a:buAutoNum type="arabicPeriod"/>
            </a:pPr>
            <a:r>
              <a:rPr lang="en-US" dirty="0" err="1"/>
              <a:t>LIPAc</a:t>
            </a:r>
            <a:r>
              <a:rPr lang="en-US" dirty="0"/>
              <a:t> and Interlocks</a:t>
            </a:r>
          </a:p>
          <a:p>
            <a:pPr marL="457200" indent="-457200">
              <a:lnSpc>
                <a:spcPct val="150000"/>
              </a:lnSpc>
              <a:spcAft>
                <a:spcPts val="1200"/>
              </a:spcAft>
              <a:buFont typeface="+mj-lt"/>
              <a:buAutoNum type="arabicPeriod"/>
            </a:pPr>
            <a:r>
              <a:rPr lang="en-US" dirty="0"/>
              <a:t>Historical Interlocks </a:t>
            </a:r>
          </a:p>
          <a:p>
            <a:pPr marL="457200" indent="-457200">
              <a:lnSpc>
                <a:spcPct val="150000"/>
              </a:lnSpc>
              <a:spcAft>
                <a:spcPts val="1200"/>
              </a:spcAft>
              <a:buFont typeface="+mj-lt"/>
              <a:buAutoNum type="arabicPeriod"/>
            </a:pPr>
            <a:r>
              <a:rPr lang="en-US" dirty="0"/>
              <a:t>Future Developments</a:t>
            </a:r>
          </a:p>
          <a:p>
            <a:pPr marL="0" indent="0">
              <a:buNone/>
            </a:pPr>
            <a:endParaRPr lang="en-US" dirty="0"/>
          </a:p>
          <a:p>
            <a:pPr marL="457200" indent="-457200">
              <a:buFont typeface="+mj-lt"/>
              <a:buAutoNum type="arabicPeriod"/>
            </a:pPr>
            <a:endParaRPr lang="en-US" dirty="0"/>
          </a:p>
        </p:txBody>
      </p:sp>
    </p:spTree>
    <p:extLst>
      <p:ext uri="{BB962C8B-B14F-4D97-AF65-F5344CB8AC3E}">
        <p14:creationId xmlns:p14="http://schemas.microsoft.com/office/powerpoint/2010/main" val="813225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04031" y="80877"/>
            <a:ext cx="9072562" cy="381000"/>
          </a:xfrm>
        </p:spPr>
        <p:txBody>
          <a:bodyPr>
            <a:normAutofit fontScale="90000"/>
          </a:bodyPr>
          <a:lstStyle/>
          <a:p>
            <a:r>
              <a:rPr lang="en-US" sz="2800" dirty="0"/>
              <a:t>2. General overview of White Rabbit</a:t>
            </a:r>
          </a:p>
        </p:txBody>
      </p:sp>
      <p:sp>
        <p:nvSpPr>
          <p:cNvPr id="7" name="5 CuadroTexto"/>
          <p:cNvSpPr txBox="1">
            <a:spLocks noChangeArrowheads="1"/>
          </p:cNvSpPr>
          <p:nvPr/>
        </p:nvSpPr>
        <p:spPr bwMode="auto">
          <a:xfrm>
            <a:off x="936625" y="2048743"/>
            <a:ext cx="6561138"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Wingdings" panose="05000000000000000000" pitchFamily="2" charset="2"/>
              <a:buChar char="§"/>
            </a:pPr>
            <a:r>
              <a:rPr lang="en-US" altLang="es-ES" sz="1400" dirty="0"/>
              <a:t>It was born at CERN for time and frequency dissemination up to 1000 nodes </a:t>
            </a:r>
          </a:p>
          <a:p>
            <a:pPr eaLnBrk="1" hangingPunct="1">
              <a:spcBef>
                <a:spcPct val="0"/>
              </a:spcBef>
              <a:buFont typeface="Wingdings" panose="05000000000000000000" pitchFamily="2" charset="2"/>
              <a:buChar char="§"/>
            </a:pPr>
            <a:r>
              <a:rPr lang="en-US" altLang="es-ES" sz="1400" dirty="0">
                <a:solidFill>
                  <a:srgbClr val="000000"/>
                </a:solidFill>
              </a:rPr>
              <a:t>Ultra-synchronization: </a:t>
            </a:r>
            <a:r>
              <a:rPr lang="en-US" altLang="es-ES" sz="1400" b="1" dirty="0">
                <a:solidFill>
                  <a:srgbClr val="000000"/>
                </a:solidFill>
              </a:rPr>
              <a:t>Sync-E &amp; PTP (IEEE-1588v2)</a:t>
            </a:r>
          </a:p>
          <a:p>
            <a:pPr lvl="1" eaLnBrk="1" hangingPunct="1">
              <a:spcBef>
                <a:spcPct val="0"/>
              </a:spcBef>
              <a:buFont typeface="Wingdings" panose="05000000000000000000" pitchFamily="2" charset="2"/>
              <a:buChar char="§"/>
            </a:pPr>
            <a:r>
              <a:rPr lang="en-US" altLang="es-ES" sz="1300" dirty="0">
                <a:cs typeface="Arial" panose="020B0604020202020204" pitchFamily="34" charset="0"/>
              </a:rPr>
              <a:t>Sub-nanosecond time accuracy</a:t>
            </a:r>
          </a:p>
          <a:p>
            <a:pPr lvl="1" eaLnBrk="1" hangingPunct="1">
              <a:spcBef>
                <a:spcPct val="0"/>
              </a:spcBef>
              <a:buFont typeface="Wingdings" panose="05000000000000000000" pitchFamily="2" charset="2"/>
              <a:buChar char="§"/>
            </a:pPr>
            <a:r>
              <a:rPr lang="en-US" altLang="es-ES" sz="1300" dirty="0">
                <a:cs typeface="Arial" panose="020B0604020202020204" pitchFamily="34" charset="0"/>
              </a:rPr>
              <a:t>Clock RMS jitter  ~2 </a:t>
            </a:r>
            <a:r>
              <a:rPr lang="en-US" altLang="es-ES" sz="1300" dirty="0" err="1">
                <a:cs typeface="Arial" panose="020B0604020202020204" pitchFamily="34" charset="0"/>
              </a:rPr>
              <a:t>ps</a:t>
            </a:r>
            <a:r>
              <a:rPr lang="en-US" altLang="es-ES" sz="1300" dirty="0">
                <a:cs typeface="Arial" panose="020B0604020202020204" pitchFamily="34" charset="0"/>
              </a:rPr>
              <a:t> (1Hz – 1MHz)</a:t>
            </a:r>
            <a:r>
              <a:rPr lang="en-US" altLang="es-ES" sz="1300" b="1" dirty="0">
                <a:solidFill>
                  <a:srgbClr val="000000"/>
                </a:solidFill>
              </a:rPr>
              <a:t> </a:t>
            </a:r>
          </a:p>
          <a:p>
            <a:pPr eaLnBrk="1" hangingPunct="1">
              <a:spcBef>
                <a:spcPct val="0"/>
              </a:spcBef>
              <a:buFont typeface="Wingdings" panose="05000000000000000000" pitchFamily="2" charset="2"/>
              <a:buChar char="§"/>
            </a:pPr>
            <a:r>
              <a:rPr lang="en-US" altLang="es-ES" sz="1400" dirty="0">
                <a:solidFill>
                  <a:srgbClr val="000000"/>
                </a:solidFill>
              </a:rPr>
              <a:t>Accurate timestamps</a:t>
            </a:r>
          </a:p>
          <a:p>
            <a:pPr eaLnBrk="1" hangingPunct="1">
              <a:spcBef>
                <a:spcPct val="0"/>
              </a:spcBef>
              <a:buFont typeface="Wingdings" panose="05000000000000000000" pitchFamily="2" charset="2"/>
              <a:buChar char="§"/>
            </a:pPr>
            <a:r>
              <a:rPr lang="en-US" altLang="es-ES" sz="1400" dirty="0">
                <a:solidFill>
                  <a:srgbClr val="000000"/>
                </a:solidFill>
              </a:rPr>
              <a:t>Thousand of nodes: compatible with standard Eth. nodes</a:t>
            </a:r>
          </a:p>
          <a:p>
            <a:pPr eaLnBrk="1" hangingPunct="1">
              <a:spcBef>
                <a:spcPct val="0"/>
              </a:spcBef>
              <a:buFont typeface="Wingdings" panose="05000000000000000000" pitchFamily="2" charset="2"/>
              <a:buChar char="§"/>
            </a:pPr>
            <a:r>
              <a:rPr lang="en-US" altLang="es-ES" sz="1400" dirty="0">
                <a:solidFill>
                  <a:srgbClr val="000000"/>
                </a:solidFill>
              </a:rPr>
              <a:t>Distance range over 80 km</a:t>
            </a:r>
          </a:p>
          <a:p>
            <a:pPr eaLnBrk="1" hangingPunct="1">
              <a:spcBef>
                <a:spcPct val="0"/>
              </a:spcBef>
              <a:buFont typeface="Wingdings" panose="05000000000000000000" pitchFamily="2" charset="2"/>
              <a:buChar char="§"/>
            </a:pPr>
            <a:r>
              <a:rPr lang="en-US" altLang="es-ES" sz="1400" dirty="0">
                <a:solidFill>
                  <a:srgbClr val="000000"/>
                </a:solidFill>
              </a:rPr>
              <a:t>Robustness &amp; redundancy</a:t>
            </a:r>
          </a:p>
          <a:p>
            <a:pPr eaLnBrk="1" hangingPunct="1">
              <a:spcBef>
                <a:spcPct val="0"/>
              </a:spcBef>
              <a:buFont typeface="Wingdings" panose="05000000000000000000" pitchFamily="2" charset="2"/>
              <a:buChar char="§"/>
            </a:pPr>
            <a:r>
              <a:rPr lang="en-US" altLang="es-ES" sz="1400" dirty="0">
                <a:solidFill>
                  <a:srgbClr val="000000"/>
                </a:solidFill>
              </a:rPr>
              <a:t>Self-calibration over long distances</a:t>
            </a:r>
          </a:p>
        </p:txBody>
      </p:sp>
      <p:sp>
        <p:nvSpPr>
          <p:cNvPr id="8" name="7 CuadroTexto"/>
          <p:cNvSpPr txBox="1">
            <a:spLocks noChangeArrowheads="1"/>
          </p:cNvSpPr>
          <p:nvPr/>
        </p:nvSpPr>
        <p:spPr bwMode="auto">
          <a:xfrm>
            <a:off x="719138" y="1328663"/>
            <a:ext cx="6283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ES" sz="2400" b="1" dirty="0">
                <a:solidFill>
                  <a:srgbClr val="00B0F0"/>
                </a:solidFill>
              </a:rPr>
              <a:t>White Rabbit?…A</a:t>
            </a:r>
            <a:r>
              <a:rPr lang="en-US" altLang="es-ES" sz="2400" b="1" i="1" dirty="0">
                <a:solidFill>
                  <a:srgbClr val="00B0F0"/>
                </a:solidFill>
              </a:rPr>
              <a:t>n extension of Ethernet.</a:t>
            </a:r>
          </a:p>
        </p:txBody>
      </p:sp>
      <p:pic>
        <p:nvPicPr>
          <p:cNvPr id="9" name="1 Imagen"/>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81849" y="1573213"/>
            <a:ext cx="2466975" cy="348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0445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684435" y="61913"/>
            <a:ext cx="9072562" cy="381000"/>
          </a:xfrm>
        </p:spPr>
        <p:txBody>
          <a:bodyPr>
            <a:normAutofit fontScale="90000"/>
          </a:bodyPr>
          <a:lstStyle/>
          <a:p>
            <a:r>
              <a:rPr lang="en-US" sz="2800" dirty="0"/>
              <a:t>2. General overview of White Rabbit</a:t>
            </a:r>
          </a:p>
        </p:txBody>
      </p:sp>
      <p:sp>
        <p:nvSpPr>
          <p:cNvPr id="171" name="5 CuadroTexto">
            <a:extLst>
              <a:ext uri="{FF2B5EF4-FFF2-40B4-BE49-F238E27FC236}">
                <a16:creationId xmlns:a16="http://schemas.microsoft.com/office/drawing/2014/main" id="{478B9654-47FD-41B6-BC49-09789E4D0756}"/>
              </a:ext>
            </a:extLst>
          </p:cNvPr>
          <p:cNvSpPr txBox="1">
            <a:spLocks noChangeArrowheads="1"/>
          </p:cNvSpPr>
          <p:nvPr/>
        </p:nvSpPr>
        <p:spPr bwMode="auto">
          <a:xfrm>
            <a:off x="936625" y="2048743"/>
            <a:ext cx="8568183"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 typeface="Arial" panose="020B0604020202020204" pitchFamily="34" charset="0"/>
              <a:buChar char="•"/>
            </a:pPr>
            <a:r>
              <a:rPr lang="en-US" altLang="es-ES" sz="2000" b="1" dirty="0"/>
              <a:t>First</a:t>
            </a:r>
            <a:r>
              <a:rPr lang="en-US" altLang="es-ES" sz="2000" dirty="0"/>
              <a:t> Low Level RF based on White Rabbit </a:t>
            </a:r>
          </a:p>
          <a:p>
            <a:pPr eaLnBrk="1" hangingPunct="1">
              <a:spcBef>
                <a:spcPct val="0"/>
              </a:spcBef>
              <a:buFont typeface="Arial" panose="020B0604020202020204" pitchFamily="34" charset="0"/>
              <a:buChar char="•"/>
            </a:pPr>
            <a:endParaRPr lang="en-US" altLang="es-ES" sz="2000" dirty="0"/>
          </a:p>
          <a:p>
            <a:pPr eaLnBrk="1" hangingPunct="1">
              <a:spcBef>
                <a:spcPct val="0"/>
              </a:spcBef>
              <a:buFont typeface="Arial" panose="020B0604020202020204" pitchFamily="34" charset="0"/>
              <a:buChar char="•"/>
            </a:pPr>
            <a:r>
              <a:rPr lang="en-US" altLang="es-ES" sz="2000" b="1" dirty="0"/>
              <a:t>Frequency distribution </a:t>
            </a:r>
            <a:r>
              <a:rPr lang="en-US" altLang="es-ES" sz="2000" dirty="0"/>
              <a:t>in different locations with synchronized phase, data logging and fast interlock system</a:t>
            </a:r>
          </a:p>
          <a:p>
            <a:pPr eaLnBrk="1" hangingPunct="1">
              <a:spcBef>
                <a:spcPct val="0"/>
              </a:spcBef>
              <a:buFont typeface="Arial" panose="020B0604020202020204" pitchFamily="34" charset="0"/>
              <a:buChar char="•"/>
            </a:pPr>
            <a:endParaRPr lang="en-US" altLang="es-ES" sz="2000" dirty="0">
              <a:solidFill>
                <a:srgbClr val="000000"/>
              </a:solidFill>
            </a:endParaRPr>
          </a:p>
          <a:p>
            <a:pPr eaLnBrk="1" hangingPunct="1">
              <a:spcBef>
                <a:spcPct val="0"/>
              </a:spcBef>
              <a:buFont typeface="Arial" panose="020B0604020202020204" pitchFamily="34" charset="0"/>
              <a:buChar char="•"/>
            </a:pPr>
            <a:r>
              <a:rPr lang="en-US" altLang="es-ES" sz="2000" b="1" dirty="0">
                <a:solidFill>
                  <a:srgbClr val="000000"/>
                </a:solidFill>
              </a:rPr>
              <a:t>Clock distribution: Sub-nanosecond</a:t>
            </a:r>
            <a:r>
              <a:rPr lang="en-US" altLang="es-ES" sz="2000" dirty="0">
                <a:solidFill>
                  <a:srgbClr val="000000"/>
                </a:solidFill>
              </a:rPr>
              <a:t> timestamping through the beam line </a:t>
            </a:r>
            <a:r>
              <a:rPr lang="en-US" altLang="es-ES" sz="2000" dirty="0">
                <a:solidFill>
                  <a:srgbClr val="000000"/>
                </a:solidFill>
                <a:sym typeface="Wingdings" panose="05000000000000000000" pitchFamily="2" charset="2"/>
              </a:rPr>
              <a:t> Same notion of time in all the modules  Monitoring and post-mortem analysis are </a:t>
            </a:r>
            <a:r>
              <a:rPr lang="en-US" altLang="es-ES" sz="2000" dirty="0">
                <a:solidFill>
                  <a:srgbClr val="FF0000"/>
                </a:solidFill>
                <a:sym typeface="Wingdings" panose="05000000000000000000" pitchFamily="2" charset="2"/>
              </a:rPr>
              <a:t>correlated</a:t>
            </a:r>
            <a:r>
              <a:rPr lang="en-US" altLang="es-ES" sz="2000" dirty="0">
                <a:solidFill>
                  <a:srgbClr val="000000"/>
                </a:solidFill>
                <a:sym typeface="Wingdings" panose="05000000000000000000" pitchFamily="2" charset="2"/>
              </a:rPr>
              <a:t> between LLRFs</a:t>
            </a:r>
            <a:endParaRPr lang="en-US" altLang="es-ES" sz="2000" dirty="0">
              <a:solidFill>
                <a:srgbClr val="000000"/>
              </a:solidFill>
            </a:endParaRPr>
          </a:p>
        </p:txBody>
      </p:sp>
      <p:sp>
        <p:nvSpPr>
          <p:cNvPr id="172" name="7 CuadroTexto">
            <a:extLst>
              <a:ext uri="{FF2B5EF4-FFF2-40B4-BE49-F238E27FC236}">
                <a16:creationId xmlns:a16="http://schemas.microsoft.com/office/drawing/2014/main" id="{22C9B57B-C6B8-42D0-92DD-73A63A0EC3D9}"/>
              </a:ext>
            </a:extLst>
          </p:cNvPr>
          <p:cNvSpPr txBox="1">
            <a:spLocks noChangeArrowheads="1"/>
          </p:cNvSpPr>
          <p:nvPr/>
        </p:nvSpPr>
        <p:spPr bwMode="auto">
          <a:xfrm>
            <a:off x="719138" y="1328663"/>
            <a:ext cx="335502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s-ES" sz="2400" b="1" dirty="0">
                <a:solidFill>
                  <a:srgbClr val="00B0F0"/>
                </a:solidFill>
              </a:rPr>
              <a:t>White Rabbit in </a:t>
            </a:r>
            <a:r>
              <a:rPr lang="en-US" altLang="es-ES" sz="2400" b="1" dirty="0" err="1">
                <a:solidFill>
                  <a:srgbClr val="00B0F0"/>
                </a:solidFill>
              </a:rPr>
              <a:t>LIPAc</a:t>
            </a:r>
            <a:endParaRPr lang="en-US" altLang="es-ES" sz="2400" b="1" i="1" dirty="0">
              <a:solidFill>
                <a:srgbClr val="00B0F0"/>
              </a:solidFill>
            </a:endParaRPr>
          </a:p>
        </p:txBody>
      </p:sp>
    </p:spTree>
    <p:extLst>
      <p:ext uri="{BB962C8B-B14F-4D97-AF65-F5344CB8AC3E}">
        <p14:creationId xmlns:p14="http://schemas.microsoft.com/office/powerpoint/2010/main" val="23012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5F5E4EAC-7E0E-4543-8EC2-DA4ADABB30F3}"/>
              </a:ext>
            </a:extLst>
          </p:cNvPr>
          <p:cNvSpPr>
            <a:spLocks noGrp="1"/>
          </p:cNvSpPr>
          <p:nvPr>
            <p:ph idx="1"/>
          </p:nvPr>
        </p:nvSpPr>
        <p:spPr/>
        <p:txBody>
          <a:bodyPr/>
          <a:lstStyle/>
          <a:p>
            <a:endParaRPr lang="en-US"/>
          </a:p>
        </p:txBody>
      </p:sp>
      <p:sp>
        <p:nvSpPr>
          <p:cNvPr id="2" name="1 Título"/>
          <p:cNvSpPr>
            <a:spLocks noGrp="1"/>
          </p:cNvSpPr>
          <p:nvPr>
            <p:ph type="title" idx="4294967295"/>
          </p:nvPr>
        </p:nvSpPr>
        <p:spPr>
          <a:xfrm>
            <a:off x="582998" y="60225"/>
            <a:ext cx="9072562" cy="381000"/>
          </a:xfrm>
        </p:spPr>
        <p:txBody>
          <a:bodyPr>
            <a:normAutofit fontScale="90000"/>
          </a:bodyPr>
          <a:lstStyle/>
          <a:p>
            <a:r>
              <a:rPr lang="en-US" sz="2800" dirty="0"/>
              <a:t>2. General overview of White Rabbit</a:t>
            </a:r>
          </a:p>
        </p:txBody>
      </p:sp>
      <p:pic>
        <p:nvPicPr>
          <p:cNvPr id="195" name="Picture 2">
            <a:extLst>
              <a:ext uri="{FF2B5EF4-FFF2-40B4-BE49-F238E27FC236}">
                <a16:creationId xmlns:a16="http://schemas.microsoft.com/office/drawing/2014/main" id="{450F9A6F-DEEC-4DCA-B6E7-3EB86A98619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79828" y="753664"/>
            <a:ext cx="5762387" cy="4319415"/>
          </a:xfrm>
          <a:prstGeom prst="rect">
            <a:avLst/>
          </a:prstGeom>
          <a:noFill/>
          <a:extLst>
            <a:ext uri="{909E8E84-426E-40DD-AFC4-6F175D3DCCD1}">
              <a14:hiddenFill xmlns:a14="http://schemas.microsoft.com/office/drawing/2010/main">
                <a:solidFill>
                  <a:srgbClr val="FFFFFF"/>
                </a:solidFill>
              </a14:hiddenFill>
            </a:ext>
          </a:extLst>
        </p:spPr>
      </p:pic>
      <p:sp>
        <p:nvSpPr>
          <p:cNvPr id="196" name="1 Rectángulo redondeado">
            <a:extLst>
              <a:ext uri="{FF2B5EF4-FFF2-40B4-BE49-F238E27FC236}">
                <a16:creationId xmlns:a16="http://schemas.microsoft.com/office/drawing/2014/main" id="{B581B82A-B88F-4516-9245-8AB3C75305E5}"/>
              </a:ext>
            </a:extLst>
          </p:cNvPr>
          <p:cNvSpPr/>
          <p:nvPr/>
        </p:nvSpPr>
        <p:spPr bwMode="auto">
          <a:xfrm>
            <a:off x="4068260" y="752599"/>
            <a:ext cx="2520280" cy="2587496"/>
          </a:xfrm>
          <a:prstGeom prst="round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a:ln>
                <a:noFill/>
              </a:ln>
              <a:solidFill>
                <a:schemeClr val="bg1"/>
              </a:solidFill>
              <a:effectLst/>
              <a:latin typeface="Arial" charset="0"/>
              <a:cs typeface="DejaVu Sans" pitchFamily="32" charset="0"/>
            </a:endParaRPr>
          </a:p>
        </p:txBody>
      </p:sp>
      <p:pic>
        <p:nvPicPr>
          <p:cNvPr id="197" name="Picture 4" descr="Resultado de imagen de LIPAc RF power system">
            <a:extLst>
              <a:ext uri="{FF2B5EF4-FFF2-40B4-BE49-F238E27FC236}">
                <a16:creationId xmlns:a16="http://schemas.microsoft.com/office/drawing/2014/main" id="{8D88202D-7914-4D90-A6F0-3135FA8F6C2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766" t="16270" b="20325"/>
          <a:stretch/>
        </p:blipFill>
        <p:spPr bwMode="auto">
          <a:xfrm>
            <a:off x="4984637" y="752599"/>
            <a:ext cx="4268199" cy="3080078"/>
          </a:xfrm>
          <a:prstGeom prst="rect">
            <a:avLst/>
          </a:prstGeom>
          <a:noFill/>
          <a:extLst>
            <a:ext uri="{909E8E84-426E-40DD-AFC4-6F175D3DCCD1}">
              <a14:hiddenFill xmlns:a14="http://schemas.microsoft.com/office/drawing/2010/main">
                <a:solidFill>
                  <a:srgbClr val="FFFFFF"/>
                </a:solidFill>
              </a14:hiddenFill>
            </a:ext>
          </a:extLst>
        </p:spPr>
      </p:pic>
      <p:sp>
        <p:nvSpPr>
          <p:cNvPr id="198" name="4 Rectángulo redondeado">
            <a:extLst>
              <a:ext uri="{FF2B5EF4-FFF2-40B4-BE49-F238E27FC236}">
                <a16:creationId xmlns:a16="http://schemas.microsoft.com/office/drawing/2014/main" id="{EDD9D774-E912-4877-B0E4-1D30D1CBF396}"/>
              </a:ext>
            </a:extLst>
          </p:cNvPr>
          <p:cNvSpPr/>
          <p:nvPr/>
        </p:nvSpPr>
        <p:spPr bwMode="auto">
          <a:xfrm>
            <a:off x="4981676" y="2050484"/>
            <a:ext cx="166704" cy="157081"/>
          </a:xfrm>
          <a:prstGeom prst="roundRect">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a:ln>
                <a:noFill/>
              </a:ln>
              <a:solidFill>
                <a:schemeClr val="bg1"/>
              </a:solidFill>
              <a:effectLst/>
              <a:latin typeface="Arial" charset="0"/>
              <a:cs typeface="DejaVu Sans" pitchFamily="32" charset="0"/>
            </a:endParaRPr>
          </a:p>
        </p:txBody>
      </p:sp>
      <p:sp>
        <p:nvSpPr>
          <p:cNvPr id="199" name="18 Rectángulo redondeado">
            <a:extLst>
              <a:ext uri="{FF2B5EF4-FFF2-40B4-BE49-F238E27FC236}">
                <a16:creationId xmlns:a16="http://schemas.microsoft.com/office/drawing/2014/main" id="{4D3CDA9E-A97C-4CA7-970F-B958C606E43A}"/>
              </a:ext>
            </a:extLst>
          </p:cNvPr>
          <p:cNvSpPr/>
          <p:nvPr/>
        </p:nvSpPr>
        <p:spPr bwMode="auto">
          <a:xfrm>
            <a:off x="5197700" y="2181435"/>
            <a:ext cx="166704" cy="157081"/>
          </a:xfrm>
          <a:prstGeom prst="roundRect">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a:ln>
                <a:noFill/>
              </a:ln>
              <a:solidFill>
                <a:schemeClr val="bg1"/>
              </a:solidFill>
              <a:effectLst/>
              <a:latin typeface="Arial" charset="0"/>
              <a:cs typeface="DejaVu Sans" pitchFamily="32" charset="0"/>
            </a:endParaRPr>
          </a:p>
        </p:txBody>
      </p:sp>
      <p:sp>
        <p:nvSpPr>
          <p:cNvPr id="200" name="19 Rectángulo redondeado">
            <a:extLst>
              <a:ext uri="{FF2B5EF4-FFF2-40B4-BE49-F238E27FC236}">
                <a16:creationId xmlns:a16="http://schemas.microsoft.com/office/drawing/2014/main" id="{3D38577F-CF61-4372-97DE-DBF40D6CD234}"/>
              </a:ext>
            </a:extLst>
          </p:cNvPr>
          <p:cNvSpPr/>
          <p:nvPr/>
        </p:nvSpPr>
        <p:spPr bwMode="auto">
          <a:xfrm>
            <a:off x="5350100" y="2338516"/>
            <a:ext cx="166704" cy="157081"/>
          </a:xfrm>
          <a:prstGeom prst="roundRect">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a:ln>
                <a:noFill/>
              </a:ln>
              <a:solidFill>
                <a:schemeClr val="bg1"/>
              </a:solidFill>
              <a:effectLst/>
              <a:latin typeface="Arial" charset="0"/>
              <a:cs typeface="DejaVu Sans" pitchFamily="32" charset="0"/>
            </a:endParaRPr>
          </a:p>
        </p:txBody>
      </p:sp>
      <p:sp>
        <p:nvSpPr>
          <p:cNvPr id="201" name="20 Rectángulo redondeado">
            <a:extLst>
              <a:ext uri="{FF2B5EF4-FFF2-40B4-BE49-F238E27FC236}">
                <a16:creationId xmlns:a16="http://schemas.microsoft.com/office/drawing/2014/main" id="{BF86E31F-0BBB-40F7-930A-0212C039CC5F}"/>
              </a:ext>
            </a:extLst>
          </p:cNvPr>
          <p:cNvSpPr/>
          <p:nvPr/>
        </p:nvSpPr>
        <p:spPr bwMode="auto">
          <a:xfrm>
            <a:off x="5269708" y="3189547"/>
            <a:ext cx="166704" cy="157081"/>
          </a:xfrm>
          <a:prstGeom prst="roundRect">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a:ln>
                <a:noFill/>
              </a:ln>
              <a:solidFill>
                <a:schemeClr val="bg1"/>
              </a:solidFill>
              <a:effectLst/>
              <a:latin typeface="Arial" charset="0"/>
              <a:cs typeface="DejaVu Sans" pitchFamily="32" charset="0"/>
            </a:endParaRPr>
          </a:p>
        </p:txBody>
      </p:sp>
      <p:sp>
        <p:nvSpPr>
          <p:cNvPr id="202" name="21 Rectángulo redondeado">
            <a:extLst>
              <a:ext uri="{FF2B5EF4-FFF2-40B4-BE49-F238E27FC236}">
                <a16:creationId xmlns:a16="http://schemas.microsoft.com/office/drawing/2014/main" id="{ECDE875F-DFA9-47ED-AF1A-15E5FA6BAA93}"/>
              </a:ext>
            </a:extLst>
          </p:cNvPr>
          <p:cNvSpPr/>
          <p:nvPr/>
        </p:nvSpPr>
        <p:spPr bwMode="auto">
          <a:xfrm>
            <a:off x="5940468" y="2901515"/>
            <a:ext cx="166704" cy="157081"/>
          </a:xfrm>
          <a:prstGeom prst="roundRect">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a:ln>
                <a:noFill/>
              </a:ln>
              <a:solidFill>
                <a:schemeClr val="bg1"/>
              </a:solidFill>
              <a:effectLst/>
              <a:latin typeface="Arial" charset="0"/>
              <a:cs typeface="DejaVu Sans" pitchFamily="32" charset="0"/>
            </a:endParaRPr>
          </a:p>
        </p:txBody>
      </p:sp>
      <p:sp>
        <p:nvSpPr>
          <p:cNvPr id="203" name="22 Rectángulo redondeado">
            <a:extLst>
              <a:ext uri="{FF2B5EF4-FFF2-40B4-BE49-F238E27FC236}">
                <a16:creationId xmlns:a16="http://schemas.microsoft.com/office/drawing/2014/main" id="{C6C0591D-DC54-4602-9F0B-7D6D145D4D64}"/>
              </a:ext>
            </a:extLst>
          </p:cNvPr>
          <p:cNvSpPr/>
          <p:nvPr/>
        </p:nvSpPr>
        <p:spPr bwMode="auto">
          <a:xfrm>
            <a:off x="6133804" y="3058596"/>
            <a:ext cx="166704" cy="157081"/>
          </a:xfrm>
          <a:prstGeom prst="roundRect">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a:ln>
                <a:noFill/>
              </a:ln>
              <a:solidFill>
                <a:schemeClr val="bg1"/>
              </a:solidFill>
              <a:effectLst/>
              <a:latin typeface="Arial" charset="0"/>
              <a:cs typeface="DejaVu Sans" pitchFamily="32" charset="0"/>
            </a:endParaRPr>
          </a:p>
        </p:txBody>
      </p:sp>
      <p:sp>
        <p:nvSpPr>
          <p:cNvPr id="204" name="23 Rectángulo redondeado">
            <a:extLst>
              <a:ext uri="{FF2B5EF4-FFF2-40B4-BE49-F238E27FC236}">
                <a16:creationId xmlns:a16="http://schemas.microsoft.com/office/drawing/2014/main" id="{21FD2C8D-A48D-4CEF-8BBC-2FE4C73DAEE0}"/>
              </a:ext>
            </a:extLst>
          </p:cNvPr>
          <p:cNvSpPr/>
          <p:nvPr/>
        </p:nvSpPr>
        <p:spPr bwMode="auto">
          <a:xfrm>
            <a:off x="6349828" y="3261555"/>
            <a:ext cx="166704" cy="157081"/>
          </a:xfrm>
          <a:prstGeom prst="roundRect">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a:ln>
                <a:noFill/>
              </a:ln>
              <a:solidFill>
                <a:schemeClr val="bg1"/>
              </a:solidFill>
              <a:effectLst/>
              <a:latin typeface="Arial" charset="0"/>
              <a:cs typeface="DejaVu Sans" pitchFamily="32" charset="0"/>
            </a:endParaRPr>
          </a:p>
        </p:txBody>
      </p:sp>
      <p:sp>
        <p:nvSpPr>
          <p:cNvPr id="205" name="24 Rectángulo redondeado">
            <a:extLst>
              <a:ext uri="{FF2B5EF4-FFF2-40B4-BE49-F238E27FC236}">
                <a16:creationId xmlns:a16="http://schemas.microsoft.com/office/drawing/2014/main" id="{E91E72D7-C309-4001-BBF8-34746A11910A}"/>
              </a:ext>
            </a:extLst>
          </p:cNvPr>
          <p:cNvSpPr/>
          <p:nvPr/>
        </p:nvSpPr>
        <p:spPr bwMode="auto">
          <a:xfrm>
            <a:off x="6588540" y="3477579"/>
            <a:ext cx="166704" cy="157081"/>
          </a:xfrm>
          <a:prstGeom prst="roundRect">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a:ln>
                <a:noFill/>
              </a:ln>
              <a:solidFill>
                <a:schemeClr val="bg1"/>
              </a:solidFill>
              <a:effectLst/>
              <a:latin typeface="Arial" charset="0"/>
              <a:cs typeface="DejaVu Sans" pitchFamily="32" charset="0"/>
            </a:endParaRPr>
          </a:p>
        </p:txBody>
      </p:sp>
      <p:cxnSp>
        <p:nvCxnSpPr>
          <p:cNvPr id="206" name="8 Conector recto">
            <a:extLst>
              <a:ext uri="{FF2B5EF4-FFF2-40B4-BE49-F238E27FC236}">
                <a16:creationId xmlns:a16="http://schemas.microsoft.com/office/drawing/2014/main" id="{45F92108-3D88-4893-B962-793708040BDE}"/>
              </a:ext>
            </a:extLst>
          </p:cNvPr>
          <p:cNvCxnSpPr/>
          <p:nvPr/>
        </p:nvCxnSpPr>
        <p:spPr bwMode="auto">
          <a:xfrm>
            <a:off x="4788340" y="2382653"/>
            <a:ext cx="1716849" cy="1540039"/>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7" name="28 Conector recto">
            <a:extLst>
              <a:ext uri="{FF2B5EF4-FFF2-40B4-BE49-F238E27FC236}">
                <a16:creationId xmlns:a16="http://schemas.microsoft.com/office/drawing/2014/main" id="{DEF991DD-A07F-46A0-9A28-60EC52FAE158}"/>
              </a:ext>
            </a:extLst>
          </p:cNvPr>
          <p:cNvCxnSpPr/>
          <p:nvPr/>
        </p:nvCxnSpPr>
        <p:spPr bwMode="auto">
          <a:xfrm flipV="1">
            <a:off x="4814972" y="2207566"/>
            <a:ext cx="169665" cy="209490"/>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8" name="30 Conector recto">
            <a:extLst>
              <a:ext uri="{FF2B5EF4-FFF2-40B4-BE49-F238E27FC236}">
                <a16:creationId xmlns:a16="http://schemas.microsoft.com/office/drawing/2014/main" id="{AD336CAB-6E07-434E-95CD-7E456F24585E}"/>
              </a:ext>
            </a:extLst>
          </p:cNvPr>
          <p:cNvCxnSpPr/>
          <p:nvPr/>
        </p:nvCxnSpPr>
        <p:spPr bwMode="auto">
          <a:xfrm flipV="1">
            <a:off x="5021131" y="2338516"/>
            <a:ext cx="196297" cy="237473"/>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9" name="31 Conector recto">
            <a:extLst>
              <a:ext uri="{FF2B5EF4-FFF2-40B4-BE49-F238E27FC236}">
                <a16:creationId xmlns:a16="http://schemas.microsoft.com/office/drawing/2014/main" id="{E98CEBDE-C3D7-47AB-93FD-0F815BB930AD}"/>
              </a:ext>
            </a:extLst>
          </p:cNvPr>
          <p:cNvCxnSpPr/>
          <p:nvPr/>
        </p:nvCxnSpPr>
        <p:spPr bwMode="auto">
          <a:xfrm flipV="1">
            <a:off x="5173531" y="2490916"/>
            <a:ext cx="196297" cy="237473"/>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0" name="32 Conector recto">
            <a:extLst>
              <a:ext uri="{FF2B5EF4-FFF2-40B4-BE49-F238E27FC236}">
                <a16:creationId xmlns:a16="http://schemas.microsoft.com/office/drawing/2014/main" id="{9C633397-AF2F-418F-A615-6511EA6D2B33}"/>
              </a:ext>
            </a:extLst>
          </p:cNvPr>
          <p:cNvCxnSpPr/>
          <p:nvPr/>
        </p:nvCxnSpPr>
        <p:spPr bwMode="auto">
          <a:xfrm flipV="1">
            <a:off x="5384131" y="2677107"/>
            <a:ext cx="196297" cy="237473"/>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1" name="33 Conector recto">
            <a:extLst>
              <a:ext uri="{FF2B5EF4-FFF2-40B4-BE49-F238E27FC236}">
                <a16:creationId xmlns:a16="http://schemas.microsoft.com/office/drawing/2014/main" id="{7C52086C-63D2-4C11-919D-A8E1DD3E8470}"/>
              </a:ext>
            </a:extLst>
          </p:cNvPr>
          <p:cNvCxnSpPr/>
          <p:nvPr/>
        </p:nvCxnSpPr>
        <p:spPr bwMode="auto">
          <a:xfrm flipV="1">
            <a:off x="5744171" y="3050213"/>
            <a:ext cx="196297" cy="224407"/>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2" name="36 Conector recto">
            <a:extLst>
              <a:ext uri="{FF2B5EF4-FFF2-40B4-BE49-F238E27FC236}">
                <a16:creationId xmlns:a16="http://schemas.microsoft.com/office/drawing/2014/main" id="{F37F92EC-DCA0-4A30-91AB-B90F79EC3767}"/>
              </a:ext>
            </a:extLst>
          </p:cNvPr>
          <p:cNvCxnSpPr/>
          <p:nvPr/>
        </p:nvCxnSpPr>
        <p:spPr bwMode="auto">
          <a:xfrm flipV="1">
            <a:off x="5960195" y="3202613"/>
            <a:ext cx="196297" cy="224407"/>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3" name="37 Conector recto">
            <a:extLst>
              <a:ext uri="{FF2B5EF4-FFF2-40B4-BE49-F238E27FC236}">
                <a16:creationId xmlns:a16="http://schemas.microsoft.com/office/drawing/2014/main" id="{79BA3E99-012A-43DC-8CB4-48ABD6A28A9B}"/>
              </a:ext>
            </a:extLst>
          </p:cNvPr>
          <p:cNvCxnSpPr/>
          <p:nvPr/>
        </p:nvCxnSpPr>
        <p:spPr bwMode="auto">
          <a:xfrm flipV="1">
            <a:off x="6176219" y="3410253"/>
            <a:ext cx="196297" cy="224407"/>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4" name="38 Conector recto">
            <a:extLst>
              <a:ext uri="{FF2B5EF4-FFF2-40B4-BE49-F238E27FC236}">
                <a16:creationId xmlns:a16="http://schemas.microsoft.com/office/drawing/2014/main" id="{9B20C832-2C30-4CA8-BC7B-D05EEB25C676}"/>
              </a:ext>
            </a:extLst>
          </p:cNvPr>
          <p:cNvCxnSpPr/>
          <p:nvPr/>
        </p:nvCxnSpPr>
        <p:spPr bwMode="auto">
          <a:xfrm flipV="1">
            <a:off x="6444524" y="3626277"/>
            <a:ext cx="196297" cy="224407"/>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5" name="34 Rectángulo redondeado">
            <a:extLst>
              <a:ext uri="{FF2B5EF4-FFF2-40B4-BE49-F238E27FC236}">
                <a16:creationId xmlns:a16="http://schemas.microsoft.com/office/drawing/2014/main" id="{6982A45A-8DB3-4C3F-BDC4-56126917643B}"/>
              </a:ext>
            </a:extLst>
          </p:cNvPr>
          <p:cNvSpPr/>
          <p:nvPr/>
        </p:nvSpPr>
        <p:spPr bwMode="auto">
          <a:xfrm>
            <a:off x="5557740" y="2554540"/>
            <a:ext cx="166704" cy="157081"/>
          </a:xfrm>
          <a:prstGeom prst="roundRect">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pPr>
            <a:endParaRPr kumimoji="0" lang="en-US" sz="1800" b="0" i="0" u="none" strike="noStrike" cap="none" normalizeH="0" baseline="0">
              <a:ln>
                <a:noFill/>
              </a:ln>
              <a:solidFill>
                <a:schemeClr val="bg1"/>
              </a:solidFill>
              <a:effectLst/>
              <a:latin typeface="Arial" charset="0"/>
              <a:cs typeface="DejaVu Sans" pitchFamily="32" charset="0"/>
            </a:endParaRPr>
          </a:p>
        </p:txBody>
      </p:sp>
      <p:cxnSp>
        <p:nvCxnSpPr>
          <p:cNvPr id="216" name="35 Conector recto">
            <a:extLst>
              <a:ext uri="{FF2B5EF4-FFF2-40B4-BE49-F238E27FC236}">
                <a16:creationId xmlns:a16="http://schemas.microsoft.com/office/drawing/2014/main" id="{AFCB0E97-0C31-40B6-B0AE-7EC62A2CA4A9}"/>
              </a:ext>
            </a:extLst>
          </p:cNvPr>
          <p:cNvCxnSpPr/>
          <p:nvPr/>
        </p:nvCxnSpPr>
        <p:spPr bwMode="auto">
          <a:xfrm flipV="1">
            <a:off x="5384131" y="3058596"/>
            <a:ext cx="196297" cy="224407"/>
          </a:xfrm>
          <a:prstGeom prst="line">
            <a:avLst/>
          </a:prstGeom>
          <a:solidFill>
            <a:srgbClr val="00B8FF"/>
          </a:solidFill>
          <a:ln w="381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7" name="39 CuadroTexto">
            <a:extLst>
              <a:ext uri="{FF2B5EF4-FFF2-40B4-BE49-F238E27FC236}">
                <a16:creationId xmlns:a16="http://schemas.microsoft.com/office/drawing/2014/main" id="{6A5B3FCD-BFBF-4AEE-9AA9-AC708CF898A0}"/>
              </a:ext>
            </a:extLst>
          </p:cNvPr>
          <p:cNvSpPr txBox="1"/>
          <p:nvPr/>
        </p:nvSpPr>
        <p:spPr>
          <a:xfrm>
            <a:off x="251836" y="743307"/>
            <a:ext cx="3582420" cy="369332"/>
          </a:xfrm>
          <a:prstGeom prst="rect">
            <a:avLst/>
          </a:prstGeom>
          <a:solidFill>
            <a:schemeClr val="bg1"/>
          </a:solidFill>
        </p:spPr>
        <p:txBody>
          <a:bodyPr wrap="square" rtlCol="0">
            <a:spAutoFit/>
          </a:bodyPr>
          <a:lstStyle/>
          <a:p>
            <a:r>
              <a:rPr lang="en-US" b="1" dirty="0">
                <a:solidFill>
                  <a:srgbClr val="C00000"/>
                </a:solidFill>
              </a:rPr>
              <a:t>RF and clock distribution system:</a:t>
            </a:r>
          </a:p>
        </p:txBody>
      </p:sp>
      <p:sp>
        <p:nvSpPr>
          <p:cNvPr id="3" name="Rectangle 2">
            <a:extLst>
              <a:ext uri="{FF2B5EF4-FFF2-40B4-BE49-F238E27FC236}">
                <a16:creationId xmlns:a16="http://schemas.microsoft.com/office/drawing/2014/main" id="{D9659BB3-18A9-4C65-AB5E-5C82C35349E5}"/>
              </a:ext>
            </a:extLst>
          </p:cNvPr>
          <p:cNvSpPr/>
          <p:nvPr/>
        </p:nvSpPr>
        <p:spPr>
          <a:xfrm>
            <a:off x="251836" y="2575989"/>
            <a:ext cx="1068777" cy="2648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8A21599-4099-461B-B719-F42118996FC0}"/>
              </a:ext>
            </a:extLst>
          </p:cNvPr>
          <p:cNvSpPr/>
          <p:nvPr/>
        </p:nvSpPr>
        <p:spPr>
          <a:xfrm>
            <a:off x="251835" y="3296069"/>
            <a:ext cx="1068777" cy="2648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7726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0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1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1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1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1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 grpId="0" animBg="1"/>
      <p:bldP spid="199" grpId="0" animBg="1"/>
      <p:bldP spid="200" grpId="0" animBg="1"/>
      <p:bldP spid="201" grpId="0" animBg="1"/>
      <p:bldP spid="202" grpId="0" animBg="1"/>
      <p:bldP spid="203" grpId="0" animBg="1"/>
      <p:bldP spid="204" grpId="0" animBg="1"/>
      <p:bldP spid="205" grpId="0" animBg="1"/>
      <p:bldP spid="215" grpId="0" animBg="1"/>
    </p:bldLst>
  </p:timing>
</p:sld>
</file>

<file path=ppt/theme/theme1.xml><?xml version="1.0" encoding="utf-8"?>
<a:theme xmlns:a="http://schemas.openxmlformats.org/drawingml/2006/main" name="Patron de diapositivas_english correction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Patron de diapositivas_english corrections</Template>
  <TotalTime>3995</TotalTime>
  <Words>1151</Words>
  <Application>Microsoft Office PowerPoint</Application>
  <PresentationFormat>Custom</PresentationFormat>
  <Paragraphs>151</Paragraphs>
  <Slides>20</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Caecilia LT Std Roman</vt:lpstr>
      <vt:lpstr>Calibri</vt:lpstr>
      <vt:lpstr>Times New Roman</vt:lpstr>
      <vt:lpstr>Wingdings</vt:lpstr>
      <vt:lpstr>Patron de diapositivas_english corrections</vt:lpstr>
      <vt:lpstr>PowerPoint Presentation</vt:lpstr>
      <vt:lpstr>PowerPoint Presentation</vt:lpstr>
      <vt:lpstr>1. General overview of LIPAc</vt:lpstr>
      <vt:lpstr>1. General overview of LIPAc</vt:lpstr>
      <vt:lpstr>1. General overview of LIPAc</vt:lpstr>
      <vt:lpstr>PowerPoint Presentation</vt:lpstr>
      <vt:lpstr>2. General overview of White Rabbit</vt:lpstr>
      <vt:lpstr>2. General overview of White Rabbit</vt:lpstr>
      <vt:lpstr>2. General overview of White Rabbit</vt:lpstr>
      <vt:lpstr>PowerPoint Presentation</vt:lpstr>
      <vt:lpstr>3. LIPAc and Interlocks</vt:lpstr>
      <vt:lpstr>3. LIPAc and Interlocks</vt:lpstr>
      <vt:lpstr>PowerPoint Presentation</vt:lpstr>
      <vt:lpstr>4. Historical interlocks</vt:lpstr>
      <vt:lpstr>4. Historical interlocks</vt:lpstr>
      <vt:lpstr>4. Historical interlocks</vt:lpstr>
      <vt:lpstr>4. Historical interlocks</vt:lpstr>
      <vt:lpstr>PowerPoint Presentation</vt:lpstr>
      <vt:lpstr>5. Future Developments </vt:lpstr>
      <vt:lpstr>5. Future Developments </vt:lpstr>
    </vt:vector>
  </TitlesOfParts>
  <Company>7S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Miguel</dc:creator>
  <cp:lastModifiedBy>Antonio Miguel</cp:lastModifiedBy>
  <cp:revision>146</cp:revision>
  <dcterms:created xsi:type="dcterms:W3CDTF">2019-03-21T10:27:21Z</dcterms:created>
  <dcterms:modified xsi:type="dcterms:W3CDTF">2019-06-05T09:14:51Z</dcterms:modified>
</cp:coreProperties>
</file>