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9"/>
  </p:notesMasterIdLst>
  <p:handoutMasterIdLst>
    <p:handoutMasterId r:id="rId10"/>
  </p:handoutMasterIdLst>
  <p:sldIdLst>
    <p:sldId id="328" r:id="rId2"/>
    <p:sldId id="638" r:id="rId3"/>
    <p:sldId id="634" r:id="rId4"/>
    <p:sldId id="635" r:id="rId5"/>
    <p:sldId id="636" r:id="rId6"/>
    <p:sldId id="637" r:id="rId7"/>
    <p:sldId id="562" r:id="rId8"/>
  </p:sldIdLst>
  <p:sldSz cx="9144000" cy="6858000" type="screen4x3"/>
  <p:notesSz cx="9931400" cy="67945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28"/>
            <p14:sldId id="638"/>
            <p14:sldId id="634"/>
            <p14:sldId id="635"/>
            <p14:sldId id="636"/>
            <p14:sldId id="637"/>
            <p14:sldId id="5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0">
          <p15:clr>
            <a:srgbClr val="A4A3A4"/>
          </p15:clr>
        </p15:guide>
        <p15:guide id="2" pos="31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B00"/>
    <a:srgbClr val="0094C8"/>
    <a:srgbClr val="FF00FF"/>
    <a:srgbClr val="EE6471"/>
    <a:srgbClr val="EBE6FA"/>
    <a:srgbClr val="FFFFFF"/>
    <a:srgbClr val="F38D97"/>
    <a:srgbClr val="FACBCC"/>
    <a:srgbClr val="FF7C80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3" autoAdjust="0"/>
    <p:restoredTop sz="91343" autoAdjust="0"/>
  </p:normalViewPr>
  <p:slideViewPr>
    <p:cSldViewPr snapToObjects="1">
      <p:cViewPr varScale="1">
        <p:scale>
          <a:sx n="119" d="100"/>
          <a:sy n="119" d="100"/>
        </p:scale>
        <p:origin x="177" y="6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32" d="100"/>
          <a:sy n="132" d="100"/>
        </p:scale>
        <p:origin x="-1578" y="-90"/>
      </p:cViewPr>
      <p:guideLst>
        <p:guide orient="horz" pos="2140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7030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7030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7030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8663" y="511175"/>
            <a:ext cx="3398837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5208" y="3227838"/>
            <a:ext cx="7280987" cy="305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7030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None/>
            </a:pPr>
            <a:endParaRPr lang="de-CH" sz="2000" u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3F75A-1695-3844-9929-5836CA433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0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  <p:sldLayoutId id="2147483981" r:id="rId10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8" y="3933056"/>
            <a:ext cx="7969249" cy="2520280"/>
          </a:xfrm>
        </p:spPr>
        <p:txBody>
          <a:bodyPr/>
          <a:lstStyle/>
          <a:p>
            <a:r>
              <a:rPr lang="en-US" sz="2400" dirty="0" smtClean="0"/>
              <a:t>Development of Software Frameworks </a:t>
            </a:r>
            <a:r>
              <a:rPr lang="en-US" sz="2400" dirty="0"/>
              <a:t>for LLRF </a:t>
            </a:r>
            <a:r>
              <a:rPr lang="en-US" sz="2400" dirty="0" smtClean="0"/>
              <a:t>Applications </a:t>
            </a:r>
            <a:r>
              <a:rPr lang="en-US" sz="2400" dirty="0"/>
              <a:t>based on EPICS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1800" dirty="0"/>
              <a:t>Zheqiao Geng</a:t>
            </a:r>
            <a:br>
              <a:rPr lang="en-GB" sz="1800" dirty="0"/>
            </a:br>
            <a:r>
              <a:rPr lang="en-GB" sz="1800" dirty="0" smtClean="0"/>
              <a:t>June 05, 2019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EPICS Collaboration Meeting, ITER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645748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LLRF System and Software Challenges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54223" y="453175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7394" y="3618058"/>
            <a:ext cx="5159547" cy="16337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 of LLRF application software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system setup, calibration and optimization (</a:t>
            </a:r>
            <a:r>
              <a:rPr lang="en-US" sz="1200" dirty="0" smtClean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 set klystron working point, calibrate acc. voltage and beam phase, optimize RF for good stability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control (</a:t>
            </a:r>
            <a:r>
              <a:rPr lang="en-US" sz="1200" dirty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 feedback, adaptive feed forward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Automation (</a:t>
            </a:r>
            <a:r>
              <a:rPr lang="en-US" sz="1200" dirty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 high power RF </a:t>
            </a:r>
            <a:r>
              <a:rPr lang="en-US" sz="1200" dirty="0" smtClean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conditioning, </a:t>
            </a:r>
            <a:r>
              <a:rPr lang="en-US" sz="1200" dirty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station startup, fault recovery, procedure to apply on be</a:t>
            </a:r>
            <a:r>
              <a:rPr lang="en-US" sz="1200" dirty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1140"/>
            <a:ext cx="4392488" cy="285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160" t="23766" r="44405" b="32117"/>
          <a:stretch/>
        </p:blipFill>
        <p:spPr>
          <a:xfrm>
            <a:off x="5436097" y="859351"/>
            <a:ext cx="2505962" cy="439248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032471" y="1299273"/>
            <a:ext cx="923424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+mj-lt"/>
              </a:rPr>
              <a:t>Interlock Box</a:t>
            </a:r>
            <a:endParaRPr lang="en-US" sz="12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02960" y="2437336"/>
            <a:ext cx="923425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+mj-lt"/>
              </a:rPr>
              <a:t>Power Supply</a:t>
            </a:r>
            <a:endParaRPr lang="en-US" sz="12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02960" y="3451639"/>
            <a:ext cx="923424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+mj-lt"/>
              </a:rPr>
              <a:t>VME Crate</a:t>
            </a:r>
            <a:endParaRPr lang="en-US" sz="12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20694" y="4300926"/>
            <a:ext cx="931591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+mj-lt"/>
              </a:rPr>
              <a:t>Down Converter</a:t>
            </a:r>
            <a:endParaRPr lang="en-US" sz="12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010640" y="4839543"/>
            <a:ext cx="952935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+mj-lt"/>
              </a:rPr>
              <a:t>LO &amp; Clock Generator</a:t>
            </a:r>
            <a:endParaRPr lang="en-US" sz="1200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7503785" y="5070375"/>
            <a:ext cx="489941" cy="1"/>
          </a:xfrm>
          <a:prstGeom prst="straightConnector1">
            <a:avLst/>
          </a:prstGeom>
          <a:ln w="9525">
            <a:solidFill>
              <a:srgbClr val="FF0000"/>
            </a:solidFill>
            <a:tailEnd type="arrow" w="med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7916" y="5352179"/>
            <a:ext cx="8765660" cy="12593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Features of the Software Framework based on EPICS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 developing EPICS software without knowing much about EPICS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e.g.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record/device/driver supports)</a:t>
            </a: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Easily get or set values of multiple PVs in a function executed by a private thread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Possibly be able to automatically generate EPICS database and other configuration files (e.g.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autosave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request)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 a general architecture which should fit to different applications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79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General Software Architecture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7" y="685285"/>
            <a:ext cx="4941741" cy="35004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4365103"/>
            <a:ext cx="4896543" cy="23944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user codes can be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grouped into modules. 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contains items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lvl="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EPICS records to configure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parameters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module and display the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blocks to process the data and perform logical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Maybe a thread to actively do its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Interfaces with other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modules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Interfaces for IOC shell to create, initialize or setup the module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instances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5" y="673188"/>
            <a:ext cx="3961929" cy="18492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EPICS modules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Device Module (</a:t>
            </a:r>
            <a:r>
              <a:rPr lang="en-US" sz="1200" dirty="0" smtClean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</a:t>
            </a:r>
            <a:r>
              <a:rPr lang="en-US" sz="1200" dirty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en-US" sz="1200" dirty="0" smtClean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of instrument </a:t>
            </a:r>
            <a:r>
              <a:rPr lang="en-US" sz="1200" dirty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inserted by the control system designer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Domain Device Module (</a:t>
            </a:r>
            <a:r>
              <a:rPr lang="en-US" sz="1200" dirty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 for control of </a:t>
            </a:r>
            <a:r>
              <a:rPr lang="en-US" sz="1200" dirty="0" smtClean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physical </a:t>
            </a:r>
            <a:r>
              <a:rPr lang="en-US" sz="1200" dirty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device essential for the function of </a:t>
            </a:r>
            <a:r>
              <a:rPr lang="en-US" sz="1200" dirty="0" smtClean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Module (</a:t>
            </a:r>
            <a:r>
              <a:rPr lang="en-US" sz="1200" dirty="0" smtClean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implements </a:t>
            </a:r>
            <a:r>
              <a:rPr lang="en-US" sz="1200" dirty="0">
                <a:solidFill>
                  <a:srgbClr val="0094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functions to handle data from domain device modules and perform other middle layer functions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278" y="2763026"/>
            <a:ext cx="3852130" cy="37585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20072" y="6463268"/>
            <a:ext cx="3168352" cy="2561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 smtClean="0">
                <a:solidFill>
                  <a:srgbClr val="EF5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architecture of EPICS modules</a:t>
            </a:r>
            <a:endParaRPr lang="de-CH" sz="1400" i="1" kern="1000" spc="30" dirty="0" err="1" smtClean="0">
              <a:solidFill>
                <a:srgbClr val="EF5B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903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 Classes of the Framework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9965"/>
            <a:ext cx="8568952" cy="631803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loud Callout 5"/>
          <p:cNvSpPr/>
          <p:nvPr/>
        </p:nvSpPr>
        <p:spPr bwMode="auto">
          <a:xfrm>
            <a:off x="6660232" y="3284984"/>
            <a:ext cx="2050305" cy="1368152"/>
          </a:xfrm>
          <a:prstGeom prst="cloudCallout">
            <a:avLst>
              <a:gd name="adj1" fmla="val -57357"/>
              <a:gd name="adj2" fmla="val -43346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Yello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blocks are base classes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40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8518" y="5019513"/>
            <a:ext cx="8856984" cy="17158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 of 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ooEpics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EPICS database can be created by creating objects of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LocalPV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user code.</a:t>
            </a: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channel access functions (e.g.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caget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caput,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camonitor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w/o callbacks …) are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wrapped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the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RemotePV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class. The remote channel names can be managed by a configuration file.</a:t>
            </a: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base classes to implement finite state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machines.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general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iocShell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functions to create, initialize or setup a module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instance.</a:t>
            </a:r>
          </a:p>
          <a:p>
            <a:pPr marL="457200" lvl="0" indent="-45720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Template for module skeleton code generation.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C++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Implementation: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ooEpics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216"/>
          <a:stretch/>
        </p:blipFill>
        <p:spPr>
          <a:xfrm>
            <a:off x="86395" y="617239"/>
            <a:ext cx="5692260" cy="41453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67"/>
          <a:stretch/>
        </p:blipFill>
        <p:spPr>
          <a:xfrm>
            <a:off x="1331640" y="834988"/>
            <a:ext cx="7560840" cy="3965652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038" y="1024846"/>
            <a:ext cx="6593818" cy="38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03"/>
          <a:stretch/>
        </p:blipFill>
        <p:spPr>
          <a:xfrm>
            <a:off x="3203848" y="1211946"/>
            <a:ext cx="3384376" cy="37645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09" y="2012670"/>
            <a:ext cx="3861581" cy="307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54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Python Implementation: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ooPye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Box 1"/>
          <p:cNvSpPr txBox="1"/>
          <p:nvPr/>
        </p:nvSpPr>
        <p:spPr>
          <a:xfrm>
            <a:off x="291695" y="692696"/>
            <a:ext cx="8208912" cy="12961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Features of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ooPye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Fully Python based, no compilation against EPICS base needed. Use as much as possible the environment provided by the controls</a:t>
            </a:r>
          </a:p>
          <a:p>
            <a:pPr marL="342900" indent="-342900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Automatic generation of EPICS database and the soft IOC, hide details of EPICS for programming</a:t>
            </a:r>
          </a:p>
          <a:p>
            <a:pPr marL="342900" indent="-342900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sort of pattern of software architecture that can be applied on many different systems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59" y="2132856"/>
            <a:ext cx="3975850" cy="4320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2000146"/>
            <a:ext cx="8356179" cy="44531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012" y="2061701"/>
            <a:ext cx="6956761" cy="46213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014" y="2000146"/>
            <a:ext cx="6283458" cy="480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84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93024" y="2813050"/>
            <a:ext cx="8203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1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460</Words>
  <Application>Microsoft Office PowerPoint</Application>
  <PresentationFormat>On-screen Show (4:3)</PresentationFormat>
  <Paragraphs>50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9" baseType="lpstr">
      <vt:lpstr>ＭＳ Ｐゴシック</vt:lpstr>
      <vt:lpstr>ヒラギノ角ゴ Pro W3</vt:lpstr>
      <vt:lpstr>Arial</vt:lpstr>
      <vt:lpstr>Arial Narrow</vt:lpstr>
      <vt:lpstr>Calibri</vt:lpstr>
      <vt:lpstr>Georgia</vt:lpstr>
      <vt:lpstr>Rockwell</vt:lpstr>
      <vt:lpstr>Symbol</vt:lpstr>
      <vt:lpstr>Times</vt:lpstr>
      <vt:lpstr>Times New Roman</vt:lpstr>
      <vt:lpstr>Wingdings</vt:lpstr>
      <vt:lpstr>PSI PowerPoint Master english</vt:lpstr>
      <vt:lpstr>Development of Software Frameworks for LLRF Applications based on EPICS  Zheqiao Geng June 05, 2019  EPICS Collaboration Meeting, ITER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Slope in Phase</dc:title>
  <dc:creator>zheqiao.geng@psi.ch</dc:creator>
  <cp:lastModifiedBy>Geng Zheqiao</cp:lastModifiedBy>
  <cp:revision>1430</cp:revision>
  <cp:lastPrinted>2015-10-28T14:20:18Z</cp:lastPrinted>
  <dcterms:created xsi:type="dcterms:W3CDTF">2015-10-12T13:49:33Z</dcterms:created>
  <dcterms:modified xsi:type="dcterms:W3CDTF">2019-06-01T10:16:38Z</dcterms:modified>
</cp:coreProperties>
</file>