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17"/>
  </p:notesMasterIdLst>
  <p:handoutMasterIdLst>
    <p:handoutMasterId r:id="rId18"/>
  </p:handoutMasterIdLst>
  <p:sldIdLst>
    <p:sldId id="256" r:id="rId5"/>
    <p:sldId id="276" r:id="rId6"/>
    <p:sldId id="257" r:id="rId7"/>
    <p:sldId id="277" r:id="rId8"/>
    <p:sldId id="278" r:id="rId9"/>
    <p:sldId id="279" r:id="rId10"/>
    <p:sldId id="280" r:id="rId11"/>
    <p:sldId id="281" r:id="rId12"/>
    <p:sldId id="282" r:id="rId13"/>
    <p:sldId id="273" r:id="rId14"/>
    <p:sldId id="284" r:id="rId15"/>
    <p:sldId id="283" r:id="rId16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9B9D"/>
    <a:srgbClr val="AEB0AF"/>
    <a:srgbClr val="CEC7C1"/>
    <a:srgbClr val="8C8D90"/>
    <a:srgbClr val="D25350"/>
    <a:srgbClr val="808184"/>
    <a:srgbClr val="75767A"/>
    <a:srgbClr val="4E4F54"/>
    <a:srgbClr val="84888B"/>
    <a:srgbClr val="A049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71" autoAdjust="0"/>
    <p:restoredTop sz="95161" autoAdjust="0"/>
  </p:normalViewPr>
  <p:slideViewPr>
    <p:cSldViewPr snapToGrid="0" showGuides="1">
      <p:cViewPr varScale="1">
        <p:scale>
          <a:sx n="103" d="100"/>
          <a:sy n="103" d="100"/>
        </p:scale>
        <p:origin x="176" y="31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>
        <p:scale>
          <a:sx n="50" d="100"/>
          <a:sy n="50" d="100"/>
        </p:scale>
        <p:origin x="5664" y="167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33024-10F1-4BC3-BAA5-CB28D8F9B6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8810624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4A39D-78C5-4FF5-94A2-BCBFAF602A34}" type="datetimeFigureOut">
              <a:rPr lang="en-US" smtClean="0">
                <a:latin typeface="+mn-lt"/>
              </a:rPr>
              <a:t>4/26/19</a:t>
            </a:fld>
            <a:endParaRPr lang="en-US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D2005F-34EB-4228-A469-9DA7EF685E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0" y="881062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l"/>
            <a:fld id="{C75DCF9F-B5D2-4E17-BF72-5579017E6EA3}" type="slidenum">
              <a:rPr lang="en-US" smtClean="0">
                <a:latin typeface="+mn-lt"/>
              </a:rPr>
              <a:pPr algn="l"/>
              <a:t>‹#›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575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</a:defRPr>
            </a:lvl1pPr>
          </a:lstStyle>
          <a:p>
            <a:fld id="{D7992059-949A-4D84-A84D-82EB5F97947B}" type="datetimeFigureOut">
              <a:rPr lang="en-US" smtClean="0"/>
              <a:pPr/>
              <a:t>4/26/19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7"/>
            <a:ext cx="5607050" cy="36607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</a:defRPr>
            </a:lvl1pPr>
          </a:lstStyle>
          <a:p>
            <a:fld id="{DBFF095A-F86B-4B29-8A9F-DF3D3D1F3E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89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337BA4A-B024-42C0-AEE3-721B228F8259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9E6EA7-E7F1-42F0-95B8-1B1A5A465AF6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A5D040-4FD6-4BA1-AC81-B5CFF26CC6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321" y="1074420"/>
            <a:ext cx="11334582" cy="423324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67160" y="5343835"/>
            <a:ext cx="5384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  <a:latin typeface="Century Gothic" panose="020B0502020202020204" pitchFamily="34" charset="0"/>
              </a:rPr>
              <a:t>ORNL is managed by UT-Battelle, LLC for the US Department of Energy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28736" y="1388962"/>
            <a:ext cx="8678194" cy="978729"/>
          </a:xfrm>
        </p:spPr>
        <p:txBody>
          <a:bodyPr/>
          <a:lstStyle>
            <a:lvl1pPr algn="l">
              <a:defRPr sz="3200" b="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47481" y="3013455"/>
            <a:ext cx="5440514" cy="2028101"/>
          </a:xfrm>
        </p:spPr>
        <p:txBody>
          <a:bodyPr/>
          <a:lstStyle>
            <a:lvl1pPr marL="0" indent="0" algn="l">
              <a:buNone/>
              <a:defRPr sz="2000" baseline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E99884-2636-4794-A093-0F9256951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454A96CC-B6D3-471D-892D-1DBFEFBD0D12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7030A5-C7D7-48D4-B261-45DC936EE5D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576" y="5409488"/>
            <a:ext cx="1603756" cy="3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0824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7" y="1083755"/>
            <a:ext cx="5486764" cy="421929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4221671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3439C5-4231-ED43-91B8-86779195C116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C7DBBE-95AC-E843-979A-A1A45836011E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29C1BABE-6AB9-4F04-A1D6-C28E4287362E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25F85-B4F1-4C5D-855D-1BE9D9C179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0" name="Line 5">
            <a:extLst>
              <a:ext uri="{FF2B5EF4-FFF2-40B4-BE49-F238E27FC236}">
                <a16:creationId xmlns:a16="http://schemas.microsoft.com/office/drawing/2014/main" id="{1F888CF4-3F65-4925-A47B-614AFCDC055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Line 6">
            <a:extLst>
              <a:ext uri="{FF2B5EF4-FFF2-40B4-BE49-F238E27FC236}">
                <a16:creationId xmlns:a16="http://schemas.microsoft.com/office/drawing/2014/main" id="{4CFFE01C-81C8-4437-B6F5-7BAAEE5FC29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1B955FFA-B6F5-4CDD-940A-DB05FD68B7CA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A5F7EA9-E5C6-4376-AC5D-CA0B1DA0A2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8079" y="2453317"/>
            <a:ext cx="5512904" cy="2690184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41499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6" y="1078992"/>
            <a:ext cx="5487073" cy="4224052"/>
          </a:xfrm>
          <a:noFill/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5779008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453316"/>
            <a:ext cx="5512904" cy="4163291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6" name="Freeform 7">
            <a:extLst>
              <a:ext uri="{FF2B5EF4-FFF2-40B4-BE49-F238E27FC236}">
                <a16:creationId xmlns:a16="http://schemas.microsoft.com/office/drawing/2014/main" id="{2A500EEB-73EC-4C16-8273-4ED5425DD64C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302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k green picture layout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20595" y="1078989"/>
            <a:ext cx="7464186" cy="422600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1" y="1078991"/>
            <a:ext cx="3846274" cy="5779007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079" y="1275788"/>
            <a:ext cx="3576228" cy="97969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800350"/>
            <a:ext cx="3541945" cy="3816258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8" name="Freeform 5">
            <a:extLst>
              <a:ext uri="{FF2B5EF4-FFF2-40B4-BE49-F238E27FC236}">
                <a16:creationId xmlns:a16="http://schemas.microsoft.com/office/drawing/2014/main" id="{E0FFF716-AFC7-4054-A1F8-2C39C30731D0}"/>
              </a:ext>
            </a:extLst>
          </p:cNvPr>
          <p:cNvSpPr>
            <a:spLocks/>
          </p:cNvSpPr>
          <p:nvPr userDrawn="1"/>
        </p:nvSpPr>
        <p:spPr bwMode="auto">
          <a:xfrm>
            <a:off x="4120595" y="1"/>
            <a:ext cx="8071405" cy="6857998"/>
          </a:xfrm>
          <a:custGeom>
            <a:avLst/>
            <a:gdLst>
              <a:gd name="T0" fmla="*/ 4151 w 4490"/>
              <a:gd name="T1" fmla="*/ 0 h 3815"/>
              <a:gd name="T2" fmla="*/ 4151 w 4490"/>
              <a:gd name="T3" fmla="*/ 2951 h 3815"/>
              <a:gd name="T4" fmla="*/ 0 w 4490"/>
              <a:gd name="T5" fmla="*/ 2951 h 3815"/>
              <a:gd name="T6" fmla="*/ 0 w 4490"/>
              <a:gd name="T7" fmla="*/ 3815 h 3815"/>
              <a:gd name="T8" fmla="*/ 4490 w 4490"/>
              <a:gd name="T9" fmla="*/ 3815 h 3815"/>
              <a:gd name="T10" fmla="*/ 4490 w 4490"/>
              <a:gd name="T11" fmla="*/ 2969 h 3815"/>
              <a:gd name="T12" fmla="*/ 4490 w 4490"/>
              <a:gd name="T13" fmla="*/ 2951 h 3815"/>
              <a:gd name="T14" fmla="*/ 4490 w 4490"/>
              <a:gd name="T15" fmla="*/ 0 h 3815"/>
              <a:gd name="T16" fmla="*/ 4151 w 4490"/>
              <a:gd name="T17" fmla="*/ 0 h 3815"/>
              <a:gd name="T18" fmla="*/ 4151 w 4490"/>
              <a:gd name="T19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90" h="3815">
                <a:moveTo>
                  <a:pt x="4151" y="0"/>
                </a:moveTo>
                <a:lnTo>
                  <a:pt x="4151" y="2951"/>
                </a:lnTo>
                <a:lnTo>
                  <a:pt x="0" y="2951"/>
                </a:lnTo>
                <a:lnTo>
                  <a:pt x="0" y="3815"/>
                </a:lnTo>
                <a:lnTo>
                  <a:pt x="4490" y="3815"/>
                </a:lnTo>
                <a:lnTo>
                  <a:pt x="4490" y="2969"/>
                </a:lnTo>
                <a:lnTo>
                  <a:pt x="4490" y="2951"/>
                </a:lnTo>
                <a:lnTo>
                  <a:pt x="4490" y="0"/>
                </a:lnTo>
                <a:lnTo>
                  <a:pt x="4151" y="0"/>
                </a:lnTo>
                <a:lnTo>
                  <a:pt x="4151" y="0"/>
                </a:lnTo>
                <a:close/>
              </a:path>
            </a:pathLst>
          </a:custGeom>
          <a:solidFill>
            <a:srgbClr val="4C88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22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icture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4320" y="2381"/>
            <a:ext cx="11312843" cy="6342021"/>
          </a:xfrm>
          <a:noFill/>
          <a:ln>
            <a:noFill/>
          </a:ln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9" y="274320"/>
            <a:ext cx="11000232" cy="53553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effectLst/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Rectangle 256">
            <a:extLst>
              <a:ext uri="{FF2B5EF4-FFF2-40B4-BE49-F238E27FC236}">
                <a16:creationId xmlns:a16="http://schemas.microsoft.com/office/drawing/2014/main" id="{50787286-CD5D-43D9-B8DA-70C3358DC82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3" y="647700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D938724D-E109-43B4-9560-1552E26DB04A}"/>
              </a:ext>
            </a:extLst>
          </p:cNvPr>
          <p:cNvSpPr>
            <a:spLocks/>
          </p:cNvSpPr>
          <p:nvPr userDrawn="1"/>
        </p:nvSpPr>
        <p:spPr bwMode="auto">
          <a:xfrm>
            <a:off x="6026150" y="0"/>
            <a:ext cx="6165850" cy="6858000"/>
          </a:xfrm>
          <a:custGeom>
            <a:avLst/>
            <a:gdLst>
              <a:gd name="T0" fmla="*/ 3502 w 3884"/>
              <a:gd name="T1" fmla="*/ 0 h 4320"/>
              <a:gd name="T2" fmla="*/ 3502 w 3884"/>
              <a:gd name="T3" fmla="*/ 3998 h 4320"/>
              <a:gd name="T4" fmla="*/ 0 w 3884"/>
              <a:gd name="T5" fmla="*/ 3998 h 4320"/>
              <a:gd name="T6" fmla="*/ 0 w 3884"/>
              <a:gd name="T7" fmla="*/ 4320 h 4320"/>
              <a:gd name="T8" fmla="*/ 3502 w 3884"/>
              <a:gd name="T9" fmla="*/ 4320 h 4320"/>
              <a:gd name="T10" fmla="*/ 3884 w 3884"/>
              <a:gd name="T11" fmla="*/ 4320 h 4320"/>
              <a:gd name="T12" fmla="*/ 3884 w 3884"/>
              <a:gd name="T13" fmla="*/ 3998 h 4320"/>
              <a:gd name="T14" fmla="*/ 3884 w 3884"/>
              <a:gd name="T15" fmla="*/ 0 h 4320"/>
              <a:gd name="T16" fmla="*/ 3502 w 3884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84" h="4320">
                <a:moveTo>
                  <a:pt x="3502" y="0"/>
                </a:moveTo>
                <a:lnTo>
                  <a:pt x="3502" y="3998"/>
                </a:lnTo>
                <a:lnTo>
                  <a:pt x="0" y="3998"/>
                </a:lnTo>
                <a:lnTo>
                  <a:pt x="0" y="4320"/>
                </a:lnTo>
                <a:lnTo>
                  <a:pt x="3502" y="4320"/>
                </a:lnTo>
                <a:lnTo>
                  <a:pt x="3884" y="4320"/>
                </a:lnTo>
                <a:lnTo>
                  <a:pt x="3884" y="3998"/>
                </a:lnTo>
                <a:lnTo>
                  <a:pt x="3884" y="0"/>
                </a:lnTo>
                <a:lnTo>
                  <a:pt x="3502" y="0"/>
                </a:lnTo>
                <a:close/>
              </a:path>
            </a:pathLst>
          </a:custGeom>
          <a:solidFill>
            <a:srgbClr val="4087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00E375-D0D6-466C-A383-E914B5C8AE5A}"/>
              </a:ext>
            </a:extLst>
          </p:cNvPr>
          <p:cNvSpPr/>
          <p:nvPr userDrawn="1"/>
        </p:nvSpPr>
        <p:spPr>
          <a:xfrm>
            <a:off x="0" y="6344402"/>
            <a:ext cx="274320" cy="510909"/>
          </a:xfrm>
          <a:prstGeom prst="rect">
            <a:avLst/>
          </a:prstGeom>
          <a:solidFill>
            <a:srgbClr val="397D5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D090841D-81E2-4E83-8067-E18C5C3AF8FF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4031D8B-25E9-D440-A0B7-53853A82E6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6074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378" y="320040"/>
            <a:ext cx="11425236" cy="53553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563" y="1508760"/>
            <a:ext cx="11372771" cy="404777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82725" indent="-222250"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54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1653735"/>
            <a:ext cx="11430000" cy="4047778"/>
          </a:xfrm>
        </p:spPr>
        <p:txBody>
          <a:bodyPr/>
          <a:lstStyle>
            <a:lvl1pPr marL="288925" indent="-288925">
              <a:spcBef>
                <a:spcPts val="18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1031875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482725" indent="-22225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Rectangle 256">
            <a:extLst>
              <a:ext uri="{FF2B5EF4-FFF2-40B4-BE49-F238E27FC236}">
                <a16:creationId xmlns:a16="http://schemas.microsoft.com/office/drawing/2014/main" id="{6349825E-C749-4CDB-BDE4-DDAFE00D2BF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5298622-4D3C-4849-B0FA-4101271A78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45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7DAB3A-4154-42CC-B73A-07DD412DD1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1" b="-1"/>
          <a:stretch/>
        </p:blipFill>
        <p:spPr>
          <a:xfrm>
            <a:off x="6095998" y="1078992"/>
            <a:ext cx="5535025" cy="42286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679D6E9-7CB6-4816-BA71-A98C108727C8}"/>
              </a:ext>
            </a:extLst>
          </p:cNvPr>
          <p:cNvSpPr/>
          <p:nvPr userDrawn="1"/>
        </p:nvSpPr>
        <p:spPr>
          <a:xfrm>
            <a:off x="274320" y="1078992"/>
            <a:ext cx="5821680" cy="4228673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2F47A-E421-4CE0-A746-76A8C436B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1352479"/>
            <a:ext cx="5413469" cy="11007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068FB31-3CF5-496E-BC0D-61D682234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12217" y="2891883"/>
            <a:ext cx="5431021" cy="2252546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buClr>
                <a:schemeClr val="tx1"/>
              </a:buClr>
              <a:buFont typeface="Century Gothic" panose="020B0502020202020204" pitchFamily="34" charset="0"/>
              <a:buChar char="–"/>
              <a:defRPr sz="1800">
                <a:latin typeface="Century Gothic" panose="020B0502020202020204" pitchFamily="34" charset="0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ACC93F-6123-3F49-8C15-4A811AF8B7BB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756F41-5AD0-C346-AE90-A0206E07D1B9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E79036-1F33-40EB-AB47-F9529E5C3C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2" name="Freeform 7">
            <a:extLst>
              <a:ext uri="{FF2B5EF4-FFF2-40B4-BE49-F238E27FC236}">
                <a16:creationId xmlns:a16="http://schemas.microsoft.com/office/drawing/2014/main" id="{3E861E90-11A2-4A0B-85EB-1A2865C9A48F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67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535531"/>
          </a:xfrm>
        </p:spPr>
        <p:txBody>
          <a:bodyPr/>
          <a:lstStyle>
            <a:lvl1pPr>
              <a:lnSpc>
                <a:spcPct val="90000"/>
              </a:lnSpc>
              <a:defRPr sz="32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Rectangle 256">
            <a:extLst>
              <a:ext uri="{FF2B5EF4-FFF2-40B4-BE49-F238E27FC236}">
                <a16:creationId xmlns:a16="http://schemas.microsoft.com/office/drawing/2014/main" id="{BF6A1C92-1EE6-4390-85D8-ACD208CF9DB8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0DD0A2A-0355-AA49-9A3F-AB977E14FC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582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D6DB211-F94D-644A-8C58-020193A03AAA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010" y="1444752"/>
            <a:ext cx="5507832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010" y="2275467"/>
            <a:ext cx="5507832" cy="3373229"/>
          </a:xfrm>
        </p:spPr>
        <p:txBody>
          <a:bodyPr/>
          <a:lstStyle>
            <a:lvl1pPr marL="230188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>
                <a:latin typeface="+mn-lt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 baseline="0">
                <a:latin typeface="Century Gothic" panose="020B0502020202020204" pitchFamily="34" charset="0"/>
              </a:defRPr>
            </a:lvl3pPr>
            <a:lvl4pPr marL="971550" indent="0">
              <a:buClr>
                <a:schemeClr val="tx1"/>
              </a:buClr>
              <a:buFont typeface="Century Gothic" panose="020B0502020202020204" pitchFamily="34" charset="0"/>
              <a:buNone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444752"/>
            <a:ext cx="5504688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75467"/>
            <a:ext cx="5504688" cy="3373229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 baseline="0">
                <a:latin typeface="Century Gothic" panose="020B0502020202020204" pitchFamily="34" charset="0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3pPr>
            <a:lvl4pPr marL="1144588" indent="-173038">
              <a:buClr>
                <a:schemeClr val="tx1"/>
              </a:buClr>
              <a:buFont typeface="Century Gothic" panose="020B0502020202020204" pitchFamily="34" charset="0"/>
              <a:buChar char="•"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0C0632-ACDA-4D24-A2CC-14539B91BC55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DF833AF-F2DD-B245-B5D3-AAD481D065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78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3 content boxes with reverse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FC5867-1737-E84C-B42D-608A49EBBAA6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696" y="1387602"/>
            <a:ext cx="361047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696" y="2208792"/>
            <a:ext cx="361047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 baseline="0"/>
            </a:lvl1pPr>
            <a:lvl2pPr marL="514350" indent="-225425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600" baseline="0"/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3659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3659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14350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49D91D4C-0C90-4594-94C2-E939B6EF5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48562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E1A87D9D-30BD-4BC1-AB79-1F900F8718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248562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14350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4B83B09-CF3A-4A36-84C0-D32086A13DE2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" name="Rectangle 256">
            <a:extLst>
              <a:ext uri="{FF2B5EF4-FFF2-40B4-BE49-F238E27FC236}">
                <a16:creationId xmlns:a16="http://schemas.microsoft.com/office/drawing/2014/main" id="{B764CAE0-734A-4D16-BDA1-3E43A810370F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0BAAAD4-FBA9-4334-AA6C-9B74AC2A83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005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5840756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6351585" y="1435551"/>
            <a:ext cx="5840415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583867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6351584" y="948037"/>
            <a:ext cx="584041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80804" y="966165"/>
            <a:ext cx="5815195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0804" y="1517523"/>
            <a:ext cx="5815195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6357344" y="966165"/>
            <a:ext cx="5811876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6357344" y="1517523"/>
            <a:ext cx="5811876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2737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1714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4299090" y="1435551"/>
            <a:ext cx="3867912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832386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3866758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4299089" y="948037"/>
            <a:ext cx="386791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8323860" y="948037"/>
            <a:ext cx="3885931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000" y="966165"/>
            <a:ext cx="3833880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3833880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4312016" y="966165"/>
            <a:ext cx="3831692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4319831" y="1517904"/>
            <a:ext cx="3831692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8337939" y="966165"/>
            <a:ext cx="3797323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8345754" y="1517904"/>
            <a:ext cx="3797323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936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5213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816" y="966459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19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328861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3288610" y="948037"/>
            <a:ext cx="287480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630290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6302901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5F09E4-91A6-437A-BED4-ED7995D473E7}"/>
              </a:ext>
            </a:extLst>
          </p:cNvPr>
          <p:cNvSpPr/>
          <p:nvPr userDrawn="1"/>
        </p:nvSpPr>
        <p:spPr>
          <a:xfrm>
            <a:off x="9317192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92D3D3-2A2D-4482-B3F5-B0CBCD39D93A}"/>
              </a:ext>
            </a:extLst>
          </p:cNvPr>
          <p:cNvSpPr/>
          <p:nvPr userDrawn="1"/>
        </p:nvSpPr>
        <p:spPr>
          <a:xfrm>
            <a:off x="9317193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914400" indent="-227013">
              <a:lnSpc>
                <a:spcPct val="90000"/>
              </a:lnSpc>
              <a:buFont typeface="Century Gothic" panose="020B0502020202020204" pitchFamily="34" charset="0"/>
              <a:buChar char="•"/>
              <a:tabLst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3283916" y="969264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330537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>
              <a:lnSpc>
                <a:spcPct val="90000"/>
              </a:lnSpc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6304922" y="969264"/>
            <a:ext cx="2868091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6312952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757D323C-D2DD-42C4-81D6-6224EE035EE4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9312498" y="969264"/>
            <a:ext cx="2879502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Content Placeholder 5">
            <a:extLst>
              <a:ext uri="{FF2B5EF4-FFF2-40B4-BE49-F238E27FC236}">
                <a16:creationId xmlns:a16="http://schemas.microsoft.com/office/drawing/2014/main" id="{6D6262AB-5413-4C3B-B769-39B07A6E5626}"/>
              </a:ext>
            </a:extLst>
          </p:cNvPr>
          <p:cNvSpPr>
            <a:spLocks noGrp="1"/>
          </p:cNvSpPr>
          <p:nvPr userDrawn="1">
            <p:ph sz="quarter" idx="13"/>
          </p:nvPr>
        </p:nvSpPr>
        <p:spPr>
          <a:xfrm>
            <a:off x="933193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6977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F862842F-612F-3641-9908-4224FD3698B3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9768" y="274320"/>
            <a:ext cx="1143000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1614" y="1650029"/>
            <a:ext cx="11419468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3B0D07-6BED-A646-84B4-4749F06D657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5832D77F-AA48-5846-ACCE-C0EB6A92350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16607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0" name="Rectangle 256">
            <a:extLst>
              <a:ext uri="{FF2B5EF4-FFF2-40B4-BE49-F238E27FC236}">
                <a16:creationId xmlns:a16="http://schemas.microsoft.com/office/drawing/2014/main" id="{323F2AC7-81B7-4181-8965-07F2D3F8B68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575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32" r:id="rId2"/>
    <p:sldLayoutId id="2147483716" r:id="rId3"/>
    <p:sldLayoutId id="2147483736" r:id="rId4"/>
    <p:sldLayoutId id="2147483663" r:id="rId5"/>
    <p:sldLayoutId id="2147483685" r:id="rId6"/>
    <p:sldLayoutId id="2147483750" r:id="rId7"/>
    <p:sldLayoutId id="2147483755" r:id="rId8"/>
    <p:sldLayoutId id="2147483754" r:id="rId9"/>
    <p:sldLayoutId id="2147483667" r:id="rId10"/>
    <p:sldLayoutId id="2147483725" r:id="rId11"/>
    <p:sldLayoutId id="2147483756" r:id="rId12"/>
    <p:sldLayoutId id="2147483678" r:id="rId13"/>
    <p:sldLayoutId id="2147483757" r:id="rId14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87338" indent="-287338" algn="l" rtl="0" eaLnBrk="1" fontAlgn="base" hangingPunct="1">
        <a:lnSpc>
          <a:spcPct val="90000"/>
        </a:lnSpc>
        <a:spcBef>
          <a:spcPts val="14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8975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–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030288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Font typeface="Arial" charset="0"/>
        <a:buChar char="–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Font typeface="Arial" charset="0"/>
        <a:buChar char="»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800C1-4BD0-4441-9F02-CABA00D22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736" y="1388962"/>
            <a:ext cx="8678194" cy="978729"/>
          </a:xfrm>
        </p:spPr>
        <p:txBody>
          <a:bodyPr/>
          <a:lstStyle/>
          <a:p>
            <a:r>
              <a:rPr lang="en-US" dirty="0"/>
              <a:t>Phoebus Alarm System:</a:t>
            </a:r>
            <a:br>
              <a:rPr lang="en-US" dirty="0"/>
            </a:br>
            <a:r>
              <a:rPr lang="en-US" dirty="0"/>
              <a:t>Alarm Server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112E8D-8CA8-4596-914D-BD6FE69564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Kay Kasemir,</a:t>
            </a:r>
          </a:p>
          <a:p>
            <a:r>
              <a:rPr lang="en-US" dirty="0"/>
              <a:t>Kunal Shroff,</a:t>
            </a:r>
          </a:p>
          <a:p>
            <a:r>
              <a:rPr lang="en-US" dirty="0"/>
              <a:t>June 2019 EPICS Meeting</a:t>
            </a:r>
          </a:p>
        </p:txBody>
      </p:sp>
    </p:spTree>
    <p:extLst>
      <p:ext uri="{BB962C8B-B14F-4D97-AF65-F5344CB8AC3E}">
        <p14:creationId xmlns:p14="http://schemas.microsoft.com/office/powerpoint/2010/main" val="1713182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B150E-5D11-0F45-BD4D-B778946A8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877" y="320041"/>
            <a:ext cx="11422261" cy="535531"/>
          </a:xfrm>
        </p:spPr>
        <p:txBody>
          <a:bodyPr/>
          <a:lstStyle/>
          <a:p>
            <a:r>
              <a:rPr lang="en-US" dirty="0"/>
              <a:t>Initial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9B05B-F32E-F547-A462-B710217247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060" y="1164657"/>
            <a:ext cx="4956048" cy="5168766"/>
          </a:xfrm>
        </p:spPr>
        <p:txBody>
          <a:bodyPr/>
          <a:lstStyle/>
          <a:p>
            <a:pPr marL="0" indent="0">
              <a:buNone/>
            </a:pPr>
            <a:r>
              <a:rPr lang="en-US" sz="2400" u="sng" dirty="0">
                <a:latin typeface="+mn-lt"/>
              </a:rPr>
              <a:t>2010 Test (</a:t>
            </a:r>
            <a:r>
              <a:rPr lang="en-US" sz="2400" u="sng" dirty="0" err="1">
                <a:latin typeface="+mn-lt"/>
              </a:rPr>
              <a:t>PosgreSQL</a:t>
            </a:r>
            <a:r>
              <a:rPr lang="en-US" sz="2400" u="sng" dirty="0">
                <a:latin typeface="+mn-lt"/>
              </a:rPr>
              <a:t>, JMS)</a:t>
            </a:r>
          </a:p>
          <a:p>
            <a:r>
              <a:rPr lang="en-US" sz="2000" dirty="0">
                <a:latin typeface="+mn-lt"/>
              </a:rPr>
              <a:t>Load hierarchy with 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50</a:t>
            </a:r>
            <a:r>
              <a:rPr lang="en-US" sz="2000" dirty="0">
                <a:latin typeface="+mn-lt"/>
              </a:rPr>
              <a:t>000 PVs into RDB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  <a:latin typeface="+mn-lt"/>
              </a:rPr>
              <a:t>5 minutes</a:t>
            </a:r>
          </a:p>
          <a:p>
            <a:pPr marL="346075" lvl="1" indent="0">
              <a:buNone/>
            </a:pPr>
            <a:endParaRPr lang="en-US" sz="1800" dirty="0">
              <a:latin typeface="+mn-lt"/>
            </a:endParaRPr>
          </a:p>
          <a:p>
            <a:r>
              <a:rPr lang="en-US" sz="2000" dirty="0">
                <a:latin typeface="+mn-lt"/>
              </a:rPr>
              <a:t>Show </a:t>
            </a:r>
            <a:r>
              <a:rPr lang="en-US" sz="2000" dirty="0" err="1">
                <a:latin typeface="+mn-lt"/>
              </a:rPr>
              <a:t>config</a:t>
            </a:r>
            <a:r>
              <a:rPr lang="en-US" sz="2000" dirty="0">
                <a:latin typeface="+mn-lt"/>
              </a:rPr>
              <a:t> in new Alarm Tree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  <a:latin typeface="+mn-lt"/>
              </a:rPr>
              <a:t>Nothing</a:t>
            </a:r>
            <a:r>
              <a:rPr lang="en-US" sz="1800" dirty="0">
                <a:latin typeface="+mn-lt"/>
              </a:rPr>
              <a:t> shown until all loaded</a:t>
            </a:r>
            <a:br>
              <a:rPr lang="en-US" sz="1800" dirty="0">
                <a:latin typeface="+mn-lt"/>
              </a:rPr>
            </a:br>
            <a:r>
              <a:rPr lang="en-US" sz="1800" dirty="0">
                <a:latin typeface="+mn-lt"/>
              </a:rPr>
              <a:t>after </a:t>
            </a:r>
            <a:r>
              <a:rPr lang="en-US" sz="1800" dirty="0">
                <a:solidFill>
                  <a:srgbClr val="FF0000"/>
                </a:solidFill>
                <a:latin typeface="+mn-lt"/>
              </a:rPr>
              <a:t>30</a:t>
            </a:r>
            <a:r>
              <a:rPr lang="en-US" sz="1800" dirty="0">
                <a:latin typeface="+mn-lt"/>
              </a:rPr>
              <a:t> seconds</a:t>
            </a:r>
          </a:p>
          <a:p>
            <a:r>
              <a:rPr lang="en-US" sz="2000" dirty="0">
                <a:latin typeface="+mn-lt"/>
              </a:rPr>
              <a:t>Handle Alarm Updates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  <a:latin typeface="+mn-lt"/>
              </a:rPr>
              <a:t>10</a:t>
            </a:r>
            <a:r>
              <a:rPr lang="en-US" sz="1800" dirty="0">
                <a:latin typeface="+mn-lt"/>
              </a:rPr>
              <a:t> per second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7A04AED-2480-0D43-9B53-FA41E5C0DE81}"/>
              </a:ext>
            </a:extLst>
          </p:cNvPr>
          <p:cNvSpPr txBox="1">
            <a:spLocks/>
          </p:cNvSpPr>
          <p:nvPr/>
        </p:nvSpPr>
        <p:spPr bwMode="auto">
          <a:xfrm>
            <a:off x="5453043" y="1169817"/>
            <a:ext cx="5947449" cy="5168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30188" indent="-23018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5475" indent="-2794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-23018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u="sng" dirty="0">
                <a:latin typeface="+mn-lt"/>
              </a:rPr>
              <a:t>2018 Test (Kafka)</a:t>
            </a:r>
          </a:p>
          <a:p>
            <a:r>
              <a:rPr lang="en-US" sz="2000" dirty="0">
                <a:solidFill>
                  <a:schemeClr val="tx2"/>
                </a:solidFill>
                <a:latin typeface="+mn-lt"/>
              </a:rPr>
              <a:t>100</a:t>
            </a:r>
            <a:r>
              <a:rPr lang="en-US" sz="2000" dirty="0">
                <a:latin typeface="+mn-lt"/>
              </a:rPr>
              <a:t>000 PVs into Kafka</a:t>
            </a:r>
          </a:p>
          <a:p>
            <a:pPr lvl="1"/>
            <a:r>
              <a:rPr lang="en-US" sz="1800" dirty="0">
                <a:solidFill>
                  <a:schemeClr val="tx2"/>
                </a:solidFill>
                <a:latin typeface="+mn-lt"/>
              </a:rPr>
              <a:t>3 seconds</a:t>
            </a:r>
          </a:p>
          <a:p>
            <a:pPr lvl="1"/>
            <a:endParaRPr lang="en-US" sz="1800" dirty="0">
              <a:latin typeface="+mn-lt"/>
            </a:endParaRPr>
          </a:p>
          <a:p>
            <a:pPr marL="346075" lvl="1" indent="0">
              <a:buNone/>
            </a:pPr>
            <a:br>
              <a:rPr lang="en-US" sz="1800" dirty="0">
                <a:latin typeface="+mn-lt"/>
              </a:rPr>
            </a:br>
            <a:br>
              <a:rPr lang="en-US" sz="1800" dirty="0">
                <a:latin typeface="+mn-lt"/>
              </a:rPr>
            </a:br>
            <a:endParaRPr lang="en-US" sz="1800" dirty="0">
              <a:latin typeface="+mn-lt"/>
            </a:endParaRPr>
          </a:p>
          <a:p>
            <a:pPr lvl="1"/>
            <a:r>
              <a:rPr lang="en-US" sz="1800" dirty="0">
                <a:solidFill>
                  <a:schemeClr val="tx2"/>
                </a:solidFill>
                <a:latin typeface="+mn-lt"/>
              </a:rPr>
              <a:t>Shows</a:t>
            </a:r>
            <a:r>
              <a:rPr lang="en-US" sz="1800" dirty="0">
                <a:latin typeface="+mn-lt"/>
              </a:rPr>
              <a:t> growing tree for </a:t>
            </a:r>
            <a:r>
              <a:rPr lang="en-US" sz="1800" dirty="0">
                <a:solidFill>
                  <a:schemeClr val="tx2"/>
                </a:solidFill>
                <a:latin typeface="+mn-lt"/>
              </a:rPr>
              <a:t>10</a:t>
            </a:r>
            <a:r>
              <a:rPr lang="en-US" sz="1800" dirty="0">
                <a:latin typeface="+mn-lt"/>
              </a:rPr>
              <a:t> seconds</a:t>
            </a:r>
          </a:p>
          <a:p>
            <a:pPr lvl="1"/>
            <a:endParaRPr lang="en-US" sz="1800" dirty="0">
              <a:latin typeface="+mn-lt"/>
            </a:endParaRPr>
          </a:p>
          <a:p>
            <a:pPr lvl="1"/>
            <a:endParaRPr lang="en-US" sz="1800" dirty="0">
              <a:latin typeface="+mn-lt"/>
            </a:endParaRPr>
          </a:p>
          <a:p>
            <a:pPr lvl="1"/>
            <a:r>
              <a:rPr lang="en-US" sz="1800" dirty="0">
                <a:solidFill>
                  <a:schemeClr val="tx2"/>
                </a:solidFill>
                <a:latin typeface="+mn-lt"/>
              </a:rPr>
              <a:t>500</a:t>
            </a:r>
            <a:r>
              <a:rPr lang="en-US" sz="1800" dirty="0">
                <a:latin typeface="+mn-lt"/>
              </a:rPr>
              <a:t> per second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A89C24-21AA-3447-BB5B-FC4C8B43A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7114" y="4289196"/>
            <a:ext cx="3609604" cy="24802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0081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19519-28B4-E34A-98A6-638AB0D83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678" y="150477"/>
            <a:ext cx="11425236" cy="535531"/>
          </a:xfrm>
        </p:spPr>
        <p:txBody>
          <a:bodyPr/>
          <a:lstStyle/>
          <a:p>
            <a:r>
              <a:rPr lang="en-US" dirty="0"/>
              <a:t>Alarm Ecosystem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29E26-DFBE-404E-9023-F74FBC37A7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48854" y="4427621"/>
            <a:ext cx="5098181" cy="1247457"/>
          </a:xfrm>
        </p:spPr>
        <p:txBody>
          <a:bodyPr/>
          <a:lstStyle/>
          <a:p>
            <a:r>
              <a:rPr lang="en-US"/>
              <a:t>Live </a:t>
            </a:r>
            <a:r>
              <a:rPr lang="en-US" dirty="0"/>
              <a:t>control system data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343283-1E88-0648-AF6F-E0F1682FF7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164" y="956068"/>
            <a:ext cx="2205311" cy="1173795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C21650E-DFBD-1244-B4EF-E0BF18545D74}"/>
              </a:ext>
            </a:extLst>
          </p:cNvPr>
          <p:cNvSpPr/>
          <p:nvPr/>
        </p:nvSpPr>
        <p:spPr>
          <a:xfrm>
            <a:off x="2077952" y="2998858"/>
            <a:ext cx="1878031" cy="11483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Alarm</a:t>
            </a:r>
          </a:p>
          <a:p>
            <a:pPr algn="ctr"/>
            <a:r>
              <a:rPr lang="en-US" dirty="0"/>
              <a:t>Server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EEA5B34-0386-E54C-B610-1D7A4571DEF7}"/>
              </a:ext>
            </a:extLst>
          </p:cNvPr>
          <p:cNvSpPr/>
          <p:nvPr/>
        </p:nvSpPr>
        <p:spPr>
          <a:xfrm>
            <a:off x="1750672" y="5016201"/>
            <a:ext cx="1040348" cy="986228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0B55038-8281-5F40-9CE7-E45F00EE495F}"/>
              </a:ext>
            </a:extLst>
          </p:cNvPr>
          <p:cNvSpPr/>
          <p:nvPr/>
        </p:nvSpPr>
        <p:spPr>
          <a:xfrm>
            <a:off x="1903072" y="5168601"/>
            <a:ext cx="1040348" cy="986228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5CACB5E-C394-C64F-97A2-D77BDBB18B89}"/>
              </a:ext>
            </a:extLst>
          </p:cNvPr>
          <p:cNvSpPr/>
          <p:nvPr/>
        </p:nvSpPr>
        <p:spPr>
          <a:xfrm>
            <a:off x="2055472" y="5321001"/>
            <a:ext cx="1040348" cy="986228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Channel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</a:rPr>
              <a:t>Access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</a:rPr>
              <a:t>IOC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3D3F6E2-DFCA-C040-884C-29ABECCADAF2}"/>
              </a:ext>
            </a:extLst>
          </p:cNvPr>
          <p:cNvSpPr/>
          <p:nvPr/>
        </p:nvSpPr>
        <p:spPr>
          <a:xfrm>
            <a:off x="3200932" y="5016201"/>
            <a:ext cx="1040348" cy="986228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95B9A04-82F4-3E4C-87D2-C87D0F30C2CA}"/>
              </a:ext>
            </a:extLst>
          </p:cNvPr>
          <p:cNvSpPr/>
          <p:nvPr/>
        </p:nvSpPr>
        <p:spPr>
          <a:xfrm>
            <a:off x="3353332" y="5168601"/>
            <a:ext cx="1040348" cy="986228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6AFC136F-5B4B-3242-9722-68E0E8FEFAE6}"/>
              </a:ext>
            </a:extLst>
          </p:cNvPr>
          <p:cNvSpPr/>
          <p:nvPr/>
        </p:nvSpPr>
        <p:spPr>
          <a:xfrm>
            <a:off x="3505732" y="5321001"/>
            <a:ext cx="1040348" cy="986228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PVA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</a:rPr>
              <a:t>IOC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354F9D5-4603-6147-92CB-D1D6415545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678" y="1977615"/>
            <a:ext cx="1166277" cy="11662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0F9B88B-2D43-0640-8A9A-541AD46E00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94" y="4267891"/>
            <a:ext cx="721939" cy="721939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C6C3CD7-26CC-6C40-9731-41DEA097575C}"/>
              </a:ext>
            </a:extLst>
          </p:cNvPr>
          <p:cNvCxnSpPr>
            <a:cxnSpLocks/>
          </p:cNvCxnSpPr>
          <p:nvPr/>
        </p:nvCxnSpPr>
        <p:spPr>
          <a:xfrm>
            <a:off x="1750672" y="2560753"/>
            <a:ext cx="4842633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DDC7C08-6F7B-C649-9450-E687F0EDE5DA}"/>
              </a:ext>
            </a:extLst>
          </p:cNvPr>
          <p:cNvCxnSpPr>
            <a:cxnSpLocks/>
          </p:cNvCxnSpPr>
          <p:nvPr/>
        </p:nvCxnSpPr>
        <p:spPr>
          <a:xfrm>
            <a:off x="1694525" y="4608438"/>
            <a:ext cx="4842633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DD46EE0-633B-B048-923F-986D6A83286F}"/>
              </a:ext>
            </a:extLst>
          </p:cNvPr>
          <p:cNvCxnSpPr>
            <a:cxnSpLocks/>
          </p:cNvCxnSpPr>
          <p:nvPr/>
        </p:nvCxnSpPr>
        <p:spPr>
          <a:xfrm flipV="1">
            <a:off x="3016967" y="2050489"/>
            <a:ext cx="0" cy="5102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F900EFC-DFA8-9645-B721-B3F0ED7547B4}"/>
              </a:ext>
            </a:extLst>
          </p:cNvPr>
          <p:cNvCxnSpPr>
            <a:cxnSpLocks/>
          </p:cNvCxnSpPr>
          <p:nvPr/>
        </p:nvCxnSpPr>
        <p:spPr>
          <a:xfrm flipV="1">
            <a:off x="2344620" y="4628860"/>
            <a:ext cx="0" cy="38734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191324B-4215-E44F-9A86-627AD26154DD}"/>
              </a:ext>
            </a:extLst>
          </p:cNvPr>
          <p:cNvCxnSpPr>
            <a:cxnSpLocks/>
          </p:cNvCxnSpPr>
          <p:nvPr/>
        </p:nvCxnSpPr>
        <p:spPr>
          <a:xfrm flipV="1">
            <a:off x="3734808" y="4628859"/>
            <a:ext cx="0" cy="38734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3B13FAF-C2E4-6C43-B119-0D31096F0346}"/>
              </a:ext>
            </a:extLst>
          </p:cNvPr>
          <p:cNvCxnSpPr>
            <a:cxnSpLocks/>
            <a:endCxn id="5" idx="2"/>
          </p:cNvCxnSpPr>
          <p:nvPr/>
        </p:nvCxnSpPr>
        <p:spPr>
          <a:xfrm flipV="1">
            <a:off x="3016967" y="4147206"/>
            <a:ext cx="1" cy="4381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D1BAD57-6762-EA45-865E-248C35B4162A}"/>
              </a:ext>
            </a:extLst>
          </p:cNvPr>
          <p:cNvCxnSpPr>
            <a:cxnSpLocks/>
          </p:cNvCxnSpPr>
          <p:nvPr/>
        </p:nvCxnSpPr>
        <p:spPr>
          <a:xfrm flipV="1">
            <a:off x="3016967" y="2560753"/>
            <a:ext cx="1" cy="4381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C80284EA-1D2C-7740-9898-58B30AB6A97F}"/>
              </a:ext>
            </a:extLst>
          </p:cNvPr>
          <p:cNvSpPr txBox="1">
            <a:spLocks/>
          </p:cNvSpPr>
          <p:nvPr/>
        </p:nvSpPr>
        <p:spPr bwMode="auto">
          <a:xfrm>
            <a:off x="7048855" y="1780675"/>
            <a:ext cx="5098181" cy="2445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7338" indent="-28733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8975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030288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Alarm configuration</a:t>
            </a:r>
          </a:p>
          <a:p>
            <a:r>
              <a:rPr lang="en-US" dirty="0"/>
              <a:t>Alarm State updates</a:t>
            </a:r>
          </a:p>
          <a:p>
            <a:r>
              <a:rPr lang="en-US" dirty="0"/>
              <a:t>Acknowledgement</a:t>
            </a:r>
          </a:p>
        </p:txBody>
      </p:sp>
    </p:spTree>
    <p:extLst>
      <p:ext uri="{BB962C8B-B14F-4D97-AF65-F5344CB8AC3E}">
        <p14:creationId xmlns:p14="http://schemas.microsoft.com/office/powerpoint/2010/main" val="3811372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A85A1E3-BE2F-7441-B2F5-EB188FA41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936" y="219884"/>
            <a:ext cx="1756062" cy="17560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92C428-B687-ED4A-81DD-668F3EEA4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877" y="166128"/>
            <a:ext cx="11422261" cy="535531"/>
          </a:xfrm>
        </p:spPr>
        <p:txBody>
          <a:bodyPr/>
          <a:lstStyle/>
          <a:p>
            <a:r>
              <a:rPr lang="en-US" dirty="0"/>
              <a:t>Alarm System Update for Phoebus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1C2263-56EE-844E-BCBB-EFC857703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877" y="947910"/>
            <a:ext cx="6512123" cy="5194097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latin typeface="+mn-lt"/>
              </a:rPr>
              <a:t>RDB &amp; JMS   </a:t>
            </a:r>
            <a:r>
              <a:rPr lang="en-US" sz="2400" dirty="0">
                <a:latin typeface="+mn-lt"/>
                <a:sym typeface="Wingdings" pitchFamily="2" charset="2"/>
              </a:rPr>
              <a:t>   </a:t>
            </a:r>
            <a:endParaRPr lang="en-US" sz="2400" dirty="0">
              <a:latin typeface="+mn-lt"/>
            </a:endParaRPr>
          </a:p>
          <a:p>
            <a:endParaRPr lang="en-US" sz="2400" dirty="0">
              <a:latin typeface="+mn-lt"/>
            </a:endParaRPr>
          </a:p>
          <a:p>
            <a:r>
              <a:rPr lang="en-US" sz="2400" dirty="0">
                <a:latin typeface="+mn-lt"/>
              </a:rPr>
              <a:t>Same XML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import/export</a:t>
            </a:r>
          </a:p>
          <a:p>
            <a:r>
              <a:rPr lang="en-US" sz="2400" dirty="0">
                <a:latin typeface="+mn-lt"/>
              </a:rPr>
              <a:t>Similar UI</a:t>
            </a:r>
          </a:p>
          <a:p>
            <a:r>
              <a:rPr lang="en-US" sz="2400" dirty="0">
                <a:latin typeface="+mn-lt"/>
              </a:rPr>
              <a:t>Operational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@ SNS beam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lines since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Jan. 2019</a:t>
            </a:r>
          </a:p>
          <a:p>
            <a:r>
              <a:rPr lang="en-US" sz="2400" dirty="0">
                <a:latin typeface="+mn-lt"/>
              </a:rPr>
              <a:t>Performance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headroom</a:t>
            </a:r>
          </a:p>
          <a:p>
            <a:endParaRPr lang="en-US" sz="2400" dirty="0">
              <a:latin typeface="+mn-lt"/>
            </a:endParaRPr>
          </a:p>
          <a:p>
            <a:endParaRPr lang="en-US" sz="2400" dirty="0">
              <a:latin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3302C1-B160-F24D-9BEE-3F45D816F3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069" y="1975946"/>
            <a:ext cx="9172345" cy="488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170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5D54A-3004-C049-A00E-3F6D28396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877" y="320041"/>
            <a:ext cx="11422261" cy="535531"/>
          </a:xfrm>
        </p:spPr>
        <p:txBody>
          <a:bodyPr/>
          <a:lstStyle/>
          <a:p>
            <a:r>
              <a:rPr lang="en-US" dirty="0"/>
              <a:t>Alarm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09E32-43D8-C546-B41B-B388173EC4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061" y="1120588"/>
            <a:ext cx="3771374" cy="5660538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latin typeface="+mn-lt"/>
              </a:rPr>
              <a:t>Alarm Server</a:t>
            </a:r>
          </a:p>
          <a:p>
            <a:pPr lvl="1"/>
            <a:r>
              <a:rPr lang="en-US" sz="2000" dirty="0">
                <a:latin typeface="+mn-lt"/>
              </a:rPr>
              <a:t>Monitor PVs</a:t>
            </a:r>
          </a:p>
          <a:p>
            <a:pPr lvl="1"/>
            <a:r>
              <a:rPr lang="en-US" sz="2000" dirty="0">
                <a:latin typeface="+mn-lt"/>
              </a:rPr>
              <a:t>Track alarms,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acknowledgement</a:t>
            </a:r>
          </a:p>
          <a:p>
            <a:pPr marL="0" indent="0">
              <a:buNone/>
            </a:pPr>
            <a:r>
              <a:rPr lang="en-US" sz="2400" dirty="0">
                <a:latin typeface="+mn-lt"/>
              </a:rPr>
              <a:t>Alarm UI</a:t>
            </a:r>
          </a:p>
          <a:p>
            <a:pPr lvl="1"/>
            <a:r>
              <a:rPr lang="en-US" sz="2000" dirty="0">
                <a:latin typeface="+mn-lt"/>
              </a:rPr>
              <a:t>Configure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(add PVs,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 guidance,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 links to displays)</a:t>
            </a:r>
          </a:p>
          <a:p>
            <a:pPr lvl="1"/>
            <a:r>
              <a:rPr lang="en-US" sz="2000" dirty="0">
                <a:latin typeface="+mn-lt"/>
              </a:rPr>
              <a:t>Show current state</a:t>
            </a:r>
          </a:p>
          <a:p>
            <a:pPr lvl="1"/>
            <a:r>
              <a:rPr lang="en-US" sz="2000" dirty="0">
                <a:latin typeface="+mn-lt"/>
              </a:rPr>
              <a:t>Acknowledge alarms</a:t>
            </a:r>
          </a:p>
          <a:p>
            <a:pPr lvl="1"/>
            <a:r>
              <a:rPr lang="en-US" sz="2000" dirty="0">
                <a:latin typeface="+mn-lt"/>
              </a:rPr>
              <a:t>Open guidance,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related displays,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email, log, ..</a:t>
            </a:r>
          </a:p>
          <a:p>
            <a:pPr lvl="1"/>
            <a:endParaRPr lang="en-US" sz="2000" dirty="0">
              <a:latin typeface="+mn-lt"/>
            </a:endParaRPr>
          </a:p>
          <a:p>
            <a:pPr lvl="1"/>
            <a:endParaRPr lang="en-US" sz="2000" dirty="0"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136F8C-73AC-AF48-B38A-9EA86558BF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723" y="947227"/>
            <a:ext cx="7956690" cy="500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710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13A06-C74B-324B-A4DB-7BAFC9978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6644801" cy="539496"/>
          </a:xfrm>
        </p:spPr>
        <p:txBody>
          <a:bodyPr/>
          <a:lstStyle/>
          <a:p>
            <a:r>
              <a:rPr lang="en-US" dirty="0"/>
              <a:t>June 2018: Port to Phoebus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40FEF108-ECDF-664A-855A-5D2D4877F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740" y="5224491"/>
            <a:ext cx="3471317" cy="1408538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CS-Studio, 2010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40B61B66-20CB-EB42-B3E4-34F402DC2226}"/>
              </a:ext>
            </a:extLst>
          </p:cNvPr>
          <p:cNvSpPr/>
          <p:nvPr/>
        </p:nvSpPr>
        <p:spPr>
          <a:xfrm>
            <a:off x="570708" y="4286832"/>
            <a:ext cx="2258291" cy="298034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Eclipse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1354438C-C03F-6849-8BE5-3BF076E6051F}"/>
              </a:ext>
            </a:extLst>
          </p:cNvPr>
          <p:cNvSpPr/>
          <p:nvPr/>
        </p:nvSpPr>
        <p:spPr>
          <a:xfrm>
            <a:off x="570708" y="3227703"/>
            <a:ext cx="2258291" cy="29803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Channels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030713E1-C8C1-C24E-A708-C9EBE3B4BA99}"/>
              </a:ext>
            </a:extLst>
          </p:cNvPr>
          <p:cNvSpPr/>
          <p:nvPr/>
        </p:nvSpPr>
        <p:spPr>
          <a:xfrm>
            <a:off x="570709" y="2529703"/>
            <a:ext cx="2258291" cy="29803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PV Table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C1873658-09A9-004B-9AAF-1EFA138BE00D}"/>
              </a:ext>
            </a:extLst>
          </p:cNvPr>
          <p:cNvSpPr/>
          <p:nvPr/>
        </p:nvSpPr>
        <p:spPr>
          <a:xfrm>
            <a:off x="570709" y="2187195"/>
            <a:ext cx="2258291" cy="29803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Probe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2502A45C-4E98-C545-B30B-6ADA50FFA214}"/>
              </a:ext>
            </a:extLst>
          </p:cNvPr>
          <p:cNvSpPr/>
          <p:nvPr/>
        </p:nvSpPr>
        <p:spPr>
          <a:xfrm>
            <a:off x="570709" y="1843841"/>
            <a:ext cx="2258291" cy="29803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PV Tree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AF4A6838-4406-524A-8880-36E5FA154486}"/>
              </a:ext>
            </a:extLst>
          </p:cNvPr>
          <p:cNvSpPr/>
          <p:nvPr/>
        </p:nvSpPr>
        <p:spPr>
          <a:xfrm>
            <a:off x="570709" y="1500487"/>
            <a:ext cx="2258291" cy="29803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Data Browser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7FB4C9E2-361B-D543-91EC-45DA0FF33745}"/>
              </a:ext>
            </a:extLst>
          </p:cNvPr>
          <p:cNvSpPr/>
          <p:nvPr/>
        </p:nvSpPr>
        <p:spPr>
          <a:xfrm>
            <a:off x="570710" y="1157133"/>
            <a:ext cx="2258291" cy="29803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BOY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4D53DFC0-EFE9-0C41-BFB8-A207ADD55C55}"/>
              </a:ext>
            </a:extLst>
          </p:cNvPr>
          <p:cNvSpPr/>
          <p:nvPr/>
        </p:nvSpPr>
        <p:spPr>
          <a:xfrm>
            <a:off x="570708" y="3575009"/>
            <a:ext cx="2258291" cy="29803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Scan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277F70AF-69EF-8646-8138-9A3932BBCCDA}"/>
              </a:ext>
            </a:extLst>
          </p:cNvPr>
          <p:cNvSpPr/>
          <p:nvPr/>
        </p:nvSpPr>
        <p:spPr>
          <a:xfrm>
            <a:off x="570708" y="3924595"/>
            <a:ext cx="2258291" cy="29803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… more …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3FC6C6BF-0B7D-6E49-A6E6-3A2FD791DFC5}"/>
              </a:ext>
            </a:extLst>
          </p:cNvPr>
          <p:cNvSpPr/>
          <p:nvPr/>
        </p:nvSpPr>
        <p:spPr>
          <a:xfrm>
            <a:off x="570708" y="2878703"/>
            <a:ext cx="2258291" cy="29803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Alarms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51780F86-CA38-D943-B78E-3DC588A33E7D}"/>
              </a:ext>
            </a:extLst>
          </p:cNvPr>
          <p:cNvSpPr/>
          <p:nvPr/>
        </p:nvSpPr>
        <p:spPr>
          <a:xfrm>
            <a:off x="570708" y="4647435"/>
            <a:ext cx="2258291" cy="298034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Java 8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02F8772-B8F8-D64E-96EF-EA7187FA93B0}"/>
              </a:ext>
            </a:extLst>
          </p:cNvPr>
          <p:cNvGrpSpPr/>
          <p:nvPr/>
        </p:nvGrpSpPr>
        <p:grpSpPr>
          <a:xfrm>
            <a:off x="8800308" y="1157133"/>
            <a:ext cx="2470875" cy="5475896"/>
            <a:chOff x="8800308" y="1157133"/>
            <a:chExt cx="2470875" cy="5475896"/>
          </a:xfrm>
        </p:grpSpPr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033FD346-22B1-F64D-9B68-ECEA7C17099C}"/>
                </a:ext>
              </a:extLst>
            </p:cNvPr>
            <p:cNvSpPr/>
            <p:nvPr/>
          </p:nvSpPr>
          <p:spPr>
            <a:xfrm>
              <a:off x="8800308" y="4286832"/>
              <a:ext cx="2258291" cy="298034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Phoebus</a:t>
              </a:r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FF671FCD-16AE-4D47-884D-CEDC6E21616D}"/>
                </a:ext>
              </a:extLst>
            </p:cNvPr>
            <p:cNvSpPr/>
            <p:nvPr/>
          </p:nvSpPr>
          <p:spPr>
            <a:xfrm>
              <a:off x="8800308" y="3227703"/>
              <a:ext cx="2258291" cy="298034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Channels</a:t>
              </a:r>
            </a:p>
          </p:txBody>
        </p:sp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9C38F639-BD8E-8F48-87FF-C73AB6BEB5FA}"/>
                </a:ext>
              </a:extLst>
            </p:cNvPr>
            <p:cNvSpPr/>
            <p:nvPr/>
          </p:nvSpPr>
          <p:spPr>
            <a:xfrm>
              <a:off x="8800309" y="2529703"/>
              <a:ext cx="2258291" cy="298034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PV Table</a:t>
              </a:r>
            </a:p>
          </p:txBody>
        </p:sp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62289AC5-EE87-EB4A-880D-F209CA657048}"/>
                </a:ext>
              </a:extLst>
            </p:cNvPr>
            <p:cNvSpPr/>
            <p:nvPr/>
          </p:nvSpPr>
          <p:spPr>
            <a:xfrm>
              <a:off x="8800309" y="2187195"/>
              <a:ext cx="2258291" cy="298034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Probe</a:t>
              </a:r>
            </a:p>
          </p:txBody>
        </p:sp>
        <p:sp>
          <p:nvSpPr>
            <p:cNvPr id="48" name="Rounded Rectangle 47">
              <a:extLst>
                <a:ext uri="{FF2B5EF4-FFF2-40B4-BE49-F238E27FC236}">
                  <a16:creationId xmlns:a16="http://schemas.microsoft.com/office/drawing/2014/main" id="{09C0B089-DE96-0247-8801-2C6C7D11B714}"/>
                </a:ext>
              </a:extLst>
            </p:cNvPr>
            <p:cNvSpPr/>
            <p:nvPr/>
          </p:nvSpPr>
          <p:spPr>
            <a:xfrm>
              <a:off x="8800309" y="1843841"/>
              <a:ext cx="2258291" cy="298034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PV Tree</a:t>
              </a:r>
            </a:p>
          </p:txBody>
        </p:sp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9DCA1038-C7FE-B04A-854C-666A2D066319}"/>
                </a:ext>
              </a:extLst>
            </p:cNvPr>
            <p:cNvSpPr/>
            <p:nvPr/>
          </p:nvSpPr>
          <p:spPr>
            <a:xfrm>
              <a:off x="8800309" y="1500487"/>
              <a:ext cx="2258291" cy="298034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Data Browser</a:t>
              </a:r>
            </a:p>
          </p:txBody>
        </p:sp>
        <p:sp>
          <p:nvSpPr>
            <p:cNvPr id="50" name="Rounded Rectangle 49">
              <a:extLst>
                <a:ext uri="{FF2B5EF4-FFF2-40B4-BE49-F238E27FC236}">
                  <a16:creationId xmlns:a16="http://schemas.microsoft.com/office/drawing/2014/main" id="{58D9621B-CAD1-CB48-8C08-D8A0D5926753}"/>
                </a:ext>
              </a:extLst>
            </p:cNvPr>
            <p:cNvSpPr/>
            <p:nvPr/>
          </p:nvSpPr>
          <p:spPr>
            <a:xfrm>
              <a:off x="8800310" y="1157133"/>
              <a:ext cx="2258291" cy="298034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Display Builder</a:t>
              </a:r>
            </a:p>
          </p:txBody>
        </p:sp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7BBE5D37-7989-394A-B269-841ADB52B1F7}"/>
                </a:ext>
              </a:extLst>
            </p:cNvPr>
            <p:cNvSpPr/>
            <p:nvPr/>
          </p:nvSpPr>
          <p:spPr>
            <a:xfrm>
              <a:off x="8800308" y="3575009"/>
              <a:ext cx="2258291" cy="298034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Scan</a:t>
              </a:r>
            </a:p>
          </p:txBody>
        </p:sp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4280819E-C9FC-3544-8FD8-49357A82D5FA}"/>
                </a:ext>
              </a:extLst>
            </p:cNvPr>
            <p:cNvSpPr/>
            <p:nvPr/>
          </p:nvSpPr>
          <p:spPr>
            <a:xfrm>
              <a:off x="8800308" y="3924595"/>
              <a:ext cx="2258291" cy="298034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… more …</a:t>
              </a:r>
            </a:p>
          </p:txBody>
        </p:sp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F98F2E75-24A6-C240-A051-341BAD01CE8D}"/>
                </a:ext>
              </a:extLst>
            </p:cNvPr>
            <p:cNvSpPr/>
            <p:nvPr/>
          </p:nvSpPr>
          <p:spPr>
            <a:xfrm>
              <a:off x="8800308" y="2878703"/>
              <a:ext cx="2258291" cy="298034"/>
            </a:xfrm>
            <a:prstGeom prst="round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Alarms</a:t>
              </a:r>
            </a:p>
          </p:txBody>
        </p:sp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240F7FED-DA8E-1F40-9FD8-37D75F4B50CB}"/>
                </a:ext>
              </a:extLst>
            </p:cNvPr>
            <p:cNvSpPr/>
            <p:nvPr/>
          </p:nvSpPr>
          <p:spPr>
            <a:xfrm>
              <a:off x="8800308" y="4637694"/>
              <a:ext cx="2258291" cy="298034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Java 9, 10, 11</a:t>
              </a:r>
            </a:p>
          </p:txBody>
        </p:sp>
        <p:sp>
          <p:nvSpPr>
            <p:cNvPr id="55" name="Content Placeholder 2">
              <a:extLst>
                <a:ext uri="{FF2B5EF4-FFF2-40B4-BE49-F238E27FC236}">
                  <a16:creationId xmlns:a16="http://schemas.microsoft.com/office/drawing/2014/main" id="{34779C4F-C348-E74C-9139-56B6F08E71D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454738" y="5224491"/>
              <a:ext cx="1816445" cy="1408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lvl1pPr marL="230188" indent="-230188" algn="l" rtl="0" eaLnBrk="1" fontAlgn="base" hangingPunct="1">
                <a:lnSpc>
                  <a:spcPct val="90000"/>
                </a:lnSpc>
                <a:spcBef>
                  <a:spcPts val="14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25475" indent="-279400" algn="l" rtl="0" eaLnBrk="1" fontAlgn="base" hangingPunct="1">
                <a:lnSpc>
                  <a:spcPct val="90000"/>
                </a:lnSpc>
                <a:spcBef>
                  <a:spcPts val="8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–"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indent="-230188" algn="l" rtl="0" eaLnBrk="1" fontAlgn="base" hangingPunct="1">
                <a:lnSpc>
                  <a:spcPct val="90000"/>
                </a:lnSpc>
                <a:spcBef>
                  <a:spcPts val="8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44588" indent="-173038" algn="l" rtl="0" eaLnBrk="1" fontAlgn="base" hangingPunct="1">
                <a:lnSpc>
                  <a:spcPct val="90000"/>
                </a:lnSpc>
                <a:spcBef>
                  <a:spcPts val="8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482725" indent="-222250" algn="l" rtl="0" eaLnBrk="1" fontAlgn="base" hangingPunct="1">
                <a:lnSpc>
                  <a:spcPct val="90000"/>
                </a:lnSpc>
                <a:spcBef>
                  <a:spcPts val="600"/>
                </a:spcBef>
                <a:spcAft>
                  <a:spcPct val="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charset="0"/>
                <a:buNone/>
              </a:pPr>
              <a:r>
                <a:rPr lang="en-US" sz="2400" dirty="0">
                  <a:latin typeface="+mn-lt"/>
                </a:rPr>
                <a:t>2018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CABF26F-DD03-A24D-BE1A-7EC2AEF918C2}"/>
              </a:ext>
            </a:extLst>
          </p:cNvPr>
          <p:cNvGrpSpPr/>
          <p:nvPr/>
        </p:nvGrpSpPr>
        <p:grpSpPr>
          <a:xfrm>
            <a:off x="4475255" y="312559"/>
            <a:ext cx="6513932" cy="6320470"/>
            <a:chOff x="4475255" y="312559"/>
            <a:chExt cx="6513932" cy="6320470"/>
          </a:xfrm>
        </p:grpSpPr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FDEF1C41-447A-6E45-9721-539CB31F3429}"/>
                </a:ext>
              </a:extLst>
            </p:cNvPr>
            <p:cNvSpPr/>
            <p:nvPr/>
          </p:nvSpPr>
          <p:spPr>
            <a:xfrm>
              <a:off x="4685509" y="4286832"/>
              <a:ext cx="2258291" cy="298034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Eclipse</a:t>
              </a:r>
            </a:p>
          </p:txBody>
        </p:sp>
        <p:sp>
          <p:nvSpPr>
            <p:cNvPr id="58" name="Rounded Rectangle 57">
              <a:extLst>
                <a:ext uri="{FF2B5EF4-FFF2-40B4-BE49-F238E27FC236}">
                  <a16:creationId xmlns:a16="http://schemas.microsoft.com/office/drawing/2014/main" id="{185F6A1F-FE16-E849-8A55-5A90F80572F4}"/>
                </a:ext>
              </a:extLst>
            </p:cNvPr>
            <p:cNvSpPr/>
            <p:nvPr/>
          </p:nvSpPr>
          <p:spPr>
            <a:xfrm>
              <a:off x="4685509" y="3227703"/>
              <a:ext cx="2258291" cy="298034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Channels</a:t>
              </a:r>
            </a:p>
          </p:txBody>
        </p:sp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D1A8DE03-88BB-834C-980F-C77D27555908}"/>
                </a:ext>
              </a:extLst>
            </p:cNvPr>
            <p:cNvSpPr/>
            <p:nvPr/>
          </p:nvSpPr>
          <p:spPr>
            <a:xfrm>
              <a:off x="4685510" y="2529703"/>
              <a:ext cx="2258291" cy="298034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PV Table</a:t>
              </a:r>
            </a:p>
          </p:txBody>
        </p:sp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30AFA22D-4E21-A64F-804C-5982D312ECDD}"/>
                </a:ext>
              </a:extLst>
            </p:cNvPr>
            <p:cNvSpPr/>
            <p:nvPr/>
          </p:nvSpPr>
          <p:spPr>
            <a:xfrm>
              <a:off x="4685510" y="2187195"/>
              <a:ext cx="2258291" cy="298034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Probe</a:t>
              </a:r>
            </a:p>
          </p:txBody>
        </p:sp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86CD6046-0F2B-884A-9700-2B67419BBA13}"/>
                </a:ext>
              </a:extLst>
            </p:cNvPr>
            <p:cNvSpPr/>
            <p:nvPr/>
          </p:nvSpPr>
          <p:spPr>
            <a:xfrm>
              <a:off x="4685510" y="1843841"/>
              <a:ext cx="2258291" cy="298034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PV Tree</a:t>
              </a:r>
            </a:p>
          </p:txBody>
        </p: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FF6842DB-DEBF-A64A-BA96-76AD91ED33C0}"/>
                </a:ext>
              </a:extLst>
            </p:cNvPr>
            <p:cNvSpPr/>
            <p:nvPr/>
          </p:nvSpPr>
          <p:spPr>
            <a:xfrm>
              <a:off x="4685510" y="1500487"/>
              <a:ext cx="2258291" cy="298034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Data Browser</a:t>
              </a:r>
            </a:p>
          </p:txBody>
        </p:sp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id="{149D2BCA-DB55-9D4B-8F86-C499135D653E}"/>
                </a:ext>
              </a:extLst>
            </p:cNvPr>
            <p:cNvSpPr/>
            <p:nvPr/>
          </p:nvSpPr>
          <p:spPr>
            <a:xfrm>
              <a:off x="4685511" y="1157133"/>
              <a:ext cx="2258291" cy="298034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Display Builder</a:t>
              </a:r>
            </a:p>
          </p:txBody>
        </p:sp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A1AC54E8-EDA2-3D4F-A88B-992562E9415C}"/>
                </a:ext>
              </a:extLst>
            </p:cNvPr>
            <p:cNvSpPr/>
            <p:nvPr/>
          </p:nvSpPr>
          <p:spPr>
            <a:xfrm>
              <a:off x="4685509" y="3575009"/>
              <a:ext cx="2258291" cy="298034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Scan</a:t>
              </a: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CD5F9A5D-B112-A448-84A7-BAA831A42700}"/>
                </a:ext>
              </a:extLst>
            </p:cNvPr>
            <p:cNvSpPr/>
            <p:nvPr/>
          </p:nvSpPr>
          <p:spPr>
            <a:xfrm>
              <a:off x="4685509" y="3924595"/>
              <a:ext cx="2258291" cy="298034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… more …</a:t>
              </a:r>
            </a:p>
          </p:txBody>
        </p:sp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10F6297F-7FC8-6B42-93C0-BFAF5DF7DB20}"/>
                </a:ext>
              </a:extLst>
            </p:cNvPr>
            <p:cNvSpPr/>
            <p:nvPr/>
          </p:nvSpPr>
          <p:spPr>
            <a:xfrm>
              <a:off x="4685509" y="2878703"/>
              <a:ext cx="2258291" cy="298034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Alarms</a:t>
              </a:r>
            </a:p>
          </p:txBody>
        </p:sp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3269B495-90A1-B149-BFA3-3146C4F4F3CB}"/>
                </a:ext>
              </a:extLst>
            </p:cNvPr>
            <p:cNvSpPr/>
            <p:nvPr/>
          </p:nvSpPr>
          <p:spPr>
            <a:xfrm>
              <a:off x="4685509" y="4637056"/>
              <a:ext cx="2258291" cy="298034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Java 8</a:t>
              </a:r>
            </a:p>
          </p:txBody>
        </p:sp>
        <p:sp>
          <p:nvSpPr>
            <p:cNvPr id="68" name="Content Placeholder 2">
              <a:extLst>
                <a:ext uri="{FF2B5EF4-FFF2-40B4-BE49-F238E27FC236}">
                  <a16:creationId xmlns:a16="http://schemas.microsoft.com/office/drawing/2014/main" id="{F05E8443-BD32-4244-AD85-C340D4560A4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475255" y="5224491"/>
              <a:ext cx="3108460" cy="1408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lvl1pPr marL="230188" indent="-230188" algn="l" rtl="0" eaLnBrk="1" fontAlgn="base" hangingPunct="1">
                <a:lnSpc>
                  <a:spcPct val="90000"/>
                </a:lnSpc>
                <a:spcBef>
                  <a:spcPts val="14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25475" indent="-279400" algn="l" rtl="0" eaLnBrk="1" fontAlgn="base" hangingPunct="1">
                <a:lnSpc>
                  <a:spcPct val="90000"/>
                </a:lnSpc>
                <a:spcBef>
                  <a:spcPts val="8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–"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indent="-230188" algn="l" rtl="0" eaLnBrk="1" fontAlgn="base" hangingPunct="1">
                <a:lnSpc>
                  <a:spcPct val="90000"/>
                </a:lnSpc>
                <a:spcBef>
                  <a:spcPts val="8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144588" indent="-173038" algn="l" rtl="0" eaLnBrk="1" fontAlgn="base" hangingPunct="1">
                <a:lnSpc>
                  <a:spcPct val="90000"/>
                </a:lnSpc>
                <a:spcBef>
                  <a:spcPts val="8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482725" indent="-222250" algn="l" rtl="0" eaLnBrk="1" fontAlgn="base" hangingPunct="1">
                <a:lnSpc>
                  <a:spcPct val="90000"/>
                </a:lnSpc>
                <a:spcBef>
                  <a:spcPts val="600"/>
                </a:spcBef>
                <a:spcAft>
                  <a:spcPct val="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charset="0"/>
                <a:buNone/>
              </a:pPr>
              <a:r>
                <a:rPr lang="en-US" sz="2400" dirty="0">
                  <a:latin typeface="+mn-lt"/>
                </a:rPr>
                <a:t>Since ~2016</a:t>
              </a:r>
              <a:br>
                <a:rPr lang="en-US" sz="2400" dirty="0">
                  <a:latin typeface="+mn-lt"/>
                </a:rPr>
              </a:br>
              <a:endParaRPr lang="en-US" sz="2400" dirty="0">
                <a:latin typeface="+mn-lt"/>
              </a:endParaRPr>
            </a:p>
          </p:txBody>
        </p:sp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B07B92E5-D8AB-C245-A92C-44E4C5AA66C3}"/>
                </a:ext>
              </a:extLst>
            </p:cNvPr>
            <p:cNvSpPr/>
            <p:nvPr/>
          </p:nvSpPr>
          <p:spPr>
            <a:xfrm>
              <a:off x="10340698" y="315894"/>
              <a:ext cx="648489" cy="242914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SWT</a:t>
              </a:r>
            </a:p>
          </p:txBody>
        </p:sp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1D8EEF3D-3E12-734C-9E85-58765065C263}"/>
                </a:ext>
              </a:extLst>
            </p:cNvPr>
            <p:cNvSpPr/>
            <p:nvPr/>
          </p:nvSpPr>
          <p:spPr>
            <a:xfrm>
              <a:off x="9640325" y="312559"/>
              <a:ext cx="648489" cy="242914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100" dirty="0">
                  <a:solidFill>
                    <a:schemeClr val="tx1"/>
                  </a:solidFill>
                </a:rPr>
                <a:t>JavaFX</a:t>
              </a:r>
            </a:p>
          </p:txBody>
        </p:sp>
      </p:grpSp>
      <p:sp>
        <p:nvSpPr>
          <p:cNvPr id="71" name="Right Arrow 70">
            <a:extLst>
              <a:ext uri="{FF2B5EF4-FFF2-40B4-BE49-F238E27FC236}">
                <a16:creationId xmlns:a16="http://schemas.microsoft.com/office/drawing/2014/main" id="{DB711385-5AB2-8D40-B7F4-279BE29163C6}"/>
              </a:ext>
            </a:extLst>
          </p:cNvPr>
          <p:cNvSpPr/>
          <p:nvPr/>
        </p:nvSpPr>
        <p:spPr>
          <a:xfrm>
            <a:off x="7208452" y="2827737"/>
            <a:ext cx="1327204" cy="399966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415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8B47D-2A21-8448-B0DC-D87254E30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Reconsidered Original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6085CE-CA68-5D4A-86B6-8197D1348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260910"/>
            <a:ext cx="11411712" cy="4059589"/>
          </a:xfrm>
        </p:spPr>
        <p:txBody>
          <a:bodyPr/>
          <a:lstStyle/>
          <a:p>
            <a:r>
              <a:rPr lang="en-US" dirty="0"/>
              <a:t>‘Static’ Relational Database</a:t>
            </a:r>
          </a:p>
          <a:p>
            <a:pPr lvl="1">
              <a:buClr>
                <a:schemeClr val="tx2"/>
              </a:buClr>
              <a:buFont typeface="Apple Symbols" panose="02000000000000000000" pitchFamily="2" charset="-79"/>
              <a:buChar char="☑"/>
            </a:pPr>
            <a:r>
              <a:rPr lang="en-US" dirty="0"/>
              <a:t>Configuration</a:t>
            </a:r>
          </a:p>
          <a:p>
            <a:pPr lvl="1">
              <a:buClr>
                <a:schemeClr val="tx2"/>
              </a:buClr>
              <a:buFont typeface="Apple Symbols" panose="02000000000000000000" pitchFamily="2" charset="-79"/>
              <a:buChar char="☑"/>
            </a:pPr>
            <a:r>
              <a:rPr lang="en-US" dirty="0"/>
              <a:t>Persists last state</a:t>
            </a:r>
          </a:p>
          <a:p>
            <a:pPr lvl="1">
              <a:buClr>
                <a:srgbClr val="FF0000"/>
              </a:buClr>
              <a:buFont typeface="System Font Regular"/>
              <a:buChar char="-"/>
            </a:pPr>
            <a:r>
              <a:rPr lang="en-US" dirty="0"/>
              <a:t>Cannot get updates</a:t>
            </a:r>
          </a:p>
          <a:p>
            <a:pPr lvl="1">
              <a:buClr>
                <a:srgbClr val="FF0000"/>
              </a:buClr>
              <a:buFont typeface="System Font Regular"/>
              <a:buChar char="-"/>
            </a:pPr>
            <a:endParaRPr lang="en-US" dirty="0"/>
          </a:p>
          <a:p>
            <a:r>
              <a:rPr lang="en-US" dirty="0"/>
              <a:t>‘Dynamic’ Message Service</a:t>
            </a:r>
          </a:p>
          <a:p>
            <a:pPr lvl="1">
              <a:buClr>
                <a:schemeClr val="tx2"/>
              </a:buClr>
              <a:buFont typeface="Apple Symbols" panose="02000000000000000000" pitchFamily="2" charset="-79"/>
              <a:buChar char="☑"/>
            </a:pPr>
            <a:r>
              <a:rPr lang="en-US" dirty="0"/>
              <a:t>Send acknowledgements</a:t>
            </a:r>
          </a:p>
          <a:p>
            <a:pPr lvl="1">
              <a:buClr>
                <a:schemeClr val="tx2"/>
              </a:buClr>
              <a:buFont typeface="Apple Symbols" panose="02000000000000000000" pitchFamily="2" charset="-79"/>
              <a:buChar char="☑"/>
            </a:pPr>
            <a:r>
              <a:rPr lang="en-US" dirty="0"/>
              <a:t>Get State updates</a:t>
            </a:r>
          </a:p>
          <a:p>
            <a:pPr lvl="1">
              <a:buClr>
                <a:srgbClr val="FF0000"/>
              </a:buClr>
              <a:buFont typeface="System Font Regular"/>
              <a:buChar char="-"/>
            </a:pPr>
            <a:r>
              <a:rPr lang="en-US" dirty="0"/>
              <a:t>Cannot get configuration</a:t>
            </a:r>
          </a:p>
          <a:p>
            <a:pPr lvl="1">
              <a:buClr>
                <a:srgbClr val="FF0000"/>
              </a:buClr>
              <a:buFont typeface="System Font Regular"/>
              <a:buChar char="-"/>
            </a:pPr>
            <a:endParaRPr lang="en-US" dirty="0"/>
          </a:p>
          <a:p>
            <a:pPr lvl="1">
              <a:buClr>
                <a:srgbClr val="FF0000"/>
              </a:buClr>
              <a:buFont typeface="System Font Regular"/>
              <a:buChar char="-"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an 3">
            <a:extLst>
              <a:ext uri="{FF2B5EF4-FFF2-40B4-BE49-F238E27FC236}">
                <a16:creationId xmlns:a16="http://schemas.microsoft.com/office/drawing/2014/main" id="{08842C8D-710D-5945-AB17-D856ED95C458}"/>
              </a:ext>
            </a:extLst>
          </p:cNvPr>
          <p:cNvSpPr/>
          <p:nvPr/>
        </p:nvSpPr>
        <p:spPr>
          <a:xfrm>
            <a:off x="6670307" y="924885"/>
            <a:ext cx="5073638" cy="2159715"/>
          </a:xfrm>
          <a:prstGeom prst="can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   /</a:t>
            </a:r>
            <a:r>
              <a:rPr lang="en-US" dirty="0" err="1">
                <a:solidFill>
                  <a:schemeClr val="tx1"/>
                </a:solidFill>
              </a:rPr>
              <a:t>Accl</a:t>
            </a:r>
            <a:r>
              <a:rPr lang="en-US" dirty="0">
                <a:solidFill>
                  <a:schemeClr val="tx1"/>
                </a:solidFill>
              </a:rPr>
              <a:t>/Vacuum: Guidance “…”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   /</a:t>
            </a:r>
            <a:r>
              <a:rPr lang="en-US" dirty="0" err="1">
                <a:solidFill>
                  <a:schemeClr val="tx1"/>
                </a:solidFill>
              </a:rPr>
              <a:t>Accl</a:t>
            </a:r>
            <a:r>
              <a:rPr lang="en-US" dirty="0">
                <a:solidFill>
                  <a:schemeClr val="tx1"/>
                </a:solidFill>
              </a:rPr>
              <a:t>/Vacuum/PV1: Latch,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                                      last severity MINOR,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                                      time of last change, ..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66D93B-691F-B34B-8A76-47A31AA1A656}"/>
              </a:ext>
            </a:extLst>
          </p:cNvPr>
          <p:cNvGrpSpPr/>
          <p:nvPr/>
        </p:nvGrpSpPr>
        <p:grpSpPr>
          <a:xfrm>
            <a:off x="6391173" y="3634357"/>
            <a:ext cx="5282408" cy="1499266"/>
            <a:chOff x="6391173" y="3634357"/>
            <a:chExt cx="5282408" cy="1499266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71BC4096-D9FC-5C4A-9C8E-4CF13B315713}"/>
                </a:ext>
              </a:extLst>
            </p:cNvPr>
            <p:cNvSpPr/>
            <p:nvPr/>
          </p:nvSpPr>
          <p:spPr>
            <a:xfrm>
              <a:off x="6391174" y="4141615"/>
              <a:ext cx="5282407" cy="468760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/</a:t>
              </a:r>
              <a:r>
                <a:rPr lang="en-US" sz="1600" dirty="0" err="1">
                  <a:solidFill>
                    <a:schemeClr val="tx1"/>
                  </a:solidFill>
                </a:rPr>
                <a:t>Accl</a:t>
              </a:r>
              <a:r>
                <a:rPr lang="en-US" sz="1600" dirty="0">
                  <a:solidFill>
                    <a:schemeClr val="tx1"/>
                  </a:solidFill>
                </a:rPr>
                <a:t>/Vacuum/PV1: Severity now MINOR_ACK</a:t>
              </a:r>
            </a:p>
          </p:txBody>
        </p: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F47D4132-70C2-7C4B-BDC9-A8988E67859C}"/>
                </a:ext>
              </a:extLst>
            </p:cNvPr>
            <p:cNvSpPr/>
            <p:nvPr/>
          </p:nvSpPr>
          <p:spPr>
            <a:xfrm>
              <a:off x="6391173" y="4664864"/>
              <a:ext cx="5282407" cy="468759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/</a:t>
              </a:r>
              <a:r>
                <a:rPr lang="en-US" sz="1600" dirty="0" err="1">
                  <a:solidFill>
                    <a:schemeClr val="tx1"/>
                  </a:solidFill>
                </a:rPr>
                <a:t>Accl</a:t>
              </a:r>
              <a:r>
                <a:rPr lang="en-US" sz="1600" dirty="0">
                  <a:solidFill>
                    <a:schemeClr val="tx1"/>
                  </a:solidFill>
                </a:rPr>
                <a:t>/Vacuum: Guidance was changed</a:t>
              </a: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E6919659-CA0D-5148-B043-152AA1C8243E}"/>
                </a:ext>
              </a:extLst>
            </p:cNvPr>
            <p:cNvSpPr/>
            <p:nvPr/>
          </p:nvSpPr>
          <p:spPr>
            <a:xfrm>
              <a:off x="6391174" y="3634357"/>
              <a:ext cx="5282407" cy="468759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/</a:t>
              </a:r>
              <a:r>
                <a:rPr lang="en-US" sz="1600" dirty="0" err="1">
                  <a:solidFill>
                    <a:schemeClr val="tx1"/>
                  </a:solidFill>
                </a:rPr>
                <a:t>Accl</a:t>
              </a:r>
              <a:r>
                <a:rPr lang="en-US" sz="1600" dirty="0">
                  <a:solidFill>
                    <a:schemeClr val="tx1"/>
                  </a:solidFill>
                </a:rPr>
                <a:t>/Vacuum/PV1: Acknowledged</a:t>
              </a:r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E3A99F3-C370-1F4E-AEC8-D5B44400B39E}"/>
              </a:ext>
            </a:extLst>
          </p:cNvPr>
          <p:cNvSpPr txBox="1">
            <a:spLocks/>
          </p:cNvSpPr>
          <p:nvPr/>
        </p:nvSpPr>
        <p:spPr bwMode="auto">
          <a:xfrm>
            <a:off x="820088" y="5663367"/>
            <a:ext cx="11411712" cy="53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0000"/>
              </a:buClr>
              <a:buFont typeface="Century Gothic" panose="020B0502020202020204" pitchFamily="34" charset="0"/>
              <a:buNone/>
            </a:pPr>
            <a:r>
              <a:rPr lang="en-US" i="1" dirty="0">
                <a:solidFill>
                  <a:schemeClr val="accent6"/>
                </a:solidFill>
              </a:rPr>
              <a:t>   All tools need to interface both APIs and ‘merge’ information</a:t>
            </a:r>
          </a:p>
          <a:p>
            <a:pPr>
              <a:buClr>
                <a:srgbClr val="FF0000"/>
              </a:buClr>
              <a:buFont typeface="System Font Regular"/>
              <a:buChar char="-"/>
            </a:pPr>
            <a:endParaRPr lang="en-US" dirty="0"/>
          </a:p>
          <a:p>
            <a:pPr>
              <a:buClr>
                <a:srgbClr val="FF0000"/>
              </a:buClr>
              <a:buFont typeface="System Font Regular"/>
              <a:buChar char="-"/>
            </a:pPr>
            <a:endParaRPr lang="en-US" dirty="0"/>
          </a:p>
          <a:p>
            <a:pPr lvl="1">
              <a:buClr>
                <a:srgbClr val="FF0000"/>
              </a:buClr>
              <a:buFont typeface="System Font Regular"/>
              <a:buChar char="-"/>
            </a:pPr>
            <a:endParaRPr lang="en-US" dirty="0"/>
          </a:p>
          <a:p>
            <a:pPr lvl="1">
              <a:buClr>
                <a:srgbClr val="FF0000"/>
              </a:buClr>
              <a:buFont typeface="System Font Regular"/>
              <a:buChar char="-"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13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43F40-270D-3746-BCFB-D08D0465A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9946" y="293570"/>
            <a:ext cx="8981812" cy="539496"/>
          </a:xfrm>
        </p:spPr>
        <p:txBody>
          <a:bodyPr/>
          <a:lstStyle/>
          <a:p>
            <a:r>
              <a:rPr lang="en-US" dirty="0"/>
              <a:t>Message Streaming Platform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71DD38-DE8D-8A44-BA66-8E3C08E05A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260909"/>
            <a:ext cx="11103703" cy="4440604"/>
          </a:xfrm>
        </p:spPr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Send message and forget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Persist messages until disk is full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>
                <a:solidFill>
                  <a:schemeClr val="tx2"/>
                </a:solidFill>
              </a:rPr>
              <a:t>‘Compact’ messages to only keep most recent update</a:t>
            </a:r>
          </a:p>
          <a:p>
            <a:pPr marL="514350" indent="-514350">
              <a:buFont typeface="+mj-lt"/>
              <a:buAutoNum type="alphaLcParenR"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Combines ‘static’ RDB and ‘dynamic’ message service.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One API for all tools.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20D1BA-E296-8C44-94AE-3E787A6D81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080" b="25654"/>
          <a:stretch/>
        </p:blipFill>
        <p:spPr>
          <a:xfrm>
            <a:off x="351483" y="-2873"/>
            <a:ext cx="2151085" cy="101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245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E75A0-7C15-9B48-A358-7A2C1F703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Clients tend to only need the most recent item state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2C1E8C0-0278-554E-87B3-3A3AA72A5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471" y="1559292"/>
            <a:ext cx="10172941" cy="5226518"/>
          </a:xfrm>
        </p:spPr>
        <p:txBody>
          <a:bodyPr/>
          <a:lstStyle/>
          <a:p>
            <a:r>
              <a:rPr lang="en-US" dirty="0">
                <a:latin typeface="+mn-lt"/>
              </a:rPr>
              <a:t>Assume state updates from beginning of time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CB14CDFA-5947-AD48-A169-1F6C520378E2}"/>
              </a:ext>
            </a:extLst>
          </p:cNvPr>
          <p:cNvSpPr/>
          <p:nvPr/>
        </p:nvSpPr>
        <p:spPr>
          <a:xfrm>
            <a:off x="1126154" y="2496117"/>
            <a:ext cx="4870383" cy="30800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/Vacuum/PV1: {“</a:t>
            </a:r>
            <a:r>
              <a:rPr lang="en-US" sz="1400" dirty="0" err="1">
                <a:solidFill>
                  <a:schemeClr val="tx1"/>
                </a:solidFill>
              </a:rPr>
              <a:t>severity”:”MINOR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430EB68-E28B-AC47-A5A7-117462FC9568}"/>
              </a:ext>
            </a:extLst>
          </p:cNvPr>
          <p:cNvSpPr/>
          <p:nvPr/>
        </p:nvSpPr>
        <p:spPr>
          <a:xfrm>
            <a:off x="1126153" y="2823606"/>
            <a:ext cx="4870384" cy="30800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/Vacuum/PV1: {“</a:t>
            </a:r>
            <a:r>
              <a:rPr lang="en-US" sz="1400" dirty="0" err="1">
                <a:solidFill>
                  <a:schemeClr val="tx1"/>
                </a:solidFill>
              </a:rPr>
              <a:t>severity”:”MINOR_ACK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20E576A-D2F2-514C-9C93-10FE66448372}"/>
              </a:ext>
            </a:extLst>
          </p:cNvPr>
          <p:cNvSpPr/>
          <p:nvPr/>
        </p:nvSpPr>
        <p:spPr>
          <a:xfrm>
            <a:off x="1126153" y="3491022"/>
            <a:ext cx="4870385" cy="30800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/Vacuum/PV1: {“</a:t>
            </a:r>
            <a:r>
              <a:rPr lang="en-US" sz="1400" dirty="0" err="1">
                <a:solidFill>
                  <a:schemeClr val="tx1"/>
                </a:solidFill>
              </a:rPr>
              <a:t>severity”:”OK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97711CC-7C22-894E-80B6-D40DCB211576}"/>
              </a:ext>
            </a:extLst>
          </p:cNvPr>
          <p:cNvSpPr/>
          <p:nvPr/>
        </p:nvSpPr>
        <p:spPr>
          <a:xfrm>
            <a:off x="1126151" y="4495372"/>
            <a:ext cx="4870383" cy="30800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/Vacuum/PV1: {“</a:t>
            </a:r>
            <a:r>
              <a:rPr lang="en-US" sz="1400" dirty="0" err="1">
                <a:solidFill>
                  <a:schemeClr val="tx1"/>
                </a:solidFill>
              </a:rPr>
              <a:t>severity”:”MINOR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FD29B18-6E49-3043-8B08-207F569B3B2D}"/>
              </a:ext>
            </a:extLst>
          </p:cNvPr>
          <p:cNvSpPr/>
          <p:nvPr/>
        </p:nvSpPr>
        <p:spPr>
          <a:xfrm>
            <a:off x="1126150" y="4829080"/>
            <a:ext cx="4870384" cy="30800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/Vacuum/PV1: {“</a:t>
            </a:r>
            <a:r>
              <a:rPr lang="en-US" sz="1400" dirty="0" err="1">
                <a:solidFill>
                  <a:schemeClr val="tx1"/>
                </a:solidFill>
              </a:rPr>
              <a:t>severity”:”MINOR_ACK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9E6D07E-2FE2-8442-9881-6067B9ED7B43}"/>
              </a:ext>
            </a:extLst>
          </p:cNvPr>
          <p:cNvSpPr/>
          <p:nvPr/>
        </p:nvSpPr>
        <p:spPr>
          <a:xfrm>
            <a:off x="1126149" y="5166014"/>
            <a:ext cx="4870385" cy="30800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/Vacuum/PV1: {“</a:t>
            </a:r>
            <a:r>
              <a:rPr lang="en-US" sz="1400" dirty="0" err="1">
                <a:solidFill>
                  <a:schemeClr val="tx1"/>
                </a:solidFill>
              </a:rPr>
              <a:t>severity”:”OK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B3D7CF6-857C-9044-94AB-93B86AFFC5AC}"/>
              </a:ext>
            </a:extLst>
          </p:cNvPr>
          <p:cNvSpPr/>
          <p:nvPr/>
        </p:nvSpPr>
        <p:spPr>
          <a:xfrm>
            <a:off x="1126153" y="3157314"/>
            <a:ext cx="4870383" cy="30800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/RF/PV2: {“</a:t>
            </a:r>
            <a:r>
              <a:rPr lang="en-US" sz="1400" dirty="0" err="1">
                <a:solidFill>
                  <a:schemeClr val="tx1"/>
                </a:solidFill>
              </a:rPr>
              <a:t>severity”:”MINOR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8EBBA85-2594-B14B-AE88-1B6079F5C3C3}"/>
              </a:ext>
            </a:extLst>
          </p:cNvPr>
          <p:cNvSpPr/>
          <p:nvPr/>
        </p:nvSpPr>
        <p:spPr>
          <a:xfrm>
            <a:off x="1126152" y="3824730"/>
            <a:ext cx="4870384" cy="308008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/RF/PV3: {“</a:t>
            </a:r>
            <a:r>
              <a:rPr lang="en-US" sz="1400" dirty="0" err="1">
                <a:solidFill>
                  <a:schemeClr val="tx1"/>
                </a:solidFill>
              </a:rPr>
              <a:t>severity”:”MAJOR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C70851F-C68F-F549-A6DD-513EA62D4B33}"/>
              </a:ext>
            </a:extLst>
          </p:cNvPr>
          <p:cNvSpPr/>
          <p:nvPr/>
        </p:nvSpPr>
        <p:spPr>
          <a:xfrm>
            <a:off x="1126151" y="4161664"/>
            <a:ext cx="4870385" cy="30800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/RF/PV2: {“</a:t>
            </a:r>
            <a:r>
              <a:rPr lang="en-US" sz="1400" dirty="0" err="1">
                <a:solidFill>
                  <a:schemeClr val="tx1"/>
                </a:solidFill>
              </a:rPr>
              <a:t>severity”:”OK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E40880-FDEC-B540-B03B-AB2A7DF93894}"/>
              </a:ext>
            </a:extLst>
          </p:cNvPr>
          <p:cNvSpPr txBox="1"/>
          <p:nvPr/>
        </p:nvSpPr>
        <p:spPr>
          <a:xfrm>
            <a:off x="3145842" y="2158500"/>
            <a:ext cx="41549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latin typeface="+mn-lt"/>
              </a:rPr>
              <a:t>…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752789-0E04-FE4F-9F84-5340244F47C4}"/>
              </a:ext>
            </a:extLst>
          </p:cNvPr>
          <p:cNvSpPr txBox="1"/>
          <p:nvPr/>
        </p:nvSpPr>
        <p:spPr>
          <a:xfrm>
            <a:off x="3145842" y="5543528"/>
            <a:ext cx="41549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latin typeface="+mn-lt"/>
              </a:rPr>
              <a:t>…</a:t>
            </a:r>
          </a:p>
        </p:txBody>
      </p:sp>
      <p:sp>
        <p:nvSpPr>
          <p:cNvPr id="17" name="Striped Right Arrow 16">
            <a:extLst>
              <a:ext uri="{FF2B5EF4-FFF2-40B4-BE49-F238E27FC236}">
                <a16:creationId xmlns:a16="http://schemas.microsoft.com/office/drawing/2014/main" id="{9D2E3ECE-FDEF-8140-94CA-51820D367803}"/>
              </a:ext>
            </a:extLst>
          </p:cNvPr>
          <p:cNvSpPr/>
          <p:nvPr/>
        </p:nvSpPr>
        <p:spPr>
          <a:xfrm rot="5400000">
            <a:off x="5801867" y="3800813"/>
            <a:ext cx="2546047" cy="492363"/>
          </a:xfrm>
          <a:prstGeom prst="stripedRightArrow">
            <a:avLst>
              <a:gd name="adj1" fmla="val 59501"/>
              <a:gd name="adj2" fmla="val 72169"/>
            </a:avLst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Time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287FC1-222D-544D-B512-D591FC4D263B}"/>
              </a:ext>
            </a:extLst>
          </p:cNvPr>
          <p:cNvSpPr/>
          <p:nvPr/>
        </p:nvSpPr>
        <p:spPr>
          <a:xfrm>
            <a:off x="6006908" y="4197235"/>
            <a:ext cx="274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*</a:t>
            </a:r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B36D2B4-4926-D542-B7CC-4B856FFD8FDE}"/>
              </a:ext>
            </a:extLst>
          </p:cNvPr>
          <p:cNvSpPr/>
          <p:nvPr/>
        </p:nvSpPr>
        <p:spPr>
          <a:xfrm>
            <a:off x="6005303" y="5196658"/>
            <a:ext cx="274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*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4A90E18-6FBF-3E4B-9017-AFB0783C7E13}"/>
              </a:ext>
            </a:extLst>
          </p:cNvPr>
          <p:cNvSpPr/>
          <p:nvPr/>
        </p:nvSpPr>
        <p:spPr>
          <a:xfrm>
            <a:off x="6014928" y="3810618"/>
            <a:ext cx="274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963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E75A0-7C15-9B48-A358-7A2C1F703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Kafka Message Store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2C1E8C0-0278-554E-87B3-3A3AA72A5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471" y="1559292"/>
            <a:ext cx="10172941" cy="5226518"/>
          </a:xfrm>
        </p:spPr>
        <p:txBody>
          <a:bodyPr/>
          <a:lstStyle/>
          <a:p>
            <a:r>
              <a:rPr lang="en-US" dirty="0">
                <a:latin typeface="+mn-lt"/>
              </a:rPr>
              <a:t>New ‘segment’ for example every 10 seconds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CB14CDFA-5947-AD48-A169-1F6C520378E2}"/>
              </a:ext>
            </a:extLst>
          </p:cNvPr>
          <p:cNvSpPr/>
          <p:nvPr/>
        </p:nvSpPr>
        <p:spPr>
          <a:xfrm>
            <a:off x="1126154" y="2496117"/>
            <a:ext cx="4870383" cy="30800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/Vacuum/PV1: {“</a:t>
            </a:r>
            <a:r>
              <a:rPr lang="en-US" sz="1400" dirty="0" err="1">
                <a:solidFill>
                  <a:schemeClr val="tx1"/>
                </a:solidFill>
              </a:rPr>
              <a:t>severity”:”MINOR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430EB68-E28B-AC47-A5A7-117462FC9568}"/>
              </a:ext>
            </a:extLst>
          </p:cNvPr>
          <p:cNvSpPr/>
          <p:nvPr/>
        </p:nvSpPr>
        <p:spPr>
          <a:xfrm>
            <a:off x="1126153" y="2823606"/>
            <a:ext cx="4870384" cy="30800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/Vacuum/PV1: {“</a:t>
            </a:r>
            <a:r>
              <a:rPr lang="en-US" sz="1400" dirty="0" err="1">
                <a:solidFill>
                  <a:schemeClr val="tx1"/>
                </a:solidFill>
              </a:rPr>
              <a:t>severity”:”MINOR_ACK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20E576A-D2F2-514C-9C93-10FE66448372}"/>
              </a:ext>
            </a:extLst>
          </p:cNvPr>
          <p:cNvSpPr/>
          <p:nvPr/>
        </p:nvSpPr>
        <p:spPr>
          <a:xfrm>
            <a:off x="1126153" y="3491022"/>
            <a:ext cx="4870385" cy="30800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/Vacuum/PV1: {“</a:t>
            </a:r>
            <a:r>
              <a:rPr lang="en-US" sz="1400" dirty="0" err="1">
                <a:solidFill>
                  <a:schemeClr val="tx1"/>
                </a:solidFill>
              </a:rPr>
              <a:t>severity”:”OK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97711CC-7C22-894E-80B6-D40DCB211576}"/>
              </a:ext>
            </a:extLst>
          </p:cNvPr>
          <p:cNvSpPr/>
          <p:nvPr/>
        </p:nvSpPr>
        <p:spPr>
          <a:xfrm>
            <a:off x="1126151" y="4495372"/>
            <a:ext cx="4870383" cy="30800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/Vacuum/PV1: {“</a:t>
            </a:r>
            <a:r>
              <a:rPr lang="en-US" sz="1400" dirty="0" err="1">
                <a:solidFill>
                  <a:schemeClr val="tx1"/>
                </a:solidFill>
              </a:rPr>
              <a:t>severity”:”MINOR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FD29B18-6E49-3043-8B08-207F569B3B2D}"/>
              </a:ext>
            </a:extLst>
          </p:cNvPr>
          <p:cNvSpPr/>
          <p:nvPr/>
        </p:nvSpPr>
        <p:spPr>
          <a:xfrm>
            <a:off x="1126150" y="4829080"/>
            <a:ext cx="4870384" cy="30800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/Vacuum/PV1: {“</a:t>
            </a:r>
            <a:r>
              <a:rPr lang="en-US" sz="1400" dirty="0" err="1">
                <a:solidFill>
                  <a:schemeClr val="tx1"/>
                </a:solidFill>
              </a:rPr>
              <a:t>severity”:”MINOR_ACK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9E6D07E-2FE2-8442-9881-6067B9ED7B43}"/>
              </a:ext>
            </a:extLst>
          </p:cNvPr>
          <p:cNvSpPr/>
          <p:nvPr/>
        </p:nvSpPr>
        <p:spPr>
          <a:xfrm>
            <a:off x="1126149" y="5166014"/>
            <a:ext cx="4870385" cy="30800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/Vacuum/PV1: {“</a:t>
            </a:r>
            <a:r>
              <a:rPr lang="en-US" sz="1400" dirty="0" err="1">
                <a:solidFill>
                  <a:schemeClr val="tx1"/>
                </a:solidFill>
              </a:rPr>
              <a:t>severity”:”OK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B3D7CF6-857C-9044-94AB-93B86AFFC5AC}"/>
              </a:ext>
            </a:extLst>
          </p:cNvPr>
          <p:cNvSpPr/>
          <p:nvPr/>
        </p:nvSpPr>
        <p:spPr>
          <a:xfrm>
            <a:off x="1126153" y="3157314"/>
            <a:ext cx="4870383" cy="30800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/RF/PV2: {“</a:t>
            </a:r>
            <a:r>
              <a:rPr lang="en-US" sz="1400" dirty="0" err="1">
                <a:solidFill>
                  <a:schemeClr val="tx1"/>
                </a:solidFill>
              </a:rPr>
              <a:t>severity”:”MINOR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8EBBA85-2594-B14B-AE88-1B6079F5C3C3}"/>
              </a:ext>
            </a:extLst>
          </p:cNvPr>
          <p:cNvSpPr/>
          <p:nvPr/>
        </p:nvSpPr>
        <p:spPr>
          <a:xfrm>
            <a:off x="1126152" y="3824730"/>
            <a:ext cx="4870384" cy="308008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/RF/PV3: {“</a:t>
            </a:r>
            <a:r>
              <a:rPr lang="en-US" sz="1400" dirty="0" err="1">
                <a:solidFill>
                  <a:schemeClr val="tx1"/>
                </a:solidFill>
              </a:rPr>
              <a:t>severity”:”MAJOR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C70851F-C68F-F549-A6DD-513EA62D4B33}"/>
              </a:ext>
            </a:extLst>
          </p:cNvPr>
          <p:cNvSpPr/>
          <p:nvPr/>
        </p:nvSpPr>
        <p:spPr>
          <a:xfrm>
            <a:off x="1126151" y="4161664"/>
            <a:ext cx="4870385" cy="30800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/RF/PV2: {“</a:t>
            </a:r>
            <a:r>
              <a:rPr lang="en-US" sz="1400" dirty="0" err="1">
                <a:solidFill>
                  <a:schemeClr val="tx1"/>
                </a:solidFill>
              </a:rPr>
              <a:t>severity”:”OK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E40880-FDEC-B540-B03B-AB2A7DF93894}"/>
              </a:ext>
            </a:extLst>
          </p:cNvPr>
          <p:cNvSpPr txBox="1"/>
          <p:nvPr/>
        </p:nvSpPr>
        <p:spPr>
          <a:xfrm>
            <a:off x="3145842" y="2158500"/>
            <a:ext cx="41549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latin typeface="+mn-lt"/>
              </a:rPr>
              <a:t>…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752789-0E04-FE4F-9F84-5340244F47C4}"/>
              </a:ext>
            </a:extLst>
          </p:cNvPr>
          <p:cNvSpPr txBox="1"/>
          <p:nvPr/>
        </p:nvSpPr>
        <p:spPr>
          <a:xfrm>
            <a:off x="3145842" y="5543528"/>
            <a:ext cx="41549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latin typeface="+mn-lt"/>
              </a:rPr>
              <a:t>…</a:t>
            </a:r>
          </a:p>
        </p:txBody>
      </p:sp>
      <p:sp>
        <p:nvSpPr>
          <p:cNvPr id="17" name="Striped Right Arrow 16">
            <a:extLst>
              <a:ext uri="{FF2B5EF4-FFF2-40B4-BE49-F238E27FC236}">
                <a16:creationId xmlns:a16="http://schemas.microsoft.com/office/drawing/2014/main" id="{9D2E3ECE-FDEF-8140-94CA-51820D367803}"/>
              </a:ext>
            </a:extLst>
          </p:cNvPr>
          <p:cNvSpPr/>
          <p:nvPr/>
        </p:nvSpPr>
        <p:spPr>
          <a:xfrm rot="5400000">
            <a:off x="5801867" y="3800813"/>
            <a:ext cx="2546047" cy="492363"/>
          </a:xfrm>
          <a:prstGeom prst="stripedRightArrow">
            <a:avLst>
              <a:gd name="adj1" fmla="val 59501"/>
              <a:gd name="adj2" fmla="val 72169"/>
            </a:avLst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Time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287FC1-222D-544D-B512-D591FC4D263B}"/>
              </a:ext>
            </a:extLst>
          </p:cNvPr>
          <p:cNvSpPr/>
          <p:nvPr/>
        </p:nvSpPr>
        <p:spPr>
          <a:xfrm>
            <a:off x="6006908" y="4197235"/>
            <a:ext cx="274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*</a:t>
            </a:r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B36D2B4-4926-D542-B7CC-4B856FFD8FDE}"/>
              </a:ext>
            </a:extLst>
          </p:cNvPr>
          <p:cNvSpPr/>
          <p:nvPr/>
        </p:nvSpPr>
        <p:spPr>
          <a:xfrm>
            <a:off x="6005303" y="5196658"/>
            <a:ext cx="274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*</a:t>
            </a:r>
            <a:endParaRPr lang="en-US" dirty="0"/>
          </a:p>
        </p:txBody>
      </p:sp>
      <p:sp>
        <p:nvSpPr>
          <p:cNvPr id="18" name="Double Bracket 17">
            <a:extLst>
              <a:ext uri="{FF2B5EF4-FFF2-40B4-BE49-F238E27FC236}">
                <a16:creationId xmlns:a16="http://schemas.microsoft.com/office/drawing/2014/main" id="{9B7918CD-216A-9740-87C3-71C6847F0A4C}"/>
              </a:ext>
            </a:extLst>
          </p:cNvPr>
          <p:cNvSpPr/>
          <p:nvPr/>
        </p:nvSpPr>
        <p:spPr>
          <a:xfrm>
            <a:off x="778830" y="2457758"/>
            <a:ext cx="5565022" cy="1706562"/>
          </a:xfrm>
          <a:prstGeom prst="bracketPair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97B18A1-7D35-174D-B508-B14DDDF06C1A}"/>
              </a:ext>
            </a:extLst>
          </p:cNvPr>
          <p:cNvSpPr/>
          <p:nvPr/>
        </p:nvSpPr>
        <p:spPr>
          <a:xfrm>
            <a:off x="6014928" y="3810618"/>
            <a:ext cx="274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*</a:t>
            </a:r>
            <a:endParaRPr lang="en-US" dirty="0"/>
          </a:p>
        </p:txBody>
      </p:sp>
      <p:sp>
        <p:nvSpPr>
          <p:cNvPr id="22" name="Double Bracket 21">
            <a:extLst>
              <a:ext uri="{FF2B5EF4-FFF2-40B4-BE49-F238E27FC236}">
                <a16:creationId xmlns:a16="http://schemas.microsoft.com/office/drawing/2014/main" id="{5E06D4FD-56BA-9A4E-983E-69C884DF6B98}"/>
              </a:ext>
            </a:extLst>
          </p:cNvPr>
          <p:cNvSpPr/>
          <p:nvPr/>
        </p:nvSpPr>
        <p:spPr>
          <a:xfrm>
            <a:off x="778830" y="4179950"/>
            <a:ext cx="5565022" cy="1706562"/>
          </a:xfrm>
          <a:prstGeom prst="bracketPair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4E0013-B290-1041-B261-4E9D34751FBA}"/>
              </a:ext>
            </a:extLst>
          </p:cNvPr>
          <p:cNvSpPr txBox="1"/>
          <p:nvPr/>
        </p:nvSpPr>
        <p:spPr>
          <a:xfrm>
            <a:off x="8479857" y="3060834"/>
            <a:ext cx="3256020" cy="840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‘Compact’: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Keep most recent message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for each item.</a:t>
            </a:r>
          </a:p>
        </p:txBody>
      </p:sp>
    </p:spTree>
    <p:extLst>
      <p:ext uri="{BB962C8B-B14F-4D97-AF65-F5344CB8AC3E}">
        <p14:creationId xmlns:p14="http://schemas.microsoft.com/office/powerpoint/2010/main" val="3072962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E75A0-7C15-9B48-A358-7A2C1F703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Compacted Kafka Message Store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2C1E8C0-0278-554E-87B3-3A3AA72A5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220" y="959803"/>
            <a:ext cx="11084950" cy="5226518"/>
          </a:xfrm>
        </p:spPr>
        <p:txBody>
          <a:bodyPr/>
          <a:lstStyle/>
          <a:p>
            <a:r>
              <a:rPr lang="en-US" dirty="0">
                <a:latin typeface="+mn-lt"/>
              </a:rPr>
              <a:t>Keeps </a:t>
            </a:r>
            <a:r>
              <a:rPr lang="en-US" i="1" dirty="0">
                <a:latin typeface="+mn-lt"/>
              </a:rPr>
              <a:t>single</a:t>
            </a:r>
            <a:r>
              <a:rPr lang="en-US" dirty="0">
                <a:latin typeface="+mn-lt"/>
              </a:rPr>
              <a:t> older segment with </a:t>
            </a:r>
            <a:r>
              <a:rPr lang="en-US" i="1" dirty="0">
                <a:latin typeface="+mn-lt"/>
              </a:rPr>
              <a:t>last</a:t>
            </a:r>
            <a:r>
              <a:rPr lang="en-US" dirty="0">
                <a:latin typeface="+mn-lt"/>
              </a:rPr>
              <a:t> value for each item]</a:t>
            </a:r>
          </a:p>
          <a:p>
            <a:r>
              <a:rPr lang="en-US" dirty="0">
                <a:latin typeface="+mn-lt"/>
              </a:rPr>
              <a:t>Active segment for new messages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20E576A-D2F2-514C-9C93-10FE66448372}"/>
              </a:ext>
            </a:extLst>
          </p:cNvPr>
          <p:cNvSpPr/>
          <p:nvPr/>
        </p:nvSpPr>
        <p:spPr>
          <a:xfrm>
            <a:off x="1126153" y="3491022"/>
            <a:ext cx="4870385" cy="30800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/Vacuum/PV1: {“</a:t>
            </a:r>
            <a:r>
              <a:rPr lang="en-US" sz="1400" dirty="0" err="1">
                <a:solidFill>
                  <a:schemeClr val="tx1"/>
                </a:solidFill>
              </a:rPr>
              <a:t>severity”:”OK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97711CC-7C22-894E-80B6-D40DCB211576}"/>
              </a:ext>
            </a:extLst>
          </p:cNvPr>
          <p:cNvSpPr/>
          <p:nvPr/>
        </p:nvSpPr>
        <p:spPr>
          <a:xfrm>
            <a:off x="1126151" y="4495372"/>
            <a:ext cx="4870383" cy="30800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/Vacuum/PV1: {“</a:t>
            </a:r>
            <a:r>
              <a:rPr lang="en-US" sz="1400" dirty="0" err="1">
                <a:solidFill>
                  <a:schemeClr val="tx1"/>
                </a:solidFill>
              </a:rPr>
              <a:t>severity”:”MINOR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FD29B18-6E49-3043-8B08-207F569B3B2D}"/>
              </a:ext>
            </a:extLst>
          </p:cNvPr>
          <p:cNvSpPr/>
          <p:nvPr/>
        </p:nvSpPr>
        <p:spPr>
          <a:xfrm>
            <a:off x="1126150" y="4829080"/>
            <a:ext cx="4870384" cy="30800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/Vacuum/PV1: {“</a:t>
            </a:r>
            <a:r>
              <a:rPr lang="en-US" sz="1400" dirty="0" err="1">
                <a:solidFill>
                  <a:schemeClr val="tx1"/>
                </a:solidFill>
              </a:rPr>
              <a:t>severity”:”MINOR_ACK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9E6D07E-2FE2-8442-9881-6067B9ED7B43}"/>
              </a:ext>
            </a:extLst>
          </p:cNvPr>
          <p:cNvSpPr/>
          <p:nvPr/>
        </p:nvSpPr>
        <p:spPr>
          <a:xfrm>
            <a:off x="1126149" y="5166014"/>
            <a:ext cx="4870385" cy="30800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/Vacuum/PV1: {“</a:t>
            </a:r>
            <a:r>
              <a:rPr lang="en-US" sz="1400" dirty="0" err="1">
                <a:solidFill>
                  <a:schemeClr val="tx1"/>
                </a:solidFill>
              </a:rPr>
              <a:t>severity”:”OK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B3D7CF6-857C-9044-94AB-93B86AFFC5AC}"/>
              </a:ext>
            </a:extLst>
          </p:cNvPr>
          <p:cNvSpPr/>
          <p:nvPr/>
        </p:nvSpPr>
        <p:spPr>
          <a:xfrm>
            <a:off x="1126153" y="3157314"/>
            <a:ext cx="4870383" cy="30800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/RF/PV2: {“</a:t>
            </a:r>
            <a:r>
              <a:rPr lang="en-US" sz="1400" dirty="0" err="1">
                <a:solidFill>
                  <a:schemeClr val="tx1"/>
                </a:solidFill>
              </a:rPr>
              <a:t>severity”:”MINOR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8EBBA85-2594-B14B-AE88-1B6079F5C3C3}"/>
              </a:ext>
            </a:extLst>
          </p:cNvPr>
          <p:cNvSpPr/>
          <p:nvPr/>
        </p:nvSpPr>
        <p:spPr>
          <a:xfrm>
            <a:off x="1126152" y="3824730"/>
            <a:ext cx="4870384" cy="308008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/RF/PV3: {“</a:t>
            </a:r>
            <a:r>
              <a:rPr lang="en-US" sz="1400" dirty="0" err="1">
                <a:solidFill>
                  <a:schemeClr val="tx1"/>
                </a:solidFill>
              </a:rPr>
              <a:t>severity”:”MAJOR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C70851F-C68F-F549-A6DD-513EA62D4B33}"/>
              </a:ext>
            </a:extLst>
          </p:cNvPr>
          <p:cNvSpPr/>
          <p:nvPr/>
        </p:nvSpPr>
        <p:spPr>
          <a:xfrm>
            <a:off x="1126151" y="4161664"/>
            <a:ext cx="4870385" cy="30800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Accl</a:t>
            </a:r>
            <a:r>
              <a:rPr lang="en-US" sz="1400" dirty="0">
                <a:solidFill>
                  <a:schemeClr val="tx1"/>
                </a:solidFill>
              </a:rPr>
              <a:t>/RF/PV2: {“</a:t>
            </a:r>
            <a:r>
              <a:rPr lang="en-US" sz="1400" dirty="0" err="1">
                <a:solidFill>
                  <a:schemeClr val="tx1"/>
                </a:solidFill>
              </a:rPr>
              <a:t>severity”:”OK</a:t>
            </a:r>
            <a:r>
              <a:rPr lang="en-US" sz="1400" dirty="0">
                <a:solidFill>
                  <a:schemeClr val="tx1"/>
                </a:solidFill>
              </a:rPr>
              <a:t>”, …}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E40880-FDEC-B540-B03B-AB2A7DF93894}"/>
              </a:ext>
            </a:extLst>
          </p:cNvPr>
          <p:cNvSpPr txBox="1"/>
          <p:nvPr/>
        </p:nvSpPr>
        <p:spPr>
          <a:xfrm>
            <a:off x="3145842" y="2158500"/>
            <a:ext cx="41549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latin typeface="+mn-lt"/>
              </a:rPr>
              <a:t>…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752789-0E04-FE4F-9F84-5340244F47C4}"/>
              </a:ext>
            </a:extLst>
          </p:cNvPr>
          <p:cNvSpPr txBox="1"/>
          <p:nvPr/>
        </p:nvSpPr>
        <p:spPr>
          <a:xfrm>
            <a:off x="3145842" y="5543528"/>
            <a:ext cx="41549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latin typeface="+mn-lt"/>
              </a:rPr>
              <a:t>…</a:t>
            </a:r>
          </a:p>
        </p:txBody>
      </p:sp>
      <p:sp>
        <p:nvSpPr>
          <p:cNvPr id="17" name="Striped Right Arrow 16">
            <a:extLst>
              <a:ext uri="{FF2B5EF4-FFF2-40B4-BE49-F238E27FC236}">
                <a16:creationId xmlns:a16="http://schemas.microsoft.com/office/drawing/2014/main" id="{9D2E3ECE-FDEF-8140-94CA-51820D367803}"/>
              </a:ext>
            </a:extLst>
          </p:cNvPr>
          <p:cNvSpPr/>
          <p:nvPr/>
        </p:nvSpPr>
        <p:spPr>
          <a:xfrm rot="5400000">
            <a:off x="5801867" y="3800813"/>
            <a:ext cx="2546047" cy="492363"/>
          </a:xfrm>
          <a:prstGeom prst="stripedRightArrow">
            <a:avLst>
              <a:gd name="adj1" fmla="val 59501"/>
              <a:gd name="adj2" fmla="val 72169"/>
            </a:avLst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Time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287FC1-222D-544D-B512-D591FC4D263B}"/>
              </a:ext>
            </a:extLst>
          </p:cNvPr>
          <p:cNvSpPr/>
          <p:nvPr/>
        </p:nvSpPr>
        <p:spPr>
          <a:xfrm>
            <a:off x="6006908" y="4197235"/>
            <a:ext cx="274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*</a:t>
            </a:r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B36D2B4-4926-D542-B7CC-4B856FFD8FDE}"/>
              </a:ext>
            </a:extLst>
          </p:cNvPr>
          <p:cNvSpPr/>
          <p:nvPr/>
        </p:nvSpPr>
        <p:spPr>
          <a:xfrm>
            <a:off x="6005303" y="5196658"/>
            <a:ext cx="274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*</a:t>
            </a:r>
            <a:endParaRPr lang="en-US" dirty="0"/>
          </a:p>
        </p:txBody>
      </p:sp>
      <p:sp>
        <p:nvSpPr>
          <p:cNvPr id="18" name="Double Bracket 17">
            <a:extLst>
              <a:ext uri="{FF2B5EF4-FFF2-40B4-BE49-F238E27FC236}">
                <a16:creationId xmlns:a16="http://schemas.microsoft.com/office/drawing/2014/main" id="{9B7918CD-216A-9740-87C3-71C6847F0A4C}"/>
              </a:ext>
            </a:extLst>
          </p:cNvPr>
          <p:cNvSpPr/>
          <p:nvPr/>
        </p:nvSpPr>
        <p:spPr>
          <a:xfrm>
            <a:off x="778830" y="2457758"/>
            <a:ext cx="5565022" cy="1706562"/>
          </a:xfrm>
          <a:prstGeom prst="bracketPair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97B18A1-7D35-174D-B508-B14DDDF06C1A}"/>
              </a:ext>
            </a:extLst>
          </p:cNvPr>
          <p:cNvSpPr/>
          <p:nvPr/>
        </p:nvSpPr>
        <p:spPr>
          <a:xfrm>
            <a:off x="6014928" y="3810618"/>
            <a:ext cx="274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*</a:t>
            </a:r>
            <a:endParaRPr lang="en-US" dirty="0"/>
          </a:p>
        </p:txBody>
      </p:sp>
      <p:sp>
        <p:nvSpPr>
          <p:cNvPr id="22" name="Double Bracket 21">
            <a:extLst>
              <a:ext uri="{FF2B5EF4-FFF2-40B4-BE49-F238E27FC236}">
                <a16:creationId xmlns:a16="http://schemas.microsoft.com/office/drawing/2014/main" id="{5E06D4FD-56BA-9A4E-983E-69C884DF6B98}"/>
              </a:ext>
            </a:extLst>
          </p:cNvPr>
          <p:cNvSpPr/>
          <p:nvPr/>
        </p:nvSpPr>
        <p:spPr>
          <a:xfrm>
            <a:off x="778830" y="4179950"/>
            <a:ext cx="5565022" cy="1706562"/>
          </a:xfrm>
          <a:prstGeom prst="bracketPair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4E0013-B290-1041-B261-4E9D34751FBA}"/>
              </a:ext>
            </a:extLst>
          </p:cNvPr>
          <p:cNvSpPr txBox="1"/>
          <p:nvPr/>
        </p:nvSpPr>
        <p:spPr>
          <a:xfrm>
            <a:off x="7805929" y="2323010"/>
            <a:ext cx="4049940" cy="233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accent1"/>
                </a:solidFill>
                <a:latin typeface="+mn-lt"/>
              </a:rPr>
              <a:t>New clients get at least one message with most recent state for each item.</a:t>
            </a:r>
          </a:p>
          <a:p>
            <a:pPr algn="l">
              <a:lnSpc>
                <a:spcPct val="90000"/>
              </a:lnSpc>
            </a:pPr>
            <a:br>
              <a:rPr lang="en-US" dirty="0">
                <a:solidFill>
                  <a:schemeClr val="accent1"/>
                </a:solidFill>
                <a:latin typeface="+mn-lt"/>
              </a:rPr>
            </a:br>
            <a:r>
              <a:rPr lang="en-US" dirty="0">
                <a:solidFill>
                  <a:schemeClr val="accent1"/>
                </a:solidFill>
                <a:latin typeface="+mn-lt"/>
              </a:rPr>
              <a:t>Maybe a few more recent updates from ‘active’ segment.</a:t>
            </a:r>
          </a:p>
          <a:p>
            <a:pPr algn="l">
              <a:lnSpc>
                <a:spcPct val="90000"/>
              </a:lnSpc>
            </a:pPr>
            <a:endParaRPr lang="en-US" dirty="0">
              <a:solidFill>
                <a:schemeClr val="accent1"/>
              </a:solidFill>
              <a:latin typeface="+mn-lt"/>
            </a:endParaRPr>
          </a:p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accent1"/>
                </a:solidFill>
                <a:latin typeface="+mn-lt"/>
              </a:rPr>
              <a:t>From then on, updates as state changes.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738DDE-88F7-9442-B685-F1B339A95735}"/>
              </a:ext>
            </a:extLst>
          </p:cNvPr>
          <p:cNvSpPr txBox="1"/>
          <p:nvPr/>
        </p:nvSpPr>
        <p:spPr>
          <a:xfrm rot="5400000">
            <a:off x="6296264" y="3098065"/>
            <a:ext cx="540533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old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429C73B-74FA-054F-9243-A425E327C7E4}"/>
              </a:ext>
            </a:extLst>
          </p:cNvPr>
          <p:cNvSpPr txBox="1"/>
          <p:nvPr/>
        </p:nvSpPr>
        <p:spPr>
          <a:xfrm rot="5400000">
            <a:off x="6119131" y="4710979"/>
            <a:ext cx="89479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active</a:t>
            </a:r>
          </a:p>
        </p:txBody>
      </p:sp>
    </p:spTree>
    <p:extLst>
      <p:ext uri="{BB962C8B-B14F-4D97-AF65-F5344CB8AC3E}">
        <p14:creationId xmlns:p14="http://schemas.microsoft.com/office/powerpoint/2010/main" val="1088778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F195A-DA97-464F-B921-D942C9BDA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Kafka w/ compacted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A26CB-41D9-A64E-840F-19218D88D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337912"/>
            <a:ext cx="11430000" cy="436360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May add a few extra messages on startup, but</a:t>
            </a:r>
          </a:p>
          <a:p>
            <a:r>
              <a:rPr lang="en-US" dirty="0"/>
              <a:t>One API replaces RDB and message service</a:t>
            </a:r>
          </a:p>
          <a:p>
            <a:r>
              <a:rPr lang="en-US" dirty="0"/>
              <a:t>Faster than reading initial state from RDB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125640"/>
      </p:ext>
    </p:extLst>
  </p:cSld>
  <p:clrMapOvr>
    <a:masterClrMapping/>
  </p:clrMapOvr>
</p:sld>
</file>

<file path=ppt/theme/theme1.xml><?xml version="1.0" encoding="utf-8"?>
<a:theme xmlns:a="http://schemas.openxmlformats.org/drawingml/2006/main" name="ORNL">
  <a:themeElements>
    <a:clrScheme name="ORNL theme colors 180717 final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3BA2AD"/>
      </a:accent1>
      <a:accent2>
        <a:srgbClr val="8FBB55"/>
      </a:accent2>
      <a:accent3>
        <a:srgbClr val="5785B7"/>
      </a:accent3>
      <a:accent4>
        <a:srgbClr val="E5A940"/>
      </a:accent4>
      <a:accent5>
        <a:srgbClr val="919785"/>
      </a:accent5>
      <a:accent6>
        <a:srgbClr val="CB4D3D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 w="38100">
          <a:solidFill>
            <a:schemeClr val="bg2"/>
          </a:solidFill>
          <a:miter lim="800000"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<a:prstTxWarp prst="textNoShape">
          <a:avLst/>
        </a:prstTxWarp>
        <a:noAutofit/>
      </a:bodyPr>
      <a:lstStyle>
        <a:defPPr algn="l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RNL 16x9 template 180719" id="{91F5A9DE-0FF5-42D2-8B71-414341298470}" vid="{19B61368-BE15-4FF9-B836-7A1A3976FBB8}"/>
    </a:ext>
  </a:extLst>
</a:theme>
</file>

<file path=ppt/theme/theme2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75B17BC858B94FAA5409F11FF9B884" ma:contentTypeVersion="0" ma:contentTypeDescription="Create a new document." ma:contentTypeScope="" ma:versionID="ba30602e445ba7bd833ef2f532e4a59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FF1CA81-B025-421E-9746-B1FF59551E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B6F5DE5-FF42-42F2-9962-F83010572F4E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950AF3C-223B-4322-9D84-8F5422CEAF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744</Words>
  <Application>Microsoft Macintosh PowerPoint</Application>
  <PresentationFormat>Widescreen</PresentationFormat>
  <Paragraphs>182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Apple Symbols</vt:lpstr>
      <vt:lpstr>Arial</vt:lpstr>
      <vt:lpstr>Arial Black</vt:lpstr>
      <vt:lpstr>Century Gothic</vt:lpstr>
      <vt:lpstr>System Font Regular</vt:lpstr>
      <vt:lpstr>ORNL</vt:lpstr>
      <vt:lpstr>Phoebus Alarm System: Alarm Server</vt:lpstr>
      <vt:lpstr>Alarm System</vt:lpstr>
      <vt:lpstr>June 2018: Port to Phoebus</vt:lpstr>
      <vt:lpstr>Reconsidered Original Architecture</vt:lpstr>
      <vt:lpstr>Message Streaming Platform</vt:lpstr>
      <vt:lpstr>Clients tend to only need the most recent item state</vt:lpstr>
      <vt:lpstr>Kafka Message Store</vt:lpstr>
      <vt:lpstr>Compacted Kafka Message Store</vt:lpstr>
      <vt:lpstr>Kafka w/ compacted topics</vt:lpstr>
      <vt:lpstr>Initial Tests</vt:lpstr>
      <vt:lpstr>Alarm Ecosystem</vt:lpstr>
      <vt:lpstr>Alarm System Update for Phoebus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2018-07-12T19:30:01Z</dcterms:created>
  <dcterms:modified xsi:type="dcterms:W3CDTF">2019-04-26T14:29:41Z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0x0101003975B17BC858B94FAA5409F11FF9B884</vt:lpwstr>
  </property>
</Properties>
</file>