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660" r:id="rId3"/>
    <p:sldId id="715" r:id="rId4"/>
    <p:sldId id="618" r:id="rId5"/>
    <p:sldId id="677" r:id="rId6"/>
    <p:sldId id="684" r:id="rId7"/>
    <p:sldId id="704" r:id="rId8"/>
    <p:sldId id="681" r:id="rId9"/>
    <p:sldId id="713" r:id="rId10"/>
    <p:sldId id="708" r:id="rId11"/>
    <p:sldId id="687" r:id="rId12"/>
    <p:sldId id="714" r:id="rId13"/>
    <p:sldId id="710" r:id="rId14"/>
    <p:sldId id="691" r:id="rId15"/>
    <p:sldId id="701" r:id="rId16"/>
    <p:sldId id="692" r:id="rId17"/>
    <p:sldId id="703" r:id="rId18"/>
    <p:sldId id="702" r:id="rId19"/>
    <p:sldId id="694" r:id="rId20"/>
    <p:sldId id="690" r:id="rId21"/>
    <p:sldId id="659" r:id="rId22"/>
  </p:sldIdLst>
  <p:sldSz cx="9906000" cy="6858000" type="A4"/>
  <p:notesSz cx="6858000" cy="9144000"/>
  <p:custDataLst>
    <p:tags r:id="rId2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3">
          <p15:clr>
            <a:srgbClr val="A4A3A4"/>
          </p15:clr>
        </p15:guide>
        <p15:guide id="2" pos="31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1A06"/>
    <a:srgbClr val="003BB0"/>
    <a:srgbClr val="FF0000"/>
    <a:srgbClr val="FFCCFF"/>
    <a:srgbClr val="CCFFCC"/>
    <a:srgbClr val="FFCCCC"/>
    <a:srgbClr val="CC99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0" autoAdjust="0"/>
    <p:restoredTop sz="95109"/>
  </p:normalViewPr>
  <p:slideViewPr>
    <p:cSldViewPr snapToObjects="1" showGuides="1">
      <p:cViewPr varScale="1">
        <p:scale>
          <a:sx n="118" d="100"/>
          <a:sy n="118" d="100"/>
        </p:scale>
        <p:origin x="533" y="96"/>
      </p:cViewPr>
      <p:guideLst>
        <p:guide orient="horz" pos="2163"/>
        <p:guide pos="310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62D0A11-D6AB-42A5-8340-AA0D41A541D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2019/6/4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694B84-E061-4732-B43E-E362CC0E91D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176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13A60DF-760F-4517-AA73-FD3657DBB38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2019/6/4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EA4EC0-C7A2-4F85-ADD1-82E7DD8B15A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2301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147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4399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4915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91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10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7665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89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11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1606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4505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50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12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51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471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71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13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76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512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512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14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4441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552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552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7109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593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593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109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14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614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17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38787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34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634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18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4446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55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655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19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928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615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96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696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20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7106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r>
              <a:rPr lang="en-US" altLang="zh-CN" dirty="0"/>
              <a:t>Using CIC and FIR to achieve non aliasing filtering and decimation.</a:t>
            </a:r>
          </a:p>
          <a:p>
            <a:pPr lvl="0"/>
            <a:r>
              <a:rPr lang="en-US" altLang="zh-CN" dirty="0"/>
              <a:t>Use the CORDIC module to calculate the magnitude</a:t>
            </a:r>
          </a:p>
          <a:p>
            <a:pPr lvl="0"/>
            <a:r>
              <a:rPr lang="en-US" altLang="zh-CN" dirty="0"/>
              <a:t>Use digital automatic gain controller to adjust the signal amplitude, so that let the FA and SA to get more effective bit</a:t>
            </a:r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283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6826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r>
              <a:rPr lang="en-US" altLang="zh-CN" dirty="0"/>
              <a:t>Using CIC and FIR to achieve non aliasing filtering and decimation.</a:t>
            </a:r>
          </a:p>
          <a:p>
            <a:pPr lvl="0"/>
            <a:r>
              <a:rPr lang="en-US" altLang="zh-CN" dirty="0"/>
              <a:t>Use the CORDIC module to calculate the magnitude</a:t>
            </a:r>
          </a:p>
          <a:p>
            <a:pPr lvl="0"/>
            <a:r>
              <a:rPr lang="en-US" altLang="zh-CN" dirty="0"/>
              <a:t>Use digital automatic gain controller to adjust the signal amplitude, so that let the FA and SA to get more effective bit</a:t>
            </a:r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4975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5495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7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288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348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48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8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727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27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9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659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50100" y="273050"/>
            <a:ext cx="2255838" cy="55943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273050"/>
            <a:ext cx="6616700" cy="55943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ttp://web.ihep.ac.cn/images/swgl/sjwj/gfbz/2015/12/28/0596F8549405652584EC2C67EA7C6A55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8625" y="5616575"/>
            <a:ext cx="1706563" cy="1114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187450"/>
            <a:ext cx="4435475" cy="46799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68875" y="1187450"/>
            <a:ext cx="4437063" cy="46799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381000" y="273050"/>
            <a:ext cx="9024938" cy="9144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DDDDDD"/>
            </a:outerShdw>
          </a:effectLst>
        </p:spPr>
        <p:txBody>
          <a:bodyPr anchor="t"/>
          <a:lstStyle/>
          <a:p>
            <a:pPr lvl="0"/>
            <a:r>
              <a:rPr lang="zh-CN" altLang="zh-CN" dirty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381000" y="1187450"/>
            <a:ext cx="9024938" cy="46799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zh-CN" dirty="0"/>
              <a:t>Click to edit Master text styles</a:t>
            </a:r>
          </a:p>
          <a:p>
            <a:pPr lvl="1" indent="-285750"/>
            <a:r>
              <a:rPr lang="zh-CN" altLang="zh-CN" dirty="0"/>
              <a:t>Second level</a:t>
            </a:r>
          </a:p>
          <a:p>
            <a:pPr lvl="2" indent="-228600"/>
            <a:r>
              <a:rPr lang="zh-CN" altLang="zh-CN" dirty="0"/>
              <a:t>Third level</a:t>
            </a:r>
          </a:p>
          <a:p>
            <a:pPr lvl="3" indent="-228600"/>
            <a:r>
              <a:rPr lang="zh-CN" altLang="zh-CN" dirty="0"/>
              <a:t>Fourth level</a:t>
            </a:r>
          </a:p>
          <a:p>
            <a:pPr lvl="4" indent="-228600"/>
            <a:r>
              <a:rPr lang="zh-CN" altLang="zh-CN" dirty="0"/>
              <a:t>Fifth level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631825" y="6397625"/>
            <a:ext cx="21066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© 201</a:t>
            </a: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 </a:t>
            </a: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BI Group,Acc-Center,IHEP</a:t>
            </a:r>
          </a:p>
        </p:txBody>
      </p:sp>
      <p:sp>
        <p:nvSpPr>
          <p:cNvPr id="1032" name="灯片编号占位符 5"/>
          <p:cNvSpPr txBox="1">
            <a:spLocks noChangeArrowheads="1"/>
          </p:cNvSpPr>
          <p:nvPr/>
        </p:nvSpPr>
        <p:spPr bwMode="auto">
          <a:xfrm>
            <a:off x="7680325" y="6330950"/>
            <a:ext cx="5746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BE3DA95-5A3F-4416-89D1-3C57BC57360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anose="05000000000000000000" pitchFamily="2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anose="05000000000000000000" pitchFamily="2" charset="2"/>
        <a:buChar char="l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anose="05000000000000000000" pitchFamily="2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anose="05000000000000000000" pitchFamily="2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__1.vsdx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type="subTitle" idx="1"/>
          </p:nvPr>
        </p:nvSpPr>
        <p:spPr>
          <a:xfrm>
            <a:off x="1938338" y="3716338"/>
            <a:ext cx="6191250" cy="1847850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Clr>
                <a:srgbClr val="003399"/>
              </a:buClr>
              <a:buSzPct val="75000"/>
            </a:pPr>
            <a:r>
              <a:rPr lang="zh-CN" altLang="en-US" b="1" kern="1200" dirty="0">
                <a:latin typeface="+mn-lt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Fang </a:t>
            </a:r>
            <a:r>
              <a:rPr lang="zh-CN" altLang="en-US" b="1" kern="1200" dirty="0" smtClean="0">
                <a:latin typeface="+mn-lt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Liu</a:t>
            </a:r>
            <a:endParaRPr lang="zh-CN" altLang="en-US" b="1" kern="1200" dirty="0">
              <a:latin typeface="+mn-lt"/>
              <a:ea typeface="微软雅黑" panose="020B0503020204020204" pitchFamily="34" charset="-122"/>
              <a:cs typeface="+mn-cs"/>
              <a:sym typeface="Times New Roman" panose="02020603050405020304" pitchFamily="18" charset="0"/>
            </a:endParaRPr>
          </a:p>
          <a:p>
            <a:pPr eaLnBrk="1" hangingPunct="1">
              <a:buClr>
                <a:srgbClr val="003399"/>
              </a:buClr>
              <a:buSzPct val="75000"/>
            </a:pPr>
            <a:r>
              <a:rPr lang="zh-CN" altLang="en-US" b="1" kern="1200" dirty="0">
                <a:latin typeface="+mn-lt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rPr>
              <a:t>Institute of High Energy Physics, Chinese Academy of Sciences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90550" y="2087563"/>
            <a:ext cx="8724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A Bunch-by-Bunch Beam Position Monitor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124" name="矩形 1"/>
          <p:cNvSpPr/>
          <p:nvPr/>
        </p:nvSpPr>
        <p:spPr>
          <a:xfrm>
            <a:off x="2371725" y="571500"/>
            <a:ext cx="55499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buSzTx/>
            </a:pPr>
            <a:r>
              <a:rPr lang="zh-CN" altLang="en-US" b="1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中国科学院高能物理研究所</a:t>
            </a:r>
            <a:endParaRPr lang="en-US" altLang="zh-CN" b="1" dirty="0">
              <a:solidFill>
                <a:schemeClr val="tx2"/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buSzTx/>
            </a:pPr>
            <a:r>
              <a:rPr lang="en-US" altLang="zh-CN" b="1" dirty="0">
                <a:solidFill>
                  <a:schemeClr val="tx2"/>
                </a:solidFill>
                <a:latin typeface="Times New Roman" panose="02020603050405020304" pitchFamily="18" charset="0"/>
                <a:ea typeface="Arial Unicode MS" pitchFamily="34" charset="-122"/>
              </a:rPr>
              <a:t>INSTITUTE OF HIGH ENERGY PHYSICS</a:t>
            </a:r>
            <a:r>
              <a:rPr lang="en-US" altLang="zh-CN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CAS</a:t>
            </a:r>
            <a:endParaRPr lang="zh-CN" altLang="en-US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5" name="Line 7"/>
          <p:cNvSpPr/>
          <p:nvPr/>
        </p:nvSpPr>
        <p:spPr>
          <a:xfrm>
            <a:off x="1031875" y="1341438"/>
            <a:ext cx="8229600" cy="0"/>
          </a:xfrm>
          <a:prstGeom prst="line">
            <a:avLst/>
          </a:prstGeom>
          <a:ln w="508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5126" name="Picture 8" descr="http://web.ihep.ac.cn/images/swgl/sjwj/gfbz/2015/12/28/0596F8549405652584EC2C67EA7C6A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413" y="5616575"/>
            <a:ext cx="1706562" cy="1114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文本框 1"/>
          <p:cNvSpPr txBox="1"/>
          <p:nvPr/>
        </p:nvSpPr>
        <p:spPr>
          <a:xfrm>
            <a:off x="4265613" y="5616575"/>
            <a:ext cx="43211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buSzTx/>
            </a:pP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2019-6-5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Tm="761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Using PS code configure FPGA</a:t>
            </a:r>
            <a:endParaRPr lang="zh-CN" altLang="en-US" dirty="0"/>
          </a:p>
        </p:txBody>
      </p:sp>
      <p:cxnSp>
        <p:nvCxnSpPr>
          <p:cNvPr id="48131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132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8133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1104900"/>
            <a:ext cx="5472608" cy="28968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1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459" y="3523952"/>
            <a:ext cx="8572500" cy="302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2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3311" y="1184122"/>
            <a:ext cx="4897077" cy="347950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ARM</a:t>
            </a:r>
            <a:r>
              <a:rPr lang="zh-CN" altLang="en-US" dirty="0" smtClean="0"/>
              <a:t> </a:t>
            </a:r>
            <a:r>
              <a:rPr lang="en-US" altLang="zh-CN" dirty="0" smtClean="0"/>
              <a:t>Code in ZYNQ </a:t>
            </a:r>
            <a:r>
              <a:rPr lang="en-US" altLang="zh-CN" dirty="0"/>
              <a:t>PS </a:t>
            </a:r>
            <a:endParaRPr lang="zh-CN" altLang="en-US" dirty="0"/>
          </a:p>
        </p:txBody>
      </p:sp>
      <p:cxnSp>
        <p:nvCxnSpPr>
          <p:cNvPr id="37891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892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3" name="Rectangle 10"/>
          <p:cNvSpPr/>
          <p:nvPr/>
        </p:nvSpPr>
        <p:spPr>
          <a:xfrm>
            <a:off x="2487613" y="1893888"/>
            <a:ext cx="10334625" cy="4603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29" b="44644"/>
          <a:stretch/>
        </p:blipFill>
        <p:spPr>
          <a:xfrm>
            <a:off x="377380" y="1196752"/>
            <a:ext cx="9073008" cy="4416280"/>
          </a:xfrm>
          <a:prstGeom prst="rect">
            <a:avLst/>
          </a:prstGeom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033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403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标题 2"/>
          <p:cNvSpPr>
            <a:spLocks noGrp="1"/>
          </p:cNvSpPr>
          <p:nvPr>
            <p:ph type="title"/>
          </p:nvPr>
        </p:nvSpPr>
        <p:spPr>
          <a:xfrm>
            <a:off x="2144688" y="2420888"/>
            <a:ext cx="5543946" cy="1296988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sz="6600" dirty="0" smtClean="0"/>
              <a:t>Test in Lab</a:t>
            </a:r>
            <a:endParaRPr lang="zh-CN" altLang="en-US" sz="6600" dirty="0"/>
          </a:p>
        </p:txBody>
      </p:sp>
    </p:spTree>
  </p:cSld>
  <p:clrMapOvr>
    <a:masterClrMapping/>
  </p:clrMapOvr>
  <p:transition spd="slow" advTm="717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2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Test Environment </a:t>
            </a:r>
            <a:endParaRPr lang="zh-CN" altLang="en-US" dirty="0"/>
          </a:p>
        </p:txBody>
      </p:sp>
      <p:cxnSp>
        <p:nvCxnSpPr>
          <p:cNvPr id="46083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084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6085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488" y="1062038"/>
            <a:ext cx="4494212" cy="3370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6" name="文本框 2"/>
          <p:cNvSpPr txBox="1"/>
          <p:nvPr/>
        </p:nvSpPr>
        <p:spPr>
          <a:xfrm>
            <a:off x="560388" y="1252538"/>
            <a:ext cx="460863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en-US" altLang="zh-CN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ADC</a:t>
            </a:r>
            <a:r>
              <a:rPr lang="zh-CN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CLK</a:t>
            </a:r>
            <a:r>
              <a:rPr lang="zh-CN" altLang="en-US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500MHz</a:t>
            </a:r>
            <a:r>
              <a:rPr lang="zh-CN" altLang="en-US" dirty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Convenient to synchronous two signal generator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eaLnBrk="0" hangingPunct="0">
              <a:buSzTx/>
            </a:pPr>
            <a:r>
              <a:rPr lang="zh-CN" altLang="en-US" dirty="0" smtClean="0"/>
              <a:t>（</a:t>
            </a:r>
            <a:r>
              <a:rPr lang="en-US" altLang="zh-CN" dirty="0" smtClean="0"/>
              <a:t>CLK</a:t>
            </a:r>
            <a:r>
              <a:rPr lang="zh-CN" altLang="en-US" dirty="0" smtClean="0"/>
              <a:t>：</a:t>
            </a:r>
            <a:r>
              <a:rPr lang="en-US" altLang="zh-CN" dirty="0" smtClean="0"/>
              <a:t>From 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ROHDE&amp;SCHWARZ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SMA 100A 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9KHz-3GHz</a:t>
            </a:r>
            <a:r>
              <a:rPr lang="zh-CN" altLang="en-US" dirty="0" smtClean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文本框 3"/>
          <p:cNvSpPr txBox="1"/>
          <p:nvPr/>
        </p:nvSpPr>
        <p:spPr>
          <a:xfrm>
            <a:off x="557212" y="2430111"/>
            <a:ext cx="4486275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en-US" altLang="zh-CN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Four Channel ADC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Input</a:t>
            </a:r>
            <a:r>
              <a:rPr lang="zh-CN" altLang="en-US" dirty="0" smtClean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One to Four Power Splitter, Signal Source</a:t>
            </a:r>
            <a:r>
              <a:rPr lang="zh-CN" altLang="en-US" dirty="0" smtClean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(ROHDE&amp;SCHWARZ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SMF 100A </a:t>
            </a: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100KHz-22GHz)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2" b="24305"/>
          <a:stretch/>
        </p:blipFill>
        <p:spPr>
          <a:xfrm>
            <a:off x="438348" y="3717032"/>
            <a:ext cx="4605140" cy="3075881"/>
          </a:xfrm>
          <a:prstGeom prst="rect">
            <a:avLst/>
          </a:prstGeom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8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No Input, ADC Raw data</a:t>
            </a:r>
            <a:endParaRPr lang="zh-CN" altLang="en-US" dirty="0"/>
          </a:p>
        </p:txBody>
      </p:sp>
      <p:cxnSp>
        <p:nvCxnSpPr>
          <p:cNvPr id="50179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180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018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143" y="3713318"/>
            <a:ext cx="7815088" cy="2549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2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143" y="1052513"/>
            <a:ext cx="7815088" cy="2653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5057978" y="1570722"/>
            <a:ext cx="2880320" cy="646331"/>
          </a:xfrm>
          <a:prstGeom prst="rect">
            <a:avLst/>
          </a:prstGeom>
          <a:solidFill>
            <a:srgbClr val="941A06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Peak to Peak:15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Maximum: ±8192 (14bit)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4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10MHz Input</a:t>
            </a:r>
            <a:endParaRPr lang="zh-CN" altLang="en-US" dirty="0"/>
          </a:p>
        </p:txBody>
      </p:sp>
      <p:cxnSp>
        <p:nvCxnSpPr>
          <p:cNvPr id="54275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276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4277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13" y="1001713"/>
            <a:ext cx="9063037" cy="286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8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805238"/>
            <a:ext cx="8999538" cy="278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825" y="1905000"/>
            <a:ext cx="9153525" cy="3411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738" y="1679575"/>
            <a:ext cx="9058275" cy="4365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0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490MHz</a:t>
            </a:r>
            <a:r>
              <a:rPr lang="zh-CN" altLang="en-US" dirty="0"/>
              <a:t> </a:t>
            </a:r>
            <a:r>
              <a:rPr lang="en-US" altLang="zh-CN" dirty="0" smtClean="0"/>
              <a:t>Input</a:t>
            </a:r>
            <a:endParaRPr lang="zh-CN" altLang="en-US" dirty="0"/>
          </a:p>
        </p:txBody>
      </p:sp>
      <p:cxnSp>
        <p:nvCxnSpPr>
          <p:cNvPr id="58371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372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8373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1046163"/>
            <a:ext cx="9131300" cy="2855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4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313" y="3789363"/>
            <a:ext cx="9193212" cy="2801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275" y="1811338"/>
            <a:ext cx="9331325" cy="3478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437" y="1632430"/>
            <a:ext cx="9150350" cy="4392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950MHz Input</a:t>
            </a:r>
            <a:endParaRPr lang="zh-CN" altLang="en-US" dirty="0"/>
          </a:p>
        </p:txBody>
      </p:sp>
      <p:cxnSp>
        <p:nvCxnSpPr>
          <p:cNvPr id="60419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420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0421" name="图片 1"/>
          <p:cNvPicPr>
            <a:picLocks noChangeAspect="1"/>
          </p:cNvPicPr>
          <p:nvPr/>
        </p:nvPicPr>
        <p:blipFill>
          <a:blip r:embed="rId4"/>
          <a:srcRect t="4956"/>
          <a:stretch>
            <a:fillRect/>
          </a:stretch>
        </p:blipFill>
        <p:spPr>
          <a:xfrm>
            <a:off x="377825" y="1046163"/>
            <a:ext cx="9339263" cy="2840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2"/>
          <p:cNvPicPr>
            <a:picLocks noChangeAspect="1"/>
          </p:cNvPicPr>
          <p:nvPr/>
        </p:nvPicPr>
        <p:blipFill>
          <a:blip r:embed="rId5"/>
          <a:srcRect t="6419"/>
          <a:stretch>
            <a:fillRect/>
          </a:stretch>
        </p:blipFill>
        <p:spPr>
          <a:xfrm>
            <a:off x="350838" y="3862388"/>
            <a:ext cx="9174162" cy="283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925" y="1981200"/>
            <a:ext cx="9174163" cy="3084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931" y="1591504"/>
            <a:ext cx="9377362" cy="4541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6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1.5GHz</a:t>
            </a:r>
            <a:r>
              <a:rPr lang="en-US" altLang="zh-CN" dirty="0"/>
              <a:t> </a:t>
            </a:r>
            <a:r>
              <a:rPr lang="en-US" altLang="zh-CN" dirty="0" smtClean="0"/>
              <a:t>Input</a:t>
            </a:r>
            <a:endParaRPr lang="zh-CN" altLang="en-US" dirty="0"/>
          </a:p>
        </p:txBody>
      </p:sp>
      <p:cxnSp>
        <p:nvCxnSpPr>
          <p:cNvPr id="62467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468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2469" name="图片 2"/>
          <p:cNvPicPr>
            <a:picLocks noChangeAspect="1"/>
          </p:cNvPicPr>
          <p:nvPr/>
        </p:nvPicPr>
        <p:blipFill>
          <a:blip r:embed="rId4"/>
          <a:srcRect t="5556"/>
          <a:stretch>
            <a:fillRect/>
          </a:stretch>
        </p:blipFill>
        <p:spPr>
          <a:xfrm>
            <a:off x="396875" y="1092200"/>
            <a:ext cx="9275763" cy="2560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70" name="图片 3"/>
          <p:cNvPicPr>
            <a:picLocks noChangeAspect="1"/>
          </p:cNvPicPr>
          <p:nvPr/>
        </p:nvPicPr>
        <p:blipFill>
          <a:blip r:embed="rId5"/>
          <a:srcRect l="-842" t="4688" r="842" b="2010"/>
          <a:stretch>
            <a:fillRect/>
          </a:stretch>
        </p:blipFill>
        <p:spPr>
          <a:xfrm>
            <a:off x="303213" y="3660775"/>
            <a:ext cx="9326562" cy="286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225" y="2063750"/>
            <a:ext cx="9010650" cy="3398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63" y="1366838"/>
            <a:ext cx="9129712" cy="4405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4" name="标题 2"/>
          <p:cNvSpPr>
            <a:spLocks noGrp="1"/>
          </p:cNvSpPr>
          <p:nvPr>
            <p:ph type="title"/>
          </p:nvPr>
        </p:nvSpPr>
        <p:spPr>
          <a:xfrm>
            <a:off x="404813" y="338138"/>
            <a:ext cx="9024937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1.8GHz Input</a:t>
            </a:r>
            <a:endParaRPr lang="zh-CN" altLang="en-US" dirty="0"/>
          </a:p>
        </p:txBody>
      </p:sp>
      <p:cxnSp>
        <p:nvCxnSpPr>
          <p:cNvPr id="64515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516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4517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63" y="3716338"/>
            <a:ext cx="9139237" cy="2563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3" y="1139825"/>
            <a:ext cx="9063037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663" y="2027238"/>
            <a:ext cx="9302750" cy="3459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125" y="1462088"/>
            <a:ext cx="9070975" cy="4294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2"/>
          <p:cNvSpPr>
            <a:spLocks noGrp="1"/>
          </p:cNvSpPr>
          <p:nvPr>
            <p:ph type="title"/>
          </p:nvPr>
        </p:nvSpPr>
        <p:spPr>
          <a:xfrm>
            <a:off x="446088" y="407988"/>
            <a:ext cx="9024937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/>
              <a:t>Introduction</a:t>
            </a:r>
          </a:p>
        </p:txBody>
      </p:sp>
      <p:cxnSp>
        <p:nvCxnSpPr>
          <p:cNvPr id="7170" name="直接连接符 3"/>
          <p:cNvCxnSpPr/>
          <p:nvPr/>
        </p:nvCxnSpPr>
        <p:spPr>
          <a:xfrm>
            <a:off x="396875" y="1125538"/>
            <a:ext cx="9074150" cy="36512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17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950" y="415925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774700" y="2797175"/>
            <a:ext cx="1793875" cy="1633538"/>
          </a:xfrm>
          <a:prstGeom prst="rect">
            <a:avLst/>
          </a:prstGeom>
          <a:ln w="12700">
            <a:solidFill>
              <a:srgbClr val="003BB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ADC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Frequency &amp;Accuracy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B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175000" y="2805113"/>
            <a:ext cx="2790825" cy="1625600"/>
          </a:xfrm>
          <a:prstGeom prst="rect">
            <a:avLst/>
          </a:prstGeom>
          <a:ln w="12700">
            <a:solidFill>
              <a:srgbClr val="003BB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zh-CN"/>
            </a:defPPr>
            <a:lvl1pPr algn="ctr">
              <a:defRPr sz="2400" b="1">
                <a:solidFill>
                  <a:srgbClr val="FF0000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Digital Signal Processing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Research&amp;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Methodology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B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Deeping &amp;Sufficient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711950" y="2797175"/>
            <a:ext cx="2297390" cy="1633538"/>
          </a:xfrm>
          <a:prstGeom prst="rect">
            <a:avLst/>
          </a:prstGeom>
          <a:ln w="12700">
            <a:solidFill>
              <a:srgbClr val="003BB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zh-CN"/>
            </a:defPPr>
            <a:lvl1pPr algn="ctr">
              <a:defRPr sz="2000" b="1">
                <a:solidFill>
                  <a:srgbClr val="FF0000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Precision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Bunch-by-Bunch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Position Monitor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B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Available</a:t>
            </a:r>
          </a:p>
        </p:txBody>
      </p:sp>
      <p:cxnSp>
        <p:nvCxnSpPr>
          <p:cNvPr id="9226" name="直接箭头连接符 22"/>
          <p:cNvCxnSpPr>
            <a:stCxn id="5" idx="3"/>
            <a:endCxn id="6" idx="1"/>
          </p:cNvCxnSpPr>
          <p:nvPr/>
        </p:nvCxnSpPr>
        <p:spPr>
          <a:xfrm>
            <a:off x="2568575" y="3613944"/>
            <a:ext cx="606425" cy="39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76" name="直接箭头连接符 26"/>
          <p:cNvCxnSpPr>
            <a:stCxn id="6" idx="3"/>
            <a:endCxn id="10" idx="1"/>
          </p:cNvCxnSpPr>
          <p:nvPr/>
        </p:nvCxnSpPr>
        <p:spPr>
          <a:xfrm flipV="1">
            <a:off x="5965825" y="3613944"/>
            <a:ext cx="746125" cy="3969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77" name="文本框 2"/>
          <p:cNvSpPr txBox="1"/>
          <p:nvPr/>
        </p:nvSpPr>
        <p:spPr>
          <a:xfrm>
            <a:off x="657225" y="1727200"/>
            <a:ext cx="4941888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——Turn-by-Turn Measurement</a:t>
            </a:r>
          </a:p>
          <a:p>
            <a:pPr eaLnBrk="0" hangingPunct="0">
              <a:buSzTx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——Fast Acquisition Measurement</a:t>
            </a:r>
          </a:p>
          <a:p>
            <a:pPr eaLnBrk="0" hangingPunct="0">
              <a:buSzTx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——Slow Acquisition Measurement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右箭头 7"/>
          <p:cNvSpPr/>
          <p:nvPr/>
        </p:nvSpPr>
        <p:spPr>
          <a:xfrm>
            <a:off x="4924425" y="1865313"/>
            <a:ext cx="908050" cy="431800"/>
          </a:xfrm>
          <a:prstGeom prst="rightArrow">
            <a:avLst>
              <a:gd name="adj1" fmla="val 50000"/>
              <a:gd name="adj2" fmla="val 5001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文本框 8"/>
          <p:cNvSpPr txBox="1"/>
          <p:nvPr/>
        </p:nvSpPr>
        <p:spPr>
          <a:xfrm>
            <a:off x="5965825" y="1697038"/>
            <a:ext cx="35115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doing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Bunch-by-Bunch </a:t>
            </a: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measurement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74700" y="4556125"/>
            <a:ext cx="8550275" cy="2136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0" hangingPunct="0">
              <a:spcAft>
                <a:spcPts val="600"/>
              </a:spcAft>
              <a:buClrTx/>
              <a:buSzTx/>
              <a:buFont typeface="Wingdings" panose="05000000000000000000" pitchFamily="2" charset="2"/>
              <a:defRPr/>
            </a:pPr>
            <a:r>
              <a:rPr kumimoji="0" lang="en-US" altLang="zh-CN" sz="20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Based Research</a:t>
            </a:r>
            <a:endParaRPr kumimoji="0" lang="zh-CN" altLang="en-US" sz="2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indent="-285750" defTabSz="914400" eaLnBrk="0" hangingPunct="0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Reserch of </a:t>
            </a:r>
            <a:r>
              <a:rPr kumimoji="0" lang="en-US" altLang="zh-CN" sz="2000" kern="1200" cap="none" spc="0" normalizeH="0" noProof="0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Inter</a:t>
            </a:r>
            <a:r>
              <a:rPr kumimoji="0" lang="en-US" altLang="zh-CN" sz="2000" kern="1200" cap="none" spc="0" normalizeH="0" baseline="0" noProof="0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-Bunch Beam Dynamics</a:t>
            </a:r>
            <a:endParaRPr kumimoji="0" lang="en-US" altLang="zh-CN" sz="2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indent="-285750" defTabSz="914400" eaLnBrk="0" hangingPunct="0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Hardware platform of  Bunch-by-Bunch</a:t>
            </a:r>
            <a:r>
              <a:rPr kumimoji="0" lang="en-US" altLang="zh-CN" sz="20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Feedback system</a:t>
            </a:r>
            <a:r>
              <a:rPr kumimoji="0" lang="zh-CN" altLang="en-US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Bunch-by-Bunch </a:t>
            </a:r>
            <a:r>
              <a:rPr kumimoji="0" lang="en-US" altLang="zh-CN" sz="20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Beam Current Monitor</a:t>
            </a:r>
            <a:r>
              <a:rPr kumimoji="0" lang="zh-CN" altLang="en-US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；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Diagnosing</a:t>
            </a:r>
            <a:r>
              <a:rPr kumimoji="0" lang="en-US" altLang="zh-CN" sz="20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Beam Lost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and </a:t>
            </a:r>
            <a:r>
              <a:rPr kumimoji="0" lang="en-US" altLang="zh-CN" sz="2000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Catching Tune 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of Beam</a:t>
            </a:r>
            <a:endParaRPr kumimoji="0" lang="zh-CN" altLang="en-US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1" name="文本框 1"/>
          <p:cNvSpPr txBox="1"/>
          <p:nvPr/>
        </p:nvSpPr>
        <p:spPr>
          <a:xfrm>
            <a:off x="698500" y="1209675"/>
            <a:ext cx="4060825" cy="800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Normal BPM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983092" y="4430713"/>
            <a:ext cx="7882665" cy="76703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3BB0"/>
                </a:solidFill>
              </a:rPr>
              <a:t>Goal</a:t>
            </a:r>
            <a:r>
              <a:rPr lang="zh-CN" altLang="en-US" sz="2800" b="1" dirty="0">
                <a:solidFill>
                  <a:srgbClr val="003BB0"/>
                </a:solidFill>
              </a:rPr>
              <a:t>：</a:t>
            </a:r>
            <a:r>
              <a:rPr lang="en-US" altLang="zh-CN" sz="2800" b="1" dirty="0">
                <a:solidFill>
                  <a:srgbClr val="003BB0"/>
                </a:solidFill>
              </a:rPr>
              <a:t>Resolution of </a:t>
            </a:r>
            <a:r>
              <a:rPr lang="en-US" altLang="zh-CN" sz="2800" b="1" dirty="0" smtClean="0">
                <a:solidFill>
                  <a:srgbClr val="003BB0"/>
                </a:solidFill>
              </a:rPr>
              <a:t>Bunch-by-Bunch </a:t>
            </a:r>
            <a:r>
              <a:rPr lang="en-US" altLang="zh-CN" sz="2800" b="1" dirty="0">
                <a:solidFill>
                  <a:srgbClr val="003BB0"/>
                </a:solidFill>
              </a:rPr>
              <a:t>: 5um</a:t>
            </a:r>
          </a:p>
        </p:txBody>
      </p:sp>
    </p:spTree>
  </p:cSld>
  <p:clrMapOvr>
    <a:masterClrMapping/>
  </p:clrMapOvr>
  <p:transition spd="slow" advTm="10994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8611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612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5221" y="3890643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altLang="zh-CN" sz="28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Develop</a:t>
            </a:r>
            <a:r>
              <a:rPr lang="zh-CN" altLang="en-US" sz="28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：</a:t>
            </a:r>
            <a:r>
              <a:rPr lang="en-US" altLang="zh-CN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Embedded Linux and EPICS on ZYNQ ARM </a:t>
            </a:r>
            <a:endParaRPr lang="zh-CN" altLang="en-US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5336" y="4491370"/>
            <a:ext cx="91450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hangingPunct="0">
              <a:buFont typeface="Wingdings" panose="05000000000000000000" pitchFamily="2" charset="2"/>
              <a:buChar char="ü"/>
              <a:defRPr/>
            </a:pPr>
            <a:r>
              <a:rPr lang="en-US" altLang="zh-CN" sz="28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Furthermore: </a:t>
            </a:r>
            <a:r>
              <a:rPr lang="en-US" altLang="zh-CN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Upgrading Hardware and firmware, adding embedded Timing module…</a:t>
            </a:r>
            <a:endParaRPr lang="zh-CN" altLang="en-US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76500" y="3121224"/>
            <a:ext cx="4953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>
              <a:defRPr/>
            </a:pPr>
            <a:r>
              <a:rPr lang="en-US" altLang="zh-CN" sz="2000" b="1" spc="300" dirty="0">
                <a:solidFill>
                  <a:srgbClr val="FFFF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Improvement: </a:t>
            </a:r>
            <a:r>
              <a:rPr lang="en-US" altLang="zh-CN" sz="1400" b="1" spc="300" dirty="0">
                <a:solidFill>
                  <a:srgbClr val="FFFF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Upgrade of Hardware and Firmware</a:t>
            </a:r>
            <a:endParaRPr lang="zh-CN" altLang="en-US" sz="1400" b="1" spc="300" dirty="0">
              <a:solidFill>
                <a:srgbClr val="FFFFFF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221" y="1187450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altLang="zh-CN" sz="2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Bunch-by-Bunch BPM system has been designed.</a:t>
            </a:r>
            <a:endParaRPr lang="zh-CN" altLang="en-US" sz="2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6985" y="2007888"/>
            <a:ext cx="87129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altLang="zh-CN" sz="2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Prototype circuit </a:t>
            </a:r>
            <a:r>
              <a:rPr lang="en-US" altLang="zh-CN" sz="24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b</a:t>
            </a:r>
            <a:r>
              <a:rPr lang="en-US" altLang="zh-CN" sz="2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oard has been made.</a:t>
            </a:r>
            <a:endParaRPr lang="en-US" altLang="zh-CN" sz="2400" b="1" spc="300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endParaRPr lang="en-US" altLang="zh-CN" sz="2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pPr marR="0" eaLnBrk="0" hangingPunct="0">
              <a:buClrTx/>
              <a:buSzTx/>
              <a:defRPr/>
            </a:pPr>
            <a:endParaRPr lang="en-US" altLang="zh-CN" sz="2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endParaRPr lang="en-US" altLang="zh-CN" sz="28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3146" y="2526851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eaLnBrk="0" hangingPunct="0"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altLang="zh-CN" sz="2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Initial board tests have </a:t>
            </a:r>
            <a:r>
              <a:rPr lang="en-US" altLang="zh-CN" sz="2400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started</a:t>
            </a:r>
            <a:r>
              <a:rPr lang="en-US" altLang="zh-CN" sz="2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.</a:t>
            </a:r>
            <a:endParaRPr lang="zh-CN" altLang="en-US" sz="2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3173" y="3280430"/>
            <a:ext cx="3109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Next Step:</a:t>
            </a:r>
            <a:endParaRPr lang="zh-CN" altLang="en-US" sz="2800" dirty="0"/>
          </a:p>
        </p:txBody>
      </p:sp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5"/>
          <p:cNvSpPr>
            <a:spLocks noChangeArrowheads="1"/>
          </p:cNvSpPr>
          <p:nvPr/>
        </p:nvSpPr>
        <p:spPr bwMode="auto">
          <a:xfrm>
            <a:off x="1968500" y="1989138"/>
            <a:ext cx="5835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3399"/>
              </a:buClr>
              <a:buSzPct val="7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anose="05000000000000000000" pitchFamily="2" charset="2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3BB0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Thank you</a:t>
            </a:r>
            <a:r>
              <a:rPr kumimoji="0" lang="zh-CN" altLang="en-US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3BB0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！</a:t>
            </a:r>
          </a:p>
        </p:txBody>
      </p:sp>
      <p:pic>
        <p:nvPicPr>
          <p:cNvPr id="7065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913" y="3573463"/>
            <a:ext cx="6624637" cy="1704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7035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标题 2"/>
          <p:cNvSpPr>
            <a:spLocks noGrp="1"/>
          </p:cNvSpPr>
          <p:nvPr>
            <p:ph type="title"/>
          </p:nvPr>
        </p:nvSpPr>
        <p:spPr>
          <a:xfrm>
            <a:off x="297528" y="308094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A Bunch-by-Bunch BPM</a:t>
            </a:r>
            <a:endParaRPr lang="en-US" altLang="zh-CN" dirty="0"/>
          </a:p>
        </p:txBody>
      </p:sp>
      <p:cxnSp>
        <p:nvCxnSpPr>
          <p:cNvPr id="15363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408" name="矩形 35892"/>
          <p:cNvSpPr/>
          <p:nvPr/>
        </p:nvSpPr>
        <p:spPr>
          <a:xfrm>
            <a:off x="483767" y="2284882"/>
            <a:ext cx="441351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42900" indent="-342900" eaLnBrk="0" hangingPunct="0"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C00000"/>
                </a:solidFill>
              </a:rPr>
              <a:t>4 Channels 500MSPS 14bit ADC</a:t>
            </a:r>
          </a:p>
        </p:txBody>
      </p:sp>
      <p:sp>
        <p:nvSpPr>
          <p:cNvPr id="15409" name="矩形 35893"/>
          <p:cNvSpPr/>
          <p:nvPr/>
        </p:nvSpPr>
        <p:spPr>
          <a:xfrm>
            <a:off x="494262" y="2928456"/>
            <a:ext cx="1899879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42900" indent="-34290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1GB DDR3 </a:t>
            </a:r>
            <a:endParaRPr lang="en-US" altLang="zh-CN" sz="2000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0" name="矩形 118"/>
          <p:cNvSpPr/>
          <p:nvPr/>
        </p:nvSpPr>
        <p:spPr>
          <a:xfrm>
            <a:off x="472668" y="3656239"/>
            <a:ext cx="2108269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42900" indent="-34290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PCIE GEN2 X4</a:t>
            </a:r>
          </a:p>
        </p:txBody>
      </p:sp>
      <p:sp>
        <p:nvSpPr>
          <p:cNvPr id="15411" name="矩形 119"/>
          <p:cNvSpPr/>
          <p:nvPr/>
        </p:nvSpPr>
        <p:spPr>
          <a:xfrm>
            <a:off x="494262" y="1474531"/>
            <a:ext cx="5645546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eaLnBrk="0" hangingPunct="0"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C00000"/>
                </a:solidFill>
              </a:rPr>
              <a:t>ZYNQ7035 </a:t>
            </a:r>
            <a:endParaRPr lang="zh-CN" altLang="en-US" sz="2000" dirty="0"/>
          </a:p>
        </p:txBody>
      </p:sp>
      <p:pic>
        <p:nvPicPr>
          <p:cNvPr id="15412" name="图片 35894"/>
          <p:cNvPicPr>
            <a:picLocks noChangeAspect="1"/>
          </p:cNvPicPr>
          <p:nvPr/>
        </p:nvPicPr>
        <p:blipFill>
          <a:blip r:embed="rId4"/>
          <a:srcRect l="3729" t="5005" r="3413" b="8208"/>
          <a:stretch>
            <a:fillRect/>
          </a:stretch>
        </p:blipFill>
        <p:spPr>
          <a:xfrm>
            <a:off x="5293520" y="1222494"/>
            <a:ext cx="4241194" cy="22529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矩形 118"/>
          <p:cNvSpPr/>
          <p:nvPr/>
        </p:nvSpPr>
        <p:spPr>
          <a:xfrm>
            <a:off x="472668" y="3308411"/>
            <a:ext cx="372730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42900" indent="-34290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100/1000Mbps ETHERNET</a:t>
            </a:r>
            <a:endParaRPr lang="en-US" altLang="zh-CN" sz="2000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0413" y="1755917"/>
            <a:ext cx="4492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b="1" dirty="0"/>
              <a:t>dual-core ARM Cortex-A9&amp;Kintex®-7 ZYNQ7035</a:t>
            </a:r>
            <a:r>
              <a:rPr lang="en-US" altLang="zh-CN" b="1" dirty="0">
                <a:solidFill>
                  <a:srgbClr val="C00000"/>
                </a:solidFill>
              </a:rPr>
              <a:t>	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28129" y="2530625"/>
            <a:ext cx="264046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ü"/>
            </a:pPr>
            <a:r>
              <a:rPr lang="en-US" altLang="zh-CN" b="1" dirty="0"/>
              <a:t>AD9684, 2 channels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83767" y="1109163"/>
            <a:ext cx="2735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b="1" dirty="0" smtClean="0"/>
              <a:t>Electronic</a:t>
            </a:r>
            <a:r>
              <a:rPr lang="en-US" altLang="zh-CN" b="1" dirty="0" smtClean="0"/>
              <a:t> System</a:t>
            </a:r>
            <a:endParaRPr lang="zh-CN" altLang="en-US" b="1" dirty="0"/>
          </a:p>
        </p:txBody>
      </p:sp>
      <p:sp>
        <p:nvSpPr>
          <p:cNvPr id="57" name="文本框 56"/>
          <p:cNvSpPr txBox="1"/>
          <p:nvPr/>
        </p:nvSpPr>
        <p:spPr>
          <a:xfrm>
            <a:off x="477361" y="4434549"/>
            <a:ext cx="4387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b="1" dirty="0" smtClean="0"/>
              <a:t>A Four </a:t>
            </a:r>
            <a:r>
              <a:rPr lang="en-US" altLang="zh-CN" sz="2000" b="1" dirty="0" smtClean="0"/>
              <a:t>Button </a:t>
            </a:r>
            <a:r>
              <a:rPr lang="en-US" altLang="zh-CN" sz="2000" b="1" dirty="0" smtClean="0"/>
              <a:t>Pickup</a:t>
            </a:r>
            <a:endParaRPr lang="zh-CN" altLang="en-US" sz="2000" b="1" dirty="0"/>
          </a:p>
        </p:txBody>
      </p:sp>
      <p:sp>
        <p:nvSpPr>
          <p:cNvPr id="58" name="文本框 57"/>
          <p:cNvSpPr txBox="1"/>
          <p:nvPr/>
        </p:nvSpPr>
        <p:spPr>
          <a:xfrm>
            <a:off x="483767" y="5605956"/>
            <a:ext cx="4387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b="1" dirty="0" smtClean="0"/>
              <a:t>Delay Module</a:t>
            </a:r>
            <a:endParaRPr lang="zh-CN" altLang="en-US" sz="20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797306" y="4840237"/>
            <a:ext cx="5123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signals from the pickups of BEPCII are enough for directly data sampling of ADC 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5" t="1677" r="3457" b="13274"/>
          <a:stretch/>
        </p:blipFill>
        <p:spPr>
          <a:xfrm>
            <a:off x="6071850" y="3807535"/>
            <a:ext cx="3079177" cy="180076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971932" y="3807535"/>
            <a:ext cx="1763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e+ , e-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Peak:300mV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5595" y="6014742"/>
            <a:ext cx="845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Adjust to the time to guarantee ADC can get the peak of the Button Signal     </a:t>
            </a:r>
            <a:endParaRPr lang="zh-CN" altLang="en-US" dirty="0"/>
          </a:p>
        </p:txBody>
      </p:sp>
      <p:sp>
        <p:nvSpPr>
          <p:cNvPr id="21" name="矩形 118"/>
          <p:cNvSpPr/>
          <p:nvPr/>
        </p:nvSpPr>
        <p:spPr>
          <a:xfrm>
            <a:off x="477361" y="3968270"/>
            <a:ext cx="5291320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42900" indent="-34290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Input Analog Band Width: 10MHz-2GHz</a:t>
            </a:r>
            <a:endParaRPr lang="en-US" altLang="zh-CN" sz="2000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416784"/>
      </p:ext>
    </p:extLst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2"/>
          <p:cNvSpPr>
            <a:spLocks noGrp="1"/>
          </p:cNvSpPr>
          <p:nvPr>
            <p:ph type="title"/>
          </p:nvPr>
        </p:nvSpPr>
        <p:spPr>
          <a:xfrm>
            <a:off x="488950" y="404664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Development state</a:t>
            </a:r>
            <a:endParaRPr lang="zh-CN" altLang="en-US" dirty="0"/>
          </a:p>
        </p:txBody>
      </p:sp>
      <p:cxnSp>
        <p:nvCxnSpPr>
          <p:cNvPr id="11266" name="直接连接符 3"/>
          <p:cNvCxnSpPr/>
          <p:nvPr/>
        </p:nvCxnSpPr>
        <p:spPr>
          <a:xfrm>
            <a:off x="425450" y="1111102"/>
            <a:ext cx="9067410" cy="27031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267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235" y="471057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69" name="组合 15"/>
          <p:cNvGrpSpPr/>
          <p:nvPr/>
        </p:nvGrpSpPr>
        <p:grpSpPr>
          <a:xfrm>
            <a:off x="946149" y="2048446"/>
            <a:ext cx="3590925" cy="833438"/>
            <a:chOff x="392723" y="2891035"/>
            <a:chExt cx="3590854" cy="833862"/>
          </a:xfrm>
        </p:grpSpPr>
        <p:grpSp>
          <p:nvGrpSpPr>
            <p:cNvPr id="11270" name="组合 18"/>
            <p:cNvGrpSpPr/>
            <p:nvPr/>
          </p:nvGrpSpPr>
          <p:grpSpPr>
            <a:xfrm>
              <a:off x="392723" y="3161047"/>
              <a:ext cx="2724097" cy="563850"/>
              <a:chOff x="392723" y="3342099"/>
              <a:chExt cx="2724097" cy="56385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392723" y="3342099"/>
                <a:ext cx="109535" cy="5638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007284" y="3342099"/>
                <a:ext cx="109536" cy="5638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543532" y="2927567"/>
              <a:ext cx="890570" cy="3684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2018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242229" y="2891035"/>
              <a:ext cx="741348" cy="3684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2019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591362" y="3433823"/>
            <a:ext cx="4403633" cy="653714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eaLnBrk="0" hangingPunct="0">
              <a:defRPr/>
            </a:pPr>
            <a:r>
              <a:rPr kumimoji="0" lang="en-US" altLang="zh-CN" sz="20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Hardware</a:t>
            </a:r>
            <a:r>
              <a:rPr kumimoji="0" lang="zh-CN" altLang="en-US" sz="20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：</a:t>
            </a:r>
            <a:r>
              <a:rPr lang="en-US" altLang="zh-CN" sz="1400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Circuit </a:t>
            </a:r>
            <a:r>
              <a:rPr lang="en-US" altLang="zh-CN" sz="1400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Design, Soldering and Debugging</a:t>
            </a:r>
            <a:r>
              <a:rPr lang="en-US" altLang="zh-CN" sz="1400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1361" y="4196836"/>
            <a:ext cx="4403633" cy="724751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Firmware</a:t>
            </a:r>
            <a:r>
              <a:rPr kumimoji="0" lang="zh-CN" altLang="en-US" sz="1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：</a:t>
            </a:r>
            <a:r>
              <a:rPr kumimoji="0" lang="en-US" altLang="zh-CN" sz="1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ADC </a:t>
            </a:r>
            <a:r>
              <a:rPr kumimoji="0" lang="en-US" altLang="zh-CN" sz="1400" b="0" i="0" u="none" strike="noStrike" kern="1200" cap="none" spc="30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control, </a:t>
            </a:r>
            <a:r>
              <a:rPr kumimoji="0" lang="en-US" altLang="zh-CN" sz="1400" b="0" i="0" u="none" strike="noStrike" kern="1200" cap="none" spc="300" normalizeH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Clk</a:t>
            </a:r>
            <a:r>
              <a:rPr kumimoji="0" lang="en-US" altLang="zh-CN" sz="1400" b="0" i="0" u="none" strike="noStrike" kern="1200" cap="none" spc="30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 control, DDR ,Ethernet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400" spc="300" baseline="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Bunch-by-Bunch Algorithm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03936" y="2342134"/>
            <a:ext cx="107950" cy="563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43649" y="2108771"/>
            <a:ext cx="74136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70924" y="2337371"/>
            <a:ext cx="107950" cy="563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820149" y="2070671"/>
            <a:ext cx="74136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5457056" y="3433823"/>
            <a:ext cx="3888432" cy="653714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R="0" eaLnBrk="0" hangingPunct="0">
              <a:buClrTx/>
              <a:buSzTx/>
              <a:defRPr/>
            </a:pPr>
            <a:r>
              <a:rPr lang="en-US" altLang="zh-CN" sz="20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Develop</a:t>
            </a:r>
            <a:r>
              <a:rPr lang="zh-CN" altLang="en-US" sz="20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：</a:t>
            </a:r>
            <a:r>
              <a:rPr lang="en-US" altLang="zh-CN" sz="1600" b="1" spc="300" dirty="0">
                <a:solidFill>
                  <a:srgbClr val="C000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Embedded Linux and EPICS on ZYNQ ARM </a:t>
            </a:r>
            <a:endParaRPr lang="zh-CN" altLang="en-US" sz="1600" b="1" spc="300" dirty="0">
              <a:solidFill>
                <a:srgbClr val="C00000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1285" name="文本框 5"/>
          <p:cNvSpPr txBox="1"/>
          <p:nvPr/>
        </p:nvSpPr>
        <p:spPr>
          <a:xfrm>
            <a:off x="463352" y="1195635"/>
            <a:ext cx="851389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buSzTx/>
            </a:pPr>
            <a:r>
              <a:rPr lang="en-US" altLang="zh-CN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R&amp;D Plan:  </a:t>
            </a:r>
            <a:r>
              <a:rPr lang="en-US" altLang="zh-CN" sz="2400" dirty="0" smtClean="0">
                <a:solidFill>
                  <a:srgbClr val="C00000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A ZYNQ Based,  Four channels 500Msps ADCs, Bunch-by-Bunch System</a:t>
            </a:r>
            <a:endParaRPr lang="zh-CN" altLang="en-US" sz="2400" dirty="0">
              <a:solidFill>
                <a:srgbClr val="C00000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8" name="右箭头 7"/>
          <p:cNvSpPr/>
          <p:nvPr/>
        </p:nvSpPr>
        <p:spPr bwMode="auto">
          <a:xfrm>
            <a:off x="577460" y="2469779"/>
            <a:ext cx="8915400" cy="43180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8" name="矩形 8"/>
          <p:cNvSpPr/>
          <p:nvPr/>
        </p:nvSpPr>
        <p:spPr>
          <a:xfrm>
            <a:off x="551655" y="2518346"/>
            <a:ext cx="4443340" cy="352425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 eaLnBrk="0" hangingPunct="0">
              <a:buSzTx/>
            </a:pPr>
            <a:r>
              <a:rPr lang="en-US" altLang="zh-CN" b="1" dirty="0" smtClean="0">
                <a:solidFill>
                  <a:schemeClr val="bg1"/>
                </a:solidFill>
              </a:rPr>
              <a:t>Complete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655" y="3005147"/>
            <a:ext cx="2799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Already Down</a:t>
            </a:r>
            <a:endParaRPr lang="zh-CN" altLang="en-US" b="1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577460" y="5048846"/>
            <a:ext cx="4403633" cy="819826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Soft</a:t>
            </a:r>
            <a:r>
              <a:rPr kumimoji="0" lang="en-US" altLang="zh-CN" sz="2000" b="1" i="0" u="none" strike="noStrike" kern="1200" cap="none" spc="30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 in ZYNQ ARM</a:t>
            </a:r>
            <a:r>
              <a:rPr kumimoji="0" lang="zh-CN" altLang="en-US" sz="1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：</a:t>
            </a:r>
            <a:r>
              <a:rPr kumimoji="0" lang="en-US" altLang="zh-CN" sz="1400" b="0" i="0" u="none" strike="noStrike" kern="1200" cap="none" spc="30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Initialization</a:t>
            </a:r>
            <a:r>
              <a:rPr kumimoji="0" lang="en-US" altLang="zh-CN" sz="1400" b="0" i="0" u="none" strike="noStrike" kern="1200" cap="none" spc="30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 of Ethernet, ADC and Clk. Data Acquisition</a:t>
            </a:r>
            <a:r>
              <a:rPr lang="zh-CN" altLang="en-US" sz="1400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 </a:t>
            </a:r>
            <a:r>
              <a:rPr lang="en-US" altLang="zh-CN" sz="1400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Control</a:t>
            </a:r>
            <a:r>
              <a:rPr lang="en-US" altLang="zh-CN" sz="1400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.</a:t>
            </a:r>
            <a:r>
              <a:rPr kumimoji="0" lang="en-US" altLang="zh-CN" sz="1400" b="0" i="0" u="none" strike="noStrike" kern="1200" cap="none" spc="30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</a:rPr>
              <a:t> 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57056" y="30149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Need to Do</a:t>
            </a:r>
            <a:endParaRPr lang="zh-CN" altLang="en-US" b="1" dirty="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457056" y="4196836"/>
            <a:ext cx="3888432" cy="724751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0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Improvement: </a:t>
            </a:r>
            <a:r>
              <a:rPr lang="en-US" altLang="zh-CN" sz="14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Upgrade </a:t>
            </a:r>
            <a:r>
              <a:rPr lang="en-US" altLang="zh-CN" sz="1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 </a:t>
            </a:r>
            <a:r>
              <a:rPr lang="en-US" altLang="zh-CN" sz="1400" b="1" spc="300" dirty="0">
                <a:latin typeface="方正舒体" panose="02010601030101010101" pitchFamily="2" charset="-122"/>
                <a:ea typeface="方正舒体" panose="02010601030101010101" pitchFamily="2" charset="-122"/>
              </a:rPr>
              <a:t>Hardware and Firmware</a:t>
            </a:r>
            <a:endParaRPr lang="zh-CN" altLang="en-US" sz="1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457056" y="5048846"/>
            <a:ext cx="3888432" cy="819826"/>
          </a:xfrm>
          <a:prstGeom prst="rect">
            <a:avLst/>
          </a:prstGeom>
          <a:solidFill>
            <a:srgbClr val="558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0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Furthermore: </a:t>
            </a:r>
            <a:r>
              <a:rPr lang="en-US" altLang="zh-CN" sz="1400" b="1" spc="3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Embedded Timing ?....</a:t>
            </a:r>
            <a:endParaRPr lang="zh-CN" altLang="en-US" sz="1400" b="1" spc="300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 advTm="25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953" y="376377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标题 2"/>
          <p:cNvSpPr>
            <a:spLocks noGrp="1"/>
          </p:cNvSpPr>
          <p:nvPr>
            <p:ph type="title"/>
          </p:nvPr>
        </p:nvSpPr>
        <p:spPr>
          <a:xfrm>
            <a:off x="515143" y="373871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Hardware</a:t>
            </a:r>
            <a:endParaRPr lang="en-US" altLang="zh-CN" dirty="0"/>
          </a:p>
        </p:txBody>
      </p:sp>
      <p:cxnSp>
        <p:nvCxnSpPr>
          <p:cNvPr id="15363" name="直接连接符 3"/>
          <p:cNvCxnSpPr/>
          <p:nvPr/>
        </p:nvCxnSpPr>
        <p:spPr>
          <a:xfrm flipV="1">
            <a:off x="632520" y="981075"/>
            <a:ext cx="8997255" cy="42206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408" name="矩形 35892"/>
          <p:cNvSpPr/>
          <p:nvPr/>
        </p:nvSpPr>
        <p:spPr>
          <a:xfrm>
            <a:off x="1280831" y="5584425"/>
            <a:ext cx="3256020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eaLnBrk="0" hangingPunct="0"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10/100/1000Mbps Ethernet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9" name="矩形 35893"/>
          <p:cNvSpPr/>
          <p:nvPr/>
        </p:nvSpPr>
        <p:spPr>
          <a:xfrm>
            <a:off x="1280073" y="5250899"/>
            <a:ext cx="5038623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dirty="0" smtClean="0"/>
              <a:t>2 DDR3: one for Data Storage, one for ARM </a:t>
            </a:r>
            <a:endParaRPr lang="en-US" altLang="zh-CN" dirty="0"/>
          </a:p>
        </p:txBody>
      </p:sp>
      <p:sp>
        <p:nvSpPr>
          <p:cNvPr id="15410" name="矩形 118"/>
          <p:cNvSpPr/>
          <p:nvPr/>
        </p:nvSpPr>
        <p:spPr>
          <a:xfrm>
            <a:off x="1280073" y="5939988"/>
            <a:ext cx="3230372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eaLnBrk="0" hangingPunct="0">
              <a:spcBef>
                <a:spcPts val="3000"/>
              </a:spcBef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PCIE GEN2 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X4: backplane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矩形 119"/>
          <p:cNvSpPr/>
          <p:nvPr/>
        </p:nvSpPr>
        <p:spPr>
          <a:xfrm>
            <a:off x="1269080" y="4906309"/>
            <a:ext cx="80044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85750" indent="-285750" eaLnBrk="0" hangingPunct="0"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dirty="0" smtClean="0"/>
              <a:t>ZYNQ7035 FPGA and </a:t>
            </a:r>
            <a:r>
              <a:rPr lang="fr-FR" altLang="zh-CN" dirty="0"/>
              <a:t>4 channels </a:t>
            </a:r>
            <a:r>
              <a:rPr lang="fr-FR" altLang="zh-CN" dirty="0" smtClean="0"/>
              <a:t>500MSPS </a:t>
            </a:r>
            <a:r>
              <a:rPr lang="fr-FR" altLang="zh-CN" dirty="0"/>
              <a:t>14bit ADC</a:t>
            </a:r>
          </a:p>
          <a:p>
            <a:pPr eaLnBrk="0" hangingPunct="0">
              <a:buClrTx/>
              <a:buSzTx/>
            </a:pPr>
            <a:r>
              <a:rPr lang="en-US" altLang="zh-CN" dirty="0" smtClean="0"/>
              <a:t>  </a:t>
            </a:r>
            <a:endParaRPr lang="zh-CN" altLang="en-US" dirty="0"/>
          </a:p>
        </p:txBody>
      </p:sp>
      <p:grpSp>
        <p:nvGrpSpPr>
          <p:cNvPr id="35899" name="组合 35898"/>
          <p:cNvGrpSpPr/>
          <p:nvPr/>
        </p:nvGrpSpPr>
        <p:grpSpPr>
          <a:xfrm>
            <a:off x="1237925" y="1555760"/>
            <a:ext cx="6914965" cy="2876550"/>
            <a:chOff x="561466" y="1124744"/>
            <a:chExt cx="6914965" cy="2876550"/>
          </a:xfrm>
        </p:grpSpPr>
        <p:grpSp>
          <p:nvGrpSpPr>
            <p:cNvPr id="15364" name="组合 35891"/>
            <p:cNvGrpSpPr/>
            <p:nvPr/>
          </p:nvGrpSpPr>
          <p:grpSpPr>
            <a:xfrm>
              <a:off x="561466" y="1124744"/>
              <a:ext cx="6914965" cy="2876550"/>
              <a:chOff x="1064100" y="2357295"/>
              <a:chExt cx="6915839" cy="2877155"/>
            </a:xfrm>
          </p:grpSpPr>
          <p:sp>
            <p:nvSpPr>
              <p:cNvPr id="15365" name="矩形 4"/>
              <p:cNvSpPr/>
              <p:nvPr/>
            </p:nvSpPr>
            <p:spPr>
              <a:xfrm>
                <a:off x="2071529" y="2357295"/>
                <a:ext cx="5904657" cy="2877155"/>
              </a:xfrm>
              <a:prstGeom prst="rect">
                <a:avLst/>
              </a:prstGeom>
              <a:solidFill>
                <a:schemeClr val="bg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66" name="矩形 3"/>
              <p:cNvSpPr/>
              <p:nvPr/>
            </p:nvSpPr>
            <p:spPr>
              <a:xfrm>
                <a:off x="2075284" y="2690224"/>
                <a:ext cx="2593483" cy="150552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67" name="矩形 5"/>
              <p:cNvSpPr/>
              <p:nvPr/>
            </p:nvSpPr>
            <p:spPr>
              <a:xfrm>
                <a:off x="5255235" y="3313573"/>
                <a:ext cx="1661204" cy="763843"/>
              </a:xfrm>
              <a:prstGeom prst="rect">
                <a:avLst/>
              </a:prstGeom>
              <a:solidFill>
                <a:schemeClr val="bg2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tIns="216000" anchor="t"/>
              <a:lstStyle/>
              <a:p>
                <a:pPr algn="ctr" eaLnBrk="0" hangingPunct="0">
                  <a:spcBef>
                    <a:spcPts val="1200"/>
                  </a:spcBef>
                  <a:buSzTx/>
                </a:pPr>
                <a:r>
                  <a:rPr lang="en-US" altLang="zh-CN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ZYNQ-7035</a:t>
                </a:r>
                <a:endPara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68" name="矩形 6"/>
              <p:cNvSpPr/>
              <p:nvPr/>
            </p:nvSpPr>
            <p:spPr>
              <a:xfrm>
                <a:off x="5600434" y="2636913"/>
                <a:ext cx="970806" cy="348997"/>
              </a:xfrm>
              <a:prstGeom prst="rect">
                <a:avLst/>
              </a:prstGeom>
              <a:solidFill>
                <a:schemeClr val="bg2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r>
                  <a:rPr lang="en-US" altLang="zh-CN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DDR3</a:t>
                </a:r>
                <a:endPara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69" name="矩形 7"/>
              <p:cNvSpPr/>
              <p:nvPr/>
            </p:nvSpPr>
            <p:spPr>
              <a:xfrm>
                <a:off x="7617295" y="2673085"/>
                <a:ext cx="362644" cy="1509172"/>
              </a:xfrm>
              <a:prstGeom prst="rect">
                <a:avLst/>
              </a:prstGeom>
              <a:solidFill>
                <a:schemeClr val="bg2"/>
              </a:solidFill>
              <a:ln w="9525" cap="flat" cmpd="sng">
                <a:solidFill>
                  <a:schemeClr val="tx1"/>
                </a:solidFill>
                <a:prstDash val="lgDashDotDot"/>
                <a:round/>
                <a:headEnd type="none" w="med" len="med"/>
                <a:tailEnd type="none" w="med" len="med"/>
              </a:ln>
            </p:spPr>
            <p:txBody>
              <a:bodyPr vert="eaVert" lIns="36000" tIns="432000" rIns="36000" anchor="t"/>
              <a:lstStyle/>
              <a:p>
                <a:pPr eaLnBrk="0" hangingPunct="0">
                  <a:buSzTx/>
                </a:pPr>
                <a:r>
                  <a:rPr lang="en-US" altLang="zh-CN" b="1" dirty="0" smtClean="0">
                    <a:latin typeface="Arial" panose="020B0604020202020204" pitchFamily="34" charset="0"/>
                    <a:ea typeface="宋体" panose="02010600030101010101" pitchFamily="2" charset="-122"/>
                  </a:rPr>
                  <a:t>PCIE </a:t>
                </a:r>
                <a:endPara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0" name="矩形 9"/>
              <p:cNvSpPr/>
              <p:nvPr/>
            </p:nvSpPr>
            <p:spPr>
              <a:xfrm>
                <a:off x="7257254" y="4388707"/>
                <a:ext cx="722684" cy="505850"/>
              </a:xfrm>
              <a:prstGeom prst="rect">
                <a:avLst/>
              </a:prstGeom>
              <a:solidFill>
                <a:schemeClr val="bg2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r>
                  <a:rPr lang="en-US" altLang="zh-CN" sz="1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ETHERNET</a:t>
                </a:r>
                <a:endParaRPr lang="zh-CN" altLang="en-US" sz="1400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1" name="矩形 10"/>
              <p:cNvSpPr/>
              <p:nvPr/>
            </p:nvSpPr>
            <p:spPr>
              <a:xfrm>
                <a:off x="1784647" y="2813310"/>
                <a:ext cx="290636" cy="183642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2" name="矩形 14"/>
              <p:cNvSpPr/>
              <p:nvPr/>
            </p:nvSpPr>
            <p:spPr>
              <a:xfrm>
                <a:off x="1784647" y="3155386"/>
                <a:ext cx="290636" cy="183642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3" name="矩形 15"/>
              <p:cNvSpPr/>
              <p:nvPr/>
            </p:nvSpPr>
            <p:spPr>
              <a:xfrm>
                <a:off x="1784647" y="3511853"/>
                <a:ext cx="290636" cy="183642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4" name="矩形 16"/>
              <p:cNvSpPr/>
              <p:nvPr/>
            </p:nvSpPr>
            <p:spPr>
              <a:xfrm>
                <a:off x="1784647" y="3843103"/>
                <a:ext cx="290636" cy="183642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5" name="矩形 17"/>
              <p:cNvSpPr/>
              <p:nvPr/>
            </p:nvSpPr>
            <p:spPr>
              <a:xfrm>
                <a:off x="1784647" y="4478192"/>
                <a:ext cx="290636" cy="183642"/>
              </a:xfrm>
              <a:prstGeom prst="rect">
                <a:avLst/>
              </a:prstGeom>
              <a:solidFill>
                <a:schemeClr val="bg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6" name="矩形 18"/>
              <p:cNvSpPr/>
              <p:nvPr/>
            </p:nvSpPr>
            <p:spPr>
              <a:xfrm>
                <a:off x="1784647" y="4797153"/>
                <a:ext cx="290636" cy="183642"/>
              </a:xfrm>
              <a:prstGeom prst="rect">
                <a:avLst/>
              </a:prstGeom>
              <a:solidFill>
                <a:schemeClr val="bg2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eaLnBrk="0" hangingPunct="0">
                  <a:buSzTx/>
                </a:pP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15379" name="直接箭头连接符 25"/>
              <p:cNvCxnSpPr/>
              <p:nvPr/>
            </p:nvCxnSpPr>
            <p:spPr>
              <a:xfrm>
                <a:off x="4419522" y="3843103"/>
                <a:ext cx="848423" cy="0"/>
              </a:xfrm>
              <a:prstGeom prst="straightConnector1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5380" name="直接连接符 30"/>
              <p:cNvCxnSpPr/>
              <p:nvPr/>
            </p:nvCxnSpPr>
            <p:spPr>
              <a:xfrm flipV="1">
                <a:off x="4815081" y="3843104"/>
                <a:ext cx="0" cy="82766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381" name="直接箭头连接符 32"/>
              <p:cNvCxnSpPr/>
              <p:nvPr/>
            </p:nvCxnSpPr>
            <p:spPr>
              <a:xfrm>
                <a:off x="2095929" y="4899887"/>
                <a:ext cx="1272894" cy="12890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5382" name="文本框 34"/>
              <p:cNvSpPr txBox="1"/>
              <p:nvPr/>
            </p:nvSpPr>
            <p:spPr>
              <a:xfrm>
                <a:off x="1372517" y="4774972"/>
                <a:ext cx="447615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>
                <a:defPPr>
                  <a:defRPr lang="zh-CN"/>
                </a:defPPr>
                <a:lvl1pPr eaLnBrk="0" hangingPunct="0">
                  <a:buSzTx/>
                  <a:defRPr sz="1050"/>
                </a:lvl1pPr>
              </a:lstStyle>
              <a:p>
                <a:r>
                  <a:rPr lang="en-US" altLang="zh-CN" dirty="0"/>
                  <a:t>CLK</a:t>
                </a:r>
                <a:endParaRPr lang="zh-CN" altLang="en-US" dirty="0"/>
              </a:p>
            </p:txBody>
          </p:sp>
          <p:sp>
            <p:nvSpPr>
              <p:cNvPr id="15383" name="文本框 35"/>
              <p:cNvSpPr txBox="1"/>
              <p:nvPr/>
            </p:nvSpPr>
            <p:spPr>
              <a:xfrm>
                <a:off x="1064100" y="4443028"/>
                <a:ext cx="797114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eaLnBrk="0" hangingPunct="0">
                  <a:buSzTx/>
                </a:pPr>
                <a:r>
                  <a:rPr lang="en-US" altLang="zh-CN" sz="1050" dirty="0"/>
                  <a:t>TRIGGER</a:t>
                </a:r>
                <a:endParaRPr lang="zh-CN" altLang="en-US" sz="1050" dirty="0"/>
              </a:p>
            </p:txBody>
          </p:sp>
          <p:cxnSp>
            <p:nvCxnSpPr>
              <p:cNvPr id="15384" name="肘形连接符 39"/>
              <p:cNvCxnSpPr>
                <a:stCxn id="15375" idx="3"/>
                <a:endCxn id="15367" idx="2"/>
              </p:cNvCxnSpPr>
              <p:nvPr/>
            </p:nvCxnSpPr>
            <p:spPr>
              <a:xfrm flipV="1">
                <a:off x="2075283" y="4077416"/>
                <a:ext cx="4010554" cy="492597"/>
              </a:xfrm>
              <a:prstGeom prst="bentConnector2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385" name="直接箭头连接符 44"/>
              <p:cNvCxnSpPr>
                <a:stCxn id="15375" idx="3"/>
                <a:endCxn id="15367" idx="2"/>
              </p:cNvCxnSpPr>
              <p:nvPr/>
            </p:nvCxnSpPr>
            <p:spPr>
              <a:xfrm flipV="1">
                <a:off x="3368823" y="4229944"/>
                <a:ext cx="0" cy="331587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387" name="直接箭头连接符 48"/>
              <p:cNvCxnSpPr>
                <a:stCxn id="15368" idx="2"/>
                <a:endCxn id="15367" idx="0"/>
              </p:cNvCxnSpPr>
              <p:nvPr/>
            </p:nvCxnSpPr>
            <p:spPr>
              <a:xfrm flipH="1">
                <a:off x="6085837" y="2985910"/>
                <a:ext cx="1" cy="327663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1" name="矩形 50"/>
              <p:cNvSpPr/>
              <p:nvPr/>
            </p:nvSpPr>
            <p:spPr bwMode="auto">
              <a:xfrm>
                <a:off x="4302356" y="2946928"/>
                <a:ext cx="360408" cy="1028917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eaVert" tIns="216000" rIns="36000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宋体" panose="02010600030101010101" pitchFamily="2" charset="-122"/>
                    <a:cs typeface="+mn-cs"/>
                  </a:rPr>
                  <a:t>FMC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389" name="文本框 51"/>
              <p:cNvSpPr txBox="1"/>
              <p:nvPr/>
            </p:nvSpPr>
            <p:spPr>
              <a:xfrm>
                <a:off x="1348636" y="2792877"/>
                <a:ext cx="827455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eaLnBrk="0" hangingPunct="0">
                  <a:buSzTx/>
                </a:pPr>
                <a:r>
                  <a:rPr lang="en-US" altLang="zh-CN" sz="1050" dirty="0">
                    <a:latin typeface="Arial" panose="020B0604020202020204" pitchFamily="34" charset="0"/>
                    <a:ea typeface="宋体" panose="02010600030101010101" pitchFamily="2" charset="-122"/>
                  </a:rPr>
                  <a:t>ADC1</a:t>
                </a:r>
                <a:endParaRPr lang="zh-CN" altLang="en-US" sz="105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90" name="文本框 55"/>
              <p:cNvSpPr txBox="1"/>
              <p:nvPr/>
            </p:nvSpPr>
            <p:spPr>
              <a:xfrm>
                <a:off x="1319725" y="3475049"/>
                <a:ext cx="827455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>
                <a:defPPr>
                  <a:defRPr lang="zh-CN"/>
                </a:defPPr>
                <a:lvl1pPr eaLnBrk="0" hangingPunct="0">
                  <a:buSzTx/>
                  <a:defRPr sz="1050"/>
                </a:lvl1pPr>
              </a:lstStyle>
              <a:p>
                <a:r>
                  <a:rPr lang="en-US" altLang="zh-CN" dirty="0"/>
                  <a:t>ADC3</a:t>
                </a:r>
                <a:endParaRPr lang="zh-CN" altLang="en-US" dirty="0"/>
              </a:p>
            </p:txBody>
          </p:sp>
          <p:sp>
            <p:nvSpPr>
              <p:cNvPr id="15391" name="文本框 56"/>
              <p:cNvSpPr txBox="1"/>
              <p:nvPr/>
            </p:nvSpPr>
            <p:spPr>
              <a:xfrm>
                <a:off x="1332071" y="3143814"/>
                <a:ext cx="827455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>
                <a:defPPr>
                  <a:defRPr lang="zh-CN"/>
                </a:defPPr>
                <a:lvl1pPr eaLnBrk="0" hangingPunct="0">
                  <a:buSzTx/>
                  <a:defRPr sz="1050"/>
                </a:lvl1pPr>
              </a:lstStyle>
              <a:p>
                <a:r>
                  <a:rPr lang="en-US" altLang="zh-CN" dirty="0"/>
                  <a:t>ADC2</a:t>
                </a:r>
                <a:endParaRPr lang="zh-CN" altLang="en-US" dirty="0"/>
              </a:p>
            </p:txBody>
          </p:sp>
          <p:sp>
            <p:nvSpPr>
              <p:cNvPr id="15392" name="文本框 57"/>
              <p:cNvSpPr txBox="1"/>
              <p:nvPr/>
            </p:nvSpPr>
            <p:spPr>
              <a:xfrm>
                <a:off x="1319376" y="3796053"/>
                <a:ext cx="827455" cy="253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eaLnBrk="0" hangingPunct="0">
                  <a:buSzTx/>
                </a:pPr>
                <a:r>
                  <a:rPr lang="en-US" altLang="zh-CN" sz="1050" dirty="0"/>
                  <a:t>ADC4</a:t>
                </a:r>
                <a:endParaRPr lang="zh-CN" altLang="en-US" sz="1050" dirty="0"/>
              </a:p>
            </p:txBody>
          </p:sp>
          <p:sp>
            <p:nvSpPr>
              <p:cNvPr id="15393" name="矩形 52"/>
              <p:cNvSpPr/>
              <p:nvPr/>
            </p:nvSpPr>
            <p:spPr>
              <a:xfrm>
                <a:off x="2288425" y="2985909"/>
                <a:ext cx="957998" cy="25126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44000" tIns="36000" rIns="72000" anchor="t"/>
              <a:lstStyle/>
              <a:p>
                <a:pPr eaLnBrk="0" hangingPunct="0">
                  <a:buSzTx/>
                </a:pPr>
                <a:r>
                  <a:rPr lang="en-US" altLang="zh-CN" sz="1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AD9684</a:t>
                </a:r>
                <a:endParaRPr lang="zh-CN" altLang="en-US" sz="1400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94" name="矩形 60"/>
              <p:cNvSpPr/>
              <p:nvPr/>
            </p:nvSpPr>
            <p:spPr>
              <a:xfrm>
                <a:off x="2280041" y="3643257"/>
                <a:ext cx="957998" cy="25126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44000" tIns="36000" rIns="72000" anchor="t"/>
              <a:lstStyle/>
              <a:p>
                <a:pPr eaLnBrk="0" hangingPunct="0">
                  <a:buSzTx/>
                </a:pPr>
                <a:r>
                  <a:rPr lang="en-US" altLang="zh-CN" sz="1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AD9684</a:t>
                </a:r>
                <a:endParaRPr lang="zh-CN" altLang="en-US" sz="1400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95" name="文本框 59"/>
              <p:cNvSpPr txBox="1"/>
              <p:nvPr/>
            </p:nvSpPr>
            <p:spPr>
              <a:xfrm>
                <a:off x="2677466" y="3329813"/>
                <a:ext cx="1471422" cy="229901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44000" tIns="36000" rIns="72000" anchor="ctr"/>
              <a:lstStyle>
                <a:defPPr>
                  <a:defRPr lang="zh-CN"/>
                </a:defPPr>
                <a:lvl1pPr eaLnBrk="0" hangingPunct="0">
                  <a:buSzTx/>
                  <a:defRPr sz="1400" b="1"/>
                </a:lvl1pPr>
              </a:lstStyle>
              <a:p>
                <a:r>
                  <a:rPr lang="en-US" altLang="zh-CN" dirty="0" err="1"/>
                  <a:t>clk</a:t>
                </a:r>
                <a:r>
                  <a:rPr lang="en-US" altLang="zh-CN" dirty="0"/>
                  <a:t> processing</a:t>
                </a:r>
                <a:endParaRPr lang="zh-CN" altLang="en-US" dirty="0"/>
              </a:p>
            </p:txBody>
          </p:sp>
          <p:cxnSp>
            <p:nvCxnSpPr>
              <p:cNvPr id="15396" name="肘形连接符 62"/>
              <p:cNvCxnSpPr>
                <a:stCxn id="15371" idx="3"/>
                <a:endCxn id="15393" idx="1"/>
              </p:cNvCxnSpPr>
              <p:nvPr/>
            </p:nvCxnSpPr>
            <p:spPr>
              <a:xfrm>
                <a:off x="2075283" y="2905131"/>
                <a:ext cx="213142" cy="206407"/>
              </a:xfrm>
              <a:prstGeom prst="bentConnector3">
                <a:avLst>
                  <a:gd name="adj1" fmla="val 50000"/>
                </a:avLst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397" name="肘形连接符 35840"/>
              <p:cNvCxnSpPr>
                <a:stCxn id="15372" idx="3"/>
                <a:endCxn id="15393" idx="1"/>
              </p:cNvCxnSpPr>
              <p:nvPr/>
            </p:nvCxnSpPr>
            <p:spPr>
              <a:xfrm flipV="1">
                <a:off x="2075283" y="3111538"/>
                <a:ext cx="213142" cy="135669"/>
              </a:xfrm>
              <a:prstGeom prst="bentConnector3">
                <a:avLst>
                  <a:gd name="adj1" fmla="val 50000"/>
                </a:avLst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398" name="肘形连接符 35845"/>
              <p:cNvCxnSpPr>
                <a:stCxn id="15373" idx="3"/>
                <a:endCxn id="15394" idx="1"/>
              </p:cNvCxnSpPr>
              <p:nvPr/>
            </p:nvCxnSpPr>
            <p:spPr>
              <a:xfrm>
                <a:off x="2075283" y="3603674"/>
                <a:ext cx="204758" cy="165211"/>
              </a:xfrm>
              <a:prstGeom prst="bentConnector3">
                <a:avLst>
                  <a:gd name="adj1" fmla="val 50000"/>
                </a:avLst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399" name="肘形连接符 35849"/>
              <p:cNvCxnSpPr>
                <a:stCxn id="15374" idx="3"/>
                <a:endCxn id="15394" idx="1"/>
              </p:cNvCxnSpPr>
              <p:nvPr/>
            </p:nvCxnSpPr>
            <p:spPr>
              <a:xfrm flipV="1">
                <a:off x="2075284" y="3768885"/>
                <a:ext cx="204758" cy="166038"/>
              </a:xfrm>
              <a:prstGeom prst="bentConnector3">
                <a:avLst>
                  <a:gd name="adj1" fmla="val 50000"/>
                </a:avLst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400" name="肘形连接符 35856"/>
              <p:cNvCxnSpPr>
                <a:stCxn id="15395" idx="1"/>
              </p:cNvCxnSpPr>
              <p:nvPr/>
            </p:nvCxnSpPr>
            <p:spPr>
              <a:xfrm rot="10800000">
                <a:off x="2585132" y="3237173"/>
                <a:ext cx="92335" cy="207592"/>
              </a:xfrm>
              <a:prstGeom prst="bentConnector2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5402" name="直接箭头连接符 35879"/>
              <p:cNvCxnSpPr/>
              <p:nvPr/>
            </p:nvCxnSpPr>
            <p:spPr>
              <a:xfrm>
                <a:off x="4139062" y="3433683"/>
                <a:ext cx="179100" cy="0"/>
              </a:xfrm>
              <a:prstGeom prst="straightConnector1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5403" name="直接箭头连接符 35885"/>
              <p:cNvCxnSpPr/>
              <p:nvPr/>
            </p:nvCxnSpPr>
            <p:spPr>
              <a:xfrm>
                <a:off x="3246423" y="3097119"/>
                <a:ext cx="1071738" cy="0"/>
              </a:xfrm>
              <a:prstGeom prst="straightConnector1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5404" name="直接箭头连接符 35887"/>
              <p:cNvCxnSpPr/>
              <p:nvPr/>
            </p:nvCxnSpPr>
            <p:spPr>
              <a:xfrm>
                <a:off x="3238039" y="3787526"/>
                <a:ext cx="1052269" cy="8347"/>
              </a:xfrm>
              <a:prstGeom prst="straightConnector1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35889" name="左右箭头 35888"/>
              <p:cNvSpPr/>
              <p:nvPr/>
            </p:nvSpPr>
            <p:spPr bwMode="auto">
              <a:xfrm>
                <a:off x="4651448" y="3329453"/>
                <a:ext cx="603786" cy="227060"/>
              </a:xfrm>
              <a:prstGeom prst="leftRightArrow">
                <a:avLst/>
              </a:prstGeom>
              <a:solidFill>
                <a:schemeClr val="bg2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890" name="左右箭头 35889"/>
              <p:cNvSpPr/>
              <p:nvPr/>
            </p:nvSpPr>
            <p:spPr bwMode="auto">
              <a:xfrm>
                <a:off x="6916182" y="3573578"/>
                <a:ext cx="701764" cy="200067"/>
              </a:xfrm>
              <a:prstGeom prst="leftRightArrow">
                <a:avLst/>
              </a:prstGeom>
              <a:solidFill>
                <a:schemeClr val="bg2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891" name="直角双向箭头 35890"/>
              <p:cNvSpPr/>
              <p:nvPr/>
            </p:nvSpPr>
            <p:spPr bwMode="auto">
              <a:xfrm rot="5400000">
                <a:off x="6476358" y="4016616"/>
                <a:ext cx="716113" cy="836718"/>
              </a:xfrm>
              <a:prstGeom prst="leftUpArrow">
                <a:avLst>
                  <a:gd name="adj1" fmla="val 11106"/>
                  <a:gd name="adj2" fmla="val 14579"/>
                  <a:gd name="adj3" fmla="val 25000"/>
                </a:avLst>
              </a:prstGeom>
              <a:solidFill>
                <a:schemeClr val="bg2">
                  <a:lumMod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5867" name="矩形 35866"/>
            <p:cNvSpPr/>
            <p:nvPr/>
          </p:nvSpPr>
          <p:spPr bwMode="auto">
            <a:xfrm>
              <a:off x="2840078" y="3453379"/>
              <a:ext cx="1898882" cy="419278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eaLnBrk="0" hangingPunct="0"/>
              <a:r>
                <a:rPr lang="en-US" altLang="zh-CN" sz="1600" b="1" dirty="0"/>
                <a:t>CLK Management</a:t>
              </a:r>
            </a:p>
          </p:txBody>
        </p:sp>
        <p:cxnSp>
          <p:nvCxnSpPr>
            <p:cNvPr id="35878" name="直接箭头连接符 35877"/>
            <p:cNvCxnSpPr/>
            <p:nvPr/>
          </p:nvCxnSpPr>
          <p:spPr bwMode="auto">
            <a:xfrm flipH="1">
              <a:off x="2075161" y="2215390"/>
              <a:ext cx="1142" cy="2083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35901" name="文本框 35900"/>
          <p:cNvSpPr txBox="1"/>
          <p:nvPr/>
        </p:nvSpPr>
        <p:spPr>
          <a:xfrm>
            <a:off x="919904" y="1005405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Architecture</a:t>
            </a:r>
            <a:endParaRPr lang="zh-CN" altLang="en-US" sz="2400" b="1" dirty="0"/>
          </a:p>
        </p:txBody>
      </p:sp>
      <p:sp>
        <p:nvSpPr>
          <p:cNvPr id="174" name="矩形 119"/>
          <p:cNvSpPr/>
          <p:nvPr/>
        </p:nvSpPr>
        <p:spPr>
          <a:xfrm>
            <a:off x="1260475" y="4518807"/>
            <a:ext cx="4197683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85750" indent="-285750" eaLnBrk="0" hangingPunct="0"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Base board and FMC Carrier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标题 2"/>
          <p:cNvSpPr>
            <a:spLocks noGrp="1"/>
          </p:cNvSpPr>
          <p:nvPr>
            <p:ph type="title"/>
          </p:nvPr>
        </p:nvSpPr>
        <p:spPr>
          <a:xfrm>
            <a:off x="425450" y="457200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sz="2800" dirty="0" smtClean="0"/>
              <a:t>Four Channel </a:t>
            </a:r>
            <a:r>
              <a:rPr lang="en-US" altLang="zh-CN" sz="2800" dirty="0" smtClean="0"/>
              <a:t>500MSPS </a:t>
            </a:r>
            <a:r>
              <a:rPr lang="en-US" altLang="zh-CN" sz="2800" dirty="0"/>
              <a:t>ADC </a:t>
            </a:r>
            <a:r>
              <a:rPr lang="en-US" altLang="zh-CN" sz="2800" dirty="0" smtClean="0"/>
              <a:t>FMC Card</a:t>
            </a:r>
            <a:endParaRPr lang="zh-CN" altLang="en-US" sz="2800" dirty="0"/>
          </a:p>
        </p:txBody>
      </p:sp>
      <p:cxnSp>
        <p:nvCxnSpPr>
          <p:cNvPr id="17411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412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79" y="1252538"/>
            <a:ext cx="2960579" cy="482037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3"/>
          <p:cNvPicPr>
            <a:picLocks noChangeAspect="1"/>
          </p:cNvPicPr>
          <p:nvPr/>
        </p:nvPicPr>
        <p:blipFill>
          <a:blip r:embed="rId5"/>
          <a:srcRect l="9650" t="28708" b="15379"/>
          <a:stretch>
            <a:fillRect/>
          </a:stretch>
        </p:blipFill>
        <p:spPr>
          <a:xfrm>
            <a:off x="3974287" y="1436688"/>
            <a:ext cx="5322250" cy="439040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Base </a:t>
            </a:r>
            <a:r>
              <a:rPr lang="en-US" altLang="zh-CN" dirty="0" smtClean="0"/>
              <a:t>Board: ZYNQ7035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  <p:cxnSp>
        <p:nvCxnSpPr>
          <p:cNvPr id="23555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556" name="图片 2"/>
          <p:cNvPicPr>
            <a:picLocks noChangeAspect="1"/>
          </p:cNvPicPr>
          <p:nvPr/>
        </p:nvPicPr>
        <p:blipFill>
          <a:blip r:embed="rId4"/>
          <a:srcRect l="4547" r="10591"/>
          <a:stretch>
            <a:fillRect/>
          </a:stretch>
        </p:blipFill>
        <p:spPr>
          <a:xfrm>
            <a:off x="5819644" y="1155701"/>
            <a:ext cx="3630744" cy="5081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"/>
          <p:cNvPicPr>
            <a:picLocks noChangeAspect="1"/>
          </p:cNvPicPr>
          <p:nvPr/>
        </p:nvPicPr>
        <p:blipFill>
          <a:blip r:embed="rId5"/>
          <a:srcRect l="3554" r="3786"/>
          <a:stretch>
            <a:fillRect/>
          </a:stretch>
        </p:blipFill>
        <p:spPr>
          <a:xfrm>
            <a:off x="397785" y="1378090"/>
            <a:ext cx="5400675" cy="4346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 smtClean="0"/>
              <a:t>ARM</a:t>
            </a:r>
            <a:r>
              <a:rPr lang="zh-CN" altLang="en-US" dirty="0" smtClean="0"/>
              <a:t> </a:t>
            </a:r>
            <a:r>
              <a:rPr lang="en-US" altLang="zh-CN" dirty="0" smtClean="0"/>
              <a:t>Core Construction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cxnSp>
        <p:nvCxnSpPr>
          <p:cNvPr id="33795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796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797" name="图片 4"/>
          <p:cNvPicPr>
            <a:picLocks noChangeAspect="1"/>
          </p:cNvPicPr>
          <p:nvPr/>
        </p:nvPicPr>
        <p:blipFill>
          <a:blip r:embed="rId4"/>
          <a:srcRect t="10117"/>
          <a:stretch>
            <a:fillRect/>
          </a:stretch>
        </p:blipFill>
        <p:spPr>
          <a:xfrm>
            <a:off x="94457" y="1532624"/>
            <a:ext cx="9072562" cy="4414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4150" y="323850"/>
            <a:ext cx="1825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标题 2"/>
          <p:cNvSpPr>
            <a:spLocks noGrp="1"/>
          </p:cNvSpPr>
          <p:nvPr>
            <p:ph type="title"/>
          </p:nvPr>
        </p:nvSpPr>
        <p:spPr>
          <a:xfrm>
            <a:off x="425450" y="338138"/>
            <a:ext cx="9024938" cy="914400"/>
          </a:xfrm>
          <a:ln/>
        </p:spPr>
        <p:txBody>
          <a:bodyPr vert="horz" wrap="square" lIns="91440" tIns="45720" rIns="91440" bIns="45720" anchor="t"/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FPGA Logical in ZYNQ PL</a:t>
            </a:r>
            <a:endParaRPr lang="zh-CN" altLang="en-US" dirty="0"/>
          </a:p>
        </p:txBody>
      </p:sp>
      <p:cxnSp>
        <p:nvCxnSpPr>
          <p:cNvPr id="31747" name="直接连接符 3"/>
          <p:cNvCxnSpPr/>
          <p:nvPr/>
        </p:nvCxnSpPr>
        <p:spPr>
          <a:xfrm>
            <a:off x="425450" y="979488"/>
            <a:ext cx="9204325" cy="1587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1748" name="图片 1"/>
          <p:cNvPicPr>
            <a:picLocks noChangeAspect="1"/>
          </p:cNvPicPr>
          <p:nvPr/>
        </p:nvPicPr>
        <p:blipFill>
          <a:blip r:embed="rId5"/>
          <a:srcRect t="14139" r="8183"/>
          <a:stretch>
            <a:fillRect/>
          </a:stretch>
        </p:blipFill>
        <p:spPr>
          <a:xfrm>
            <a:off x="473075" y="1541463"/>
            <a:ext cx="3040063" cy="4608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9" name="Rectangle 6"/>
          <p:cNvSpPr/>
          <p:nvPr/>
        </p:nvSpPr>
        <p:spPr>
          <a:xfrm>
            <a:off x="4630738" y="1555750"/>
            <a:ext cx="9272587" cy="460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buSzTx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1750" name="对象 3"/>
          <p:cNvGraphicFramePr>
            <a:graphicFrameLocks noChangeAspect="1"/>
          </p:cNvGraphicFramePr>
          <p:nvPr/>
        </p:nvGraphicFramePr>
        <p:xfrm>
          <a:off x="3008313" y="1773238"/>
          <a:ext cx="6537325" cy="330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r:id="rId6" imgW="5943600" imgH="3015615" progId="Visio.Drawing.15">
                  <p:embed/>
                </p:oleObj>
              </mc:Choice>
              <mc:Fallback>
                <p:oleObj r:id="rId6" imgW="5943600" imgH="3015615" progId="Visio.Drawing.15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08313" y="1773238"/>
                        <a:ext cx="6537325" cy="3309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26101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7682fa50-ccec-45c6-8044-03df6ff15818}"/>
</p:tagLst>
</file>

<file path=ppt/theme/theme1.xml><?xml version="1.0" encoding="utf-8"?>
<a:theme xmlns:a="http://schemas.openxmlformats.org/drawingml/2006/main" name="blank">
  <a:themeElements>
    <a:clrScheme name="blank 9">
      <a:dk1>
        <a:srgbClr val="000000"/>
      </a:dk1>
      <a:lt1>
        <a:srgbClr val="FFFFFF"/>
      </a:lt1>
      <a:dk2>
        <a:srgbClr val="00267F"/>
      </a:dk2>
      <a:lt2>
        <a:srgbClr val="B2B2B2"/>
      </a:lt2>
      <a:accent1>
        <a:srgbClr val="4F8A10"/>
      </a:accent1>
      <a:accent2>
        <a:srgbClr val="FFF200"/>
      </a:accent2>
      <a:accent3>
        <a:srgbClr val="FFFFFF"/>
      </a:accent3>
      <a:accent4>
        <a:srgbClr val="000000"/>
      </a:accent4>
      <a:accent5>
        <a:srgbClr val="B2C4AA"/>
      </a:accent5>
      <a:accent6>
        <a:srgbClr val="E7DB00"/>
      </a:accent6>
      <a:hlink>
        <a:srgbClr val="00AEEF"/>
      </a:hlink>
      <a:folHlink>
        <a:srgbClr val="C10435"/>
      </a:folHlink>
    </a:clrScheme>
    <a:fontScheme name="blank">
      <a:majorFont>
        <a:latin typeface="Arial Black"/>
        <a:ea typeface="微软雅黑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8">
        <a:dk1>
          <a:srgbClr val="000000"/>
        </a:dk1>
        <a:lt1>
          <a:srgbClr val="FFFFFF"/>
        </a:lt1>
        <a:dk2>
          <a:srgbClr val="003399"/>
        </a:dk2>
        <a:lt2>
          <a:srgbClr val="B2B2B2"/>
        </a:lt2>
        <a:accent1>
          <a:srgbClr val="00A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D2AA"/>
        </a:accent5>
        <a:accent6>
          <a:srgbClr val="E7B900"/>
        </a:accent6>
        <a:hlink>
          <a:srgbClr val="3399FF"/>
        </a:hlink>
        <a:folHlink>
          <a:srgbClr val="E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9">
        <a:dk1>
          <a:srgbClr val="000000"/>
        </a:dk1>
        <a:lt1>
          <a:srgbClr val="FFFFFF"/>
        </a:lt1>
        <a:dk2>
          <a:srgbClr val="00267F"/>
        </a:dk2>
        <a:lt2>
          <a:srgbClr val="B2B2B2"/>
        </a:lt2>
        <a:accent1>
          <a:srgbClr val="4F8A10"/>
        </a:accent1>
        <a:accent2>
          <a:srgbClr val="FFF200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E7DB00"/>
        </a:accent6>
        <a:hlink>
          <a:srgbClr val="00AEEF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0">
        <a:dk1>
          <a:srgbClr val="000000"/>
        </a:dk1>
        <a:lt1>
          <a:srgbClr val="FFFFFF"/>
        </a:lt1>
        <a:dk2>
          <a:srgbClr val="00529B"/>
        </a:dk2>
        <a:lt2>
          <a:srgbClr val="B2B2B2"/>
        </a:lt2>
        <a:accent1>
          <a:srgbClr val="4F8A10"/>
        </a:accent1>
        <a:accent2>
          <a:srgbClr val="FFF200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E7DB00"/>
        </a:accent6>
        <a:hlink>
          <a:srgbClr val="00AEEF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572</Words>
  <Application>Microsoft Office PowerPoint</Application>
  <PresentationFormat>A4 纸张(210x297 毫米)</PresentationFormat>
  <Paragraphs>133</Paragraphs>
  <Slides>21</Slides>
  <Notes>20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 Unicode MS</vt:lpstr>
      <vt:lpstr>方正舒体</vt:lpstr>
      <vt:lpstr>黑体</vt:lpstr>
      <vt:lpstr>华文中宋</vt:lpstr>
      <vt:lpstr>宋体</vt:lpstr>
      <vt:lpstr>微软雅黑</vt:lpstr>
      <vt:lpstr>Arial</vt:lpstr>
      <vt:lpstr>Arial Black</vt:lpstr>
      <vt:lpstr>Times New Roman</vt:lpstr>
      <vt:lpstr>Wingdings</vt:lpstr>
      <vt:lpstr>blank</vt:lpstr>
      <vt:lpstr>Microsoft Visio 绘图</vt:lpstr>
      <vt:lpstr>PowerPoint 演示文稿</vt:lpstr>
      <vt:lpstr>Introduction</vt:lpstr>
      <vt:lpstr>A Bunch-by-Bunch BPM</vt:lpstr>
      <vt:lpstr>Development state</vt:lpstr>
      <vt:lpstr>Hardware</vt:lpstr>
      <vt:lpstr>Four Channel 500MSPS ADC FMC Card</vt:lpstr>
      <vt:lpstr>Base Board: ZYNQ7035 </vt:lpstr>
      <vt:lpstr>ARM Core Construction </vt:lpstr>
      <vt:lpstr> FPGA Logical in ZYNQ PL</vt:lpstr>
      <vt:lpstr>Using PS code configure FPGA</vt:lpstr>
      <vt:lpstr>ARM Code in ZYNQ PS </vt:lpstr>
      <vt:lpstr>Test in Lab</vt:lpstr>
      <vt:lpstr>Test Environment </vt:lpstr>
      <vt:lpstr>No Input, ADC Raw data</vt:lpstr>
      <vt:lpstr>10MHz Input</vt:lpstr>
      <vt:lpstr>490MHz Input</vt:lpstr>
      <vt:lpstr>950MHz Input</vt:lpstr>
      <vt:lpstr>1.5GHz Input</vt:lpstr>
      <vt:lpstr>1.8GHz Input</vt:lpstr>
      <vt:lpstr>Summary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fang</cp:lastModifiedBy>
  <cp:revision>895</cp:revision>
  <dcterms:created xsi:type="dcterms:W3CDTF">2013-01-25T01:44:32Z</dcterms:created>
  <dcterms:modified xsi:type="dcterms:W3CDTF">2019-06-04T22:10:01Z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